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0" r:id="rId3"/>
    <p:sldId id="261" r:id="rId4"/>
    <p:sldId id="262" r:id="rId5"/>
    <p:sldId id="263" r:id="rId6"/>
    <p:sldId id="264" r:id="rId7"/>
    <p:sldId id="265" r:id="rId8"/>
    <p:sldId id="266" r:id="rId9"/>
    <p:sldId id="267" r:id="rId10"/>
    <p:sldId id="272" r:id="rId11"/>
    <p:sldId id="269" r:id="rId12"/>
    <p:sldId id="270" r:id="rId13"/>
    <p:sldId id="271" r:id="rId14"/>
    <p:sldId id="258" r:id="rId15"/>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0000"/>
    <a:srgbClr val="B11313"/>
  </p:clrMru>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éma alapján készült stílus 1 – 4. jelölőszín">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éma alapján készült stílus 1 – 6. jelölőszín">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55" autoAdjust="0"/>
    <p:restoredTop sz="80247" autoAdjust="0"/>
  </p:normalViewPr>
  <p:slideViewPr>
    <p:cSldViewPr>
      <p:cViewPr>
        <p:scale>
          <a:sx n="60" d="100"/>
          <a:sy n="60" d="100"/>
        </p:scale>
        <p:origin x="-1290"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9669F-7CF5-4857-ABC7-1622A12DBE8B}" type="datetimeFigureOut">
              <a:rPr lang="hu-HU" smtClean="0"/>
              <a:pPr/>
              <a:t>2009.03.15.</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FED6D-7189-4263-BF0A-1DC167A8F962}"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Az első fejezetben a</a:t>
            </a:r>
            <a:r>
              <a:rPr lang="hu-HU" baseline="0" dirty="0" smtClean="0"/>
              <a:t> .NET keretrendszerrel kapcsolatos alapismeretekkel fogunk megismerkedni.</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a:t>
            </a:fld>
            <a:endParaRPr lang="hu-H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571500" indent="-571500">
              <a:lnSpc>
                <a:spcPct val="90000"/>
              </a:lnSpc>
              <a:spcBef>
                <a:spcPct val="60000"/>
              </a:spcBef>
              <a:buClr>
                <a:schemeClr val="tx2"/>
              </a:buClr>
              <a:buSzPct val="70000"/>
              <a:buFont typeface="Wingdings" pitchFamily="2" charset="2"/>
              <a:buChar char="u"/>
              <a:defRPr/>
            </a:pPr>
            <a:r>
              <a:rPr lang="hu-HU" dirty="0" smtClean="0">
                <a:effectLst>
                  <a:outerShdw blurRad="38100" dist="38100" dir="2700000" algn="tl">
                    <a:srgbClr val="000000"/>
                  </a:outerShdw>
                </a:effectLst>
              </a:rPr>
              <a:t>Egytáblás lekérdezés</a:t>
            </a:r>
          </a:p>
          <a:p>
            <a:pPr marL="571500" indent="-571500">
              <a:lnSpc>
                <a:spcPct val="90000"/>
              </a:lnSpc>
              <a:spcBef>
                <a:spcPct val="60000"/>
              </a:spcBef>
              <a:buClr>
                <a:schemeClr val="tx2"/>
              </a:buClr>
              <a:buSzPct val="70000"/>
              <a:buFont typeface="Wingdings" pitchFamily="2" charset="2"/>
              <a:buChar char="u"/>
              <a:defRPr/>
            </a:pPr>
            <a:r>
              <a:rPr lang="hu-HU" dirty="0" smtClean="0">
                <a:effectLst>
                  <a:outerShdw blurRad="38100" dist="38100" dir="2700000" algn="tl">
                    <a:srgbClr val="000000"/>
                  </a:outerShdw>
                </a:effectLst>
              </a:rPr>
              <a:t>Több táblás lekérdezés</a:t>
            </a:r>
          </a:p>
          <a:p>
            <a:pPr marL="571500" indent="-571500">
              <a:lnSpc>
                <a:spcPct val="90000"/>
              </a:lnSpc>
              <a:spcBef>
                <a:spcPct val="60000"/>
              </a:spcBef>
              <a:buClr>
                <a:schemeClr val="tx2"/>
              </a:buClr>
              <a:buSzPct val="70000"/>
              <a:buFont typeface="Wingdings" pitchFamily="2" charset="2"/>
              <a:buChar char="u"/>
              <a:defRPr/>
            </a:pPr>
            <a:r>
              <a:rPr lang="hu-HU" dirty="0" smtClean="0">
                <a:effectLst>
                  <a:outerShdw blurRad="38100" dist="38100" dir="2700000" algn="tl">
                    <a:srgbClr val="000000"/>
                  </a:outerShdw>
                </a:effectLst>
              </a:rPr>
              <a:t>Halmazművelet</a:t>
            </a:r>
          </a:p>
          <a:p>
            <a:pPr marL="571500" indent="-571500">
              <a:lnSpc>
                <a:spcPct val="90000"/>
              </a:lnSpc>
              <a:spcBef>
                <a:spcPct val="60000"/>
              </a:spcBef>
              <a:buClr>
                <a:schemeClr val="tx2"/>
              </a:buClr>
              <a:buSzPct val="70000"/>
              <a:buFont typeface="Wingdings" pitchFamily="2" charset="2"/>
              <a:buChar char="u"/>
              <a:defRPr/>
            </a:pPr>
            <a:r>
              <a:rPr lang="hu-HU" dirty="0" err="1" smtClean="0">
                <a:effectLst>
                  <a:outerShdw blurRad="38100" dist="38100" dir="2700000" algn="tl">
                    <a:srgbClr val="000000"/>
                  </a:outerShdw>
                </a:effectLst>
              </a:rPr>
              <a:t>Merge</a:t>
            </a:r>
            <a:endParaRPr lang="hu-HU" dirty="0" smtClean="0">
              <a:effectLst>
                <a:outerShdw blurRad="38100" dist="38100" dir="2700000" algn="tl">
                  <a:srgbClr val="000000"/>
                </a:outerShdw>
              </a:effectLst>
            </a:endParaRPr>
          </a:p>
        </p:txBody>
      </p:sp>
      <p:sp>
        <p:nvSpPr>
          <p:cNvPr id="4" name="Dia számának helye 3"/>
          <p:cNvSpPr>
            <a:spLocks noGrp="1"/>
          </p:cNvSpPr>
          <p:nvPr>
            <p:ph type="sldNum" sz="quarter" idx="10"/>
          </p:nvPr>
        </p:nvSpPr>
        <p:spPr/>
        <p:txBody>
          <a:bodyPr/>
          <a:lstStyle/>
          <a:p>
            <a:fld id="{676FED6D-7189-4263-BF0A-1DC167A8F962}" type="slidenum">
              <a:rPr lang="hu-HU" smtClean="0"/>
              <a:pPr/>
              <a:t>10</a:t>
            </a:fld>
            <a:endParaRPr lang="hu-H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8675"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8676" name="Rectangle 6"/>
          <p:cNvSpPr>
            <a:spLocks noGrp="1" noChangeArrowheads="1"/>
          </p:cNvSpPr>
          <p:nvPr>
            <p:ph type="ftr" sz="quarter" idx="4"/>
          </p:nvPr>
        </p:nvSpPr>
        <p:spPr>
          <a:noFill/>
        </p:spPr>
        <p:txBody>
          <a:bodyPr/>
          <a:lstStyle/>
          <a:p>
            <a:r>
              <a:rPr lang="hu-HU"/>
              <a:t>MSDN Kompetencia Központ (http://www.devPORTAL.hu)</a:t>
            </a:r>
          </a:p>
        </p:txBody>
      </p:sp>
      <p:sp>
        <p:nvSpPr>
          <p:cNvPr id="28677" name="Rectangle 7"/>
          <p:cNvSpPr>
            <a:spLocks noGrp="1" noChangeArrowheads="1"/>
          </p:cNvSpPr>
          <p:nvPr>
            <p:ph type="sldNum" sz="quarter" idx="5"/>
          </p:nvPr>
        </p:nvSpPr>
        <p:spPr>
          <a:noFill/>
        </p:spPr>
        <p:txBody>
          <a:bodyPr/>
          <a:lstStyle/>
          <a:p>
            <a:fld id="{29692A12-1E3E-4DC3-97B6-96FA7FEE1C0E}" type="slidenum">
              <a:rPr lang="en-US"/>
              <a:pPr/>
              <a:t>11</a:t>
            </a:fld>
            <a:endParaRPr lang="en-US"/>
          </a:p>
        </p:txBody>
      </p:sp>
      <p:sp>
        <p:nvSpPr>
          <p:cNvPr id="28678" name="Rectangle 2"/>
          <p:cNvSpPr>
            <a:spLocks noGrp="1" noRot="1" noChangeAspect="1" noChangeArrowheads="1" noTextEdit="1"/>
          </p:cNvSpPr>
          <p:nvPr>
            <p:ph type="sldImg"/>
          </p:nvPr>
        </p:nvSpPr>
        <p:spPr>
          <a:ln/>
        </p:spPr>
      </p:sp>
      <p:sp>
        <p:nvSpPr>
          <p:cNvPr id="28679" name="Rectangle 3"/>
          <p:cNvSpPr>
            <a:spLocks noGrp="1" noChangeArrowheads="1"/>
          </p:cNvSpPr>
          <p:nvPr>
            <p:ph type="body" idx="1"/>
          </p:nvPr>
        </p:nvSpPr>
        <p:spPr>
          <a:noFill/>
          <a:ln/>
        </p:spPr>
        <p:txBody>
          <a:bodyPr/>
          <a:lstStyle/>
          <a:p>
            <a:r>
              <a:rPr lang="hu-HU" dirty="0" err="1" smtClean="0"/>
              <a:t>Egyszrüen</a:t>
            </a:r>
            <a:r>
              <a:rPr lang="hu-HU" baseline="0" dirty="0" smtClean="0"/>
              <a:t> bonyolult lekérdezése</a:t>
            </a:r>
          </a:p>
          <a:p>
            <a:endParaRPr lang="hu-HU" baseline="0" dirty="0" smtClean="0"/>
          </a:p>
          <a:p>
            <a:endParaRPr lang="hu-HU" baseline="0" dirty="0" smtClean="0"/>
          </a:p>
          <a:p>
            <a:r>
              <a:rPr lang="hu-HU" baseline="0" dirty="0" smtClean="0"/>
              <a:t>A lekérdezés csak egy egyszeri leképzés</a:t>
            </a:r>
          </a:p>
          <a:p>
            <a:endParaRPr lang="hu-HU" baseline="0" dirty="0" smtClean="0"/>
          </a:p>
          <a:p>
            <a:r>
              <a:rPr lang="hu-HU" baseline="0" dirty="0" smtClean="0"/>
              <a:t>A </a:t>
            </a:r>
            <a:r>
              <a:rPr lang="hu-HU" baseline="0" dirty="0" err="1" smtClean="0"/>
              <a:t>copyToDatatable</a:t>
            </a:r>
            <a:r>
              <a:rPr lang="hu-HU" baseline="0" dirty="0" smtClean="0"/>
              <a:t> ezeket a hátrányokat megoldhatjuk, de ez valamivel nagyobb </a:t>
            </a:r>
            <a:r>
              <a:rPr lang="hu-HU" baseline="0" dirty="0" err="1" smtClean="0"/>
              <a:t>effort</a:t>
            </a:r>
            <a:r>
              <a:rPr lang="hu-HU" baseline="0" dirty="0" smtClean="0"/>
              <a:t>. A </a:t>
            </a:r>
            <a:r>
              <a:rPr lang="hu-HU" baseline="0" dirty="0" err="1" smtClean="0"/>
              <a:t>Merge</a:t>
            </a:r>
            <a:r>
              <a:rPr lang="hu-HU" baseline="0" dirty="0" smtClean="0"/>
              <a:t> metódus segítségével visszaszinkronizálhatjuk a </a:t>
            </a:r>
            <a:r>
              <a:rPr lang="hu-HU" baseline="0" dirty="0" err="1" smtClean="0"/>
              <a:t>DataSetbe</a:t>
            </a:r>
            <a:r>
              <a:rPr lang="hu-HU" baseline="0" dirty="0" smtClean="0"/>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9699"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9700" name="Rectangle 6"/>
          <p:cNvSpPr>
            <a:spLocks noGrp="1" noChangeArrowheads="1"/>
          </p:cNvSpPr>
          <p:nvPr>
            <p:ph type="ftr" sz="quarter" idx="4"/>
          </p:nvPr>
        </p:nvSpPr>
        <p:spPr>
          <a:noFill/>
        </p:spPr>
        <p:txBody>
          <a:bodyPr/>
          <a:lstStyle/>
          <a:p>
            <a:r>
              <a:rPr lang="hu-HU"/>
              <a:t>MSDN Kompetencia Központ (http://www.devPORTAL.hu)</a:t>
            </a:r>
          </a:p>
        </p:txBody>
      </p:sp>
      <p:sp>
        <p:nvSpPr>
          <p:cNvPr id="29701" name="Rectangle 7"/>
          <p:cNvSpPr>
            <a:spLocks noGrp="1" noChangeArrowheads="1"/>
          </p:cNvSpPr>
          <p:nvPr>
            <p:ph type="sldNum" sz="quarter" idx="5"/>
          </p:nvPr>
        </p:nvSpPr>
        <p:spPr>
          <a:noFill/>
        </p:spPr>
        <p:txBody>
          <a:bodyPr/>
          <a:lstStyle/>
          <a:p>
            <a:fld id="{84FEB5CE-1DC5-4917-830C-A20B4774A596}" type="slidenum">
              <a:rPr lang="en-US"/>
              <a:pPr/>
              <a:t>12</a:t>
            </a:fld>
            <a:endParaRPr lang="en-US"/>
          </a:p>
        </p:txBody>
      </p:sp>
      <p:sp>
        <p:nvSpPr>
          <p:cNvPr id="29702" name="Rectangle 2"/>
          <p:cNvSpPr>
            <a:spLocks noGrp="1" noRot="1" noChangeAspect="1" noChangeArrowheads="1" noTextEdit="1"/>
          </p:cNvSpPr>
          <p:nvPr>
            <p:ph type="sldImg"/>
          </p:nvPr>
        </p:nvSpPr>
        <p:spPr>
          <a:ln/>
        </p:spPr>
      </p:sp>
      <p:sp>
        <p:nvSpPr>
          <p:cNvPr id="29703" name="Rectangle 3"/>
          <p:cNvSpPr>
            <a:spLocks noGrp="1" noChangeArrowheads="1"/>
          </p:cNvSpPr>
          <p:nvPr>
            <p:ph type="body" idx="1"/>
          </p:nvPr>
        </p:nvSpPr>
        <p:spPr>
          <a:noFill/>
          <a:ln/>
        </p:spPr>
        <p:txBody>
          <a:bodyPr/>
          <a:lstStyle/>
          <a:p>
            <a:r>
              <a:rPr lang="hu-HU" dirty="0" smtClean="0"/>
              <a:t>OOP irányba </a:t>
            </a:r>
            <a:r>
              <a:rPr lang="hu-HU" dirty="0" err="1" smtClean="0"/>
              <a:t>tólódik</a:t>
            </a:r>
            <a:r>
              <a:rPr lang="hu-HU" dirty="0" smtClean="0"/>
              <a:t>, és ez jó és </a:t>
            </a:r>
            <a:r>
              <a:rPr lang="hu-HU" dirty="0" err="1" smtClean="0"/>
              <a:t>hasznops</a:t>
            </a:r>
            <a:r>
              <a:rPr lang="hu-HU" baseline="0" dirty="0" smtClean="0"/>
              <a:t> is. De ha hagyományos értelembe relációs adatbázissal kell dolgozni, akkor a </a:t>
            </a:r>
            <a:r>
              <a:rPr lang="hu-HU" baseline="0" dirty="0" err="1" smtClean="0"/>
              <a:t>DataSetes</a:t>
            </a:r>
            <a:r>
              <a:rPr lang="hu-HU" baseline="0" dirty="0" smtClean="0"/>
              <a:t> megközelítés még mindig a legjobb választás. Viszont jó ha LINQ is van hisz ezt is használhatjuk. Típusos minden.</a:t>
            </a:r>
            <a:endParaRPr lang="hu-H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A </a:t>
            </a:r>
            <a:r>
              <a:rPr lang="hu-HU" dirty="0" err="1" smtClean="0"/>
              <a:t>Linq</a:t>
            </a:r>
            <a:r>
              <a:rPr lang="hu-HU" dirty="0" smtClean="0"/>
              <a:t> project </a:t>
            </a:r>
            <a:r>
              <a:rPr lang="hu-HU" dirty="0" err="1" smtClean="0"/>
              <a:t>sémáj</a:t>
            </a:r>
            <a:r>
              <a:rPr lang="hu-HU" dirty="0" smtClean="0"/>
              <a:t> és a különböző komponensei</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1507"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1508" name="Rectangle 6"/>
          <p:cNvSpPr>
            <a:spLocks noGrp="1" noChangeArrowheads="1"/>
          </p:cNvSpPr>
          <p:nvPr>
            <p:ph type="ftr" sz="quarter" idx="4"/>
          </p:nvPr>
        </p:nvSpPr>
        <p:spPr>
          <a:noFill/>
        </p:spPr>
        <p:txBody>
          <a:bodyPr/>
          <a:lstStyle/>
          <a:p>
            <a:r>
              <a:rPr lang="hu-HU"/>
              <a:t>MSDN Kompetencia Központ (http://www.devPORTAL.hu)</a:t>
            </a:r>
          </a:p>
        </p:txBody>
      </p:sp>
      <p:sp>
        <p:nvSpPr>
          <p:cNvPr id="21509" name="Rectangle 7"/>
          <p:cNvSpPr>
            <a:spLocks noGrp="1" noChangeArrowheads="1"/>
          </p:cNvSpPr>
          <p:nvPr>
            <p:ph type="sldNum" sz="quarter" idx="5"/>
          </p:nvPr>
        </p:nvSpPr>
        <p:spPr>
          <a:noFill/>
        </p:spPr>
        <p:txBody>
          <a:bodyPr/>
          <a:lstStyle/>
          <a:p>
            <a:fld id="{15A79660-E54A-4AB3-AC3A-5EBC12609629}" type="slidenum">
              <a:rPr lang="en-US"/>
              <a:pPr/>
              <a:t>3</a:t>
            </a:fld>
            <a:endParaRPr lang="en-US"/>
          </a:p>
        </p:txBody>
      </p:sp>
      <p:sp>
        <p:nvSpPr>
          <p:cNvPr id="21510" name="Rectangle 2"/>
          <p:cNvSpPr>
            <a:spLocks noGrp="1" noRot="1" noChangeAspect="1" noChangeArrowheads="1" noTextEdit="1"/>
          </p:cNvSpPr>
          <p:nvPr>
            <p:ph type="sldImg"/>
          </p:nvPr>
        </p:nvSpPr>
        <p:spPr>
          <a:ln/>
        </p:spPr>
      </p:sp>
      <p:sp>
        <p:nvSpPr>
          <p:cNvPr id="21511" name="Rectangle 3"/>
          <p:cNvSpPr>
            <a:spLocks noGrp="1" noChangeArrowheads="1"/>
          </p:cNvSpPr>
          <p:nvPr>
            <p:ph type="body" idx="1"/>
          </p:nvPr>
        </p:nvSpPr>
        <p:spPr>
          <a:noFill/>
          <a:ln/>
        </p:spPr>
        <p:txBody>
          <a:bodyPr/>
          <a:lstStyle/>
          <a:p>
            <a:r>
              <a:rPr lang="hu-HU" dirty="0" smtClean="0"/>
              <a:t>A </a:t>
            </a:r>
            <a:r>
              <a:rPr lang="hu-HU" dirty="0" err="1" smtClean="0"/>
              <a:t>DataSet</a:t>
            </a:r>
            <a:r>
              <a:rPr lang="hu-HU" dirty="0" smtClean="0"/>
              <a:t> az ADO.NET egyik kulcsfigurája,</a:t>
            </a:r>
            <a:r>
              <a:rPr lang="hu-HU" baseline="0" dirty="0" smtClean="0"/>
              <a:t> hisz lehetőséget biztosít az adatok kapcsolat mentes kezelésére. Ezalatt azt értjük, hogy az alkalmazás lekéri az adatbázistól a számára szükséges információkat ezt a memóriába használjuk, és a memória béli adatokkal is dolgozunk tovább. Hogy ha a memória béli adatokkal változás történt akkor képes vissza szinkronizálni magát az adatbázissal. Illetve ha ő észlel változást akkor ő maga is felfrissíti annak tartalmát. </a:t>
            </a:r>
            <a:br>
              <a:rPr lang="hu-HU" baseline="0" dirty="0" smtClean="0"/>
            </a:br>
            <a:r>
              <a:rPr lang="hu-HU" baseline="0" dirty="0" smtClean="0"/>
              <a:t>De miután felötlötte magát az adatbázisból utána az adatbázisunk a memória béli leképzésével fogunk dolgozni. A </a:t>
            </a:r>
            <a:r>
              <a:rPr lang="hu-HU" baseline="0" dirty="0" err="1" smtClean="0"/>
              <a:t>Linq</a:t>
            </a:r>
            <a:r>
              <a:rPr lang="hu-HU" baseline="0" dirty="0" smtClean="0"/>
              <a:t> </a:t>
            </a:r>
            <a:r>
              <a:rPr lang="hu-HU" baseline="0" dirty="0" err="1" smtClean="0"/>
              <a:t>To</a:t>
            </a:r>
            <a:r>
              <a:rPr lang="hu-HU" baseline="0" dirty="0" smtClean="0"/>
              <a:t> </a:t>
            </a:r>
            <a:r>
              <a:rPr lang="hu-HU" baseline="0" dirty="0" err="1" smtClean="0"/>
              <a:t>Dataset</a:t>
            </a:r>
            <a:r>
              <a:rPr lang="hu-HU" baseline="0" dirty="0" smtClean="0"/>
              <a:t> ilyenkor hasznos tud lenni, hisz a legtöbb komponens </a:t>
            </a:r>
            <a:r>
              <a:rPr lang="hu-HU" baseline="0" dirty="0" err="1" smtClean="0"/>
              <a:t>ehez</a:t>
            </a:r>
            <a:r>
              <a:rPr lang="hu-HU" baseline="0" dirty="0" smtClean="0"/>
              <a:t> tudjuk kötni.</a:t>
            </a:r>
          </a:p>
          <a:p>
            <a:r>
              <a:rPr lang="hu-HU" baseline="0" dirty="0" smtClean="0"/>
              <a:t>A memória </a:t>
            </a:r>
            <a:r>
              <a:rPr lang="hu-HU" baseline="0" dirty="0" err="1" smtClean="0"/>
              <a:t>beli</a:t>
            </a:r>
            <a:r>
              <a:rPr lang="hu-HU" baseline="0" dirty="0" smtClean="0"/>
              <a:t> másával dolgozunk.</a:t>
            </a:r>
          </a:p>
          <a:p>
            <a:endParaRPr lang="hu-HU" baseline="0" dirty="0" smtClean="0"/>
          </a:p>
          <a:p>
            <a:r>
              <a:rPr lang="hu-HU" baseline="0" dirty="0" smtClean="0"/>
              <a:t>Tehát a </a:t>
            </a:r>
            <a:r>
              <a:rPr lang="hu-HU" baseline="0" dirty="0" err="1" smtClean="0"/>
              <a:t>DataSetben</a:t>
            </a:r>
            <a:r>
              <a:rPr lang="hu-HU" baseline="0" dirty="0" smtClean="0"/>
              <a:t> tárolt adatokon tudunk még + lekérdezéseket végrehajtani. </a:t>
            </a:r>
            <a:r>
              <a:rPr lang="hu-HU" baseline="0" dirty="0" err="1" smtClean="0"/>
              <a:t>Igy</a:t>
            </a:r>
            <a:r>
              <a:rPr lang="hu-HU" baseline="0" dirty="0" smtClean="0"/>
              <a:t> az ADO.NET előnyét és egyben hátrányait is kihasználjuk. De immár LINQ segítségével.</a:t>
            </a:r>
            <a:endParaRPr lang="hu-HU"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2531"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2532" name="Rectangle 6"/>
          <p:cNvSpPr>
            <a:spLocks noGrp="1" noChangeArrowheads="1"/>
          </p:cNvSpPr>
          <p:nvPr>
            <p:ph type="ftr" sz="quarter" idx="4"/>
          </p:nvPr>
        </p:nvSpPr>
        <p:spPr>
          <a:noFill/>
        </p:spPr>
        <p:txBody>
          <a:bodyPr/>
          <a:lstStyle/>
          <a:p>
            <a:r>
              <a:rPr lang="hu-HU"/>
              <a:t>MSDN Kompetencia Központ (http://www.devPORTAL.hu)</a:t>
            </a:r>
          </a:p>
        </p:txBody>
      </p:sp>
      <p:sp>
        <p:nvSpPr>
          <p:cNvPr id="22533" name="Rectangle 7"/>
          <p:cNvSpPr>
            <a:spLocks noGrp="1" noChangeArrowheads="1"/>
          </p:cNvSpPr>
          <p:nvPr>
            <p:ph type="sldNum" sz="quarter" idx="5"/>
          </p:nvPr>
        </p:nvSpPr>
        <p:spPr>
          <a:noFill/>
        </p:spPr>
        <p:txBody>
          <a:bodyPr/>
          <a:lstStyle/>
          <a:p>
            <a:fld id="{9F1F6C6B-0E8D-4BF7-BF9E-CA72010BF5EB}" type="slidenum">
              <a:rPr lang="en-US"/>
              <a:pPr/>
              <a:t>4</a:t>
            </a:fld>
            <a:endParaRPr lang="en-US"/>
          </a:p>
        </p:txBody>
      </p:sp>
      <p:sp>
        <p:nvSpPr>
          <p:cNvPr id="22534" name="Rectangle 2"/>
          <p:cNvSpPr>
            <a:spLocks noGrp="1" noRot="1" noChangeAspect="1" noChangeArrowheads="1" noTextEdit="1"/>
          </p:cNvSpPr>
          <p:nvPr>
            <p:ph type="sldImg"/>
          </p:nvPr>
        </p:nvSpPr>
        <p:spPr>
          <a:ln/>
        </p:spPr>
      </p:sp>
      <p:sp>
        <p:nvSpPr>
          <p:cNvPr id="22535" name="Rectangle 3"/>
          <p:cNvSpPr>
            <a:spLocks noGrp="1" noChangeArrowheads="1"/>
          </p:cNvSpPr>
          <p:nvPr>
            <p:ph type="body" idx="1"/>
          </p:nvPr>
        </p:nvSpPr>
        <p:spPr>
          <a:noFill/>
          <a:ln/>
        </p:spPr>
        <p:txBody>
          <a:bodyPr/>
          <a:lstStyle/>
          <a:p>
            <a:r>
              <a:rPr lang="hu-HU" dirty="0" smtClean="0"/>
              <a:t>Miért</a:t>
            </a:r>
            <a:r>
              <a:rPr lang="hu-HU" baseline="0" dirty="0" smtClean="0"/>
              <a:t> is van erre szükség?</a:t>
            </a:r>
          </a:p>
          <a:p>
            <a:r>
              <a:rPr lang="hu-HU" baseline="0" dirty="0" smtClean="0"/>
              <a:t>Mert .NET 2.0 mert minden lekérdezés </a:t>
            </a:r>
            <a:r>
              <a:rPr lang="hu-HU" baseline="0" dirty="0" err="1" smtClean="0"/>
              <a:t>string</a:t>
            </a:r>
            <a:r>
              <a:rPr lang="hu-HU" baseline="0" dirty="0" smtClean="0"/>
              <a:t> </a:t>
            </a:r>
            <a:r>
              <a:rPr lang="hu-HU" baseline="0" dirty="0" err="1" smtClean="0"/>
              <a:t>literál</a:t>
            </a:r>
            <a:r>
              <a:rPr lang="hu-HU" baseline="0" dirty="0" smtClean="0"/>
              <a:t> </a:t>
            </a:r>
            <a:r>
              <a:rPr lang="hu-HU" baseline="0" dirty="0" err="1" smtClean="0"/>
              <a:t>alapuak</a:t>
            </a:r>
            <a:r>
              <a:rPr lang="hu-HU" baseline="0" dirty="0" smtClean="0"/>
              <a:t>. Mit is jelent ez? Ez </a:t>
            </a:r>
            <a:r>
              <a:rPr lang="hu-HU" baseline="0" dirty="0" err="1" smtClean="0"/>
              <a:t>amugy</a:t>
            </a:r>
            <a:r>
              <a:rPr lang="hu-HU" baseline="0" dirty="0" smtClean="0"/>
              <a:t> maguk módján jók de csak </a:t>
            </a:r>
            <a:r>
              <a:rPr lang="hu-HU" baseline="0" dirty="0" err="1" smtClean="0"/>
              <a:t>egyszerüek</a:t>
            </a:r>
            <a:r>
              <a:rPr lang="hu-HU" baseline="0" dirty="0" smtClean="0"/>
              <a:t>, </a:t>
            </a:r>
            <a:r>
              <a:rPr lang="hu-HU" baseline="0" dirty="0" err="1" smtClean="0"/>
              <a:t>összeteteket</a:t>
            </a:r>
            <a:r>
              <a:rPr lang="hu-HU" baseline="0" dirty="0" smtClean="0"/>
              <a:t>  már nehezebb.</a:t>
            </a:r>
          </a:p>
          <a:p>
            <a:r>
              <a:rPr lang="hu-HU" baseline="0" dirty="0" smtClean="0"/>
              <a:t>Fordítási időben nincs jelzés, hogy ebben hiba van vagy sem. Jó e a lekérdezés vagy sem.</a:t>
            </a:r>
          </a:p>
          <a:p>
            <a:endParaRPr lang="hu-HU" baseline="0" dirty="0" smtClean="0"/>
          </a:p>
          <a:p>
            <a:r>
              <a:rPr lang="hu-HU" baseline="0" dirty="0" err="1" smtClean="0"/>
              <a:t>Linq</a:t>
            </a:r>
            <a:r>
              <a:rPr lang="hu-HU" baseline="0" dirty="0" smtClean="0"/>
              <a:t> </a:t>
            </a:r>
            <a:r>
              <a:rPr lang="hu-HU" baseline="0" dirty="0" err="1" smtClean="0"/>
              <a:t>ezentul</a:t>
            </a:r>
            <a:r>
              <a:rPr lang="hu-HU" baseline="0" dirty="0" smtClean="0"/>
              <a:t> nem </a:t>
            </a:r>
            <a:r>
              <a:rPr lang="hu-HU" baseline="0" dirty="0" err="1" smtClean="0"/>
              <a:t>string</a:t>
            </a:r>
            <a:r>
              <a:rPr lang="hu-HU" baseline="0" dirty="0" smtClean="0"/>
              <a:t> formában kell megadni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3555"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3556" name="Rectangle 6"/>
          <p:cNvSpPr>
            <a:spLocks noGrp="1" noChangeArrowheads="1"/>
          </p:cNvSpPr>
          <p:nvPr>
            <p:ph type="ftr" sz="quarter" idx="4"/>
          </p:nvPr>
        </p:nvSpPr>
        <p:spPr>
          <a:noFill/>
        </p:spPr>
        <p:txBody>
          <a:bodyPr/>
          <a:lstStyle/>
          <a:p>
            <a:r>
              <a:rPr lang="hu-HU"/>
              <a:t>MSDN Kompetencia Központ (http://www.devPORTAL.hu)</a:t>
            </a:r>
          </a:p>
        </p:txBody>
      </p:sp>
      <p:sp>
        <p:nvSpPr>
          <p:cNvPr id="23557" name="Rectangle 7"/>
          <p:cNvSpPr>
            <a:spLocks noGrp="1" noChangeArrowheads="1"/>
          </p:cNvSpPr>
          <p:nvPr>
            <p:ph type="sldNum" sz="quarter" idx="5"/>
          </p:nvPr>
        </p:nvSpPr>
        <p:spPr>
          <a:noFill/>
        </p:spPr>
        <p:txBody>
          <a:bodyPr/>
          <a:lstStyle/>
          <a:p>
            <a:fld id="{5CA89D2C-CBF4-4738-9816-59B82C023E59}" type="slidenum">
              <a:rPr lang="en-US"/>
              <a:pPr/>
              <a:t>5</a:t>
            </a:fld>
            <a:endParaRPr lang="en-US"/>
          </a:p>
        </p:txBody>
      </p:sp>
      <p:sp>
        <p:nvSpPr>
          <p:cNvPr id="23558" name="Rectangle 2"/>
          <p:cNvSpPr>
            <a:spLocks noGrp="1" noRot="1" noChangeAspect="1" noChangeArrowheads="1" noTextEdit="1"/>
          </p:cNvSpPr>
          <p:nvPr>
            <p:ph type="sldImg"/>
          </p:nvPr>
        </p:nvSpPr>
        <p:spPr>
          <a:ln/>
        </p:spPr>
      </p:sp>
      <p:sp>
        <p:nvSpPr>
          <p:cNvPr id="23559" name="Rectangle 3"/>
          <p:cNvSpPr>
            <a:spLocks noGrp="1" noChangeArrowheads="1"/>
          </p:cNvSpPr>
          <p:nvPr>
            <p:ph type="body" idx="1"/>
          </p:nvPr>
        </p:nvSpPr>
        <p:spPr>
          <a:noFill/>
          <a:ln/>
        </p:spPr>
        <p:txBody>
          <a:bodyPr/>
          <a:lstStyle/>
          <a:p>
            <a:r>
              <a:rPr lang="hu-HU" dirty="0" smtClean="0"/>
              <a:t>Látható a tipikus</a:t>
            </a:r>
            <a:r>
              <a:rPr lang="hu-HU" baseline="0" dirty="0" smtClean="0"/>
              <a:t>  dolgok.</a:t>
            </a:r>
          </a:p>
          <a:p>
            <a:r>
              <a:rPr lang="hu-HU" baseline="0" dirty="0" err="1" smtClean="0"/>
              <a:t>System.Data.Entity</a:t>
            </a:r>
            <a:r>
              <a:rPr lang="hu-HU" baseline="0" dirty="0" smtClean="0"/>
              <a:t> DLL</a:t>
            </a:r>
          </a:p>
          <a:p>
            <a:r>
              <a:rPr lang="hu-HU" baseline="0" dirty="0" smtClean="0"/>
              <a:t>A </a:t>
            </a:r>
            <a:r>
              <a:rPr lang="hu-HU" baseline="0" dirty="0" err="1" smtClean="0"/>
              <a:t>DataTable</a:t>
            </a:r>
            <a:r>
              <a:rPr lang="hu-HU" baseline="0" dirty="0" smtClean="0"/>
              <a:t> mielőtt egy LINQ lekérdezés lenne egy </a:t>
            </a:r>
            <a:r>
              <a:rPr lang="hu-HU" baseline="0" dirty="0" err="1" smtClean="0"/>
              <a:t>AsEnumerable</a:t>
            </a:r>
            <a:r>
              <a:rPr lang="hu-HU" baseline="0" dirty="0" smtClean="0"/>
              <a:t>() metódust meg kell rá hívni, mert a LINQ csak azokon hajtható végre amik megvalósítják az </a:t>
            </a:r>
            <a:r>
              <a:rPr lang="hu-HU" baseline="0" dirty="0" err="1" smtClean="0"/>
              <a:t>Ienumerable</a:t>
            </a:r>
            <a:r>
              <a:rPr lang="hu-HU" baseline="0" dirty="0" smtClean="0"/>
              <a:t> és az </a:t>
            </a:r>
            <a:r>
              <a:rPr lang="hu-HU" baseline="0" dirty="0" err="1" smtClean="0"/>
              <a:t>Iqueryable</a:t>
            </a:r>
            <a:r>
              <a:rPr lang="hu-HU" baseline="0" dirty="0" smtClean="0"/>
              <a:t> </a:t>
            </a:r>
            <a:r>
              <a:rPr lang="hu-HU" baseline="0" dirty="0" err="1" smtClean="0"/>
              <a:t>interfacet</a:t>
            </a:r>
            <a:r>
              <a:rPr lang="hu-HU" baseline="0" dirty="0" smtClean="0"/>
              <a:t>.</a:t>
            </a:r>
          </a:p>
          <a:p>
            <a:endParaRPr lang="hu-HU" baseline="0" dirty="0" smtClean="0"/>
          </a:p>
          <a:p>
            <a:r>
              <a:rPr lang="hu-HU" baseline="0" dirty="0" smtClean="0"/>
              <a:t>Mind a lekérdezés kimenete és bemenete </a:t>
            </a:r>
            <a:r>
              <a:rPr lang="hu-HU" baseline="0" dirty="0" err="1" smtClean="0"/>
              <a:t>DataRow</a:t>
            </a:r>
            <a:r>
              <a:rPr lang="hu-HU" baseline="0" dirty="0" smtClean="0"/>
              <a:t> objektum lesz.</a:t>
            </a:r>
          </a:p>
          <a:p>
            <a:r>
              <a:rPr lang="hu-HU" dirty="0" smtClean="0"/>
              <a:t>A </a:t>
            </a:r>
            <a:r>
              <a:rPr lang="hu-HU" dirty="0" err="1" smtClean="0"/>
              <a:t>DataRownál</a:t>
            </a:r>
            <a:r>
              <a:rPr lang="hu-HU" baseline="0" dirty="0" smtClean="0"/>
              <a:t> fel kellet sorolni, hogy melyik adattáblára , melyik mezőre vagyunk </a:t>
            </a:r>
            <a:r>
              <a:rPr lang="hu-HU" baseline="0" dirty="0" err="1" smtClean="0"/>
              <a:t>kiváncsiak</a:t>
            </a:r>
            <a:r>
              <a:rPr lang="hu-HU" baseline="0" dirty="0" smtClean="0"/>
              <a:t>. A </a:t>
            </a:r>
            <a:r>
              <a:rPr lang="hu-HU" baseline="0" dirty="0" err="1" smtClean="0"/>
              <a:t>Field</a:t>
            </a:r>
            <a:r>
              <a:rPr lang="hu-HU" baseline="0" dirty="0" smtClean="0"/>
              <a:t> pont erre való </a:t>
            </a:r>
            <a:r>
              <a:rPr lang="hu-HU" baseline="0" dirty="0" err="1" smtClean="0"/>
              <a:t>Linq</a:t>
            </a:r>
            <a:r>
              <a:rPr lang="hu-HU" baseline="0" dirty="0" smtClean="0"/>
              <a:t> alatt, hogy ez automatikusan és </a:t>
            </a:r>
            <a:r>
              <a:rPr lang="hu-HU" baseline="0" dirty="0" err="1" smtClean="0"/>
              <a:t>egyszerüen</a:t>
            </a:r>
            <a:r>
              <a:rPr lang="hu-HU" baseline="0" dirty="0" smtClean="0"/>
              <a:t> végezzük kell.</a:t>
            </a:r>
          </a:p>
          <a:p>
            <a:endParaRPr lang="hu-HU" baseline="0" dirty="0" smtClean="0"/>
          </a:p>
          <a:p>
            <a:r>
              <a:rPr lang="hu-HU" baseline="0" dirty="0" smtClean="0"/>
              <a:t>Ha többször hivatkozok rá, többször fut le.</a:t>
            </a:r>
            <a:endParaRPr lang="hu-HU" dirty="0" smtClean="0"/>
          </a:p>
          <a:p>
            <a:endParaRPr lang="hu-HU"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4579"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4580" name="Rectangle 6"/>
          <p:cNvSpPr>
            <a:spLocks noGrp="1" noChangeArrowheads="1"/>
          </p:cNvSpPr>
          <p:nvPr>
            <p:ph type="ftr" sz="quarter" idx="4"/>
          </p:nvPr>
        </p:nvSpPr>
        <p:spPr>
          <a:noFill/>
        </p:spPr>
        <p:txBody>
          <a:bodyPr/>
          <a:lstStyle/>
          <a:p>
            <a:r>
              <a:rPr lang="hu-HU"/>
              <a:t>MSDN Kompetencia Központ (http://www.devPORTAL.hu)</a:t>
            </a:r>
          </a:p>
        </p:txBody>
      </p:sp>
      <p:sp>
        <p:nvSpPr>
          <p:cNvPr id="24581" name="Rectangle 7"/>
          <p:cNvSpPr>
            <a:spLocks noGrp="1" noChangeArrowheads="1"/>
          </p:cNvSpPr>
          <p:nvPr>
            <p:ph type="sldNum" sz="quarter" idx="5"/>
          </p:nvPr>
        </p:nvSpPr>
        <p:spPr>
          <a:noFill/>
        </p:spPr>
        <p:txBody>
          <a:bodyPr/>
          <a:lstStyle/>
          <a:p>
            <a:fld id="{8A992531-5640-47D9-9E8C-B67530366B12}" type="slidenum">
              <a:rPr lang="en-US"/>
              <a:pPr/>
              <a:t>6</a:t>
            </a:fld>
            <a:endParaRPr lang="en-US"/>
          </a:p>
        </p:txBody>
      </p:sp>
      <p:sp>
        <p:nvSpPr>
          <p:cNvPr id="24582" name="Rectangle 2"/>
          <p:cNvSpPr>
            <a:spLocks noGrp="1" noRot="1" noChangeAspect="1" noChangeArrowheads="1" noTextEdit="1"/>
          </p:cNvSpPr>
          <p:nvPr>
            <p:ph type="sldImg"/>
          </p:nvPr>
        </p:nvSpPr>
        <p:spPr>
          <a:ln/>
        </p:spPr>
      </p:sp>
      <p:sp>
        <p:nvSpPr>
          <p:cNvPr id="24583" name="Rectangle 3"/>
          <p:cNvSpPr>
            <a:spLocks noGrp="1" noChangeArrowheads="1"/>
          </p:cNvSpPr>
          <p:nvPr>
            <p:ph type="body" idx="1"/>
          </p:nvPr>
        </p:nvSpPr>
        <p:spPr>
          <a:noFill/>
          <a:ln/>
        </p:spPr>
        <p:txBody>
          <a:bodyPr/>
          <a:lstStyle/>
          <a:p>
            <a:r>
              <a:rPr lang="hu-HU" dirty="0" err="1" smtClean="0"/>
              <a:t>AsEnumerable</a:t>
            </a:r>
            <a:r>
              <a:rPr lang="hu-HU" dirty="0" smtClean="0"/>
              <a:t> </a:t>
            </a:r>
            <a:r>
              <a:rPr lang="hu-HU" dirty="0" err="1" smtClean="0"/>
              <a:t>enumerálhatóvá</a:t>
            </a:r>
            <a:r>
              <a:rPr lang="hu-HU" dirty="0" smtClean="0"/>
              <a:t> kell tenni az adattábláz</a:t>
            </a:r>
          </a:p>
          <a:p>
            <a:r>
              <a:rPr lang="hu-HU" dirty="0" err="1" smtClean="0"/>
              <a:t>Field</a:t>
            </a:r>
            <a:r>
              <a:rPr lang="hu-HU" dirty="0" smtClean="0"/>
              <a:t> </a:t>
            </a:r>
            <a:r>
              <a:rPr lang="hu-HU" dirty="0" err="1" smtClean="0"/>
              <a:t>generikos</a:t>
            </a:r>
            <a:r>
              <a:rPr lang="hu-HU" dirty="0" smtClean="0"/>
              <a:t> hozzáférést biztosít a </a:t>
            </a:r>
            <a:r>
              <a:rPr lang="hu-HU" dirty="0" err="1" smtClean="0"/>
              <a:t>DataRowok</a:t>
            </a:r>
            <a:r>
              <a:rPr lang="hu-HU" dirty="0" smtClean="0"/>
              <a:t> oszlopaihoz.</a:t>
            </a:r>
          </a:p>
          <a:p>
            <a:endParaRPr lang="hu-HU"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5603"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5604" name="Rectangle 6"/>
          <p:cNvSpPr>
            <a:spLocks noGrp="1" noChangeArrowheads="1"/>
          </p:cNvSpPr>
          <p:nvPr>
            <p:ph type="ftr" sz="quarter" idx="4"/>
          </p:nvPr>
        </p:nvSpPr>
        <p:spPr>
          <a:noFill/>
        </p:spPr>
        <p:txBody>
          <a:bodyPr/>
          <a:lstStyle/>
          <a:p>
            <a:r>
              <a:rPr lang="hu-HU"/>
              <a:t>MSDN Kompetencia Központ (http://www.devPORTAL.hu)</a:t>
            </a:r>
          </a:p>
        </p:txBody>
      </p:sp>
      <p:sp>
        <p:nvSpPr>
          <p:cNvPr id="25605" name="Rectangle 7"/>
          <p:cNvSpPr>
            <a:spLocks noGrp="1" noChangeArrowheads="1"/>
          </p:cNvSpPr>
          <p:nvPr>
            <p:ph type="sldNum" sz="quarter" idx="5"/>
          </p:nvPr>
        </p:nvSpPr>
        <p:spPr>
          <a:noFill/>
        </p:spPr>
        <p:txBody>
          <a:bodyPr/>
          <a:lstStyle/>
          <a:p>
            <a:fld id="{3A1A4DBB-E14C-482B-A27F-725C53118E4A}" type="slidenum">
              <a:rPr lang="en-US"/>
              <a:pPr/>
              <a:t>7</a:t>
            </a:fld>
            <a:endParaRPr lang="en-US"/>
          </a:p>
        </p:txBody>
      </p:sp>
      <p:sp>
        <p:nvSpPr>
          <p:cNvPr id="25606" name="Rectangle 2"/>
          <p:cNvSpPr>
            <a:spLocks noGrp="1" noRot="1" noChangeAspect="1" noChangeArrowheads="1" noTextEdit="1"/>
          </p:cNvSpPr>
          <p:nvPr>
            <p:ph type="sldImg"/>
          </p:nvPr>
        </p:nvSpPr>
        <p:spPr>
          <a:ln/>
        </p:spPr>
      </p:sp>
      <p:sp>
        <p:nvSpPr>
          <p:cNvPr id="25607" name="Rectangle 3"/>
          <p:cNvSpPr>
            <a:spLocks noGrp="1" noChangeArrowheads="1"/>
          </p:cNvSpPr>
          <p:nvPr>
            <p:ph type="body" idx="1"/>
          </p:nvPr>
        </p:nvSpPr>
        <p:spPr>
          <a:noFill/>
          <a:ln/>
        </p:spPr>
        <p:txBody>
          <a:bodyPr/>
          <a:lstStyle/>
          <a:p>
            <a:r>
              <a:rPr lang="hu-HU" dirty="0" smtClean="0"/>
              <a:t>Támogatja</a:t>
            </a:r>
            <a:r>
              <a:rPr lang="hu-HU" baseline="0" dirty="0" smtClean="0"/>
              <a:t> a LINQ a </a:t>
            </a:r>
            <a:r>
              <a:rPr lang="hu-HU" baseline="0" dirty="0" err="1" smtClean="0"/>
              <a:t>Join</a:t>
            </a:r>
            <a:r>
              <a:rPr lang="hu-HU" baseline="0" dirty="0" smtClean="0"/>
              <a:t> és </a:t>
            </a:r>
            <a:r>
              <a:rPr lang="hu-HU" baseline="0" dirty="0" err="1" smtClean="0"/>
              <a:t>GroupJoin</a:t>
            </a:r>
            <a:r>
              <a:rPr lang="hu-HU" baseline="0" dirty="0" smtClean="0"/>
              <a:t>. 2 táblát adott kulcs alapján össze </a:t>
            </a:r>
            <a:r>
              <a:rPr lang="hu-HU" baseline="0" dirty="0" err="1" smtClean="0"/>
              <a:t>joinolok</a:t>
            </a:r>
            <a:r>
              <a:rPr lang="hu-HU" baseline="0" dirty="0" smtClean="0"/>
              <a:t>. (Hagyományos INNER JOIN) (Group </a:t>
            </a:r>
            <a:r>
              <a:rPr lang="hu-HU" baseline="0" dirty="0" err="1" smtClean="0"/>
              <a:t>Join</a:t>
            </a:r>
            <a:r>
              <a:rPr lang="hu-HU" baseline="0" dirty="0" smtClean="0"/>
              <a:t> az </a:t>
            </a:r>
            <a:r>
              <a:rPr lang="hu-HU" baseline="0" dirty="0" err="1" smtClean="0"/>
              <a:t>Inner</a:t>
            </a:r>
            <a:r>
              <a:rPr lang="hu-HU" baseline="0" dirty="0" smtClean="0"/>
              <a:t> </a:t>
            </a:r>
            <a:r>
              <a:rPr lang="hu-HU" baseline="0" dirty="0" err="1" smtClean="0"/>
              <a:t>Join</a:t>
            </a:r>
            <a:r>
              <a:rPr lang="hu-HU" baseline="0" dirty="0" smtClean="0"/>
              <a:t> és a LEFT OUTER JOIN keveréke azaz vissza ad olyat is ami az első táblában nincs párja)</a:t>
            </a:r>
          </a:p>
          <a:p>
            <a:endParaRPr lang="hu-HU" baseline="0"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6627"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6628" name="Rectangle 6"/>
          <p:cNvSpPr>
            <a:spLocks noGrp="1" noChangeArrowheads="1"/>
          </p:cNvSpPr>
          <p:nvPr>
            <p:ph type="ftr" sz="quarter" idx="4"/>
          </p:nvPr>
        </p:nvSpPr>
        <p:spPr>
          <a:noFill/>
        </p:spPr>
        <p:txBody>
          <a:bodyPr/>
          <a:lstStyle/>
          <a:p>
            <a:r>
              <a:rPr lang="hu-HU"/>
              <a:t>MSDN Kompetencia Központ (http://www.devPORTAL.hu)</a:t>
            </a:r>
          </a:p>
        </p:txBody>
      </p:sp>
      <p:sp>
        <p:nvSpPr>
          <p:cNvPr id="26629" name="Rectangle 7"/>
          <p:cNvSpPr>
            <a:spLocks noGrp="1" noChangeArrowheads="1"/>
          </p:cNvSpPr>
          <p:nvPr>
            <p:ph type="sldNum" sz="quarter" idx="5"/>
          </p:nvPr>
        </p:nvSpPr>
        <p:spPr>
          <a:noFill/>
        </p:spPr>
        <p:txBody>
          <a:bodyPr/>
          <a:lstStyle/>
          <a:p>
            <a:fld id="{74DD9F0A-2D15-48CD-BE5E-2FAADDCED9AE}" type="slidenum">
              <a:rPr lang="en-US"/>
              <a:pPr/>
              <a:t>8</a:t>
            </a:fld>
            <a:endParaRPr lang="en-US"/>
          </a:p>
        </p:txBody>
      </p:sp>
      <p:sp>
        <p:nvSpPr>
          <p:cNvPr id="26630" name="Rectangle 2"/>
          <p:cNvSpPr>
            <a:spLocks noGrp="1" noRot="1" noChangeAspect="1" noChangeArrowheads="1" noTextEdit="1"/>
          </p:cNvSpPr>
          <p:nvPr>
            <p:ph type="sldImg"/>
          </p:nvPr>
        </p:nvSpPr>
        <p:spPr>
          <a:ln/>
        </p:spPr>
      </p:sp>
      <p:sp>
        <p:nvSpPr>
          <p:cNvPr id="26631" name="Rectangle 3"/>
          <p:cNvSpPr>
            <a:spLocks noGrp="1" noChangeArrowheads="1"/>
          </p:cNvSpPr>
          <p:nvPr>
            <p:ph type="body" idx="1"/>
          </p:nvPr>
        </p:nvSpPr>
        <p:spPr>
          <a:noFill/>
          <a:ln/>
        </p:spPr>
        <p:txBody>
          <a:bodyPr/>
          <a:lstStyle/>
          <a:p>
            <a:r>
              <a:rPr lang="hu-HU" dirty="0" smtClean="0"/>
              <a:t>Lekérdezésünk eredményét</a:t>
            </a:r>
            <a:r>
              <a:rPr lang="hu-HU" baseline="0" dirty="0" smtClean="0"/>
              <a:t> amit </a:t>
            </a:r>
            <a:r>
              <a:rPr lang="hu-HU" baseline="0" dirty="0" err="1" smtClean="0"/>
              <a:t>DataRow</a:t>
            </a:r>
            <a:r>
              <a:rPr lang="hu-HU" baseline="0" dirty="0" smtClean="0"/>
              <a:t> </a:t>
            </a:r>
            <a:r>
              <a:rPr lang="hu-HU" dirty="0" smtClean="0"/>
              <a:t>áttudjuk alakítani</a:t>
            </a:r>
            <a:r>
              <a:rPr lang="hu-HU" baseline="0" dirty="0" smtClean="0"/>
              <a:t> akár </a:t>
            </a:r>
            <a:r>
              <a:rPr lang="hu-HU" baseline="0" dirty="0" err="1" smtClean="0"/>
              <a:t>ToArray</a:t>
            </a:r>
            <a:r>
              <a:rPr lang="hu-HU" baseline="0" dirty="0" smtClean="0"/>
              <a:t> vagy más </a:t>
            </a:r>
            <a:r>
              <a:rPr lang="hu-HU" baseline="0" dirty="0" err="1" smtClean="0"/>
              <a:t>tipussá</a:t>
            </a:r>
            <a:r>
              <a:rPr lang="hu-HU" baseline="0" dirty="0" smtClean="0"/>
              <a:t>. (Más használható formátum)</a:t>
            </a:r>
            <a:endParaRPr lang="hu-HU"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a:noFill/>
        </p:spPr>
        <p:txBody>
          <a:bodyPr/>
          <a:lstStyle/>
          <a:p>
            <a:r>
              <a:rPr lang="hu-HU"/>
              <a:t>Visual Studio "Orcas" KonferenciaMSDN Kompetenciák Egyeteme: ASP.NET AJAX</a:t>
            </a:r>
            <a:endParaRPr lang="en-US"/>
          </a:p>
        </p:txBody>
      </p:sp>
      <p:sp>
        <p:nvSpPr>
          <p:cNvPr id="27651" name="Rectangle 3"/>
          <p:cNvSpPr>
            <a:spLocks noGrp="1" noChangeArrowheads="1"/>
          </p:cNvSpPr>
          <p:nvPr>
            <p:ph type="dt" sz="quarter" idx="1"/>
          </p:nvPr>
        </p:nvSpPr>
        <p:spPr>
          <a:noFill/>
        </p:spPr>
        <p:txBody>
          <a:bodyPr/>
          <a:lstStyle/>
          <a:p>
            <a:r>
              <a:rPr lang="hu-HU"/>
              <a:t>2007. május 24., Budapest Lurdy Ház2007. február 8-9. </a:t>
            </a:r>
          </a:p>
          <a:p>
            <a:r>
              <a:rPr lang="hu-HU"/>
              <a:t>MSDN Kompetencia Központ</a:t>
            </a:r>
            <a:endParaRPr lang="en-US"/>
          </a:p>
        </p:txBody>
      </p:sp>
      <p:sp>
        <p:nvSpPr>
          <p:cNvPr id="27652" name="Rectangle 6"/>
          <p:cNvSpPr>
            <a:spLocks noGrp="1" noChangeArrowheads="1"/>
          </p:cNvSpPr>
          <p:nvPr>
            <p:ph type="ftr" sz="quarter" idx="4"/>
          </p:nvPr>
        </p:nvSpPr>
        <p:spPr>
          <a:noFill/>
        </p:spPr>
        <p:txBody>
          <a:bodyPr/>
          <a:lstStyle/>
          <a:p>
            <a:r>
              <a:rPr lang="hu-HU"/>
              <a:t>MSDN Kompetencia Központ (http://www.devPORTAL.hu)</a:t>
            </a:r>
          </a:p>
        </p:txBody>
      </p:sp>
      <p:sp>
        <p:nvSpPr>
          <p:cNvPr id="27653" name="Rectangle 7"/>
          <p:cNvSpPr>
            <a:spLocks noGrp="1" noChangeArrowheads="1"/>
          </p:cNvSpPr>
          <p:nvPr>
            <p:ph type="sldNum" sz="quarter" idx="5"/>
          </p:nvPr>
        </p:nvSpPr>
        <p:spPr>
          <a:noFill/>
        </p:spPr>
        <p:txBody>
          <a:bodyPr/>
          <a:lstStyle/>
          <a:p>
            <a:fld id="{E8B3403A-A56C-4230-8B12-80FCC9214172}" type="slidenum">
              <a:rPr lang="en-US"/>
              <a:pPr/>
              <a:t>9</a:t>
            </a:fld>
            <a:endParaRPr lang="en-US"/>
          </a:p>
        </p:txBody>
      </p:sp>
      <p:sp>
        <p:nvSpPr>
          <p:cNvPr id="27654" name="Rectangle 2"/>
          <p:cNvSpPr>
            <a:spLocks noGrp="1" noRot="1" noChangeAspect="1" noChangeArrowheads="1" noTextEdit="1"/>
          </p:cNvSpPr>
          <p:nvPr>
            <p:ph type="sldImg"/>
          </p:nvPr>
        </p:nvSpPr>
        <p:spPr>
          <a:ln/>
        </p:spPr>
      </p:sp>
      <p:sp>
        <p:nvSpPr>
          <p:cNvPr id="27655" name="Rectangle 3"/>
          <p:cNvSpPr>
            <a:spLocks noGrp="1" noChangeArrowheads="1"/>
          </p:cNvSpPr>
          <p:nvPr>
            <p:ph type="body" idx="1"/>
          </p:nvPr>
        </p:nvSpPr>
        <p:spPr>
          <a:noFill/>
          <a:ln/>
        </p:spPr>
        <p:txBody>
          <a:bodyPr/>
          <a:lstStyle/>
          <a:p>
            <a:r>
              <a:rPr lang="hu-HU" dirty="0" err="1" smtClean="0"/>
              <a:t>DataSet</a:t>
            </a:r>
            <a:r>
              <a:rPr lang="hu-HU" dirty="0" smtClean="0"/>
              <a:t> specifikus LINQ kiegészítés.</a:t>
            </a:r>
          </a:p>
          <a:p>
            <a:r>
              <a:rPr lang="hu-HU" dirty="0" smtClean="0"/>
              <a:t>A </a:t>
            </a:r>
            <a:r>
              <a:rPr lang="hu-HU" dirty="0" err="1" smtClean="0"/>
              <a:t>CopyToDataTable</a:t>
            </a:r>
            <a:r>
              <a:rPr lang="hu-HU" baseline="0" dirty="0" smtClean="0"/>
              <a:t> objektumot leklónozunk egy másik </a:t>
            </a:r>
            <a:r>
              <a:rPr lang="hu-HU" baseline="0" dirty="0" err="1" smtClean="0"/>
              <a:t>DataTablebe</a:t>
            </a:r>
            <a:r>
              <a:rPr lang="hu-HU" baseline="0" dirty="0" smtClean="0"/>
              <a:t> ami már </a:t>
            </a:r>
            <a:r>
              <a:rPr lang="hu-HU" baseline="0" dirty="0" err="1" smtClean="0"/>
              <a:t>IQueryable</a:t>
            </a:r>
            <a:r>
              <a:rPr lang="hu-HU" baseline="0" dirty="0" smtClean="0"/>
              <a:t> is. (Tipikusan adatkötés esetén van jelentősége) </a:t>
            </a:r>
          </a:p>
          <a:p>
            <a:r>
              <a:rPr lang="hu-HU" baseline="0" dirty="0" err="1" smtClean="0"/>
              <a:t>Visza</a:t>
            </a:r>
            <a:r>
              <a:rPr lang="hu-HU" baseline="0" dirty="0" smtClean="0"/>
              <a:t> </a:t>
            </a:r>
            <a:r>
              <a:rPr lang="hu-HU" baseline="0" dirty="0" err="1" smtClean="0"/>
              <a:t>szinkornozálhatjuk</a:t>
            </a:r>
            <a:r>
              <a:rPr lang="hu-HU" baseline="0" dirty="0" smtClean="0"/>
              <a:t> is.</a:t>
            </a:r>
          </a:p>
          <a:p>
            <a:endParaRPr lang="hu-HU"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u-HU"/>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u-HU"/>
          </a:p>
        </p:txBody>
      </p:sp>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2009.03.15.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tile tx="0" ty="0" sx="100000" sy="100000" flip="none" algn="tl"/>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B78B8-6050-4E5C-98E7-400A1FCBBB38}" type="datetimeFigureOut">
              <a:rPr lang="hu-HU" smtClean="0"/>
              <a:pPr/>
              <a:t>2009.03.15.</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6C2E5-A0F3-4857-86DC-0FB6ADDAABF8}"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églalap 3"/>
          <p:cNvSpPr/>
          <p:nvPr/>
        </p:nvSpPr>
        <p:spPr>
          <a:xfrm>
            <a:off x="2740280" y="2967335"/>
            <a:ext cx="1847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hu-H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Szövegdoboz 4"/>
          <p:cNvSpPr txBox="1"/>
          <p:nvPr/>
        </p:nvSpPr>
        <p:spPr>
          <a:xfrm>
            <a:off x="785786" y="1857364"/>
            <a:ext cx="8001024" cy="707886"/>
          </a:xfrm>
          <a:prstGeom prst="rect">
            <a:avLst/>
          </a:prstGeom>
          <a:noFill/>
          <a:effectLst/>
        </p:spPr>
        <p:txBody>
          <a:bodyPr wrap="square" rtlCol="0">
            <a:spAutoFit/>
            <a:scene3d>
              <a:camera prst="orthographicFront"/>
              <a:lightRig rig="threePt" dir="t"/>
            </a:scene3d>
            <a:sp3d extrusionH="57150">
              <a:bevelT w="38100" h="38100"/>
            </a:sp3d>
          </a:bodyPr>
          <a:lstStyle/>
          <a:p>
            <a:pPr algn="ct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LINQ </a:t>
            </a:r>
            <a:r>
              <a:rPr lang="hu-HU" sz="4000"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to</a:t>
            </a: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t>
            </a:r>
            <a:r>
              <a:rPr lang="hu-HU" sz="4000"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DataSet</a:t>
            </a:r>
            <a:endPar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7" name="Picture 9" descr="title-slide-lines_BIG.png"/>
          <p:cNvPicPr>
            <a:picLocks noChangeAspect="1"/>
          </p:cNvPicPr>
          <p:nvPr/>
        </p:nvPicPr>
        <p:blipFill>
          <a:blip r:embed="rId3"/>
          <a:srcRect/>
          <a:stretch>
            <a:fillRect/>
          </a:stretch>
        </p:blipFill>
        <p:spPr bwMode="auto">
          <a:xfrm>
            <a:off x="0" y="2997200"/>
            <a:ext cx="3360738" cy="3860800"/>
          </a:xfrm>
          <a:prstGeom prst="rect">
            <a:avLst/>
          </a:prstGeom>
          <a:noFill/>
          <a:ln w="9525">
            <a:noFill/>
            <a:miter lim="800000"/>
            <a:headEnd/>
            <a:tailEnd/>
          </a:ln>
        </p:spPr>
      </p:pic>
      <p:sp>
        <p:nvSpPr>
          <p:cNvPr id="8" name="Alcím 2"/>
          <p:cNvSpPr txBox="1">
            <a:spLocks/>
          </p:cNvSpPr>
          <p:nvPr/>
        </p:nvSpPr>
        <p:spPr>
          <a:xfrm>
            <a:off x="0" y="6534112"/>
            <a:ext cx="4929190" cy="323888"/>
          </a:xfrm>
          <a:prstGeom prst="rect">
            <a:avLst/>
          </a:prstGeom>
          <a:effectLst>
            <a:glow rad="101600">
              <a:schemeClr val="accent5">
                <a:satMod val="175000"/>
                <a:alpha val="40000"/>
              </a:schemeClr>
            </a:glow>
          </a:effectLst>
          <a:scene3d>
            <a:camera prst="orthographicFront"/>
            <a:lightRig rig="threePt" dir="t">
              <a:rot lat="0" lon="0" rev="2400000"/>
            </a:lightRig>
          </a:scene3d>
          <a:sp3d>
            <a:bevelT prst="angle"/>
          </a:sp3d>
        </p:spPr>
        <p:txBody>
          <a:bodyPr vert="horz" lIns="91440" tIns="45720" rIns="91440" bIns="45720" rtlCol="0">
            <a:noAutofit/>
          </a:bodyPr>
          <a:lstStyle/>
          <a:p>
            <a:pPr marL="0" marR="0" lvl="0" indent="0" algn="l" defTabSz="1095376" rtl="0" eaLnBrk="1" fontAlgn="base" latinLnBrk="0" hangingPunct="1">
              <a:lnSpc>
                <a:spcPct val="90000"/>
              </a:lnSpc>
              <a:spcBef>
                <a:spcPct val="0"/>
              </a:spcBef>
              <a:spcAft>
                <a:spcPct val="0"/>
              </a:spcAft>
              <a:buClr>
                <a:schemeClr val="tx2"/>
              </a:buClr>
              <a:buSzPct val="95000"/>
              <a:buFont typeface="Arial" pitchFamily="34" charset="0"/>
              <a:buNone/>
              <a:tabLst/>
              <a:defRPr/>
            </a:pPr>
            <a:r>
              <a:rPr kumimoji="0" lang="hu-HU" sz="2400" b="0" i="0"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rPr>
              <a:t>Turóczy Attila</a:t>
            </a:r>
            <a:endParaRPr kumimoji="0" lang="hu-HU" sz="2400" b="0" i="0" u="none" strike="noStrike" kern="1200" cap="none" spc="0" normalizeH="0" baseline="0" noProof="0" dirty="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endParaRPr>
          </a:p>
        </p:txBody>
      </p:sp>
      <p:pic>
        <p:nvPicPr>
          <p:cNvPr id="9"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429520" y="5715016"/>
            <a:ext cx="1643074" cy="513530"/>
          </a:xfrm>
          <a:prstGeom prst="roundRect">
            <a:avLst>
              <a:gd name="adj" fmla="val 8594"/>
            </a:avLst>
          </a:prstGeom>
          <a:solidFill>
            <a:srgbClr val="FFFFFF">
              <a:shade val="85000"/>
            </a:srgbClr>
          </a:solidFill>
          <a:ln>
            <a:noFill/>
          </a:ln>
          <a:effectLst>
            <a:softEdge rad="12700"/>
          </a:effectLst>
        </p:spPr>
      </p:pic>
      <p:pic>
        <p:nvPicPr>
          <p:cNvPr id="10" name="Picture 3"/>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418368" y="6251890"/>
            <a:ext cx="1654225" cy="534695"/>
          </a:xfrm>
          <a:prstGeom prst="roundRect">
            <a:avLst>
              <a:gd name="adj" fmla="val 8594"/>
            </a:avLst>
          </a:prstGeom>
          <a:solidFill>
            <a:srgbClr val="FFFFFF">
              <a:shade val="85000"/>
            </a:srgbClr>
          </a:solidFill>
          <a:ln>
            <a:noFill/>
          </a:ln>
          <a:effectLst>
            <a:softEdge rad="12700"/>
          </a:effectLst>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idx="1"/>
          </p:nvPr>
        </p:nvSpPr>
        <p:spPr>
          <a:xfrm>
            <a:off x="381000" y="1416050"/>
            <a:ext cx="8578850" cy="4724400"/>
          </a:xfrm>
        </p:spPr>
        <p:txBody>
          <a:bodyPr/>
          <a:lstStyle/>
          <a:p>
            <a:pPr>
              <a:defRPr/>
            </a:pPr>
            <a:r>
              <a:rPr lang="hu-HU" dirty="0" smtClean="0">
                <a:solidFill>
                  <a:schemeClr val="bg1"/>
                </a:solidFill>
              </a:rPr>
              <a:t>Előnyök</a:t>
            </a:r>
          </a:p>
          <a:p>
            <a:pPr lvl="1">
              <a:defRPr/>
            </a:pPr>
            <a:r>
              <a:rPr lang="hu-HU" dirty="0" smtClean="0">
                <a:solidFill>
                  <a:schemeClr val="bg1"/>
                </a:solidFill>
              </a:rPr>
              <a:t>láttuk…</a:t>
            </a:r>
          </a:p>
          <a:p>
            <a:pPr>
              <a:defRPr/>
            </a:pPr>
            <a:endParaRPr lang="hu-HU" dirty="0" smtClean="0">
              <a:solidFill>
                <a:schemeClr val="bg1"/>
              </a:solidFill>
            </a:endParaRPr>
          </a:p>
          <a:p>
            <a:pPr>
              <a:defRPr/>
            </a:pPr>
            <a:r>
              <a:rPr lang="hu-HU" dirty="0" smtClean="0">
                <a:solidFill>
                  <a:schemeClr val="bg1"/>
                </a:solidFill>
              </a:rPr>
              <a:t>Hátrányok</a:t>
            </a:r>
          </a:p>
          <a:p>
            <a:pPr lvl="1">
              <a:defRPr/>
            </a:pPr>
            <a:r>
              <a:rPr lang="hu-HU" dirty="0" smtClean="0">
                <a:solidFill>
                  <a:schemeClr val="bg1"/>
                </a:solidFill>
              </a:rPr>
              <a:t>Adatkötés!!!</a:t>
            </a:r>
          </a:p>
          <a:p>
            <a:pPr lvl="2">
              <a:defRPr/>
            </a:pPr>
            <a:r>
              <a:rPr lang="hu-HU" dirty="0" smtClean="0">
                <a:solidFill>
                  <a:schemeClr val="bg1"/>
                </a:solidFill>
              </a:rPr>
              <a:t>Egyszeri leképzés</a:t>
            </a:r>
          </a:p>
          <a:p>
            <a:pPr lvl="2">
              <a:defRPr/>
            </a:pPr>
            <a:r>
              <a:rPr lang="hu-HU" dirty="0" smtClean="0">
                <a:solidFill>
                  <a:schemeClr val="bg1"/>
                </a:solidFill>
              </a:rPr>
              <a:t>Nincs vissza irány az adatforrás felé</a:t>
            </a:r>
          </a:p>
          <a:p>
            <a:pPr lvl="2">
              <a:defRPr/>
            </a:pPr>
            <a:r>
              <a:rPr lang="hu-HU" dirty="0" smtClean="0">
                <a:solidFill>
                  <a:schemeClr val="bg1"/>
                </a:solidFill>
              </a:rPr>
              <a:t>Adatforrás változások nem reprezentálódnak</a:t>
            </a:r>
          </a:p>
          <a:p>
            <a:pPr lvl="2">
              <a:defRPr/>
            </a:pPr>
            <a:r>
              <a:rPr lang="hu-HU" dirty="0" smtClean="0">
                <a:solidFill>
                  <a:schemeClr val="bg1"/>
                </a:solidFill>
              </a:rPr>
              <a:t>MEGOLDÁS </a:t>
            </a:r>
            <a:r>
              <a:rPr lang="hu-HU" dirty="0" smtClean="0">
                <a:solidFill>
                  <a:schemeClr val="bg1"/>
                </a:solidFill>
                <a:sym typeface="Wingdings" pitchFamily="2" charset="2"/>
              </a:rPr>
              <a:t> </a:t>
            </a:r>
            <a:r>
              <a:rPr lang="hu-HU" dirty="0" err="1" smtClean="0">
                <a:solidFill>
                  <a:schemeClr val="bg1"/>
                </a:solidFill>
                <a:sym typeface="Wingdings" pitchFamily="2" charset="2"/>
              </a:rPr>
              <a:t>CopyToDataTable</a:t>
            </a:r>
            <a:endParaRPr lang="hu-HU" dirty="0" smtClean="0">
              <a:solidFill>
                <a:schemeClr val="bg1"/>
              </a:solidFill>
            </a:endParaRPr>
          </a:p>
        </p:txBody>
      </p:sp>
      <p:sp>
        <p:nvSpPr>
          <p:cNvPr id="4" name="Szövegdoboz 3"/>
          <p:cNvSpPr txBox="1"/>
          <p:nvPr/>
        </p:nvSpPr>
        <p:spPr>
          <a:xfrm>
            <a:off x="0" y="0"/>
            <a:ext cx="564357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 és kontra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381000" y="1416050"/>
            <a:ext cx="8763000" cy="4933950"/>
          </a:xfrm>
        </p:spPr>
        <p:txBody>
          <a:bodyPr/>
          <a:lstStyle/>
          <a:p>
            <a:pPr marL="444500" indent="-444500">
              <a:defRPr/>
            </a:pPr>
            <a:r>
              <a:rPr lang="hu-HU" dirty="0" smtClean="0">
                <a:solidFill>
                  <a:schemeClr val="bg1"/>
                </a:solidFill>
              </a:rPr>
              <a:t>avagy ennyi volt, itt a vége?</a:t>
            </a:r>
          </a:p>
          <a:p>
            <a:pPr marL="1079500" lvl="1">
              <a:defRPr/>
            </a:pPr>
            <a:r>
              <a:rPr lang="hu-HU" dirty="0" smtClean="0">
                <a:solidFill>
                  <a:schemeClr val="bg1"/>
                </a:solidFill>
              </a:rPr>
              <a:t>NEM</a:t>
            </a:r>
          </a:p>
          <a:p>
            <a:pPr marL="444500" indent="-444500">
              <a:defRPr/>
            </a:pPr>
            <a:endParaRPr lang="hu-HU" dirty="0" smtClean="0">
              <a:solidFill>
                <a:schemeClr val="bg1"/>
              </a:solidFill>
            </a:endParaRPr>
          </a:p>
          <a:p>
            <a:pPr marL="444500" indent="-444500">
              <a:defRPr/>
            </a:pPr>
            <a:r>
              <a:rPr lang="hu-HU" dirty="0" smtClean="0">
                <a:solidFill>
                  <a:schemeClr val="bg1"/>
                </a:solidFill>
              </a:rPr>
              <a:t>Tovább él:</a:t>
            </a:r>
          </a:p>
          <a:p>
            <a:pPr marL="1079500" lvl="1">
              <a:defRPr/>
            </a:pPr>
            <a:r>
              <a:rPr lang="hu-HU" dirty="0" err="1" smtClean="0">
                <a:solidFill>
                  <a:schemeClr val="bg1"/>
                </a:solidFill>
              </a:rPr>
              <a:t>SqlCacheDependency</a:t>
            </a:r>
            <a:endParaRPr lang="hu-HU" dirty="0" smtClean="0">
              <a:solidFill>
                <a:schemeClr val="bg1"/>
              </a:solidFill>
            </a:endParaRPr>
          </a:p>
          <a:p>
            <a:pPr marL="1079500" lvl="1">
              <a:defRPr/>
            </a:pPr>
            <a:r>
              <a:rPr lang="hu-HU" dirty="0" err="1" smtClean="0">
                <a:solidFill>
                  <a:schemeClr val="bg1"/>
                </a:solidFill>
              </a:rPr>
              <a:t>XmlSerialization</a:t>
            </a:r>
            <a:endParaRPr lang="hu-HU" dirty="0" smtClean="0">
              <a:solidFill>
                <a:schemeClr val="bg1"/>
              </a:solidFill>
            </a:endParaRPr>
          </a:p>
          <a:p>
            <a:pPr marL="1079500" lvl="1">
              <a:defRPr/>
            </a:pPr>
            <a:r>
              <a:rPr lang="hu-HU" dirty="0" err="1" smtClean="0">
                <a:solidFill>
                  <a:schemeClr val="bg1"/>
                </a:solidFill>
              </a:rPr>
              <a:t>Xml</a:t>
            </a:r>
            <a:r>
              <a:rPr lang="hu-HU" dirty="0" smtClean="0">
                <a:solidFill>
                  <a:schemeClr val="bg1"/>
                </a:solidFill>
              </a:rPr>
              <a:t> </a:t>
            </a:r>
            <a:r>
              <a:rPr lang="hu-HU" dirty="0" err="1" smtClean="0">
                <a:solidFill>
                  <a:schemeClr val="bg1"/>
                </a:solidFill>
              </a:rPr>
              <a:t>Integration</a:t>
            </a:r>
            <a:endParaRPr lang="hu-HU" dirty="0" smtClean="0">
              <a:solidFill>
                <a:schemeClr val="bg1"/>
              </a:solidFill>
            </a:endParaRPr>
          </a:p>
          <a:p>
            <a:pPr marL="1079500" lvl="1">
              <a:defRPr/>
            </a:pPr>
            <a:r>
              <a:rPr lang="hu-HU" dirty="0" err="1" smtClean="0">
                <a:solidFill>
                  <a:schemeClr val="bg1"/>
                </a:solidFill>
              </a:rPr>
              <a:t>DataView</a:t>
            </a:r>
            <a:endParaRPr lang="hu-HU" dirty="0" smtClean="0">
              <a:solidFill>
                <a:schemeClr val="bg1"/>
              </a:solidFill>
            </a:endParaRPr>
          </a:p>
          <a:p>
            <a:pPr marL="1079500" lvl="1">
              <a:defRPr/>
            </a:pPr>
            <a:r>
              <a:rPr lang="hu-HU" dirty="0" smtClean="0">
                <a:solidFill>
                  <a:schemeClr val="bg1"/>
                </a:solidFill>
              </a:rPr>
              <a:t>Számított értékek</a:t>
            </a:r>
          </a:p>
        </p:txBody>
      </p:sp>
      <p:sp>
        <p:nvSpPr>
          <p:cNvPr id="4" name="Szövegdoboz 3"/>
          <p:cNvSpPr txBox="1"/>
          <p:nvPr/>
        </p:nvSpPr>
        <p:spPr>
          <a:xfrm>
            <a:off x="0" y="0"/>
            <a:ext cx="564357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DataSet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jövője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1" name="Rectangle 3"/>
          <p:cNvSpPr>
            <a:spLocks noGrp="1" noChangeArrowheads="1"/>
          </p:cNvSpPr>
          <p:nvPr>
            <p:ph type="body" idx="1"/>
          </p:nvPr>
        </p:nvSpPr>
        <p:spPr>
          <a:xfrm>
            <a:off x="381000" y="1416050"/>
            <a:ext cx="8578850" cy="3889375"/>
          </a:xfrm>
        </p:spPr>
        <p:txBody>
          <a:bodyPr/>
          <a:lstStyle/>
          <a:p>
            <a:pPr eaLnBrk="1" hangingPunct="1">
              <a:defRPr/>
            </a:pPr>
            <a:r>
              <a:rPr lang="hu-HU" dirty="0" smtClean="0">
                <a:solidFill>
                  <a:schemeClr val="bg1"/>
                </a:solidFill>
              </a:rPr>
              <a:t>LINQ megvalósítás </a:t>
            </a:r>
            <a:r>
              <a:rPr lang="hu-HU" dirty="0" err="1" smtClean="0">
                <a:solidFill>
                  <a:schemeClr val="bg1"/>
                </a:solidFill>
              </a:rPr>
              <a:t>DataSet</a:t>
            </a:r>
            <a:r>
              <a:rPr lang="hu-HU" dirty="0" smtClean="0">
                <a:solidFill>
                  <a:schemeClr val="bg1"/>
                </a:solidFill>
              </a:rPr>
              <a:t> felett</a:t>
            </a:r>
          </a:p>
          <a:p>
            <a:pPr eaLnBrk="1" hangingPunct="1">
              <a:defRPr/>
            </a:pPr>
            <a:r>
              <a:rPr lang="hu-HU" dirty="0" smtClean="0">
                <a:solidFill>
                  <a:schemeClr val="bg1"/>
                </a:solidFill>
              </a:rPr>
              <a:t>Jól használható, produktív</a:t>
            </a:r>
          </a:p>
          <a:p>
            <a:pPr eaLnBrk="1" hangingPunct="1">
              <a:defRPr/>
            </a:pPr>
            <a:r>
              <a:rPr lang="hu-HU" dirty="0" smtClean="0">
                <a:solidFill>
                  <a:schemeClr val="bg1"/>
                </a:solidFill>
              </a:rPr>
              <a:t>Összetett lekérdezések is könnyen megfogalmazhatók</a:t>
            </a:r>
          </a:p>
          <a:p>
            <a:pPr eaLnBrk="1" hangingPunct="1">
              <a:defRPr/>
            </a:pPr>
            <a:r>
              <a:rPr lang="hu-HU" dirty="0" smtClean="0">
                <a:solidFill>
                  <a:schemeClr val="bg1"/>
                </a:solidFill>
              </a:rPr>
              <a:t>Speciális </a:t>
            </a:r>
            <a:r>
              <a:rPr lang="hu-HU" dirty="0" err="1" smtClean="0">
                <a:solidFill>
                  <a:schemeClr val="bg1"/>
                </a:solidFill>
              </a:rPr>
              <a:t>DataSet</a:t>
            </a:r>
            <a:r>
              <a:rPr lang="hu-HU" dirty="0" smtClean="0">
                <a:solidFill>
                  <a:schemeClr val="bg1"/>
                </a:solidFill>
              </a:rPr>
              <a:t> kiegészítések</a:t>
            </a:r>
          </a:p>
          <a:p>
            <a:pPr eaLnBrk="1" hangingPunct="1">
              <a:defRPr/>
            </a:pPr>
            <a:r>
              <a:rPr lang="hu-HU" dirty="0" err="1" smtClean="0">
                <a:solidFill>
                  <a:schemeClr val="bg1"/>
                </a:solidFill>
              </a:rPr>
              <a:t>DataSet</a:t>
            </a:r>
            <a:r>
              <a:rPr lang="hu-HU" dirty="0" smtClean="0">
                <a:solidFill>
                  <a:schemeClr val="bg1"/>
                </a:solidFill>
              </a:rPr>
              <a:t> van / volt / lesz</a:t>
            </a:r>
          </a:p>
        </p:txBody>
      </p:sp>
      <p:sp>
        <p:nvSpPr>
          <p:cNvPr id="4" name="Szövegdoboz 3"/>
          <p:cNvSpPr txBox="1"/>
          <p:nvPr/>
        </p:nvSpPr>
        <p:spPr>
          <a:xfrm>
            <a:off x="0" y="0"/>
            <a:ext cx="564357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Összefoglalás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YPOP_logo_magyar_alul"/>
          <p:cNvPicPr>
            <a:picLocks noChangeAspect="1" noChangeArrowheads="1"/>
          </p:cNvPicPr>
          <p:nvPr/>
        </p:nvPicPr>
        <p:blipFill>
          <a:blip r:embed="rId2"/>
          <a:srcRect/>
          <a:stretch>
            <a:fillRect/>
          </a:stretch>
        </p:blipFill>
        <p:spPr bwMode="auto">
          <a:xfrm>
            <a:off x="1403350" y="2708275"/>
            <a:ext cx="6913563" cy="1319213"/>
          </a:xfrm>
          <a:prstGeom prst="rect">
            <a:avLst/>
          </a:prstGeom>
          <a:noFill/>
        </p:spPr>
      </p:pic>
      <p:sp>
        <p:nvSpPr>
          <p:cNvPr id="3" name="Text Box 6"/>
          <p:cNvSpPr txBox="1">
            <a:spLocks noChangeArrowheads="1"/>
          </p:cNvSpPr>
          <p:nvPr/>
        </p:nvSpPr>
        <p:spPr bwMode="auto">
          <a:xfrm>
            <a:off x="312738" y="6091238"/>
            <a:ext cx="8532812" cy="523220"/>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700" dirty="0">
                <a:solidFill>
                  <a:schemeClr val="tx1">
                    <a:alpha val="100000"/>
                  </a:schemeClr>
                </a:solidFill>
                <a:latin typeface="Segoe"/>
                <a:cs typeface="Arial"/>
              </a:rPr>
              <a:t>© </a:t>
            </a:r>
            <a:r>
              <a:rPr lang="en-US" sz="700" dirty="0">
                <a:solidFill>
                  <a:schemeClr val="bg1"/>
                </a:solidFill>
                <a:latin typeface="Segoe"/>
                <a:cs typeface="Arial"/>
              </a:rPr>
              <a:t>2006 Microsoft Corporation. All rights reserved. Microsoft, Windows, Windows Vista and other product names are or may be registered trademarks and/or trademarks in the U.S. and/or other countries.</a:t>
            </a:r>
            <a:endParaRPr lang="hu-HU" dirty="0">
              <a:solidFill>
                <a:schemeClr val="bg1"/>
              </a:solidFill>
            </a:endParaRPr>
          </a:p>
          <a:p>
            <a:pPr algn="ctr" eaLnBrk="0" fontAlgn="base" hangingPunct="0">
              <a:spcBef>
                <a:spcPct val="0"/>
              </a:spcBef>
              <a:spcAft>
                <a:spcPct val="0"/>
              </a:spcAft>
            </a:pPr>
            <a:r>
              <a:rPr lang="en-US" sz="700" dirty="0">
                <a:solidFill>
                  <a:schemeClr val="bg1"/>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latin typeface="Segoe"/>
                <a:cs typeface="Arial"/>
              </a:rPr>
            </a:br>
            <a:r>
              <a:rPr lang="en-US" sz="700" dirty="0">
                <a:solidFill>
                  <a:schemeClr val="bg1"/>
                </a:solidFill>
                <a:latin typeface="Segoe"/>
                <a:cs typeface="Arial"/>
              </a:rPr>
              <a:t>MICROSOFT MAKES NO WARRANTIES, EXPRESS, IMPLIED OR STATUTORY, AS TO THE INFORMATION IN THIS PRESENTATION.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AutoShape 5"/>
          <p:cNvSpPr>
            <a:spLocks noChangeArrowheads="1"/>
          </p:cNvSpPr>
          <p:nvPr/>
        </p:nvSpPr>
        <p:spPr bwMode="auto">
          <a:xfrm>
            <a:off x="323850" y="2209800"/>
            <a:ext cx="8424863" cy="2155825"/>
          </a:xfrm>
          <a:prstGeom prst="roundRect">
            <a:avLst>
              <a:gd name="adj" fmla="val 9375"/>
            </a:avLst>
          </a:prstGeom>
          <a:solidFill>
            <a:srgbClr val="808080">
              <a:alpha val="25098"/>
            </a:srgbClr>
          </a:solidFill>
          <a:ln w="12700">
            <a:solidFill>
              <a:schemeClr val="tx1"/>
            </a:solidFill>
            <a:round/>
            <a:headEnd type="none" w="sm" len="sm"/>
            <a:tailEnd type="none" w="sm" len="sm"/>
          </a:ln>
        </p:spPr>
        <p:txBody>
          <a:bodyPr wrap="none"/>
          <a:lstStyle/>
          <a:p>
            <a:pPr algn="ctr"/>
            <a:endParaRPr lang="en-GB" b="0"/>
          </a:p>
        </p:txBody>
      </p:sp>
      <p:grpSp>
        <p:nvGrpSpPr>
          <p:cNvPr id="2" name="Group 6"/>
          <p:cNvGrpSpPr>
            <a:grpSpLocks/>
          </p:cNvGrpSpPr>
          <p:nvPr/>
        </p:nvGrpSpPr>
        <p:grpSpPr bwMode="auto">
          <a:xfrm>
            <a:off x="684213" y="4729163"/>
            <a:ext cx="1524000" cy="1709737"/>
            <a:chOff x="2352" y="3120"/>
            <a:chExt cx="960" cy="1077"/>
          </a:xfrm>
        </p:grpSpPr>
        <p:sp>
          <p:nvSpPr>
            <p:cNvPr id="55303" name="Oval 7"/>
            <p:cNvSpPr>
              <a:spLocks noChangeArrowheads="1"/>
            </p:cNvSpPr>
            <p:nvPr/>
          </p:nvSpPr>
          <p:spPr bwMode="auto">
            <a:xfrm>
              <a:off x="2688" y="3120"/>
              <a:ext cx="240" cy="240"/>
            </a:xfrm>
            <a:prstGeom prst="ellipse">
              <a:avLst/>
            </a:prstGeom>
            <a:solidFill>
              <a:schemeClr val="accent2">
                <a:alpha val="50000"/>
              </a:schemeClr>
            </a:solidFill>
            <a:ln w="25400" algn="ctr">
              <a:solidFill>
                <a:schemeClr val="accent2"/>
              </a:solidFill>
              <a:round/>
              <a:headEnd/>
              <a:tailEnd/>
            </a:ln>
            <a:effectLst/>
          </p:spPr>
          <p:txBody>
            <a:bodyPr anchor="ctr"/>
            <a:lstStyle/>
            <a:p>
              <a:pPr>
                <a:defRPr/>
              </a:pPr>
              <a:endParaRPr lang="hu-HU">
                <a:effectLst>
                  <a:outerShdw blurRad="38100" dist="38100" dir="2700000" algn="tl">
                    <a:srgbClr val="000000">
                      <a:alpha val="43137"/>
                    </a:srgbClr>
                  </a:outerShdw>
                </a:effectLst>
              </a:endParaRPr>
            </a:p>
          </p:txBody>
        </p:sp>
        <p:sp>
          <p:nvSpPr>
            <p:cNvPr id="55304" name="Oval 8"/>
            <p:cNvSpPr>
              <a:spLocks noChangeArrowheads="1"/>
            </p:cNvSpPr>
            <p:nvPr/>
          </p:nvSpPr>
          <p:spPr bwMode="auto">
            <a:xfrm>
              <a:off x="2400" y="3497"/>
              <a:ext cx="240" cy="240"/>
            </a:xfrm>
            <a:prstGeom prst="ellipse">
              <a:avLst/>
            </a:prstGeom>
            <a:solidFill>
              <a:schemeClr val="accent2">
                <a:alpha val="50000"/>
              </a:schemeClr>
            </a:solidFill>
            <a:ln w="25400" algn="ctr">
              <a:solidFill>
                <a:schemeClr val="accent2"/>
              </a:solidFill>
              <a:round/>
              <a:headEnd/>
              <a:tailEnd/>
            </a:ln>
            <a:effectLst/>
          </p:spPr>
          <p:txBody>
            <a:bodyPr anchor="ctr"/>
            <a:lstStyle/>
            <a:p>
              <a:pPr>
                <a:defRPr/>
              </a:pPr>
              <a:endParaRPr lang="hu-HU">
                <a:effectLst>
                  <a:outerShdw blurRad="38100" dist="38100" dir="2700000" algn="tl">
                    <a:srgbClr val="000000">
                      <a:alpha val="43137"/>
                    </a:srgbClr>
                  </a:outerShdw>
                </a:effectLst>
              </a:endParaRPr>
            </a:p>
          </p:txBody>
        </p:sp>
        <p:sp>
          <p:nvSpPr>
            <p:cNvPr id="55305" name="Oval 9"/>
            <p:cNvSpPr>
              <a:spLocks noChangeArrowheads="1"/>
            </p:cNvSpPr>
            <p:nvPr/>
          </p:nvSpPr>
          <p:spPr bwMode="auto">
            <a:xfrm>
              <a:off x="2976" y="3497"/>
              <a:ext cx="240" cy="240"/>
            </a:xfrm>
            <a:prstGeom prst="ellipse">
              <a:avLst/>
            </a:prstGeom>
            <a:solidFill>
              <a:schemeClr val="accent2">
                <a:alpha val="50000"/>
              </a:schemeClr>
            </a:solidFill>
            <a:ln w="25400" algn="ctr">
              <a:solidFill>
                <a:schemeClr val="accent2"/>
              </a:solidFill>
              <a:round/>
              <a:headEnd/>
              <a:tailEnd/>
            </a:ln>
            <a:effectLst/>
          </p:spPr>
          <p:txBody>
            <a:bodyPr anchor="ctr"/>
            <a:lstStyle/>
            <a:p>
              <a:pPr>
                <a:defRPr/>
              </a:pPr>
              <a:endParaRPr lang="hu-HU">
                <a:effectLst>
                  <a:outerShdw blurRad="38100" dist="38100" dir="2700000" algn="tl">
                    <a:srgbClr val="000000">
                      <a:alpha val="43137"/>
                    </a:srgbClr>
                  </a:outerShdw>
                </a:effectLst>
              </a:endParaRPr>
            </a:p>
          </p:txBody>
        </p:sp>
        <p:cxnSp>
          <p:nvCxnSpPr>
            <p:cNvPr id="5156" name="AutoShape 10"/>
            <p:cNvCxnSpPr>
              <a:cxnSpLocks noChangeShapeType="1"/>
              <a:stCxn id="55304" idx="7"/>
              <a:endCxn id="55303" idx="3"/>
            </p:cNvCxnSpPr>
            <p:nvPr/>
          </p:nvCxnSpPr>
          <p:spPr bwMode="auto">
            <a:xfrm flipV="1">
              <a:off x="2605" y="3333"/>
              <a:ext cx="118" cy="191"/>
            </a:xfrm>
            <a:prstGeom prst="straightConnector1">
              <a:avLst/>
            </a:prstGeom>
            <a:noFill/>
            <a:ln w="25400">
              <a:solidFill>
                <a:schemeClr val="accent2"/>
              </a:solidFill>
              <a:round/>
              <a:headEnd/>
              <a:tailEnd/>
            </a:ln>
          </p:spPr>
        </p:cxnSp>
        <p:cxnSp>
          <p:nvCxnSpPr>
            <p:cNvPr id="5157" name="AutoShape 11"/>
            <p:cNvCxnSpPr>
              <a:cxnSpLocks noChangeShapeType="1"/>
              <a:stCxn id="55305" idx="1"/>
              <a:endCxn id="55303" idx="5"/>
            </p:cNvCxnSpPr>
            <p:nvPr/>
          </p:nvCxnSpPr>
          <p:spPr bwMode="auto">
            <a:xfrm flipH="1" flipV="1">
              <a:off x="2893" y="3333"/>
              <a:ext cx="118" cy="191"/>
            </a:xfrm>
            <a:prstGeom prst="straightConnector1">
              <a:avLst/>
            </a:prstGeom>
            <a:noFill/>
            <a:ln w="25400">
              <a:solidFill>
                <a:schemeClr val="accent2"/>
              </a:solidFill>
              <a:round/>
              <a:headEnd/>
              <a:tailEnd/>
            </a:ln>
          </p:spPr>
        </p:cxnSp>
        <p:sp>
          <p:nvSpPr>
            <p:cNvPr id="5158" name="Text Box 12"/>
            <p:cNvSpPr txBox="1">
              <a:spLocks noChangeArrowheads="1"/>
            </p:cNvSpPr>
            <p:nvPr/>
          </p:nvSpPr>
          <p:spPr bwMode="auto">
            <a:xfrm>
              <a:off x="2352" y="3833"/>
              <a:ext cx="960" cy="364"/>
            </a:xfrm>
            <a:prstGeom prst="rect">
              <a:avLst/>
            </a:prstGeom>
            <a:noFill/>
            <a:ln w="12700" algn="ctr">
              <a:noFill/>
              <a:miter lim="800000"/>
              <a:headEnd/>
              <a:tailEnd/>
            </a:ln>
          </p:spPr>
          <p:txBody>
            <a:bodyPr lIns="182880" tIns="137160" rIns="182880" bIns="137160">
              <a:spAutoFit/>
            </a:bodyPr>
            <a:lstStyle/>
            <a:p>
              <a:pPr algn="ctr"/>
              <a:r>
                <a:rPr lang="en-US" sz="2000" b="0"/>
                <a:t>Objects</a:t>
              </a:r>
            </a:p>
          </p:txBody>
        </p:sp>
      </p:grpSp>
      <p:sp>
        <p:nvSpPr>
          <p:cNvPr id="5125" name="AutoShape 14"/>
          <p:cNvSpPr>
            <a:spLocks noChangeArrowheads="1"/>
          </p:cNvSpPr>
          <p:nvPr/>
        </p:nvSpPr>
        <p:spPr bwMode="auto">
          <a:xfrm>
            <a:off x="7164388" y="4576763"/>
            <a:ext cx="1143000" cy="1255712"/>
          </a:xfrm>
          <a:prstGeom prst="foldedCorner">
            <a:avLst>
              <a:gd name="adj" fmla="val 12500"/>
            </a:avLst>
          </a:prstGeom>
          <a:solidFill>
            <a:srgbClr val="00FF00">
              <a:alpha val="50195"/>
            </a:srgbClr>
          </a:solidFill>
          <a:ln w="25400">
            <a:solidFill>
              <a:schemeClr val="hlink"/>
            </a:solidFill>
            <a:round/>
            <a:headEnd/>
            <a:tailEnd/>
          </a:ln>
        </p:spPr>
        <p:txBody>
          <a:bodyPr anchor="ctr"/>
          <a:lstStyle/>
          <a:p>
            <a:r>
              <a:rPr lang="en-US" sz="1000" b="0" dirty="0">
                <a:solidFill>
                  <a:schemeClr val="bg1"/>
                </a:solidFill>
              </a:rPr>
              <a:t>&lt;book&gt;</a:t>
            </a:r>
          </a:p>
          <a:p>
            <a:r>
              <a:rPr lang="en-US" sz="1000" b="0" dirty="0">
                <a:solidFill>
                  <a:schemeClr val="bg1"/>
                </a:solidFill>
              </a:rPr>
              <a:t>    &lt;title/&gt;</a:t>
            </a:r>
          </a:p>
          <a:p>
            <a:r>
              <a:rPr lang="en-US" sz="1000" b="0" dirty="0">
                <a:solidFill>
                  <a:schemeClr val="bg1"/>
                </a:solidFill>
              </a:rPr>
              <a:t>    &lt;author/&gt;</a:t>
            </a:r>
          </a:p>
          <a:p>
            <a:r>
              <a:rPr lang="en-US" sz="1000" b="0" dirty="0">
                <a:solidFill>
                  <a:schemeClr val="bg1"/>
                </a:solidFill>
              </a:rPr>
              <a:t>    &lt;year/&gt;</a:t>
            </a:r>
          </a:p>
          <a:p>
            <a:r>
              <a:rPr lang="en-US" sz="1000" b="0" dirty="0">
                <a:solidFill>
                  <a:schemeClr val="bg1"/>
                </a:solidFill>
              </a:rPr>
              <a:t>    &lt;price/&gt;</a:t>
            </a:r>
          </a:p>
          <a:p>
            <a:r>
              <a:rPr lang="en-US" sz="1000" b="0" dirty="0">
                <a:solidFill>
                  <a:schemeClr val="bg1"/>
                </a:solidFill>
              </a:rPr>
              <a:t>&lt;/book&gt;</a:t>
            </a:r>
          </a:p>
        </p:txBody>
      </p:sp>
      <p:sp>
        <p:nvSpPr>
          <p:cNvPr id="5126" name="Text Box 15"/>
          <p:cNvSpPr txBox="1">
            <a:spLocks noChangeArrowheads="1"/>
          </p:cNvSpPr>
          <p:nvPr/>
        </p:nvSpPr>
        <p:spPr bwMode="auto">
          <a:xfrm>
            <a:off x="7164388" y="5872163"/>
            <a:ext cx="1143000" cy="584775"/>
          </a:xfrm>
          <a:prstGeom prst="rect">
            <a:avLst/>
          </a:prstGeom>
          <a:noFill/>
          <a:ln w="12700" algn="ctr">
            <a:noFill/>
            <a:miter lim="800000"/>
            <a:headEnd/>
            <a:tailEnd/>
          </a:ln>
        </p:spPr>
        <p:txBody>
          <a:bodyPr lIns="182880" tIns="137160" rIns="182880" bIns="137160">
            <a:spAutoFit/>
          </a:bodyPr>
          <a:lstStyle/>
          <a:p>
            <a:pPr algn="ctr"/>
            <a:r>
              <a:rPr lang="en-US" sz="2000" b="0" dirty="0">
                <a:solidFill>
                  <a:schemeClr val="bg1"/>
                </a:solidFill>
              </a:rPr>
              <a:t>XML</a:t>
            </a:r>
          </a:p>
        </p:txBody>
      </p:sp>
      <p:sp>
        <p:nvSpPr>
          <p:cNvPr id="5127" name="Text Box 16"/>
          <p:cNvSpPr txBox="1">
            <a:spLocks noChangeArrowheads="1"/>
          </p:cNvSpPr>
          <p:nvPr/>
        </p:nvSpPr>
        <p:spPr bwMode="auto">
          <a:xfrm>
            <a:off x="468313" y="2276475"/>
            <a:ext cx="8001000" cy="646331"/>
          </a:xfrm>
          <a:prstGeom prst="rect">
            <a:avLst/>
          </a:prstGeom>
          <a:noFill/>
          <a:ln w="12700" algn="ctr">
            <a:noFill/>
            <a:miter lim="800000"/>
            <a:headEnd/>
            <a:tailEnd/>
          </a:ln>
        </p:spPr>
        <p:txBody>
          <a:bodyPr lIns="182880" tIns="137160" rIns="182880" bIns="137160">
            <a:spAutoFit/>
          </a:bodyPr>
          <a:lstStyle/>
          <a:p>
            <a:pPr algn="ctr"/>
            <a:r>
              <a:rPr lang="en-US" sz="2400" b="0" dirty="0">
                <a:solidFill>
                  <a:schemeClr val="bg1"/>
                </a:solidFill>
              </a:rPr>
              <a:t>.NET Language Integrated Query</a:t>
            </a:r>
          </a:p>
        </p:txBody>
      </p:sp>
      <p:sp>
        <p:nvSpPr>
          <p:cNvPr id="5128" name="AutoShape 17"/>
          <p:cNvSpPr>
            <a:spLocks noChangeArrowheads="1"/>
          </p:cNvSpPr>
          <p:nvPr/>
        </p:nvSpPr>
        <p:spPr bwMode="auto">
          <a:xfrm>
            <a:off x="928662" y="1214422"/>
            <a:ext cx="2209800" cy="762000"/>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C# 3.0</a:t>
            </a:r>
          </a:p>
        </p:txBody>
      </p:sp>
      <p:sp>
        <p:nvSpPr>
          <p:cNvPr id="5129" name="AutoShape 18"/>
          <p:cNvSpPr>
            <a:spLocks noChangeArrowheads="1"/>
          </p:cNvSpPr>
          <p:nvPr/>
        </p:nvSpPr>
        <p:spPr bwMode="auto">
          <a:xfrm>
            <a:off x="3429000" y="1219200"/>
            <a:ext cx="2209800" cy="762000"/>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VB 9.0</a:t>
            </a:r>
          </a:p>
        </p:txBody>
      </p:sp>
      <p:sp>
        <p:nvSpPr>
          <p:cNvPr id="5130" name="AutoShape 19"/>
          <p:cNvSpPr>
            <a:spLocks noChangeArrowheads="1"/>
          </p:cNvSpPr>
          <p:nvPr/>
        </p:nvSpPr>
        <p:spPr bwMode="auto">
          <a:xfrm>
            <a:off x="5943600" y="1219200"/>
            <a:ext cx="2209800" cy="762000"/>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Others…</a:t>
            </a:r>
          </a:p>
        </p:txBody>
      </p:sp>
      <p:grpSp>
        <p:nvGrpSpPr>
          <p:cNvPr id="3" name="Group 20"/>
          <p:cNvGrpSpPr>
            <a:grpSpLocks/>
          </p:cNvGrpSpPr>
          <p:nvPr/>
        </p:nvGrpSpPr>
        <p:grpSpPr bwMode="auto">
          <a:xfrm>
            <a:off x="3429000" y="4652963"/>
            <a:ext cx="2209800" cy="1797050"/>
            <a:chOff x="2160" y="2976"/>
            <a:chExt cx="1392" cy="1132"/>
          </a:xfrm>
        </p:grpSpPr>
        <p:sp>
          <p:nvSpPr>
            <p:cNvPr id="5149" name="AutoShape 21"/>
            <p:cNvSpPr>
              <a:spLocks noChangeArrowheads="1"/>
            </p:cNvSpPr>
            <p:nvPr/>
          </p:nvSpPr>
          <p:spPr bwMode="auto">
            <a:xfrm>
              <a:off x="2544" y="2976"/>
              <a:ext cx="624" cy="528"/>
            </a:xfrm>
            <a:prstGeom prst="flowChartMagneticDisk">
              <a:avLst/>
            </a:prstGeom>
            <a:solidFill>
              <a:schemeClr val="accent2">
                <a:alpha val="50195"/>
              </a:schemeClr>
            </a:solidFill>
            <a:ln w="25400">
              <a:solidFill>
                <a:schemeClr val="accent2"/>
              </a:solidFill>
              <a:round/>
              <a:headEnd/>
              <a:tailEnd/>
            </a:ln>
          </p:spPr>
          <p:txBody>
            <a:bodyPr anchor="ctr"/>
            <a:lstStyle/>
            <a:p>
              <a:pPr algn="ctr"/>
              <a:endParaRPr lang="en-GB" sz="2000" b="0"/>
            </a:p>
          </p:txBody>
        </p:sp>
        <p:sp>
          <p:nvSpPr>
            <p:cNvPr id="5150" name="AutoShape 22"/>
            <p:cNvSpPr>
              <a:spLocks noChangeArrowheads="1"/>
            </p:cNvSpPr>
            <p:nvPr/>
          </p:nvSpPr>
          <p:spPr bwMode="auto">
            <a:xfrm>
              <a:off x="2160" y="3168"/>
              <a:ext cx="624" cy="528"/>
            </a:xfrm>
            <a:prstGeom prst="flowChartMagneticDisk">
              <a:avLst/>
            </a:prstGeom>
            <a:solidFill>
              <a:schemeClr val="accent2">
                <a:alpha val="50195"/>
              </a:schemeClr>
            </a:solidFill>
            <a:ln w="25400">
              <a:solidFill>
                <a:schemeClr val="accent2"/>
              </a:solidFill>
              <a:round/>
              <a:headEnd/>
              <a:tailEnd/>
            </a:ln>
          </p:spPr>
          <p:txBody>
            <a:bodyPr anchor="ctr"/>
            <a:lstStyle/>
            <a:p>
              <a:pPr algn="ctr"/>
              <a:endParaRPr lang="en-GB" sz="2000" b="0"/>
            </a:p>
          </p:txBody>
        </p:sp>
        <p:sp>
          <p:nvSpPr>
            <p:cNvPr id="5151" name="Text Box 23"/>
            <p:cNvSpPr txBox="1">
              <a:spLocks noChangeArrowheads="1"/>
            </p:cNvSpPr>
            <p:nvPr/>
          </p:nvSpPr>
          <p:spPr bwMode="auto">
            <a:xfrm>
              <a:off x="2160" y="3744"/>
              <a:ext cx="1392" cy="364"/>
            </a:xfrm>
            <a:prstGeom prst="rect">
              <a:avLst/>
            </a:prstGeom>
            <a:noFill/>
            <a:ln w="12700" algn="ctr">
              <a:noFill/>
              <a:miter lim="800000"/>
              <a:headEnd/>
              <a:tailEnd/>
            </a:ln>
          </p:spPr>
          <p:txBody>
            <a:bodyPr lIns="182880" tIns="137160" rIns="182880" bIns="137160">
              <a:spAutoFit/>
            </a:bodyPr>
            <a:lstStyle/>
            <a:p>
              <a:pPr algn="ctr"/>
              <a:r>
                <a:rPr lang="en-US" sz="2000" b="0"/>
                <a:t>Relational</a:t>
              </a:r>
            </a:p>
          </p:txBody>
        </p:sp>
        <p:sp>
          <p:nvSpPr>
            <p:cNvPr id="5152" name="AutoShape 24"/>
            <p:cNvSpPr>
              <a:spLocks noChangeArrowheads="1"/>
            </p:cNvSpPr>
            <p:nvPr/>
          </p:nvSpPr>
          <p:spPr bwMode="auto">
            <a:xfrm>
              <a:off x="2928" y="3168"/>
              <a:ext cx="624" cy="528"/>
            </a:xfrm>
            <a:prstGeom prst="flowChartMagneticDisk">
              <a:avLst/>
            </a:prstGeom>
            <a:solidFill>
              <a:schemeClr val="accent2">
                <a:alpha val="50195"/>
              </a:schemeClr>
            </a:solidFill>
            <a:ln w="25400">
              <a:solidFill>
                <a:schemeClr val="accent2"/>
              </a:solidFill>
              <a:round/>
              <a:headEnd/>
              <a:tailEnd/>
            </a:ln>
          </p:spPr>
          <p:txBody>
            <a:bodyPr anchor="ctr"/>
            <a:lstStyle/>
            <a:p>
              <a:pPr algn="ctr"/>
              <a:endParaRPr lang="en-GB" sz="2000" b="0"/>
            </a:p>
          </p:txBody>
        </p:sp>
      </p:grpSp>
      <p:sp>
        <p:nvSpPr>
          <p:cNvPr id="5132" name="AutoShape 25"/>
          <p:cNvSpPr>
            <a:spLocks noChangeArrowheads="1"/>
          </p:cNvSpPr>
          <p:nvPr/>
        </p:nvSpPr>
        <p:spPr bwMode="auto">
          <a:xfrm>
            <a:off x="684213" y="3068638"/>
            <a:ext cx="1366837" cy="9985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LINQ to</a:t>
            </a:r>
            <a:br>
              <a:rPr lang="en-US" sz="2000" b="0" dirty="0">
                <a:solidFill>
                  <a:schemeClr val="bg1"/>
                </a:solidFill>
              </a:rPr>
            </a:br>
            <a:r>
              <a:rPr lang="en-US" sz="2000" b="0" dirty="0">
                <a:solidFill>
                  <a:schemeClr val="bg1"/>
                </a:solidFill>
              </a:rPr>
              <a:t>Objects</a:t>
            </a:r>
          </a:p>
        </p:txBody>
      </p:sp>
      <p:sp>
        <p:nvSpPr>
          <p:cNvPr id="5133" name="AutoShape 26"/>
          <p:cNvSpPr>
            <a:spLocks noChangeArrowheads="1"/>
          </p:cNvSpPr>
          <p:nvPr/>
        </p:nvSpPr>
        <p:spPr bwMode="auto">
          <a:xfrm>
            <a:off x="3852863" y="3068638"/>
            <a:ext cx="1366837" cy="9985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LINQ to</a:t>
            </a:r>
            <a:br>
              <a:rPr lang="en-US" sz="2000" b="0" dirty="0">
                <a:solidFill>
                  <a:schemeClr val="bg1"/>
                </a:solidFill>
              </a:rPr>
            </a:br>
            <a:r>
              <a:rPr lang="en-US" sz="2000" b="0" dirty="0">
                <a:solidFill>
                  <a:schemeClr val="bg1"/>
                </a:solidFill>
              </a:rPr>
              <a:t>SQL</a:t>
            </a:r>
          </a:p>
        </p:txBody>
      </p:sp>
      <p:sp>
        <p:nvSpPr>
          <p:cNvPr id="5134" name="AutoShape 27"/>
          <p:cNvSpPr>
            <a:spLocks noChangeArrowheads="1"/>
          </p:cNvSpPr>
          <p:nvPr/>
        </p:nvSpPr>
        <p:spPr bwMode="auto">
          <a:xfrm>
            <a:off x="7021513" y="3068638"/>
            <a:ext cx="1366837" cy="9985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LINQ to</a:t>
            </a:r>
            <a:br>
              <a:rPr lang="en-US" sz="2000" b="0" dirty="0">
                <a:solidFill>
                  <a:schemeClr val="bg1"/>
                </a:solidFill>
              </a:rPr>
            </a:br>
            <a:r>
              <a:rPr lang="en-US" sz="2000" b="0" dirty="0">
                <a:solidFill>
                  <a:schemeClr val="bg1"/>
                </a:solidFill>
              </a:rPr>
              <a:t>XML</a:t>
            </a:r>
          </a:p>
        </p:txBody>
      </p:sp>
      <p:sp>
        <p:nvSpPr>
          <p:cNvPr id="5135" name="AutoShape 28"/>
          <p:cNvSpPr>
            <a:spLocks noChangeArrowheads="1"/>
          </p:cNvSpPr>
          <p:nvPr/>
        </p:nvSpPr>
        <p:spPr bwMode="auto">
          <a:xfrm>
            <a:off x="5437188" y="3068638"/>
            <a:ext cx="1366837" cy="9985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LINQ to</a:t>
            </a:r>
            <a:br>
              <a:rPr lang="en-US" sz="2000" b="0" dirty="0">
                <a:solidFill>
                  <a:schemeClr val="bg1"/>
                </a:solidFill>
              </a:rPr>
            </a:br>
            <a:r>
              <a:rPr lang="en-US" sz="2000" b="0" dirty="0">
                <a:solidFill>
                  <a:schemeClr val="bg1"/>
                </a:solidFill>
              </a:rPr>
              <a:t>Entities</a:t>
            </a:r>
          </a:p>
        </p:txBody>
      </p:sp>
      <p:sp>
        <p:nvSpPr>
          <p:cNvPr id="55325" name="AutoShape 29"/>
          <p:cNvSpPr>
            <a:spLocks noChangeArrowheads="1"/>
          </p:cNvSpPr>
          <p:nvPr/>
        </p:nvSpPr>
        <p:spPr bwMode="auto">
          <a:xfrm>
            <a:off x="2268538" y="3068638"/>
            <a:ext cx="1366837" cy="9985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r>
              <a:rPr lang="en-US" sz="2000" b="0" dirty="0">
                <a:solidFill>
                  <a:schemeClr val="bg1"/>
                </a:solidFill>
              </a:rPr>
              <a:t>LINQ to</a:t>
            </a:r>
            <a:br>
              <a:rPr lang="en-US" sz="2000" b="0" dirty="0">
                <a:solidFill>
                  <a:schemeClr val="bg1"/>
                </a:solidFill>
              </a:rPr>
            </a:br>
            <a:r>
              <a:rPr lang="en-US" sz="2000" b="0" dirty="0" err="1">
                <a:solidFill>
                  <a:schemeClr val="bg1"/>
                </a:solidFill>
              </a:rPr>
              <a:t>DataSet</a:t>
            </a:r>
            <a:endParaRPr lang="en-US" sz="2000" b="0" dirty="0">
              <a:solidFill>
                <a:schemeClr val="bg1"/>
              </a:solidFill>
            </a:endParaRPr>
          </a:p>
        </p:txBody>
      </p:sp>
      <p:grpSp>
        <p:nvGrpSpPr>
          <p:cNvPr id="4" name="Group 71"/>
          <p:cNvGrpSpPr>
            <a:grpSpLocks/>
          </p:cNvGrpSpPr>
          <p:nvPr/>
        </p:nvGrpSpPr>
        <p:grpSpPr bwMode="auto">
          <a:xfrm>
            <a:off x="760413" y="4729163"/>
            <a:ext cx="1295400" cy="979487"/>
            <a:chOff x="479" y="2979"/>
            <a:chExt cx="816" cy="617"/>
          </a:xfrm>
        </p:grpSpPr>
        <p:sp>
          <p:nvSpPr>
            <p:cNvPr id="55327" name="Oval 31"/>
            <p:cNvSpPr>
              <a:spLocks noChangeArrowheads="1"/>
            </p:cNvSpPr>
            <p:nvPr/>
          </p:nvSpPr>
          <p:spPr bwMode="auto">
            <a:xfrm>
              <a:off x="767" y="2979"/>
              <a:ext cx="240" cy="240"/>
            </a:xfrm>
            <a:prstGeom prst="ellipse">
              <a:avLst/>
            </a:prstGeom>
            <a:solidFill>
              <a:srgbClr val="00FF00">
                <a:alpha val="50000"/>
              </a:srgbClr>
            </a:solidFill>
            <a:ln w="25400" algn="ctr">
              <a:solidFill>
                <a:schemeClr val="hlink"/>
              </a:solidFill>
              <a:round/>
              <a:headEnd/>
              <a:tailEnd/>
            </a:ln>
            <a:effectLst/>
          </p:spPr>
          <p:txBody>
            <a:bodyPr anchor="ctr"/>
            <a:lstStyle/>
            <a:p>
              <a:pPr>
                <a:defRPr/>
              </a:pPr>
              <a:endParaRPr lang="hu-HU">
                <a:effectLst>
                  <a:outerShdw blurRad="38100" dist="38100" dir="2700000" algn="tl">
                    <a:srgbClr val="000000">
                      <a:alpha val="43137"/>
                    </a:srgbClr>
                  </a:outerShdw>
                </a:effectLst>
              </a:endParaRPr>
            </a:p>
          </p:txBody>
        </p:sp>
        <p:sp>
          <p:nvSpPr>
            <p:cNvPr id="55328" name="Oval 32"/>
            <p:cNvSpPr>
              <a:spLocks noChangeArrowheads="1"/>
            </p:cNvSpPr>
            <p:nvPr/>
          </p:nvSpPr>
          <p:spPr bwMode="auto">
            <a:xfrm>
              <a:off x="479" y="3356"/>
              <a:ext cx="240" cy="240"/>
            </a:xfrm>
            <a:prstGeom prst="ellipse">
              <a:avLst/>
            </a:prstGeom>
            <a:solidFill>
              <a:srgbClr val="00FF00">
                <a:alpha val="50000"/>
              </a:srgbClr>
            </a:solidFill>
            <a:ln w="25400" algn="ctr">
              <a:solidFill>
                <a:schemeClr val="hlink"/>
              </a:solidFill>
              <a:round/>
              <a:headEnd/>
              <a:tailEnd/>
            </a:ln>
            <a:effectLst/>
          </p:spPr>
          <p:txBody>
            <a:bodyPr anchor="ctr"/>
            <a:lstStyle/>
            <a:p>
              <a:pPr>
                <a:defRPr/>
              </a:pPr>
              <a:endParaRPr lang="hu-HU">
                <a:effectLst>
                  <a:outerShdw blurRad="38100" dist="38100" dir="2700000" algn="tl">
                    <a:srgbClr val="000000">
                      <a:alpha val="43137"/>
                    </a:srgbClr>
                  </a:outerShdw>
                </a:effectLst>
              </a:endParaRPr>
            </a:p>
          </p:txBody>
        </p:sp>
        <p:sp>
          <p:nvSpPr>
            <p:cNvPr id="55329" name="Oval 33"/>
            <p:cNvSpPr>
              <a:spLocks noChangeArrowheads="1"/>
            </p:cNvSpPr>
            <p:nvPr/>
          </p:nvSpPr>
          <p:spPr bwMode="auto">
            <a:xfrm>
              <a:off x="1055" y="3356"/>
              <a:ext cx="240" cy="240"/>
            </a:xfrm>
            <a:prstGeom prst="ellipse">
              <a:avLst/>
            </a:prstGeom>
            <a:solidFill>
              <a:srgbClr val="00FF00">
                <a:alpha val="50000"/>
              </a:srgbClr>
            </a:solidFill>
            <a:ln w="25400" algn="ctr">
              <a:solidFill>
                <a:schemeClr val="hlink"/>
              </a:solidFill>
              <a:round/>
              <a:headEnd/>
              <a:tailEnd/>
            </a:ln>
            <a:effectLst/>
          </p:spPr>
          <p:txBody>
            <a:bodyPr anchor="ctr"/>
            <a:lstStyle/>
            <a:p>
              <a:pPr>
                <a:defRPr/>
              </a:pPr>
              <a:endParaRPr lang="hu-HU">
                <a:effectLst>
                  <a:outerShdw blurRad="38100" dist="38100" dir="2700000" algn="tl">
                    <a:srgbClr val="000000">
                      <a:alpha val="43137"/>
                    </a:srgbClr>
                  </a:outerShdw>
                </a:effectLst>
              </a:endParaRPr>
            </a:p>
          </p:txBody>
        </p:sp>
        <p:cxnSp>
          <p:nvCxnSpPr>
            <p:cNvPr id="5147" name="AutoShape 34"/>
            <p:cNvCxnSpPr>
              <a:cxnSpLocks noChangeShapeType="1"/>
              <a:stCxn id="55328" idx="7"/>
              <a:endCxn id="55327" idx="3"/>
            </p:cNvCxnSpPr>
            <p:nvPr/>
          </p:nvCxnSpPr>
          <p:spPr bwMode="auto">
            <a:xfrm flipV="1">
              <a:off x="684" y="3192"/>
              <a:ext cx="118" cy="191"/>
            </a:xfrm>
            <a:prstGeom prst="straightConnector1">
              <a:avLst/>
            </a:prstGeom>
            <a:noFill/>
            <a:ln w="25400">
              <a:solidFill>
                <a:schemeClr val="hlink"/>
              </a:solidFill>
              <a:round/>
              <a:headEnd/>
              <a:tailEnd/>
            </a:ln>
          </p:spPr>
        </p:cxnSp>
        <p:cxnSp>
          <p:nvCxnSpPr>
            <p:cNvPr id="5148" name="AutoShape 35"/>
            <p:cNvCxnSpPr>
              <a:cxnSpLocks noChangeShapeType="1"/>
              <a:stCxn id="55329" idx="1"/>
              <a:endCxn id="55327" idx="5"/>
            </p:cNvCxnSpPr>
            <p:nvPr/>
          </p:nvCxnSpPr>
          <p:spPr bwMode="auto">
            <a:xfrm flipH="1" flipV="1">
              <a:off x="972" y="3192"/>
              <a:ext cx="118" cy="191"/>
            </a:xfrm>
            <a:prstGeom prst="straightConnector1">
              <a:avLst/>
            </a:prstGeom>
            <a:noFill/>
            <a:ln w="25400">
              <a:solidFill>
                <a:schemeClr val="hlink"/>
              </a:solidFill>
              <a:round/>
              <a:headEnd/>
              <a:tailEnd/>
            </a:ln>
          </p:spPr>
        </p:cxnSp>
      </p:grpSp>
      <p:sp>
        <p:nvSpPr>
          <p:cNvPr id="5138" name="Text Box 36"/>
          <p:cNvSpPr txBox="1">
            <a:spLocks noChangeArrowheads="1"/>
          </p:cNvSpPr>
          <p:nvPr/>
        </p:nvSpPr>
        <p:spPr bwMode="auto">
          <a:xfrm>
            <a:off x="684213" y="5861050"/>
            <a:ext cx="1524000" cy="584775"/>
          </a:xfrm>
          <a:prstGeom prst="rect">
            <a:avLst/>
          </a:prstGeom>
          <a:noFill/>
          <a:ln w="12700" algn="ctr">
            <a:noFill/>
            <a:miter lim="800000"/>
            <a:headEnd/>
            <a:tailEnd/>
          </a:ln>
        </p:spPr>
        <p:txBody>
          <a:bodyPr lIns="182880" tIns="137160" rIns="182880" bIns="137160">
            <a:spAutoFit/>
          </a:bodyPr>
          <a:lstStyle/>
          <a:p>
            <a:pPr algn="ctr"/>
            <a:r>
              <a:rPr lang="en-US" sz="2000" b="0" dirty="0">
                <a:solidFill>
                  <a:schemeClr val="bg1"/>
                </a:solidFill>
              </a:rPr>
              <a:t>Objects</a:t>
            </a:r>
          </a:p>
        </p:txBody>
      </p:sp>
      <p:sp>
        <p:nvSpPr>
          <p:cNvPr id="5139" name="Text Box 40"/>
          <p:cNvSpPr txBox="1">
            <a:spLocks noChangeArrowheads="1"/>
          </p:cNvSpPr>
          <p:nvPr/>
        </p:nvSpPr>
        <p:spPr bwMode="auto">
          <a:xfrm>
            <a:off x="3429000" y="5872163"/>
            <a:ext cx="2209800" cy="584775"/>
          </a:xfrm>
          <a:prstGeom prst="rect">
            <a:avLst/>
          </a:prstGeom>
          <a:noFill/>
          <a:ln w="12700" algn="ctr">
            <a:noFill/>
            <a:miter lim="800000"/>
            <a:headEnd/>
            <a:tailEnd/>
          </a:ln>
        </p:spPr>
        <p:txBody>
          <a:bodyPr lIns="182880" tIns="137160" rIns="182880" bIns="137160">
            <a:spAutoFit/>
          </a:bodyPr>
          <a:lstStyle/>
          <a:p>
            <a:pPr algn="ctr"/>
            <a:r>
              <a:rPr lang="en-US" sz="2000" b="0" dirty="0">
                <a:solidFill>
                  <a:schemeClr val="bg1"/>
                </a:solidFill>
              </a:rPr>
              <a:t>Relational</a:t>
            </a:r>
          </a:p>
        </p:txBody>
      </p:sp>
      <p:grpSp>
        <p:nvGrpSpPr>
          <p:cNvPr id="5" name="Group 72"/>
          <p:cNvGrpSpPr>
            <a:grpSpLocks/>
          </p:cNvGrpSpPr>
          <p:nvPr/>
        </p:nvGrpSpPr>
        <p:grpSpPr bwMode="auto">
          <a:xfrm>
            <a:off x="3429000" y="4652963"/>
            <a:ext cx="2209800" cy="1143000"/>
            <a:chOff x="2160" y="2931"/>
            <a:chExt cx="1392" cy="720"/>
          </a:xfrm>
        </p:grpSpPr>
        <p:sp>
          <p:nvSpPr>
            <p:cNvPr id="5141" name="AutoShape 38"/>
            <p:cNvSpPr>
              <a:spLocks noChangeArrowheads="1"/>
            </p:cNvSpPr>
            <p:nvPr/>
          </p:nvSpPr>
          <p:spPr bwMode="auto">
            <a:xfrm>
              <a:off x="2544" y="2931"/>
              <a:ext cx="624" cy="528"/>
            </a:xfrm>
            <a:prstGeom prst="flowChartMagneticDisk">
              <a:avLst/>
            </a:prstGeom>
            <a:solidFill>
              <a:srgbClr val="00FF00">
                <a:alpha val="50195"/>
              </a:srgbClr>
            </a:solidFill>
            <a:ln w="25400">
              <a:solidFill>
                <a:schemeClr val="hlink"/>
              </a:solidFill>
              <a:round/>
              <a:headEnd/>
              <a:tailEnd/>
            </a:ln>
          </p:spPr>
          <p:txBody>
            <a:bodyPr anchor="ctr"/>
            <a:lstStyle/>
            <a:p>
              <a:pPr algn="ctr"/>
              <a:endParaRPr lang="en-GB" sz="2000" b="0"/>
            </a:p>
          </p:txBody>
        </p:sp>
        <p:sp>
          <p:nvSpPr>
            <p:cNvPr id="5142" name="AutoShape 39"/>
            <p:cNvSpPr>
              <a:spLocks noChangeArrowheads="1"/>
            </p:cNvSpPr>
            <p:nvPr/>
          </p:nvSpPr>
          <p:spPr bwMode="auto">
            <a:xfrm>
              <a:off x="2160" y="3123"/>
              <a:ext cx="624" cy="528"/>
            </a:xfrm>
            <a:prstGeom prst="flowChartMagneticDisk">
              <a:avLst/>
            </a:prstGeom>
            <a:solidFill>
              <a:srgbClr val="00FF00">
                <a:alpha val="50195"/>
              </a:srgbClr>
            </a:solidFill>
            <a:ln w="25400">
              <a:solidFill>
                <a:schemeClr val="hlink"/>
              </a:solidFill>
              <a:round/>
              <a:headEnd/>
              <a:tailEnd/>
            </a:ln>
          </p:spPr>
          <p:txBody>
            <a:bodyPr anchor="ctr"/>
            <a:lstStyle/>
            <a:p>
              <a:pPr algn="ctr"/>
              <a:endParaRPr lang="en-GB" sz="2000" b="0"/>
            </a:p>
          </p:txBody>
        </p:sp>
        <p:sp>
          <p:nvSpPr>
            <p:cNvPr id="5143" name="AutoShape 41"/>
            <p:cNvSpPr>
              <a:spLocks noChangeArrowheads="1"/>
            </p:cNvSpPr>
            <p:nvPr/>
          </p:nvSpPr>
          <p:spPr bwMode="auto">
            <a:xfrm>
              <a:off x="2928" y="3123"/>
              <a:ext cx="624" cy="528"/>
            </a:xfrm>
            <a:prstGeom prst="flowChartMagneticDisk">
              <a:avLst/>
            </a:prstGeom>
            <a:solidFill>
              <a:srgbClr val="00FF00">
                <a:alpha val="50195"/>
              </a:srgbClr>
            </a:solidFill>
            <a:ln w="25400">
              <a:solidFill>
                <a:schemeClr val="hlink"/>
              </a:solidFill>
              <a:round/>
              <a:headEnd/>
              <a:tailEnd/>
            </a:ln>
          </p:spPr>
          <p:txBody>
            <a:bodyPr anchor="ctr"/>
            <a:lstStyle/>
            <a:p>
              <a:pPr algn="ctr"/>
              <a:endParaRPr lang="en-GB" sz="2000" b="0"/>
            </a:p>
          </p:txBody>
        </p:sp>
      </p:grpSp>
      <p:sp>
        <p:nvSpPr>
          <p:cNvPr id="39" name="Szövegdoboz 38"/>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LINQ</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5532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2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AutoShape 4"/>
          <p:cNvSpPr>
            <a:spLocks noChangeArrowheads="1"/>
          </p:cNvSpPr>
          <p:nvPr/>
        </p:nvSpPr>
        <p:spPr bwMode="auto">
          <a:xfrm>
            <a:off x="481013" y="2130425"/>
            <a:ext cx="2424112" cy="19875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hu-HU" sz="2800" dirty="0">
                <a:solidFill>
                  <a:schemeClr val="bg2"/>
                </a:solidFill>
                <a:effectLst>
                  <a:outerShdw blurRad="38100" dist="38100" dir="2700000" algn="tl">
                    <a:srgbClr val="C0C0C0"/>
                  </a:outerShdw>
                </a:effectLst>
              </a:rPr>
              <a:t>Adatforrás</a:t>
            </a:r>
          </a:p>
          <a:p>
            <a:pPr algn="ctr">
              <a:defRPr/>
            </a:pPr>
            <a:r>
              <a:rPr lang="hu-HU" sz="2000" b="0" dirty="0">
                <a:solidFill>
                  <a:schemeClr val="bg2"/>
                </a:solidFill>
                <a:effectLst>
                  <a:outerShdw blurRad="38100" dist="38100" dir="2700000" algn="tl">
                    <a:srgbClr val="C0C0C0"/>
                  </a:outerShdw>
                </a:effectLst>
              </a:rPr>
              <a:t>(MS-SQL 2005,</a:t>
            </a:r>
          </a:p>
          <a:p>
            <a:pPr algn="ctr">
              <a:defRPr/>
            </a:pPr>
            <a:r>
              <a:rPr lang="hu-HU" sz="2000" b="0" dirty="0">
                <a:solidFill>
                  <a:schemeClr val="bg2"/>
                </a:solidFill>
                <a:effectLst>
                  <a:outerShdw blurRad="38100" dist="38100" dir="2700000" algn="tl">
                    <a:srgbClr val="C0C0C0"/>
                  </a:outerShdw>
                </a:effectLst>
              </a:rPr>
              <a:t>WCF Service,</a:t>
            </a:r>
          </a:p>
          <a:p>
            <a:pPr algn="ctr">
              <a:defRPr/>
            </a:pPr>
            <a:r>
              <a:rPr lang="hu-HU" sz="2000" b="0" dirty="0">
                <a:solidFill>
                  <a:schemeClr val="bg2"/>
                </a:solidFill>
                <a:effectLst>
                  <a:outerShdw blurRad="38100" dist="38100" dir="2700000" algn="tl">
                    <a:srgbClr val="C0C0C0"/>
                  </a:outerShdw>
                </a:effectLst>
              </a:rPr>
              <a:t>XML)</a:t>
            </a:r>
          </a:p>
        </p:txBody>
      </p:sp>
      <p:sp>
        <p:nvSpPr>
          <p:cNvPr id="56328" name="Rectangle 8"/>
          <p:cNvSpPr>
            <a:spLocks noChangeArrowheads="1"/>
          </p:cNvSpPr>
          <p:nvPr/>
        </p:nvSpPr>
        <p:spPr bwMode="auto">
          <a:xfrm>
            <a:off x="4918075" y="5105400"/>
            <a:ext cx="2770188" cy="13843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hu-HU" sz="2800" dirty="0">
                <a:solidFill>
                  <a:schemeClr val="bg2"/>
                </a:solidFill>
                <a:effectLst>
                  <a:outerShdw blurRad="38100" dist="38100" dir="2700000" algn="tl">
                    <a:srgbClr val="C0C0C0"/>
                  </a:outerShdw>
                </a:effectLst>
              </a:rPr>
              <a:t>UI / </a:t>
            </a:r>
            <a:r>
              <a:rPr lang="hu-HU" sz="2800" dirty="0" err="1">
                <a:solidFill>
                  <a:schemeClr val="bg2"/>
                </a:solidFill>
                <a:effectLst>
                  <a:outerShdw blurRad="38100" dist="38100" dir="2700000" algn="tl">
                    <a:srgbClr val="C0C0C0"/>
                  </a:outerShdw>
                </a:effectLst>
              </a:rPr>
              <a:t>Middle</a:t>
            </a:r>
            <a:r>
              <a:rPr lang="hu-HU" sz="2800" dirty="0">
                <a:solidFill>
                  <a:schemeClr val="bg2"/>
                </a:solidFill>
                <a:effectLst>
                  <a:outerShdw blurRad="38100" dist="38100" dir="2700000" algn="tl">
                    <a:srgbClr val="C0C0C0"/>
                  </a:outerShdw>
                </a:effectLst>
              </a:rPr>
              <a:t> </a:t>
            </a:r>
            <a:r>
              <a:rPr lang="hu-HU" sz="2800" dirty="0" err="1">
                <a:solidFill>
                  <a:schemeClr val="bg2"/>
                </a:solidFill>
                <a:effectLst>
                  <a:outerShdw blurRad="38100" dist="38100" dir="2700000" algn="tl">
                    <a:srgbClr val="C0C0C0"/>
                  </a:outerShdw>
                </a:effectLst>
              </a:rPr>
              <a:t>Tier</a:t>
            </a:r>
            <a:endParaRPr lang="hu-HU" sz="2800" dirty="0">
              <a:solidFill>
                <a:schemeClr val="bg2"/>
              </a:solidFill>
              <a:effectLst>
                <a:outerShdw blurRad="38100" dist="38100" dir="2700000" algn="tl">
                  <a:srgbClr val="C0C0C0"/>
                </a:outerShdw>
              </a:effectLst>
            </a:endParaRPr>
          </a:p>
          <a:p>
            <a:pPr algn="ctr">
              <a:defRPr/>
            </a:pPr>
            <a:r>
              <a:rPr lang="hu-HU" sz="2000" b="0" dirty="0">
                <a:solidFill>
                  <a:schemeClr val="bg2"/>
                </a:solidFill>
                <a:effectLst>
                  <a:outerShdw blurRad="38100" dist="38100" dir="2700000" algn="tl">
                    <a:srgbClr val="C0C0C0"/>
                  </a:outerShdw>
                </a:effectLst>
              </a:rPr>
              <a:t>(ASP.NET,</a:t>
            </a:r>
          </a:p>
          <a:p>
            <a:pPr algn="ctr">
              <a:defRPr/>
            </a:pPr>
            <a:r>
              <a:rPr lang="hu-HU" sz="2000" b="0" dirty="0">
                <a:solidFill>
                  <a:schemeClr val="bg2"/>
                </a:solidFill>
                <a:effectLst>
                  <a:outerShdw blurRad="38100" dist="38100" dir="2700000" algn="tl">
                    <a:srgbClr val="C0C0C0"/>
                  </a:outerShdw>
                </a:effectLst>
              </a:rPr>
              <a:t>Windows </a:t>
            </a:r>
            <a:r>
              <a:rPr lang="hu-HU" sz="2000" b="0" dirty="0" err="1">
                <a:solidFill>
                  <a:schemeClr val="bg2"/>
                </a:solidFill>
                <a:effectLst>
                  <a:outerShdw blurRad="38100" dist="38100" dir="2700000" algn="tl">
                    <a:srgbClr val="C0C0C0"/>
                  </a:outerShdw>
                </a:effectLst>
              </a:rPr>
              <a:t>Forms</a:t>
            </a:r>
            <a:r>
              <a:rPr lang="hu-HU" sz="2000" b="0" dirty="0">
                <a:solidFill>
                  <a:schemeClr val="bg2"/>
                </a:solidFill>
                <a:effectLst>
                  <a:outerShdw blurRad="38100" dist="38100" dir="2700000" algn="tl">
                    <a:srgbClr val="C0C0C0"/>
                  </a:outerShdw>
                </a:effectLst>
              </a:rPr>
              <a:t>,</a:t>
            </a:r>
          </a:p>
          <a:p>
            <a:pPr algn="ctr">
              <a:defRPr/>
            </a:pPr>
            <a:r>
              <a:rPr lang="hu-HU" sz="2000" b="0" dirty="0">
                <a:solidFill>
                  <a:schemeClr val="bg2"/>
                </a:solidFill>
                <a:effectLst>
                  <a:outerShdw blurRad="38100" dist="38100" dir="2700000" algn="tl">
                    <a:srgbClr val="C0C0C0"/>
                  </a:outerShdw>
                </a:effectLst>
              </a:rPr>
              <a:t>WPF)</a:t>
            </a:r>
          </a:p>
        </p:txBody>
      </p:sp>
      <p:sp>
        <p:nvSpPr>
          <p:cNvPr id="56329" name="AutoShape 9"/>
          <p:cNvSpPr>
            <a:spLocks noChangeArrowheads="1"/>
          </p:cNvSpPr>
          <p:nvPr/>
        </p:nvSpPr>
        <p:spPr bwMode="auto">
          <a:xfrm>
            <a:off x="4606925" y="1401763"/>
            <a:ext cx="3081338" cy="1668462"/>
          </a:xfrm>
          <a:prstGeom prst="parallelogram">
            <a:avLst>
              <a:gd name="adj" fmla="val 46170"/>
            </a:avLst>
          </a:prstGeom>
          <a:ln>
            <a:headEnd/>
            <a:tailEnd/>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wrap="none" anchor="ctr"/>
          <a:lstStyle/>
          <a:p>
            <a:pPr algn="ctr">
              <a:defRPr/>
            </a:pPr>
            <a:r>
              <a:rPr lang="hu-HU">
                <a:solidFill>
                  <a:schemeClr val="bg2"/>
                </a:solidFill>
                <a:effectLst>
                  <a:outerShdw blurRad="38100" dist="38100" dir="2700000" algn="tl">
                    <a:srgbClr val="C0C0C0"/>
                  </a:outerShdw>
                </a:effectLst>
              </a:rPr>
              <a:t>DataSet</a:t>
            </a:r>
          </a:p>
        </p:txBody>
      </p:sp>
      <p:sp>
        <p:nvSpPr>
          <p:cNvPr id="56330" name="Line 10"/>
          <p:cNvSpPr>
            <a:spLocks noChangeShapeType="1"/>
          </p:cNvSpPr>
          <p:nvPr/>
        </p:nvSpPr>
        <p:spPr bwMode="auto">
          <a:xfrm flipV="1">
            <a:off x="2921000" y="2325688"/>
            <a:ext cx="2024063" cy="773112"/>
          </a:xfrm>
          <a:prstGeom prst="line">
            <a:avLst/>
          </a:prstGeom>
          <a:noFill/>
          <a:ln w="19050">
            <a:solidFill>
              <a:schemeClr val="bg2"/>
            </a:solidFill>
            <a:round/>
            <a:headEnd/>
            <a:tailEnd type="arrow" w="lg" len="lg"/>
          </a:ln>
          <a:effectLst/>
        </p:spPr>
        <p:txBody>
          <a:bodyPr/>
          <a:lstStyle/>
          <a:p>
            <a:pPr>
              <a:defRPr/>
            </a:pPr>
            <a:endParaRPr lang="hu-HU">
              <a:effectLst>
                <a:outerShdw blurRad="38100" dist="38100" dir="2700000" algn="tl">
                  <a:srgbClr val="000000">
                    <a:alpha val="43137"/>
                  </a:srgbClr>
                </a:outerShdw>
              </a:effectLst>
            </a:endParaRPr>
          </a:p>
        </p:txBody>
      </p:sp>
      <p:sp>
        <p:nvSpPr>
          <p:cNvPr id="56331" name="Line 11"/>
          <p:cNvSpPr>
            <a:spLocks noChangeShapeType="1"/>
          </p:cNvSpPr>
          <p:nvPr/>
        </p:nvSpPr>
        <p:spPr bwMode="auto">
          <a:xfrm>
            <a:off x="5876925" y="3071813"/>
            <a:ext cx="461963" cy="2014537"/>
          </a:xfrm>
          <a:prstGeom prst="line">
            <a:avLst/>
          </a:prstGeom>
          <a:noFill/>
          <a:ln w="19050">
            <a:solidFill>
              <a:schemeClr val="bg2"/>
            </a:solidFill>
            <a:round/>
            <a:headEnd/>
            <a:tailEnd type="arrow" w="lg" len="lg"/>
          </a:ln>
          <a:effectLst/>
        </p:spPr>
        <p:txBody>
          <a:bodyPr/>
          <a:lstStyle/>
          <a:p>
            <a:pPr>
              <a:defRPr/>
            </a:pPr>
            <a:endParaRPr lang="hu-HU">
              <a:effectLst>
                <a:outerShdw blurRad="38100" dist="38100" dir="2700000" algn="tl">
                  <a:srgbClr val="000000">
                    <a:alpha val="43137"/>
                  </a:srgbClr>
                </a:outerShdw>
              </a:effectLst>
            </a:endParaRPr>
          </a:p>
        </p:txBody>
      </p:sp>
      <p:sp>
        <p:nvSpPr>
          <p:cNvPr id="233535" name="AutoShape 63"/>
          <p:cNvSpPr>
            <a:spLocks noChangeArrowheads="1"/>
          </p:cNvSpPr>
          <p:nvPr/>
        </p:nvSpPr>
        <p:spPr bwMode="auto">
          <a:xfrm>
            <a:off x="428596" y="5429264"/>
            <a:ext cx="2994025" cy="781050"/>
          </a:xfrm>
          <a:prstGeom prst="roundRect">
            <a:avLst>
              <a:gd name="adj" fmla="val 16667"/>
            </a:avLst>
          </a:prstGeom>
          <a:ln>
            <a:headEnd/>
            <a:tailEnd/>
          </a:ln>
        </p:spPr>
        <p:style>
          <a:lnRef idx="3">
            <a:schemeClr val="lt1"/>
          </a:lnRef>
          <a:fillRef idx="1">
            <a:schemeClr val="accent2"/>
          </a:fillRef>
          <a:effectRef idx="1">
            <a:schemeClr val="accent2"/>
          </a:effectRef>
          <a:fontRef idx="minor">
            <a:schemeClr val="lt1"/>
          </a:fontRef>
        </p:style>
        <p:txBody>
          <a:bodyPr anchor="ctr"/>
          <a:lstStyle/>
          <a:p>
            <a:pPr algn="ctr">
              <a:defRPr/>
            </a:pPr>
            <a:r>
              <a:rPr lang="hu-HU" sz="2800">
                <a:solidFill>
                  <a:schemeClr val="bg2"/>
                </a:solidFill>
              </a:rPr>
              <a:t>LINQ to DataSet</a:t>
            </a:r>
            <a:endParaRPr lang="en-US" sz="2800">
              <a:solidFill>
                <a:schemeClr val="bg2"/>
              </a:solidFill>
            </a:endParaRPr>
          </a:p>
        </p:txBody>
      </p:sp>
      <p:sp>
        <p:nvSpPr>
          <p:cNvPr id="56333" name="Text Box 13"/>
          <p:cNvSpPr txBox="1">
            <a:spLocks noChangeArrowheads="1"/>
          </p:cNvSpPr>
          <p:nvPr/>
        </p:nvSpPr>
        <p:spPr bwMode="auto">
          <a:xfrm>
            <a:off x="2747963" y="4483100"/>
            <a:ext cx="755335" cy="1569660"/>
          </a:xfrm>
          <a:prstGeom prst="rect">
            <a:avLst/>
          </a:prstGeom>
          <a:noFill/>
          <a:ln w="9525">
            <a:noFill/>
            <a:miter lim="800000"/>
            <a:headEnd/>
            <a:tailEnd/>
          </a:ln>
          <a:effectLst/>
        </p:spPr>
        <p:txBody>
          <a:bodyPr wrap="none">
            <a:spAutoFit/>
            <a:scene3d>
              <a:camera prst="orthographicFront"/>
              <a:lightRig rig="glow" dir="tl">
                <a:rot lat="0" lon="0" rev="5400000"/>
              </a:lightRig>
            </a:scene3d>
            <a:sp3d contourW="12700">
              <a:bevelT w="25400" h="25400"/>
              <a:contourClr>
                <a:schemeClr val="accent6">
                  <a:shade val="73000"/>
                </a:schemeClr>
              </a:contourClr>
            </a:sp3d>
          </a:bodyPr>
          <a:lstStyle/>
          <a:p>
            <a:pPr>
              <a:defRPr/>
            </a:pPr>
            <a:r>
              <a:rPr lang="hu-HU" sz="9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p>
        </p:txBody>
      </p:sp>
      <p:sp>
        <p:nvSpPr>
          <p:cNvPr id="10" name="Szövegdoboz 9"/>
          <p:cNvSpPr txBox="1"/>
          <p:nvPr/>
        </p:nvSpPr>
        <p:spPr>
          <a:xfrm>
            <a:off x="0" y="0"/>
            <a:ext cx="428624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Hol jön a képbe?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1000"/>
                                  </p:stCondLst>
                                  <p:childTnLst>
                                    <p:animMotion origin="layout" path="M -3.05556E-6 -3.23849E-7 L 0.454 -0.26047 " pathEditMode="relative" rAng="0" ptsTypes="AA">
                                      <p:cBhvr>
                                        <p:cTn id="6" dur="2000" fill="hold"/>
                                        <p:tgtEl>
                                          <p:spTgt spid="233535"/>
                                        </p:tgtEl>
                                        <p:attrNameLst>
                                          <p:attrName>ppt_x</p:attrName>
                                          <p:attrName>ppt_y</p:attrName>
                                        </p:attrNameLst>
                                      </p:cBhvr>
                                      <p:rCtr x="227" y="-130"/>
                                    </p:animMotion>
                                  </p:childTnLst>
                                </p:cTn>
                              </p:par>
                              <p:par>
                                <p:cTn id="7" presetID="16" presetClass="exit" presetSubtype="26" fill="hold" grpId="0" nodeType="withEffect">
                                  <p:stCondLst>
                                    <p:cond delay="0"/>
                                  </p:stCondLst>
                                  <p:childTnLst>
                                    <p:animEffect transition="out" filter="barn(inHorizontal)">
                                      <p:cBhvr>
                                        <p:cTn id="8" dur="500"/>
                                        <p:tgtEl>
                                          <p:spTgt spid="56333"/>
                                        </p:tgtEl>
                                      </p:cBhvr>
                                    </p:animEffect>
                                    <p:set>
                                      <p:cBhvr>
                                        <p:cTn id="9" dur="1" fill="hold">
                                          <p:stCondLst>
                                            <p:cond delay="499"/>
                                          </p:stCondLst>
                                        </p:cTn>
                                        <p:tgtEl>
                                          <p:spTgt spid="563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535" grpId="0" animBg="1"/>
      <p:bldP spid="563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type="body" idx="1"/>
          </p:nvPr>
        </p:nvSpPr>
        <p:spPr>
          <a:xfrm>
            <a:off x="381000" y="1416050"/>
            <a:ext cx="8578850" cy="4030663"/>
          </a:xfrm>
        </p:spPr>
        <p:txBody>
          <a:bodyPr>
            <a:normAutofit lnSpcReduction="10000"/>
          </a:bodyPr>
          <a:lstStyle/>
          <a:p>
            <a:pPr>
              <a:buFont typeface="Wingdings" pitchFamily="2" charset="2"/>
              <a:buNone/>
              <a:defRPr/>
            </a:pPr>
            <a:r>
              <a:rPr lang="hu-HU" sz="3600" dirty="0" smtClean="0">
                <a:solidFill>
                  <a:schemeClr val="bg1"/>
                </a:solidFill>
              </a:rPr>
              <a:t>.NET 2.0</a:t>
            </a:r>
          </a:p>
          <a:p>
            <a:pPr lvl="1">
              <a:defRPr/>
            </a:pPr>
            <a:r>
              <a:rPr lang="hu-HU" i="1" dirty="0" err="1" smtClean="0">
                <a:solidFill>
                  <a:schemeClr val="bg1"/>
                </a:solidFill>
              </a:rPr>
              <a:t>Select</a:t>
            </a:r>
            <a:r>
              <a:rPr lang="hu-HU" dirty="0" smtClean="0">
                <a:solidFill>
                  <a:schemeClr val="bg1"/>
                </a:solidFill>
              </a:rPr>
              <a:t> </a:t>
            </a:r>
          </a:p>
          <a:p>
            <a:pPr lvl="1">
              <a:defRPr/>
            </a:pPr>
            <a:r>
              <a:rPr lang="hu-HU" i="1" dirty="0" err="1" smtClean="0">
                <a:solidFill>
                  <a:schemeClr val="bg1"/>
                </a:solidFill>
              </a:rPr>
              <a:t>GetChildRows</a:t>
            </a:r>
            <a:r>
              <a:rPr lang="hu-HU" i="1" dirty="0" smtClean="0">
                <a:solidFill>
                  <a:schemeClr val="bg1"/>
                </a:solidFill>
              </a:rPr>
              <a:t>, </a:t>
            </a:r>
            <a:r>
              <a:rPr lang="hu-HU" i="1" dirty="0" err="1" smtClean="0">
                <a:solidFill>
                  <a:schemeClr val="bg1"/>
                </a:solidFill>
              </a:rPr>
              <a:t>GetParentRow</a:t>
            </a:r>
            <a:r>
              <a:rPr lang="hu-HU" i="1" dirty="0" smtClean="0">
                <a:solidFill>
                  <a:schemeClr val="bg1"/>
                </a:solidFill>
              </a:rPr>
              <a:t/>
            </a:r>
            <a:br>
              <a:rPr lang="hu-HU" i="1" dirty="0" smtClean="0">
                <a:solidFill>
                  <a:schemeClr val="bg1"/>
                </a:solidFill>
              </a:rPr>
            </a:br>
            <a:r>
              <a:rPr lang="hu-HU" sz="2000" dirty="0" smtClean="0">
                <a:solidFill>
                  <a:schemeClr val="bg1"/>
                </a:solidFill>
              </a:rPr>
              <a:t> 		(</a:t>
            </a:r>
            <a:r>
              <a:rPr lang="hu-HU" sz="2000" dirty="0" err="1" smtClean="0">
                <a:solidFill>
                  <a:schemeClr val="bg1"/>
                </a:solidFill>
              </a:rPr>
              <a:t>DataSet.Tables</a:t>
            </a:r>
            <a:r>
              <a:rPr lang="hu-HU" sz="2000" dirty="0" smtClean="0">
                <a:solidFill>
                  <a:schemeClr val="bg1"/>
                </a:solidFill>
              </a:rPr>
              <a:t>[…].</a:t>
            </a:r>
            <a:r>
              <a:rPr lang="hu-HU" sz="2000" dirty="0" err="1" smtClean="0">
                <a:solidFill>
                  <a:schemeClr val="bg1"/>
                </a:solidFill>
              </a:rPr>
              <a:t>Rows</a:t>
            </a:r>
            <a:r>
              <a:rPr lang="hu-HU" sz="2000" dirty="0" smtClean="0">
                <a:solidFill>
                  <a:schemeClr val="bg1"/>
                </a:solidFill>
              </a:rPr>
              <a:t>[…].~)</a:t>
            </a:r>
          </a:p>
          <a:p>
            <a:pPr lvl="1">
              <a:defRPr/>
            </a:pPr>
            <a:r>
              <a:rPr lang="hu-HU" i="1" dirty="0" err="1" smtClean="0">
                <a:solidFill>
                  <a:schemeClr val="bg1"/>
                </a:solidFill>
              </a:rPr>
              <a:t>Find</a:t>
            </a:r>
            <a:r>
              <a:rPr lang="hu-HU" i="1" dirty="0" smtClean="0">
                <a:solidFill>
                  <a:schemeClr val="bg1"/>
                </a:solidFill>
              </a:rPr>
              <a:t>, </a:t>
            </a:r>
            <a:r>
              <a:rPr lang="hu-HU" i="1" dirty="0" err="1" smtClean="0">
                <a:solidFill>
                  <a:schemeClr val="bg1"/>
                </a:solidFill>
              </a:rPr>
              <a:t>FindRows</a:t>
            </a:r>
            <a:r>
              <a:rPr lang="hu-HU" i="1" dirty="0" smtClean="0">
                <a:solidFill>
                  <a:schemeClr val="bg1"/>
                </a:solidFill>
              </a:rPr>
              <a:t>, </a:t>
            </a:r>
            <a:r>
              <a:rPr lang="hu-HU" i="1" dirty="0" err="1" smtClean="0">
                <a:solidFill>
                  <a:schemeClr val="bg1"/>
                </a:solidFill>
              </a:rPr>
              <a:t>RowFilter</a:t>
            </a:r>
            <a:r>
              <a:rPr lang="hu-HU" i="1" dirty="0" smtClean="0">
                <a:solidFill>
                  <a:schemeClr val="bg1"/>
                </a:solidFill>
              </a:rPr>
              <a:t/>
            </a:r>
            <a:br>
              <a:rPr lang="hu-HU" i="1" dirty="0" smtClean="0">
                <a:solidFill>
                  <a:schemeClr val="bg1"/>
                </a:solidFill>
              </a:rPr>
            </a:br>
            <a:r>
              <a:rPr lang="hu-HU" dirty="0" smtClean="0">
                <a:solidFill>
                  <a:schemeClr val="bg1"/>
                </a:solidFill>
              </a:rPr>
              <a:t>		</a:t>
            </a:r>
            <a:r>
              <a:rPr lang="hu-HU" sz="2000" dirty="0" smtClean="0">
                <a:solidFill>
                  <a:schemeClr val="bg1"/>
                </a:solidFill>
              </a:rPr>
              <a:t>(</a:t>
            </a:r>
            <a:r>
              <a:rPr lang="hu-HU" sz="2000" dirty="0" err="1" smtClean="0">
                <a:solidFill>
                  <a:schemeClr val="bg1"/>
                </a:solidFill>
              </a:rPr>
              <a:t>DataSet.Tables</a:t>
            </a:r>
            <a:r>
              <a:rPr lang="hu-HU" sz="2000" dirty="0" smtClean="0">
                <a:solidFill>
                  <a:schemeClr val="bg1"/>
                </a:solidFill>
              </a:rPr>
              <a:t>[…].</a:t>
            </a:r>
            <a:r>
              <a:rPr lang="hu-HU" sz="2000" dirty="0" err="1" smtClean="0">
                <a:solidFill>
                  <a:schemeClr val="bg1"/>
                </a:solidFill>
              </a:rPr>
              <a:t>DefaultView</a:t>
            </a:r>
            <a:r>
              <a:rPr lang="hu-HU" sz="2000" dirty="0" smtClean="0">
                <a:solidFill>
                  <a:schemeClr val="bg1"/>
                </a:solidFill>
              </a:rPr>
              <a:t>.~)</a:t>
            </a:r>
          </a:p>
          <a:p>
            <a:pPr>
              <a:buFont typeface="Wingdings" pitchFamily="2" charset="2"/>
              <a:buNone/>
              <a:defRPr/>
            </a:pPr>
            <a:r>
              <a:rPr lang="hu-HU" sz="3600" dirty="0" smtClean="0">
                <a:solidFill>
                  <a:schemeClr val="bg1"/>
                </a:solidFill>
              </a:rPr>
              <a:t>.NET 3.5</a:t>
            </a:r>
          </a:p>
          <a:p>
            <a:pPr lvl="1">
              <a:defRPr/>
            </a:pPr>
            <a:r>
              <a:rPr lang="hu-HU" dirty="0" smtClean="0">
                <a:solidFill>
                  <a:schemeClr val="bg1"/>
                </a:solidFill>
              </a:rPr>
              <a:t>LINQ</a:t>
            </a:r>
          </a:p>
        </p:txBody>
      </p:sp>
      <p:sp>
        <p:nvSpPr>
          <p:cNvPr id="4" name="Szövegdoboz 3"/>
          <p:cNvSpPr txBox="1"/>
          <p:nvPr/>
        </p:nvSpPr>
        <p:spPr>
          <a:xfrm>
            <a:off x="0" y="0"/>
            <a:ext cx="492919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DataSet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lekérdezések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537" name="Rectangle 65"/>
          <p:cNvSpPr>
            <a:spLocks noChangeArrowheads="1"/>
          </p:cNvSpPr>
          <p:nvPr/>
        </p:nvSpPr>
        <p:spPr bwMode="auto">
          <a:xfrm>
            <a:off x="60325" y="1114425"/>
            <a:ext cx="9047163" cy="55149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r>
              <a:rPr lang="hu-HU" sz="2000" noProof="1"/>
              <a:t>DataTable orders = ds.Tables["SalesOrderHeader"];</a:t>
            </a:r>
          </a:p>
          <a:p>
            <a:pPr>
              <a:defRPr/>
            </a:pPr>
            <a:endParaRPr lang="hu-HU" sz="2000" noProof="1"/>
          </a:p>
          <a:p>
            <a:pPr>
              <a:defRPr/>
            </a:pPr>
            <a:r>
              <a:rPr lang="hu-HU" sz="2000" noProof="1"/>
              <a:t>var query = from o in orders.AsEnumerable()</a:t>
            </a:r>
          </a:p>
          <a:p>
            <a:pPr>
              <a:defRPr/>
            </a:pPr>
            <a:r>
              <a:rPr lang="hu-HU" sz="2000" noProof="1"/>
              <a:t>                     where o.Field&lt;bool&gt;("OnlineOrderFlag") == true</a:t>
            </a:r>
          </a:p>
          <a:p>
            <a:pPr>
              <a:defRPr/>
            </a:pPr>
            <a:r>
              <a:rPr lang="hu-HU" sz="2000" noProof="1"/>
              <a:t>                     select new</a:t>
            </a:r>
          </a:p>
          <a:p>
            <a:pPr>
              <a:defRPr/>
            </a:pPr>
            <a:r>
              <a:rPr lang="hu-HU" sz="2000" noProof="1"/>
              <a:t>                     {</a:t>
            </a:r>
          </a:p>
          <a:p>
            <a:pPr>
              <a:defRPr/>
            </a:pPr>
            <a:r>
              <a:rPr lang="hu-HU" sz="2000" noProof="1"/>
              <a:t>                         SalesOrderID = o.Field&lt;int&gt;("SalesOrderID"),</a:t>
            </a:r>
          </a:p>
          <a:p>
            <a:pPr>
              <a:defRPr/>
            </a:pPr>
            <a:r>
              <a:rPr lang="hu-HU" sz="2000" noProof="1"/>
              <a:t>                         OrderDate = o.Field&lt;DateTime&gt;("OrderDate"),</a:t>
            </a:r>
          </a:p>
          <a:p>
            <a:pPr>
              <a:defRPr/>
            </a:pPr>
            <a:r>
              <a:rPr lang="hu-HU" sz="2000" noProof="1"/>
              <a:t>                         SalesOrderNumber = o.Field&lt;string&gt;("SalesOrderNumber")</a:t>
            </a:r>
          </a:p>
          <a:p>
            <a:pPr>
              <a:defRPr/>
            </a:pPr>
            <a:r>
              <a:rPr lang="hu-HU" sz="2000" noProof="1"/>
              <a:t>                      };</a:t>
            </a:r>
          </a:p>
          <a:p>
            <a:pPr>
              <a:defRPr/>
            </a:pPr>
            <a:endParaRPr lang="hu-HU" sz="2000" noProof="1"/>
          </a:p>
          <a:p>
            <a:pPr>
              <a:defRPr/>
            </a:pPr>
            <a:r>
              <a:rPr lang="hu-HU" sz="2000" noProof="1"/>
              <a:t>foreach (var onlineOrder in query)</a:t>
            </a:r>
          </a:p>
          <a:p>
            <a:pPr>
              <a:defRPr/>
            </a:pPr>
            <a:r>
              <a:rPr lang="hu-HU" sz="2000" noProof="1"/>
              <a:t>{</a:t>
            </a:r>
          </a:p>
          <a:p>
            <a:pPr>
              <a:defRPr/>
            </a:pPr>
            <a:r>
              <a:rPr lang="hu-HU" sz="2000" noProof="1"/>
              <a:t>   Console.WriteLine("Order ID: {0} Order date: {1:d} Order number: {2}",</a:t>
            </a:r>
          </a:p>
          <a:p>
            <a:pPr>
              <a:defRPr/>
            </a:pPr>
            <a:r>
              <a:rPr lang="hu-HU" sz="2000" noProof="1"/>
              <a:t>                                  onlineOrder.SalesOrderID,</a:t>
            </a:r>
          </a:p>
          <a:p>
            <a:pPr>
              <a:defRPr/>
            </a:pPr>
            <a:r>
              <a:rPr lang="hu-HU" sz="2000" noProof="1"/>
              <a:t>                                  onlineOrder.OrderDate,</a:t>
            </a:r>
          </a:p>
          <a:p>
            <a:pPr>
              <a:defRPr/>
            </a:pPr>
            <a:r>
              <a:rPr lang="hu-HU" sz="2000" noProof="1"/>
              <a:t>                                  onlineOrder.SalesOrderNumber);</a:t>
            </a:r>
          </a:p>
          <a:p>
            <a:pPr>
              <a:defRPr/>
            </a:pPr>
            <a:r>
              <a:rPr lang="hu-HU" sz="2000" noProof="1"/>
              <a:t>}</a:t>
            </a:r>
          </a:p>
        </p:txBody>
      </p:sp>
      <p:sp>
        <p:nvSpPr>
          <p:cNvPr id="60421" name="AutoShape 5"/>
          <p:cNvSpPr>
            <a:spLocks noChangeArrowheads="1"/>
          </p:cNvSpPr>
          <p:nvPr/>
        </p:nvSpPr>
        <p:spPr bwMode="auto">
          <a:xfrm>
            <a:off x="3460750" y="1711325"/>
            <a:ext cx="2246313" cy="381000"/>
          </a:xfrm>
          <a:prstGeom prst="roundRect">
            <a:avLst>
              <a:gd name="adj" fmla="val 16667"/>
            </a:avLst>
          </a:prstGeom>
          <a:noFill/>
          <a:ln w="31750">
            <a:solidFill>
              <a:srgbClr val="FF0000"/>
            </a:solidFill>
            <a:round/>
            <a:headEnd/>
            <a:tailEnd/>
          </a:ln>
          <a:effectLst/>
        </p:spPr>
        <p:txBody>
          <a:bodyPr wrap="none" anchor="ctr"/>
          <a:lstStyle/>
          <a:p>
            <a:pPr>
              <a:defRPr/>
            </a:pPr>
            <a:endParaRPr lang="hu-HU">
              <a:effectLst>
                <a:outerShdw blurRad="38100" dist="38100" dir="2700000" algn="tl">
                  <a:srgbClr val="000000">
                    <a:alpha val="43137"/>
                  </a:srgbClr>
                </a:outerShdw>
              </a:effectLst>
            </a:endParaRPr>
          </a:p>
        </p:txBody>
      </p:sp>
      <p:sp>
        <p:nvSpPr>
          <p:cNvPr id="60422" name="AutoShape 6"/>
          <p:cNvSpPr>
            <a:spLocks noChangeArrowheads="1"/>
          </p:cNvSpPr>
          <p:nvPr/>
        </p:nvSpPr>
        <p:spPr bwMode="auto">
          <a:xfrm>
            <a:off x="2538413" y="2032000"/>
            <a:ext cx="3986212" cy="381000"/>
          </a:xfrm>
          <a:prstGeom prst="roundRect">
            <a:avLst>
              <a:gd name="adj" fmla="val 16667"/>
            </a:avLst>
          </a:prstGeom>
          <a:noFill/>
          <a:ln w="31750">
            <a:solidFill>
              <a:srgbClr val="FF0000"/>
            </a:solidFill>
            <a:round/>
            <a:headEnd/>
            <a:tailEnd/>
          </a:ln>
          <a:effectLst/>
        </p:spPr>
        <p:txBody>
          <a:bodyPr wrap="none" anchor="ctr"/>
          <a:lstStyle/>
          <a:p>
            <a:pPr>
              <a:defRPr/>
            </a:pPr>
            <a:endParaRPr lang="hu-HU">
              <a:effectLst>
                <a:outerShdw blurRad="38100" dist="38100" dir="2700000" algn="tl">
                  <a:srgbClr val="000000">
                    <a:alpha val="43137"/>
                  </a:srgbClr>
                </a:outerShdw>
              </a:effectLst>
            </a:endParaRPr>
          </a:p>
        </p:txBody>
      </p:sp>
      <p:sp>
        <p:nvSpPr>
          <p:cNvPr id="60425" name="AutoShape 9"/>
          <p:cNvSpPr>
            <a:spLocks noChangeArrowheads="1"/>
          </p:cNvSpPr>
          <p:nvPr/>
        </p:nvSpPr>
        <p:spPr bwMode="auto">
          <a:xfrm>
            <a:off x="3898900" y="2886075"/>
            <a:ext cx="3489325" cy="381000"/>
          </a:xfrm>
          <a:prstGeom prst="roundRect">
            <a:avLst>
              <a:gd name="adj" fmla="val 16667"/>
            </a:avLst>
          </a:prstGeom>
          <a:noFill/>
          <a:ln w="31750">
            <a:solidFill>
              <a:srgbClr val="FF0000"/>
            </a:solidFill>
            <a:round/>
            <a:headEnd/>
            <a:tailEnd/>
          </a:ln>
          <a:effectLst/>
        </p:spPr>
        <p:txBody>
          <a:bodyPr wrap="none" anchor="ctr"/>
          <a:lstStyle/>
          <a:p>
            <a:pPr>
              <a:defRPr/>
            </a:pPr>
            <a:endParaRPr lang="hu-HU">
              <a:effectLst>
                <a:outerShdw blurRad="38100" dist="38100" dir="2700000" algn="tl">
                  <a:srgbClr val="000000">
                    <a:alpha val="43137"/>
                  </a:srgbClr>
                </a:outerShdw>
              </a:effectLst>
            </a:endParaRPr>
          </a:p>
        </p:txBody>
      </p:sp>
      <p:sp>
        <p:nvSpPr>
          <p:cNvPr id="60426" name="AutoShape 10"/>
          <p:cNvSpPr>
            <a:spLocks noChangeArrowheads="1"/>
          </p:cNvSpPr>
          <p:nvPr/>
        </p:nvSpPr>
        <p:spPr bwMode="auto">
          <a:xfrm>
            <a:off x="3525838" y="3232150"/>
            <a:ext cx="3922712" cy="381000"/>
          </a:xfrm>
          <a:prstGeom prst="roundRect">
            <a:avLst>
              <a:gd name="adj" fmla="val 16667"/>
            </a:avLst>
          </a:prstGeom>
          <a:noFill/>
          <a:ln w="31750">
            <a:solidFill>
              <a:srgbClr val="FF0000"/>
            </a:solidFill>
            <a:round/>
            <a:headEnd/>
            <a:tailEnd/>
          </a:ln>
          <a:effectLst/>
        </p:spPr>
        <p:txBody>
          <a:bodyPr wrap="none" anchor="ctr"/>
          <a:lstStyle/>
          <a:p>
            <a:pPr>
              <a:defRPr/>
            </a:pPr>
            <a:endParaRPr lang="hu-HU">
              <a:effectLst>
                <a:outerShdw blurRad="38100" dist="38100" dir="2700000" algn="tl">
                  <a:srgbClr val="000000">
                    <a:alpha val="43137"/>
                  </a:srgbClr>
                </a:outerShdw>
              </a:effectLst>
            </a:endParaRPr>
          </a:p>
        </p:txBody>
      </p:sp>
      <p:sp>
        <p:nvSpPr>
          <p:cNvPr id="60427" name="AutoShape 11"/>
          <p:cNvSpPr>
            <a:spLocks noChangeArrowheads="1"/>
          </p:cNvSpPr>
          <p:nvPr/>
        </p:nvSpPr>
        <p:spPr bwMode="auto">
          <a:xfrm>
            <a:off x="4608513" y="3571875"/>
            <a:ext cx="4421187" cy="381000"/>
          </a:xfrm>
          <a:prstGeom prst="roundRect">
            <a:avLst>
              <a:gd name="adj" fmla="val 16667"/>
            </a:avLst>
          </a:prstGeom>
          <a:noFill/>
          <a:ln w="31750">
            <a:solidFill>
              <a:srgbClr val="FF0000"/>
            </a:solidFill>
            <a:round/>
            <a:headEnd/>
            <a:tailEnd/>
          </a:ln>
          <a:effectLst/>
        </p:spPr>
        <p:txBody>
          <a:bodyPr wrap="none" anchor="ctr"/>
          <a:lstStyle/>
          <a:p>
            <a:pPr>
              <a:defRPr/>
            </a:pPr>
            <a:endParaRPr lang="hu-HU">
              <a:effectLst>
                <a:outerShdw blurRad="38100" dist="38100" dir="2700000" algn="tl">
                  <a:srgbClr val="000000">
                    <a:alpha val="43137"/>
                  </a:srgbClr>
                </a:outerShdw>
              </a:effectLst>
            </a:endParaRPr>
          </a:p>
        </p:txBody>
      </p:sp>
      <p:sp>
        <p:nvSpPr>
          <p:cNvPr id="9" name="Szövegdoboz 8"/>
          <p:cNvSpPr txBox="1"/>
          <p:nvPr/>
        </p:nvSpPr>
        <p:spPr>
          <a:xfrm>
            <a:off x="0" y="0"/>
            <a:ext cx="564357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DataSet-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LINQ lekérdezés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0421"/>
                                        </p:tgtEl>
                                        <p:attrNameLst>
                                          <p:attrName>style.visibility</p:attrName>
                                        </p:attrNameLst>
                                      </p:cBhvr>
                                      <p:to>
                                        <p:strVal val="visible"/>
                                      </p:to>
                                    </p:set>
                                    <p:animEffect transition="in" filter="checkerboard(across)">
                                      <p:cBhvr>
                                        <p:cTn id="7" dur="500"/>
                                        <p:tgtEl>
                                          <p:spTgt spid="60421"/>
                                        </p:tgtEl>
                                      </p:cBhvr>
                                    </p:animEffect>
                                  </p:childTnLst>
                                </p:cTn>
                              </p:par>
                            </p:childTnLst>
                          </p:cTn>
                        </p:par>
                        <p:par>
                          <p:cTn id="8" fill="hold">
                            <p:stCondLst>
                              <p:cond delay="500"/>
                            </p:stCondLst>
                            <p:childTnLst>
                              <p:par>
                                <p:cTn id="9" presetID="5" presetClass="entr" presetSubtype="10" fill="hold" grpId="0" nodeType="afterEffect">
                                  <p:stCondLst>
                                    <p:cond delay="1000"/>
                                  </p:stCondLst>
                                  <p:childTnLst>
                                    <p:set>
                                      <p:cBhvr>
                                        <p:cTn id="10" dur="1" fill="hold">
                                          <p:stCondLst>
                                            <p:cond delay="0"/>
                                          </p:stCondLst>
                                        </p:cTn>
                                        <p:tgtEl>
                                          <p:spTgt spid="60422"/>
                                        </p:tgtEl>
                                        <p:attrNameLst>
                                          <p:attrName>style.visibility</p:attrName>
                                        </p:attrNameLst>
                                      </p:cBhvr>
                                      <p:to>
                                        <p:strVal val="visible"/>
                                      </p:to>
                                    </p:set>
                                    <p:animEffect transition="in" filter="checkerboard(across)">
                                      <p:cBhvr>
                                        <p:cTn id="11" dur="500"/>
                                        <p:tgtEl>
                                          <p:spTgt spid="60422"/>
                                        </p:tgtEl>
                                      </p:cBhvr>
                                    </p:animEffect>
                                  </p:childTnLst>
                                </p:cTn>
                              </p:par>
                              <p:par>
                                <p:cTn id="12" presetID="5" presetClass="entr" presetSubtype="10" fill="hold" grpId="0" nodeType="withEffect">
                                  <p:stCondLst>
                                    <p:cond delay="1000"/>
                                  </p:stCondLst>
                                  <p:childTnLst>
                                    <p:set>
                                      <p:cBhvr>
                                        <p:cTn id="13" dur="1" fill="hold">
                                          <p:stCondLst>
                                            <p:cond delay="0"/>
                                          </p:stCondLst>
                                        </p:cTn>
                                        <p:tgtEl>
                                          <p:spTgt spid="60425"/>
                                        </p:tgtEl>
                                        <p:attrNameLst>
                                          <p:attrName>style.visibility</p:attrName>
                                        </p:attrNameLst>
                                      </p:cBhvr>
                                      <p:to>
                                        <p:strVal val="visible"/>
                                      </p:to>
                                    </p:set>
                                    <p:animEffect transition="in" filter="checkerboard(across)">
                                      <p:cBhvr>
                                        <p:cTn id="14" dur="500"/>
                                        <p:tgtEl>
                                          <p:spTgt spid="60425"/>
                                        </p:tgtEl>
                                      </p:cBhvr>
                                    </p:animEffect>
                                  </p:childTnLst>
                                </p:cTn>
                              </p:par>
                              <p:par>
                                <p:cTn id="15" presetID="5" presetClass="entr" presetSubtype="10" fill="hold" grpId="0" nodeType="withEffect">
                                  <p:stCondLst>
                                    <p:cond delay="1000"/>
                                  </p:stCondLst>
                                  <p:childTnLst>
                                    <p:set>
                                      <p:cBhvr>
                                        <p:cTn id="16" dur="1" fill="hold">
                                          <p:stCondLst>
                                            <p:cond delay="0"/>
                                          </p:stCondLst>
                                        </p:cTn>
                                        <p:tgtEl>
                                          <p:spTgt spid="60426"/>
                                        </p:tgtEl>
                                        <p:attrNameLst>
                                          <p:attrName>style.visibility</p:attrName>
                                        </p:attrNameLst>
                                      </p:cBhvr>
                                      <p:to>
                                        <p:strVal val="visible"/>
                                      </p:to>
                                    </p:set>
                                    <p:animEffect transition="in" filter="checkerboard(across)">
                                      <p:cBhvr>
                                        <p:cTn id="17" dur="500"/>
                                        <p:tgtEl>
                                          <p:spTgt spid="60426"/>
                                        </p:tgtEl>
                                      </p:cBhvr>
                                    </p:animEffect>
                                  </p:childTnLst>
                                </p:cTn>
                              </p:par>
                              <p:par>
                                <p:cTn id="18" presetID="5" presetClass="entr" presetSubtype="10" fill="hold" grpId="0" nodeType="withEffect">
                                  <p:stCondLst>
                                    <p:cond delay="1000"/>
                                  </p:stCondLst>
                                  <p:childTnLst>
                                    <p:set>
                                      <p:cBhvr>
                                        <p:cTn id="19" dur="1" fill="hold">
                                          <p:stCondLst>
                                            <p:cond delay="0"/>
                                          </p:stCondLst>
                                        </p:cTn>
                                        <p:tgtEl>
                                          <p:spTgt spid="60427"/>
                                        </p:tgtEl>
                                        <p:attrNameLst>
                                          <p:attrName>style.visibility</p:attrName>
                                        </p:attrNameLst>
                                      </p:cBhvr>
                                      <p:to>
                                        <p:strVal val="visible"/>
                                      </p:to>
                                    </p:set>
                                    <p:animEffect transition="in" filter="checkerboard(across)">
                                      <p:cBhvr>
                                        <p:cTn id="20" dur="500"/>
                                        <p:tgtEl>
                                          <p:spTgt spid="60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1" grpId="0" animBg="1"/>
      <p:bldP spid="60422" grpId="0" animBg="1"/>
      <p:bldP spid="60425" grpId="0" animBg="1"/>
      <p:bldP spid="60426" grpId="0" animBg="1"/>
      <p:bldP spid="604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body" idx="1"/>
          </p:nvPr>
        </p:nvSpPr>
        <p:spPr>
          <a:xfrm>
            <a:off x="381000" y="1416050"/>
            <a:ext cx="8578850" cy="4140200"/>
          </a:xfrm>
        </p:spPr>
        <p:txBody>
          <a:bodyPr/>
          <a:lstStyle/>
          <a:p>
            <a:pPr>
              <a:defRPr/>
            </a:pPr>
            <a:r>
              <a:rPr lang="hu-HU" dirty="0" smtClean="0">
                <a:solidFill>
                  <a:schemeClr val="bg1"/>
                </a:solidFill>
              </a:rPr>
              <a:t>.</a:t>
            </a:r>
            <a:r>
              <a:rPr lang="hu-HU" dirty="0" err="1" smtClean="0">
                <a:solidFill>
                  <a:schemeClr val="bg1"/>
                </a:solidFill>
              </a:rPr>
              <a:t>AsEnumerable</a:t>
            </a:r>
            <a:r>
              <a:rPr lang="hu-HU" dirty="0" smtClean="0">
                <a:solidFill>
                  <a:schemeClr val="bg1"/>
                </a:solidFill>
              </a:rPr>
              <a:t>()</a:t>
            </a:r>
          </a:p>
          <a:p>
            <a:pPr lvl="1">
              <a:defRPr/>
            </a:pPr>
            <a:r>
              <a:rPr lang="hu-HU" dirty="0" err="1" smtClean="0">
                <a:solidFill>
                  <a:schemeClr val="bg1"/>
                </a:solidFill>
              </a:rPr>
              <a:t>DataSet</a:t>
            </a:r>
            <a:r>
              <a:rPr lang="hu-HU" dirty="0" smtClean="0">
                <a:solidFill>
                  <a:schemeClr val="bg1"/>
                </a:solidFill>
              </a:rPr>
              <a:t> </a:t>
            </a:r>
            <a:r>
              <a:rPr lang="hu-HU" dirty="0" smtClean="0">
                <a:solidFill>
                  <a:schemeClr val="bg1"/>
                </a:solidFill>
                <a:sym typeface="Wingdings" pitchFamily="2" charset="2"/>
              </a:rPr>
              <a:t> </a:t>
            </a:r>
            <a:r>
              <a:rPr lang="hu-HU" dirty="0" err="1" smtClean="0">
                <a:solidFill>
                  <a:schemeClr val="bg1"/>
                </a:solidFill>
                <a:sym typeface="Wingdings" pitchFamily="2" charset="2"/>
              </a:rPr>
              <a:t>IEnumerable</a:t>
            </a:r>
            <a:r>
              <a:rPr lang="hu-HU" dirty="0" smtClean="0">
                <a:solidFill>
                  <a:schemeClr val="bg1"/>
                </a:solidFill>
                <a:sym typeface="Wingdings" pitchFamily="2" charset="2"/>
              </a:rPr>
              <a:t>&lt;T&gt;</a:t>
            </a:r>
          </a:p>
          <a:p>
            <a:pPr>
              <a:defRPr/>
            </a:pPr>
            <a:r>
              <a:rPr lang="hu-HU" dirty="0" err="1" smtClean="0">
                <a:solidFill>
                  <a:schemeClr val="bg1"/>
                </a:solidFill>
              </a:rPr>
              <a:t>DataRow</a:t>
            </a:r>
            <a:r>
              <a:rPr lang="hu-HU" dirty="0" smtClean="0">
                <a:solidFill>
                  <a:schemeClr val="bg1"/>
                </a:solidFill>
              </a:rPr>
              <a:t> szekvencia a bemenet és a kimenet is</a:t>
            </a:r>
          </a:p>
          <a:p>
            <a:pPr>
              <a:defRPr/>
            </a:pPr>
            <a:r>
              <a:rPr lang="hu-HU" dirty="0" err="1" smtClean="0">
                <a:solidFill>
                  <a:schemeClr val="bg1"/>
                </a:solidFill>
              </a:rPr>
              <a:t>Field</a:t>
            </a:r>
            <a:r>
              <a:rPr lang="hu-HU" dirty="0" smtClean="0">
                <a:solidFill>
                  <a:schemeClr val="bg1"/>
                </a:solidFill>
              </a:rPr>
              <a:t>, </a:t>
            </a:r>
            <a:r>
              <a:rPr lang="hu-HU" dirty="0" err="1" smtClean="0">
                <a:solidFill>
                  <a:schemeClr val="bg1"/>
                </a:solidFill>
              </a:rPr>
              <a:t>SetField</a:t>
            </a:r>
            <a:endParaRPr lang="hu-HU" dirty="0" smtClean="0">
              <a:solidFill>
                <a:schemeClr val="bg1"/>
              </a:solidFill>
            </a:endParaRPr>
          </a:p>
          <a:p>
            <a:pPr lvl="1">
              <a:defRPr/>
            </a:pPr>
            <a:r>
              <a:rPr lang="hu-HU" dirty="0" smtClean="0">
                <a:solidFill>
                  <a:schemeClr val="bg1"/>
                </a:solidFill>
              </a:rPr>
              <a:t>Generikus, típusos, </a:t>
            </a:r>
            <a:r>
              <a:rPr lang="hu-HU" dirty="0" err="1" smtClean="0">
                <a:solidFill>
                  <a:schemeClr val="bg1"/>
                </a:solidFill>
              </a:rPr>
              <a:t>nullable</a:t>
            </a:r>
            <a:r>
              <a:rPr lang="hu-HU" dirty="0" smtClean="0">
                <a:solidFill>
                  <a:schemeClr val="bg1"/>
                </a:solidFill>
              </a:rPr>
              <a:t> adatelérés</a:t>
            </a:r>
          </a:p>
          <a:p>
            <a:pPr>
              <a:defRPr/>
            </a:pPr>
            <a:r>
              <a:rPr lang="hu-HU" dirty="0" err="1" smtClean="0">
                <a:solidFill>
                  <a:schemeClr val="bg1"/>
                </a:solidFill>
              </a:rPr>
              <a:t>Query</a:t>
            </a:r>
            <a:r>
              <a:rPr lang="hu-HU" dirty="0" smtClean="0">
                <a:solidFill>
                  <a:schemeClr val="bg1"/>
                </a:solidFill>
              </a:rPr>
              <a:t> kifejezés / Metódus hívás</a:t>
            </a:r>
          </a:p>
        </p:txBody>
      </p:sp>
      <p:sp>
        <p:nvSpPr>
          <p:cNvPr id="4" name="Szövegdoboz 3"/>
          <p:cNvSpPr txBox="1"/>
          <p:nvPr/>
        </p:nvSpPr>
        <p:spPr>
          <a:xfrm>
            <a:off x="0" y="0"/>
            <a:ext cx="564357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DataSet-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LINQ lekérdezés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381000" y="1416050"/>
            <a:ext cx="8578850" cy="5067300"/>
          </a:xfrm>
        </p:spPr>
        <p:txBody>
          <a:bodyPr/>
          <a:lstStyle/>
          <a:p>
            <a:pPr>
              <a:defRPr/>
            </a:pPr>
            <a:r>
              <a:rPr lang="hu-HU" dirty="0" smtClean="0">
                <a:solidFill>
                  <a:schemeClr val="bg1"/>
                </a:solidFill>
              </a:rPr>
              <a:t>Egy táblás / több táblás</a:t>
            </a:r>
          </a:p>
          <a:p>
            <a:pPr lvl="1">
              <a:defRPr/>
            </a:pPr>
            <a:r>
              <a:rPr lang="hu-HU" dirty="0" err="1" smtClean="0">
                <a:solidFill>
                  <a:schemeClr val="bg1"/>
                </a:solidFill>
              </a:rPr>
              <a:t>Join</a:t>
            </a:r>
            <a:r>
              <a:rPr lang="hu-HU" dirty="0" smtClean="0">
                <a:solidFill>
                  <a:schemeClr val="bg1"/>
                </a:solidFill>
              </a:rPr>
              <a:t>, </a:t>
            </a:r>
            <a:r>
              <a:rPr lang="hu-HU" dirty="0" err="1" smtClean="0">
                <a:solidFill>
                  <a:schemeClr val="bg1"/>
                </a:solidFill>
              </a:rPr>
              <a:t>GroupJoin</a:t>
            </a:r>
            <a:endParaRPr lang="hu-HU" dirty="0" smtClean="0">
              <a:solidFill>
                <a:schemeClr val="bg1"/>
              </a:solidFill>
            </a:endParaRPr>
          </a:p>
          <a:p>
            <a:pPr>
              <a:defRPr/>
            </a:pPr>
            <a:r>
              <a:rPr lang="hu-HU" dirty="0" smtClean="0">
                <a:solidFill>
                  <a:schemeClr val="bg1"/>
                </a:solidFill>
              </a:rPr>
              <a:t>Halmazműveletek</a:t>
            </a:r>
          </a:p>
          <a:p>
            <a:pPr lvl="1">
              <a:defRPr/>
            </a:pPr>
            <a:r>
              <a:rPr lang="hu-HU" dirty="0" err="1" smtClean="0">
                <a:solidFill>
                  <a:schemeClr val="bg1"/>
                </a:solidFill>
              </a:rPr>
              <a:t>Distinct</a:t>
            </a:r>
            <a:r>
              <a:rPr lang="hu-HU" dirty="0" smtClean="0">
                <a:solidFill>
                  <a:schemeClr val="bg1"/>
                </a:solidFill>
              </a:rPr>
              <a:t>, Union, </a:t>
            </a:r>
            <a:r>
              <a:rPr lang="hu-HU" dirty="0" err="1" smtClean="0">
                <a:solidFill>
                  <a:schemeClr val="bg1"/>
                </a:solidFill>
              </a:rPr>
              <a:t>Intersect</a:t>
            </a:r>
            <a:r>
              <a:rPr lang="hu-HU" dirty="0" smtClean="0">
                <a:solidFill>
                  <a:schemeClr val="bg1"/>
                </a:solidFill>
              </a:rPr>
              <a:t>, </a:t>
            </a:r>
            <a:r>
              <a:rPr lang="hu-HU" dirty="0" err="1" smtClean="0">
                <a:solidFill>
                  <a:schemeClr val="bg1"/>
                </a:solidFill>
              </a:rPr>
              <a:t>Except</a:t>
            </a:r>
            <a:endParaRPr lang="hu-HU" dirty="0" smtClean="0">
              <a:solidFill>
                <a:schemeClr val="bg1"/>
              </a:solidFill>
            </a:endParaRPr>
          </a:p>
          <a:p>
            <a:pPr>
              <a:defRPr/>
            </a:pPr>
            <a:r>
              <a:rPr lang="hu-HU" dirty="0" err="1" smtClean="0">
                <a:solidFill>
                  <a:schemeClr val="bg1"/>
                </a:solidFill>
              </a:rPr>
              <a:t>Particionálás</a:t>
            </a:r>
            <a:endParaRPr lang="hu-HU" dirty="0" smtClean="0">
              <a:solidFill>
                <a:schemeClr val="bg1"/>
              </a:solidFill>
            </a:endParaRPr>
          </a:p>
          <a:p>
            <a:pPr lvl="1">
              <a:defRPr/>
            </a:pPr>
            <a:r>
              <a:rPr lang="hu-HU" dirty="0" err="1" smtClean="0">
                <a:solidFill>
                  <a:schemeClr val="bg1"/>
                </a:solidFill>
              </a:rPr>
              <a:t>Skip</a:t>
            </a:r>
            <a:r>
              <a:rPr lang="hu-HU" dirty="0" smtClean="0">
                <a:solidFill>
                  <a:schemeClr val="bg1"/>
                </a:solidFill>
              </a:rPr>
              <a:t>, </a:t>
            </a:r>
            <a:r>
              <a:rPr lang="hu-HU" dirty="0" err="1" smtClean="0">
                <a:solidFill>
                  <a:schemeClr val="bg1"/>
                </a:solidFill>
              </a:rPr>
              <a:t>SkipWhile</a:t>
            </a:r>
            <a:r>
              <a:rPr lang="hu-HU" dirty="0" smtClean="0">
                <a:solidFill>
                  <a:schemeClr val="bg1"/>
                </a:solidFill>
              </a:rPr>
              <a:t>, </a:t>
            </a:r>
            <a:r>
              <a:rPr lang="hu-HU" dirty="0" err="1" smtClean="0">
                <a:solidFill>
                  <a:schemeClr val="bg1"/>
                </a:solidFill>
              </a:rPr>
              <a:t>Take</a:t>
            </a:r>
            <a:r>
              <a:rPr lang="hu-HU" dirty="0" smtClean="0">
                <a:solidFill>
                  <a:schemeClr val="bg1"/>
                </a:solidFill>
              </a:rPr>
              <a:t>, </a:t>
            </a:r>
            <a:r>
              <a:rPr lang="hu-HU" dirty="0" err="1" smtClean="0">
                <a:solidFill>
                  <a:schemeClr val="bg1"/>
                </a:solidFill>
              </a:rPr>
              <a:t>TakeWhile</a:t>
            </a:r>
            <a:endParaRPr lang="hu-HU" dirty="0" smtClean="0">
              <a:solidFill>
                <a:schemeClr val="bg1"/>
              </a:solidFill>
            </a:endParaRPr>
          </a:p>
          <a:p>
            <a:pPr>
              <a:defRPr/>
            </a:pPr>
            <a:r>
              <a:rPr lang="hu-HU" dirty="0" smtClean="0">
                <a:solidFill>
                  <a:schemeClr val="bg1"/>
                </a:solidFill>
              </a:rPr>
              <a:t>Rendezés</a:t>
            </a:r>
          </a:p>
          <a:p>
            <a:pPr lvl="1">
              <a:defRPr/>
            </a:pPr>
            <a:r>
              <a:rPr lang="hu-HU" dirty="0" err="1" smtClean="0">
                <a:solidFill>
                  <a:schemeClr val="bg1"/>
                </a:solidFill>
              </a:rPr>
              <a:t>OrderBy</a:t>
            </a:r>
            <a:r>
              <a:rPr lang="hu-HU" dirty="0" smtClean="0">
                <a:solidFill>
                  <a:schemeClr val="bg1"/>
                </a:solidFill>
              </a:rPr>
              <a:t> [</a:t>
            </a:r>
            <a:r>
              <a:rPr lang="hu-HU" dirty="0" err="1" smtClean="0">
                <a:solidFill>
                  <a:schemeClr val="bg1"/>
                </a:solidFill>
              </a:rPr>
              <a:t>descending</a:t>
            </a:r>
            <a:r>
              <a:rPr lang="hu-HU" dirty="0" smtClean="0">
                <a:solidFill>
                  <a:schemeClr val="bg1"/>
                </a:solidFill>
              </a:rPr>
              <a:t>], </a:t>
            </a:r>
            <a:r>
              <a:rPr lang="hu-HU" dirty="0" err="1" smtClean="0">
                <a:solidFill>
                  <a:schemeClr val="bg1"/>
                </a:solidFill>
              </a:rPr>
              <a:t>Reverse</a:t>
            </a:r>
            <a:r>
              <a:rPr lang="hu-HU" dirty="0" smtClean="0">
                <a:solidFill>
                  <a:schemeClr val="bg1"/>
                </a:solidFill>
              </a:rPr>
              <a:t>, </a:t>
            </a:r>
            <a:r>
              <a:rPr lang="hu-HU" dirty="0" err="1" smtClean="0">
                <a:solidFill>
                  <a:schemeClr val="bg1"/>
                </a:solidFill>
              </a:rPr>
              <a:t>ThenBy</a:t>
            </a:r>
            <a:r>
              <a:rPr lang="hu-HU" dirty="0" smtClean="0">
                <a:solidFill>
                  <a:schemeClr val="bg1"/>
                </a:solidFill>
              </a:rPr>
              <a:t> [</a:t>
            </a:r>
            <a:r>
              <a:rPr lang="hu-HU" dirty="0" err="1" smtClean="0">
                <a:solidFill>
                  <a:schemeClr val="bg1"/>
                </a:solidFill>
              </a:rPr>
              <a:t>descending</a:t>
            </a:r>
            <a:r>
              <a:rPr lang="hu-HU" dirty="0" smtClean="0">
                <a:solidFill>
                  <a:schemeClr val="bg1"/>
                </a:solidFill>
              </a:rPr>
              <a:t>]</a:t>
            </a:r>
          </a:p>
        </p:txBody>
      </p:sp>
      <p:sp>
        <p:nvSpPr>
          <p:cNvPr id="4" name="Szövegdoboz 3"/>
          <p:cNvSpPr txBox="1"/>
          <p:nvPr/>
        </p:nvSpPr>
        <p:spPr>
          <a:xfrm>
            <a:off x="0" y="0"/>
            <a:ext cx="564357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DataSet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LINQ lekérdezések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381000" y="1416050"/>
            <a:ext cx="8578850" cy="3846513"/>
          </a:xfrm>
        </p:spPr>
        <p:txBody>
          <a:bodyPr/>
          <a:lstStyle/>
          <a:p>
            <a:pPr>
              <a:defRPr/>
            </a:pPr>
            <a:r>
              <a:rPr lang="hu-HU" dirty="0" smtClean="0">
                <a:solidFill>
                  <a:schemeClr val="bg1"/>
                </a:solidFill>
              </a:rPr>
              <a:t>Konverzió</a:t>
            </a:r>
          </a:p>
          <a:p>
            <a:pPr lvl="1">
              <a:defRPr/>
            </a:pPr>
            <a:r>
              <a:rPr lang="hu-HU" dirty="0" err="1" smtClean="0">
                <a:solidFill>
                  <a:schemeClr val="bg1"/>
                </a:solidFill>
              </a:rPr>
              <a:t>ToArray</a:t>
            </a:r>
            <a:r>
              <a:rPr lang="hu-HU" dirty="0" smtClean="0">
                <a:solidFill>
                  <a:schemeClr val="bg1"/>
                </a:solidFill>
              </a:rPr>
              <a:t>, </a:t>
            </a:r>
            <a:r>
              <a:rPr lang="hu-HU" dirty="0" err="1" smtClean="0">
                <a:solidFill>
                  <a:schemeClr val="bg1"/>
                </a:solidFill>
              </a:rPr>
              <a:t>ToDictionary</a:t>
            </a:r>
            <a:r>
              <a:rPr lang="hu-HU" dirty="0" smtClean="0">
                <a:solidFill>
                  <a:schemeClr val="bg1"/>
                </a:solidFill>
              </a:rPr>
              <a:t>, </a:t>
            </a:r>
            <a:r>
              <a:rPr lang="hu-HU" dirty="0" err="1" smtClean="0">
                <a:solidFill>
                  <a:schemeClr val="bg1"/>
                </a:solidFill>
              </a:rPr>
              <a:t>ToList</a:t>
            </a:r>
            <a:endParaRPr lang="hu-HU" dirty="0" smtClean="0">
              <a:solidFill>
                <a:schemeClr val="bg1"/>
              </a:solidFill>
            </a:endParaRPr>
          </a:p>
          <a:p>
            <a:pPr>
              <a:defRPr/>
            </a:pPr>
            <a:r>
              <a:rPr lang="hu-HU" dirty="0" smtClean="0">
                <a:solidFill>
                  <a:schemeClr val="bg1"/>
                </a:solidFill>
              </a:rPr>
              <a:t>Elem</a:t>
            </a:r>
          </a:p>
          <a:p>
            <a:pPr lvl="1">
              <a:defRPr/>
            </a:pPr>
            <a:r>
              <a:rPr lang="hu-HU" dirty="0" err="1" smtClean="0">
                <a:solidFill>
                  <a:schemeClr val="bg1"/>
                </a:solidFill>
              </a:rPr>
              <a:t>ElementAt</a:t>
            </a:r>
            <a:r>
              <a:rPr lang="hu-HU" dirty="0" smtClean="0">
                <a:solidFill>
                  <a:schemeClr val="bg1"/>
                </a:solidFill>
              </a:rPr>
              <a:t>, </a:t>
            </a:r>
            <a:r>
              <a:rPr lang="hu-HU" dirty="0" err="1" smtClean="0">
                <a:solidFill>
                  <a:schemeClr val="bg1"/>
                </a:solidFill>
              </a:rPr>
              <a:t>First</a:t>
            </a:r>
            <a:endParaRPr lang="hu-HU" dirty="0" smtClean="0">
              <a:solidFill>
                <a:schemeClr val="bg1"/>
              </a:solidFill>
            </a:endParaRPr>
          </a:p>
          <a:p>
            <a:pPr>
              <a:defRPr/>
            </a:pPr>
            <a:r>
              <a:rPr lang="hu-HU" dirty="0" err="1" smtClean="0">
                <a:solidFill>
                  <a:schemeClr val="bg1"/>
                </a:solidFill>
              </a:rPr>
              <a:t>Aggregáció</a:t>
            </a:r>
            <a:endParaRPr lang="hu-HU" dirty="0" smtClean="0">
              <a:solidFill>
                <a:schemeClr val="bg1"/>
              </a:solidFill>
            </a:endParaRPr>
          </a:p>
          <a:p>
            <a:pPr lvl="1">
              <a:defRPr/>
            </a:pPr>
            <a:r>
              <a:rPr lang="hu-HU" dirty="0" err="1" smtClean="0">
                <a:solidFill>
                  <a:schemeClr val="bg1"/>
                </a:solidFill>
              </a:rPr>
              <a:t>Aggregate</a:t>
            </a:r>
            <a:r>
              <a:rPr lang="hu-HU" dirty="0" smtClean="0">
                <a:solidFill>
                  <a:schemeClr val="bg1"/>
                </a:solidFill>
              </a:rPr>
              <a:t>, </a:t>
            </a:r>
            <a:r>
              <a:rPr lang="hu-HU" dirty="0" err="1" smtClean="0">
                <a:solidFill>
                  <a:schemeClr val="bg1"/>
                </a:solidFill>
              </a:rPr>
              <a:t>Average</a:t>
            </a:r>
            <a:r>
              <a:rPr lang="hu-HU" dirty="0" smtClean="0">
                <a:solidFill>
                  <a:schemeClr val="bg1"/>
                </a:solidFill>
              </a:rPr>
              <a:t>, </a:t>
            </a:r>
            <a:r>
              <a:rPr lang="hu-HU" dirty="0" err="1" smtClean="0">
                <a:solidFill>
                  <a:schemeClr val="bg1"/>
                </a:solidFill>
              </a:rPr>
              <a:t>Count</a:t>
            </a:r>
            <a:r>
              <a:rPr lang="hu-HU" dirty="0" smtClean="0">
                <a:solidFill>
                  <a:schemeClr val="bg1"/>
                </a:solidFill>
              </a:rPr>
              <a:t>, </a:t>
            </a:r>
            <a:r>
              <a:rPr lang="hu-HU" dirty="0" err="1" smtClean="0">
                <a:solidFill>
                  <a:schemeClr val="bg1"/>
                </a:solidFill>
              </a:rPr>
              <a:t>LongCount</a:t>
            </a:r>
            <a:r>
              <a:rPr lang="hu-HU" dirty="0" smtClean="0">
                <a:solidFill>
                  <a:schemeClr val="bg1"/>
                </a:solidFill>
              </a:rPr>
              <a:t>, Max, Min, Sum</a:t>
            </a:r>
          </a:p>
        </p:txBody>
      </p:sp>
      <p:sp>
        <p:nvSpPr>
          <p:cNvPr id="4" name="Szövegdoboz 3"/>
          <p:cNvSpPr txBox="1"/>
          <p:nvPr/>
        </p:nvSpPr>
        <p:spPr>
          <a:xfrm>
            <a:off x="0" y="0"/>
            <a:ext cx="564357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DataSet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LINQ lekérdezések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381000" y="1416050"/>
            <a:ext cx="8578850" cy="4181475"/>
          </a:xfrm>
        </p:spPr>
        <p:txBody>
          <a:bodyPr/>
          <a:lstStyle/>
          <a:p>
            <a:pPr>
              <a:defRPr/>
            </a:pPr>
            <a:r>
              <a:rPr lang="hu-HU" dirty="0" err="1" smtClean="0">
                <a:solidFill>
                  <a:schemeClr val="bg1"/>
                </a:solidFill>
              </a:rPr>
              <a:t>CopyToDataTable</a:t>
            </a:r>
            <a:endParaRPr lang="hu-HU" dirty="0" smtClean="0">
              <a:solidFill>
                <a:schemeClr val="bg1"/>
              </a:solidFill>
            </a:endParaRPr>
          </a:p>
          <a:p>
            <a:pPr>
              <a:defRPr/>
            </a:pPr>
            <a:r>
              <a:rPr lang="hu-HU" dirty="0" err="1" smtClean="0">
                <a:solidFill>
                  <a:schemeClr val="bg1"/>
                </a:solidFill>
              </a:rPr>
              <a:t>DataRowComparer</a:t>
            </a:r>
            <a:endParaRPr lang="hu-HU" dirty="0" smtClean="0">
              <a:solidFill>
                <a:schemeClr val="bg1"/>
              </a:solidFill>
            </a:endParaRPr>
          </a:p>
          <a:p>
            <a:pPr>
              <a:defRPr/>
            </a:pPr>
            <a:r>
              <a:rPr lang="hu-HU" dirty="0" err="1" smtClean="0">
                <a:solidFill>
                  <a:schemeClr val="bg1"/>
                </a:solidFill>
              </a:rPr>
              <a:t>AsEnumerable</a:t>
            </a:r>
            <a:endParaRPr lang="hu-HU" dirty="0" smtClean="0">
              <a:solidFill>
                <a:schemeClr val="bg1"/>
              </a:solidFill>
            </a:endParaRPr>
          </a:p>
          <a:p>
            <a:pPr>
              <a:defRPr/>
            </a:pPr>
            <a:r>
              <a:rPr lang="hu-HU" dirty="0" err="1" smtClean="0">
                <a:solidFill>
                  <a:schemeClr val="bg1"/>
                </a:solidFill>
              </a:rPr>
              <a:t>Field</a:t>
            </a:r>
            <a:r>
              <a:rPr lang="hu-HU" dirty="0" smtClean="0">
                <a:solidFill>
                  <a:schemeClr val="bg1"/>
                </a:solidFill>
              </a:rPr>
              <a:t>, </a:t>
            </a:r>
            <a:r>
              <a:rPr lang="hu-HU" dirty="0" err="1" smtClean="0">
                <a:solidFill>
                  <a:schemeClr val="bg1"/>
                </a:solidFill>
              </a:rPr>
              <a:t>SetField</a:t>
            </a:r>
            <a:endParaRPr lang="hu-HU" dirty="0" smtClean="0">
              <a:solidFill>
                <a:schemeClr val="bg1"/>
              </a:solidFill>
            </a:endParaRPr>
          </a:p>
          <a:p>
            <a:pPr>
              <a:defRPr/>
            </a:pPr>
            <a:endParaRPr lang="hu-HU" dirty="0" smtClean="0"/>
          </a:p>
          <a:p>
            <a:pPr>
              <a:defRPr/>
            </a:pPr>
            <a:endParaRPr lang="hu-HU" dirty="0" smtClean="0"/>
          </a:p>
        </p:txBody>
      </p:sp>
      <p:sp>
        <p:nvSpPr>
          <p:cNvPr id="4" name="Szövegdoboz 3"/>
          <p:cNvSpPr txBox="1"/>
          <p:nvPr/>
        </p:nvSpPr>
        <p:spPr>
          <a:xfrm>
            <a:off x="0" y="0"/>
            <a:ext cx="564357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DataSet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specifikus kiegészítések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1998</TotalTime>
  <Words>1211</Words>
  <Application>Microsoft Office PowerPoint</Application>
  <PresentationFormat>Diavetítés a képernyőre (4:3 oldalarány)</PresentationFormat>
  <Paragraphs>203</Paragraphs>
  <Slides>14</Slides>
  <Notes>12</Notes>
  <HiddenSlides>0</HiddenSlides>
  <MMClips>0</MMClips>
  <ScaleCrop>false</ScaleCrop>
  <HeadingPairs>
    <vt:vector size="4" baseType="variant">
      <vt:variant>
        <vt:lpstr>Téma</vt:lpstr>
      </vt:variant>
      <vt:variant>
        <vt:i4>1</vt:i4>
      </vt:variant>
      <vt:variant>
        <vt:lpstr>Diacímek</vt:lpstr>
      </vt:variant>
      <vt:variant>
        <vt:i4>14</vt:i4>
      </vt:variant>
    </vt:vector>
  </HeadingPairs>
  <TitlesOfParts>
    <vt:vector size="15" baseType="lpstr">
      <vt:lpstr>Office-téma</vt:lpstr>
      <vt:lpstr>1. dia</vt:lpstr>
      <vt:lpstr>2. dia</vt:lpstr>
      <vt:lpstr>3. dia</vt:lpstr>
      <vt:lpstr>4. dia</vt:lpstr>
      <vt:lpstr>5. dia</vt:lpstr>
      <vt:lpstr>6. dia</vt:lpstr>
      <vt:lpstr>7. dia</vt:lpstr>
      <vt:lpstr>8. dia</vt:lpstr>
      <vt:lpstr>9. dia</vt:lpstr>
      <vt:lpstr>10. dia</vt:lpstr>
      <vt:lpstr>11. dia</vt:lpstr>
      <vt:lpstr>12. dia</vt:lpstr>
      <vt:lpstr>13. dia</vt:lpstr>
      <vt:lpstr>14. dia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70-536 Microsoft .NET Framework - Application Development Foundation</dc:title>
  <dc:creator>Turóczy Attila</dc:creator>
  <cp:lastModifiedBy>Turóczy Attila</cp:lastModifiedBy>
  <cp:revision>168</cp:revision>
  <dcterms:created xsi:type="dcterms:W3CDTF">2007-07-03T19:17:14Z</dcterms:created>
  <dcterms:modified xsi:type="dcterms:W3CDTF">2009-03-15T20:18:48Z</dcterms:modified>
</cp:coreProperties>
</file>