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0" r:id="rId3"/>
    <p:sldId id="294" r:id="rId4"/>
    <p:sldId id="306" r:id="rId5"/>
    <p:sldId id="293" r:id="rId6"/>
    <p:sldId id="263" r:id="rId7"/>
    <p:sldId id="265" r:id="rId8"/>
    <p:sldId id="266" r:id="rId9"/>
    <p:sldId id="268" r:id="rId10"/>
    <p:sldId id="271" r:id="rId11"/>
    <p:sldId id="307" r:id="rId12"/>
    <p:sldId id="304" r:id="rId13"/>
    <p:sldId id="309" r:id="rId14"/>
    <p:sldId id="305" r:id="rId15"/>
    <p:sldId id="310" r:id="rId16"/>
    <p:sldId id="288" r:id="rId17"/>
    <p:sldId id="301" r:id="rId18"/>
    <p:sldId id="258" r:id="rId19"/>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0000"/>
    <a:srgbClr val="B11313"/>
  </p:clrMru>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éma alapján készült stílus 1 – 4. jelölőszín">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Téma alapján készült stílus 1 – 1. jelölőszín">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éma alapján készült stílus 1 – 6. jelölőszín">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455" autoAdjust="0"/>
    <p:restoredTop sz="80247" autoAdjust="0"/>
  </p:normalViewPr>
  <p:slideViewPr>
    <p:cSldViewPr>
      <p:cViewPr>
        <p:scale>
          <a:sx n="60" d="100"/>
          <a:sy n="60" d="100"/>
        </p:scale>
        <p:origin x="-1848"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59669F-7CF5-4857-ABC7-1622A12DBE8B}" type="datetimeFigureOut">
              <a:rPr lang="hu-HU" smtClean="0"/>
              <a:pPr/>
              <a:t>2009.03.18.</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6FED6D-7189-4263-BF0A-1DC167A8F962}" type="slidenum">
              <a:rPr lang="hu-HU" smtClean="0"/>
              <a:pPr/>
              <a:t>‹#›</a:t>
            </a:fld>
            <a:endParaRPr lang="hu-H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smtClean="0"/>
              <a:t>Két teljesen eltérő világot kéne közös nevezőre hozni. Hisz van</a:t>
            </a:r>
            <a:r>
              <a:rPr lang="hu-HU" baseline="0" dirty="0" smtClean="0"/>
              <a:t> a relációs világ mint az adatbázisok világa, ahol olyan </a:t>
            </a:r>
            <a:r>
              <a:rPr lang="hu-HU" baseline="0" dirty="0" err="1" smtClean="0"/>
              <a:t>fogalmakrol</a:t>
            </a:r>
            <a:r>
              <a:rPr lang="hu-HU" baseline="0" dirty="0" smtClean="0"/>
              <a:t> beszélünk mint a táblák, relációk stb. Az adatokat egy külön nyelven az SQL nyelven tudjuk lekérdezni és módosítani. Ezzel szemben van a mi világunk a C# világa, ahol nincsenek táblák se relációk. Viszont vannak objektumok, tulajdonságok gyűjtemények. Teljesen más világ. Ezt hozza közös nevezőre a LINQ. Ezelőtt is voltak már kezdeményezések mint </a:t>
            </a:r>
            <a:r>
              <a:rPr lang="hu-HU" baseline="0" dirty="0" err="1" smtClean="0"/>
              <a:t>pl</a:t>
            </a:r>
            <a:r>
              <a:rPr lang="hu-HU" baseline="0" dirty="0" smtClean="0"/>
              <a:t> a </a:t>
            </a:r>
            <a:r>
              <a:rPr lang="hu-HU" baseline="0" dirty="0" err="1" smtClean="0"/>
              <a:t>DataSet</a:t>
            </a:r>
            <a:r>
              <a:rPr lang="hu-HU" baseline="0" dirty="0" smtClean="0"/>
              <a:t> ami jónak jó, de nem a legrugalmasabb és átláthatóbb eszköz.</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a:t>
            </a:fld>
            <a:endParaRPr lang="hu-H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dirty="0" smtClean="0"/>
              <a:t> </a:t>
            </a:r>
            <a:r>
              <a:rPr lang="hu-HU" sz="1200" kern="1200" dirty="0" smtClean="0">
                <a:solidFill>
                  <a:schemeClr val="tx1"/>
                </a:solidFill>
                <a:latin typeface="+mn-lt"/>
                <a:ea typeface="+mn-ea"/>
                <a:cs typeface="+mn-cs"/>
              </a:rPr>
              <a:t>DataClasses1DataContext db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DataClasses1DataContext();</a:t>
            </a: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var </a:t>
            </a:r>
            <a:r>
              <a:rPr lang="hu-HU" sz="1200" kern="1200" dirty="0" err="1" smtClean="0">
                <a:solidFill>
                  <a:schemeClr val="tx1"/>
                </a:solidFill>
                <a:latin typeface="+mn-lt"/>
                <a:ea typeface="+mn-ea"/>
                <a:cs typeface="+mn-cs"/>
              </a:rPr>
              <a:t>result</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from</a:t>
            </a:r>
            <a:r>
              <a:rPr lang="hu-HU" sz="1200" kern="1200" dirty="0" smtClean="0">
                <a:solidFill>
                  <a:schemeClr val="tx1"/>
                </a:solidFill>
                <a:latin typeface="+mn-lt"/>
                <a:ea typeface="+mn-ea"/>
                <a:cs typeface="+mn-cs"/>
              </a:rPr>
              <a:t> c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db.Orders</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where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c.ShipCity</a:t>
            </a:r>
            <a:r>
              <a:rPr lang="hu-HU" sz="1200" kern="1200" dirty="0" smtClean="0">
                <a:solidFill>
                  <a:schemeClr val="tx1"/>
                </a:solidFill>
                <a:latin typeface="+mn-lt"/>
                <a:ea typeface="+mn-ea"/>
                <a:cs typeface="+mn-cs"/>
              </a:rPr>
              <a:t> == "London"</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select</a:t>
            </a:r>
            <a:r>
              <a:rPr lang="hu-HU" sz="1200" kern="1200" dirty="0" smtClean="0">
                <a:solidFill>
                  <a:schemeClr val="tx1"/>
                </a:solidFill>
                <a:latin typeface="+mn-lt"/>
                <a:ea typeface="+mn-ea"/>
                <a:cs typeface="+mn-cs"/>
              </a:rPr>
              <a:t> c;</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foreach</a:t>
            </a:r>
            <a:r>
              <a:rPr lang="hu-HU" sz="1200" kern="1200" dirty="0" smtClean="0">
                <a:solidFill>
                  <a:schemeClr val="tx1"/>
                </a:solidFill>
                <a:latin typeface="+mn-lt"/>
                <a:ea typeface="+mn-ea"/>
                <a:cs typeface="+mn-cs"/>
              </a:rPr>
              <a:t> (var </a:t>
            </a:r>
            <a:r>
              <a:rPr lang="hu-HU" sz="1200" kern="1200" dirty="0" err="1" smtClean="0">
                <a:solidFill>
                  <a:schemeClr val="tx1"/>
                </a:solidFill>
                <a:latin typeface="+mn-lt"/>
                <a:ea typeface="+mn-ea"/>
                <a:cs typeface="+mn-cs"/>
              </a:rPr>
              <a:t>item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result</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Console.WriteLine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item.ShipCity</a:t>
            </a:r>
            <a:r>
              <a:rPr lang="hu-HU" sz="1200" kern="1200" dirty="0" smtClean="0">
                <a:solidFill>
                  <a:schemeClr val="tx1"/>
                </a:solidFill>
                <a:latin typeface="+mn-lt"/>
                <a:ea typeface="+mn-ea"/>
                <a:cs typeface="+mn-cs"/>
              </a:rPr>
              <a:t> +"\t" + </a:t>
            </a:r>
            <a:r>
              <a:rPr lang="hu-HU" sz="1200" kern="1200" dirty="0" err="1" smtClean="0">
                <a:solidFill>
                  <a:schemeClr val="tx1"/>
                </a:solidFill>
                <a:latin typeface="+mn-lt"/>
                <a:ea typeface="+mn-ea"/>
                <a:cs typeface="+mn-cs"/>
              </a:rPr>
              <a:t>item.OrderDate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Console.ReadLine</a:t>
            </a:r>
            <a:r>
              <a:rPr lang="hu-HU" sz="1200" kern="1200" dirty="0" smtClean="0">
                <a:solidFill>
                  <a:schemeClr val="tx1"/>
                </a:solidFill>
                <a:latin typeface="+mn-lt"/>
                <a:ea typeface="+mn-ea"/>
                <a:cs typeface="+mn-cs"/>
              </a:rPr>
              <a:t>();</a:t>
            </a:r>
            <a:endParaRPr lang="hu-HU" dirty="0" smtClean="0"/>
          </a:p>
        </p:txBody>
      </p:sp>
      <p:sp>
        <p:nvSpPr>
          <p:cNvPr id="4" name="Dia számának helye 3"/>
          <p:cNvSpPr>
            <a:spLocks noGrp="1"/>
          </p:cNvSpPr>
          <p:nvPr>
            <p:ph type="sldNum" sz="quarter" idx="10"/>
          </p:nvPr>
        </p:nvSpPr>
        <p:spPr/>
        <p:txBody>
          <a:bodyPr/>
          <a:lstStyle/>
          <a:p>
            <a:fld id="{676FED6D-7189-4263-BF0A-1DC167A8F962}" type="slidenum">
              <a:rPr lang="hu-HU" smtClean="0"/>
              <a:pPr/>
              <a:t>11</a:t>
            </a:fld>
            <a:endParaRPr lang="hu-H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hu-HU" dirty="0" smtClean="0">
                <a:solidFill>
                  <a:schemeClr val="bg1"/>
                </a:solidFill>
              </a:rPr>
              <a:t>Szerencsére az adatok módosítása ugyanolyan egyszerű a </a:t>
            </a:r>
            <a:r>
              <a:rPr lang="hu-HU" dirty="0" err="1" smtClean="0">
                <a:solidFill>
                  <a:schemeClr val="bg1"/>
                </a:solidFill>
              </a:rPr>
              <a:t>LINQ-el</a:t>
            </a:r>
            <a:r>
              <a:rPr lang="hu-HU" dirty="0" smtClean="0">
                <a:solidFill>
                  <a:schemeClr val="bg1"/>
                </a:solidFill>
              </a:rPr>
              <a:t>, mint az adatok az adatok lekérdezése. </a:t>
            </a:r>
          </a:p>
          <a:p>
            <a:pPr>
              <a:spcBef>
                <a:spcPct val="0"/>
              </a:spcBef>
            </a:pPr>
            <a:r>
              <a:rPr lang="hu-HU" dirty="0" smtClean="0">
                <a:solidFill>
                  <a:schemeClr val="bg1"/>
                </a:solidFill>
              </a:rPr>
              <a:t>Nézzünk </a:t>
            </a:r>
            <a:r>
              <a:rPr lang="hu-HU" dirty="0" smtClean="0">
                <a:solidFill>
                  <a:schemeClr val="bg1"/>
                </a:solidFill>
              </a:rPr>
              <a:t>is gyorsan egy példát, állítsuk vissza minden egy adott csoportban lévő felhasználó jelenléti állapotát </a:t>
            </a:r>
            <a:r>
              <a:rPr lang="hu-HU" dirty="0" err="1" smtClean="0">
                <a:solidFill>
                  <a:schemeClr val="bg1"/>
                </a:solidFill>
              </a:rPr>
              <a:t>false</a:t>
            </a:r>
            <a:r>
              <a:rPr lang="hu-HU" dirty="0" smtClean="0">
                <a:solidFill>
                  <a:schemeClr val="bg1"/>
                </a:solidFill>
              </a:rPr>
              <a:t> –</a:t>
            </a:r>
            <a:r>
              <a:rPr lang="hu-HU" dirty="0" err="1" smtClean="0">
                <a:solidFill>
                  <a:schemeClr val="bg1"/>
                </a:solidFill>
              </a:rPr>
              <a:t>ra</a:t>
            </a:r>
            <a:endParaRPr lang="hu-HU" dirty="0" smtClean="0">
              <a:solidFill>
                <a:schemeClr val="bg1"/>
              </a:solidFill>
            </a:endParaRPr>
          </a:p>
          <a:p>
            <a:r>
              <a:rPr lang="hu-HU" sz="1200" kern="1200" baseline="0" dirty="0" smtClean="0">
                <a:solidFill>
                  <a:schemeClr val="tx1"/>
                </a:solidFill>
                <a:latin typeface="+mn-lt"/>
                <a:ea typeface="+mn-ea"/>
                <a:cs typeface="+mn-cs"/>
              </a:rPr>
              <a:t>Elsőre meglepőnek tűnhet, hogy csak egyszerűen átírjuk a mezőnk értékét és kész</a:t>
            </a:r>
          </a:p>
          <a:p>
            <a:r>
              <a:rPr lang="hu-HU" sz="1200" kern="1200" baseline="0" dirty="0" smtClean="0">
                <a:solidFill>
                  <a:schemeClr val="tx1"/>
                </a:solidFill>
                <a:latin typeface="+mn-lt"/>
                <a:ea typeface="+mn-ea"/>
                <a:cs typeface="+mn-cs"/>
              </a:rPr>
              <a:t>is a módosítás. Legelőször lekérdezem az adott csoporthoz tartozó felhasználókat,</a:t>
            </a:r>
          </a:p>
          <a:p>
            <a:r>
              <a:rPr lang="hu-HU" sz="1200" kern="1200" baseline="0" dirty="0" smtClean="0">
                <a:solidFill>
                  <a:schemeClr val="tx1"/>
                </a:solidFill>
                <a:latin typeface="+mn-lt"/>
                <a:ea typeface="+mn-ea"/>
                <a:cs typeface="+mn-cs"/>
              </a:rPr>
              <a:t>majd egy </a:t>
            </a:r>
            <a:r>
              <a:rPr lang="hu-HU" sz="1200" kern="1200" baseline="0" dirty="0" err="1" smtClean="0">
                <a:solidFill>
                  <a:schemeClr val="tx1"/>
                </a:solidFill>
                <a:latin typeface="+mn-lt"/>
                <a:ea typeface="+mn-ea"/>
                <a:cs typeface="+mn-cs"/>
              </a:rPr>
              <a:t>foreach</a:t>
            </a:r>
            <a:r>
              <a:rPr lang="hu-HU" sz="1200" kern="1200" baseline="0" dirty="0" smtClean="0">
                <a:solidFill>
                  <a:schemeClr val="tx1"/>
                </a:solidFill>
                <a:latin typeface="+mn-lt"/>
                <a:ea typeface="+mn-ea"/>
                <a:cs typeface="+mn-cs"/>
              </a:rPr>
              <a:t> ciklus segítségével végiglépkedek rajtuk és mindegyik elemnek</a:t>
            </a:r>
          </a:p>
          <a:p>
            <a:r>
              <a:rPr lang="hu-HU" sz="1200" kern="1200" baseline="0" dirty="0" smtClean="0">
                <a:solidFill>
                  <a:schemeClr val="tx1"/>
                </a:solidFill>
                <a:latin typeface="+mn-lt"/>
                <a:ea typeface="+mn-ea"/>
                <a:cs typeface="+mn-cs"/>
              </a:rPr>
              <a:t>átírom az értékét. A legmeglepőbb dolog, hogy a </a:t>
            </a:r>
            <a:r>
              <a:rPr lang="hu-HU" sz="1200" kern="1200" baseline="0" dirty="0" err="1" smtClean="0">
                <a:solidFill>
                  <a:schemeClr val="tx1"/>
                </a:solidFill>
                <a:latin typeface="+mn-lt"/>
                <a:ea typeface="+mn-ea"/>
                <a:cs typeface="+mn-cs"/>
              </a:rPr>
              <a:t>DataContext</a:t>
            </a:r>
            <a:r>
              <a:rPr lang="hu-HU" sz="1200" kern="1200" baseline="0" dirty="0" smtClean="0">
                <a:solidFill>
                  <a:schemeClr val="tx1"/>
                </a:solidFill>
                <a:latin typeface="+mn-lt"/>
                <a:ea typeface="+mn-ea"/>
                <a:cs typeface="+mn-cs"/>
              </a:rPr>
              <a:t> végigköveti az</a:t>
            </a:r>
          </a:p>
          <a:p>
            <a:r>
              <a:rPr lang="hu-HU" sz="1200" kern="1200" baseline="0" dirty="0" smtClean="0">
                <a:solidFill>
                  <a:schemeClr val="tx1"/>
                </a:solidFill>
                <a:latin typeface="+mn-lt"/>
                <a:ea typeface="+mn-ea"/>
                <a:cs typeface="+mn-cs"/>
              </a:rPr>
              <a:t>összes változást, és elraktározza azokat, az adatbázis valódi módosítása csak a</a:t>
            </a:r>
          </a:p>
          <a:p>
            <a:r>
              <a:rPr lang="hu-HU" sz="1200" kern="1200" baseline="0" dirty="0" err="1" smtClean="0">
                <a:solidFill>
                  <a:schemeClr val="tx1"/>
                </a:solidFill>
                <a:latin typeface="+mn-lt"/>
                <a:ea typeface="+mn-ea"/>
                <a:cs typeface="+mn-cs"/>
              </a:rPr>
              <a:t>SubmitChanges</a:t>
            </a:r>
            <a:r>
              <a:rPr lang="hu-HU" sz="1200" kern="1200" baseline="0" dirty="0" smtClean="0">
                <a:solidFill>
                  <a:schemeClr val="tx1"/>
                </a:solidFill>
                <a:latin typeface="+mn-lt"/>
                <a:ea typeface="+mn-ea"/>
                <a:cs typeface="+mn-cs"/>
              </a:rPr>
              <a:t>() metódus meghívásával történik meg. Ezt a metódust bármikor</a:t>
            </a:r>
          </a:p>
          <a:p>
            <a:r>
              <a:rPr lang="hu-HU" sz="1200" kern="1200" baseline="0" dirty="0" smtClean="0">
                <a:solidFill>
                  <a:schemeClr val="tx1"/>
                </a:solidFill>
                <a:latin typeface="+mn-lt"/>
                <a:ea typeface="+mn-ea"/>
                <a:cs typeface="+mn-cs"/>
              </a:rPr>
              <a:t>meghívhatjuk és az előző hívás utáni változások fognak beleíródni az adatbázisba,</a:t>
            </a:r>
          </a:p>
          <a:p>
            <a:r>
              <a:rPr lang="hu-HU" sz="1200" kern="1200" baseline="0" dirty="0" smtClean="0">
                <a:solidFill>
                  <a:schemeClr val="tx1"/>
                </a:solidFill>
                <a:latin typeface="+mn-lt"/>
                <a:ea typeface="+mn-ea"/>
                <a:cs typeface="+mn-cs"/>
              </a:rPr>
              <a:t>tehát nem kell minden egyes változás után meghívni. A </a:t>
            </a:r>
            <a:r>
              <a:rPr lang="hu-HU" sz="1200" kern="1200" baseline="0" dirty="0" err="1" smtClean="0">
                <a:solidFill>
                  <a:schemeClr val="tx1"/>
                </a:solidFill>
                <a:latin typeface="+mn-lt"/>
                <a:ea typeface="+mn-ea"/>
                <a:cs typeface="+mn-cs"/>
              </a:rPr>
              <a:t>DataContextünk</a:t>
            </a:r>
            <a:endParaRPr lang="hu-HU" sz="1200" kern="1200" baseline="0" dirty="0" smtClean="0">
              <a:solidFill>
                <a:schemeClr val="tx1"/>
              </a:solidFill>
              <a:latin typeface="+mn-lt"/>
              <a:ea typeface="+mn-ea"/>
              <a:cs typeface="+mn-cs"/>
            </a:endParaRPr>
          </a:p>
          <a:p>
            <a:r>
              <a:rPr lang="hu-HU" sz="1200" kern="1200" baseline="0" dirty="0" smtClean="0">
                <a:solidFill>
                  <a:schemeClr val="tx1"/>
                </a:solidFill>
                <a:latin typeface="+mn-lt"/>
                <a:ea typeface="+mn-ea"/>
                <a:cs typeface="+mn-cs"/>
              </a:rPr>
              <a:t>másrészről azt is figyeli, hogy mennyi adatot kell módosítania. Az előző példában</a:t>
            </a:r>
          </a:p>
          <a:p>
            <a:r>
              <a:rPr lang="hu-HU" sz="1200" kern="1200" baseline="0" dirty="0" smtClean="0">
                <a:solidFill>
                  <a:schemeClr val="tx1"/>
                </a:solidFill>
                <a:latin typeface="+mn-lt"/>
                <a:ea typeface="+mn-ea"/>
                <a:cs typeface="+mn-cs"/>
              </a:rPr>
              <a:t>csak egy mezőt módosítunk minden elemnél ezért nem is próbál más adathoz</a:t>
            </a:r>
          </a:p>
          <a:p>
            <a:r>
              <a:rPr lang="hu-HU" sz="1200" kern="1200" baseline="0" dirty="0" smtClean="0">
                <a:solidFill>
                  <a:schemeClr val="tx1"/>
                </a:solidFill>
                <a:latin typeface="+mn-lt"/>
                <a:ea typeface="+mn-ea"/>
                <a:cs typeface="+mn-cs"/>
              </a:rPr>
              <a:t>hozzáférni az adatbázisban, így csökkentve a hálózati adatforgalmat.</a:t>
            </a:r>
            <a:endParaRPr lang="hu-HU" dirty="0" smtClean="0"/>
          </a:p>
        </p:txBody>
      </p:sp>
      <p:sp>
        <p:nvSpPr>
          <p:cNvPr id="4813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hu-HU"/>
              <a:t>Visual Studio "Orcas" Konferencia</a:t>
            </a:r>
          </a:p>
        </p:txBody>
      </p:sp>
      <p:sp>
        <p:nvSpPr>
          <p:cNvPr id="4813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hu-HU"/>
              <a:t>2007. május 24., Budapest Lurdy Ház</a:t>
            </a:r>
          </a:p>
        </p:txBody>
      </p:sp>
      <p:sp>
        <p:nvSpPr>
          <p:cNvPr id="4813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hu-HU"/>
              <a:t>MSDN Kompetencia Központ (http://www.devPORTAL.hu)</a:t>
            </a:r>
          </a:p>
        </p:txBody>
      </p:sp>
      <p:sp>
        <p:nvSpPr>
          <p:cNvPr id="4813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8D95299-2940-49D9-BA37-A0A8C33C09EF}" type="slidenum">
              <a:rPr lang="hu-HU"/>
              <a:pPr fontAlgn="base">
                <a:spcBef>
                  <a:spcPct val="0"/>
                </a:spcBef>
                <a:spcAft>
                  <a:spcPct val="0"/>
                </a:spcAft>
              </a:pPr>
              <a:t>12</a:t>
            </a:fld>
            <a:endParaRPr lang="hu-H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dirty="0" smtClean="0"/>
              <a:t> </a:t>
            </a:r>
            <a:r>
              <a:rPr lang="hu-HU" sz="1200" kern="1200" dirty="0" err="1" smtClean="0">
                <a:solidFill>
                  <a:schemeClr val="tx1"/>
                </a:solidFill>
                <a:latin typeface="+mn-lt"/>
                <a:ea typeface="+mn-ea"/>
                <a:cs typeface="+mn-cs"/>
              </a:rPr>
              <a:t>foreach</a:t>
            </a:r>
            <a:r>
              <a:rPr lang="hu-HU" sz="1200" kern="1200" dirty="0" smtClean="0">
                <a:solidFill>
                  <a:schemeClr val="tx1"/>
                </a:solidFill>
                <a:latin typeface="+mn-lt"/>
                <a:ea typeface="+mn-ea"/>
                <a:cs typeface="+mn-cs"/>
              </a:rPr>
              <a:t> (var </a:t>
            </a:r>
            <a:r>
              <a:rPr lang="hu-HU" sz="1200" kern="1200" dirty="0" err="1" smtClean="0">
                <a:solidFill>
                  <a:schemeClr val="tx1"/>
                </a:solidFill>
                <a:latin typeface="+mn-lt"/>
                <a:ea typeface="+mn-ea"/>
                <a:cs typeface="+mn-cs"/>
              </a:rPr>
              <a:t>item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result</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item.ShipCity</a:t>
            </a:r>
            <a:r>
              <a:rPr lang="hu-HU" sz="1200" kern="1200" dirty="0" smtClean="0">
                <a:solidFill>
                  <a:schemeClr val="tx1"/>
                </a:solidFill>
                <a:latin typeface="+mn-lt"/>
                <a:ea typeface="+mn-ea"/>
                <a:cs typeface="+mn-cs"/>
              </a:rPr>
              <a:t> = "London";</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Console.WriteLine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item.ShipCity</a:t>
            </a:r>
            <a:r>
              <a:rPr lang="hu-HU" sz="1200" kern="1200" dirty="0" smtClean="0">
                <a:solidFill>
                  <a:schemeClr val="tx1"/>
                </a:solidFill>
                <a:latin typeface="+mn-lt"/>
                <a:ea typeface="+mn-ea"/>
                <a:cs typeface="+mn-cs"/>
              </a:rPr>
              <a:t> +"\t" + </a:t>
            </a:r>
            <a:r>
              <a:rPr lang="hu-HU" sz="1200" kern="1200" dirty="0" err="1" smtClean="0">
                <a:solidFill>
                  <a:schemeClr val="tx1"/>
                </a:solidFill>
                <a:latin typeface="+mn-lt"/>
                <a:ea typeface="+mn-ea"/>
                <a:cs typeface="+mn-cs"/>
              </a:rPr>
              <a:t>item.OrderDate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db.SubmitChanges</a:t>
            </a:r>
            <a:r>
              <a:rPr lang="hu-HU" sz="1200" kern="1200" dirty="0" smtClean="0">
                <a:solidFill>
                  <a:schemeClr val="tx1"/>
                </a:solidFill>
                <a:latin typeface="+mn-lt"/>
                <a:ea typeface="+mn-ea"/>
                <a:cs typeface="+mn-cs"/>
              </a:rPr>
              <a:t>();</a:t>
            </a:r>
            <a:endParaRPr lang="hu-HU" dirty="0" smtClean="0"/>
          </a:p>
        </p:txBody>
      </p:sp>
      <p:sp>
        <p:nvSpPr>
          <p:cNvPr id="4" name="Dia számának helye 3"/>
          <p:cNvSpPr>
            <a:spLocks noGrp="1"/>
          </p:cNvSpPr>
          <p:nvPr>
            <p:ph type="sldNum" sz="quarter" idx="10"/>
          </p:nvPr>
        </p:nvSpPr>
        <p:spPr/>
        <p:txBody>
          <a:bodyPr/>
          <a:lstStyle/>
          <a:p>
            <a:fld id="{676FED6D-7189-4263-BF0A-1DC167A8F962}" type="slidenum">
              <a:rPr lang="hu-HU" smtClean="0"/>
              <a:pPr/>
              <a:t>13</a:t>
            </a:fld>
            <a:endParaRPr lang="hu-H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r>
              <a:rPr lang="hu-HU" sz="1200" kern="1200" baseline="0" dirty="0" smtClean="0">
                <a:solidFill>
                  <a:schemeClr val="tx1"/>
                </a:solidFill>
                <a:latin typeface="+mn-lt"/>
                <a:ea typeface="+mn-ea"/>
                <a:cs typeface="+mn-cs"/>
              </a:rPr>
              <a:t>Tipikusan, amikor kollekciókkal dolgozunk, akkor egyből az Add() és a </a:t>
            </a:r>
            <a:r>
              <a:rPr lang="hu-HU" sz="1200" kern="1200" baseline="0" dirty="0" err="1" smtClean="0">
                <a:solidFill>
                  <a:schemeClr val="tx1"/>
                </a:solidFill>
                <a:latin typeface="+mn-lt"/>
                <a:ea typeface="+mn-ea"/>
                <a:cs typeface="+mn-cs"/>
              </a:rPr>
              <a:t>Remove</a:t>
            </a:r>
            <a:r>
              <a:rPr lang="hu-HU" sz="1200" kern="1200" baseline="0" dirty="0" smtClean="0">
                <a:solidFill>
                  <a:schemeClr val="tx1"/>
                </a:solidFill>
                <a:latin typeface="+mn-lt"/>
                <a:ea typeface="+mn-ea"/>
                <a:cs typeface="+mn-cs"/>
              </a:rPr>
              <a:t>()</a:t>
            </a:r>
          </a:p>
          <a:p>
            <a:r>
              <a:rPr lang="hu-HU" sz="1200" kern="1200" baseline="0" dirty="0" smtClean="0">
                <a:solidFill>
                  <a:schemeClr val="tx1"/>
                </a:solidFill>
                <a:latin typeface="+mn-lt"/>
                <a:ea typeface="+mn-ea"/>
                <a:cs typeface="+mn-cs"/>
              </a:rPr>
              <a:t>metódusokra gondolunk, ha bővíteni akarjuk listánkat, vagy ha törölni szeretnénk</a:t>
            </a:r>
          </a:p>
          <a:p>
            <a:r>
              <a:rPr lang="hu-HU" sz="1200" kern="1200" baseline="0" dirty="0" smtClean="0">
                <a:solidFill>
                  <a:schemeClr val="tx1"/>
                </a:solidFill>
                <a:latin typeface="+mn-lt"/>
                <a:ea typeface="+mn-ea"/>
                <a:cs typeface="+mn-cs"/>
              </a:rPr>
              <a:t>egy elemet. Nem volt ez máshogy a LINQ korábba „béta” változataiban sem, de</a:t>
            </a:r>
          </a:p>
          <a:p>
            <a:r>
              <a:rPr lang="hu-HU" sz="1200" kern="1200" baseline="0" dirty="0" smtClean="0">
                <a:solidFill>
                  <a:schemeClr val="tx1"/>
                </a:solidFill>
                <a:latin typeface="+mn-lt"/>
                <a:ea typeface="+mn-ea"/>
                <a:cs typeface="+mn-cs"/>
              </a:rPr>
              <a:t>mivel a LINQ nem azonnal módosítja az adatokat, ezért a programozóknak ez</a:t>
            </a:r>
          </a:p>
          <a:p>
            <a:r>
              <a:rPr lang="hu-HU" sz="1200" kern="1200" baseline="0" dirty="0" smtClean="0">
                <a:solidFill>
                  <a:schemeClr val="tx1"/>
                </a:solidFill>
                <a:latin typeface="+mn-lt"/>
                <a:ea typeface="+mn-ea"/>
                <a:cs typeface="+mn-cs"/>
              </a:rPr>
              <a:t>zavaró volt, mert hasonló működést vártak a megszokott metódusokhoz. Ezért a</a:t>
            </a:r>
          </a:p>
          <a:p>
            <a:r>
              <a:rPr lang="hu-HU" sz="1200" kern="1200" baseline="0" dirty="0" smtClean="0">
                <a:solidFill>
                  <a:schemeClr val="tx1"/>
                </a:solidFill>
                <a:latin typeface="+mn-lt"/>
                <a:ea typeface="+mn-ea"/>
                <a:cs typeface="+mn-cs"/>
              </a:rPr>
              <a:t>LINQ végleges változatában ezeket átnevezték </a:t>
            </a:r>
            <a:r>
              <a:rPr lang="hu-HU" sz="1200" kern="1200" baseline="0" dirty="0" err="1" smtClean="0">
                <a:solidFill>
                  <a:schemeClr val="tx1"/>
                </a:solidFill>
                <a:latin typeface="+mn-lt"/>
                <a:ea typeface="+mn-ea"/>
                <a:cs typeface="+mn-cs"/>
              </a:rPr>
              <a:t>InsertOnSubmit</a:t>
            </a:r>
            <a:r>
              <a:rPr lang="hu-HU" sz="1200" kern="1200" baseline="0" dirty="0" smtClean="0">
                <a:solidFill>
                  <a:schemeClr val="tx1"/>
                </a:solidFill>
                <a:latin typeface="+mn-lt"/>
                <a:ea typeface="+mn-ea"/>
                <a:cs typeface="+mn-cs"/>
              </a:rPr>
              <a:t>() és</a:t>
            </a:r>
          </a:p>
          <a:p>
            <a:r>
              <a:rPr lang="hu-HU" sz="1200" kern="1200" baseline="0" dirty="0" err="1" smtClean="0">
                <a:solidFill>
                  <a:schemeClr val="tx1"/>
                </a:solidFill>
                <a:latin typeface="+mn-lt"/>
                <a:ea typeface="+mn-ea"/>
                <a:cs typeface="+mn-cs"/>
              </a:rPr>
              <a:t>DeleteOnSubmit</a:t>
            </a:r>
            <a:r>
              <a:rPr lang="hu-HU" sz="1200" kern="1200" baseline="0" dirty="0" smtClean="0">
                <a:solidFill>
                  <a:schemeClr val="tx1"/>
                </a:solidFill>
                <a:latin typeface="+mn-lt"/>
                <a:ea typeface="+mn-ea"/>
                <a:cs typeface="+mn-cs"/>
              </a:rPr>
              <a:t>() metódusokra. Helyezzünk is el egy új elemet például mondjuk</a:t>
            </a:r>
          </a:p>
          <a:p>
            <a:r>
              <a:rPr lang="hu-HU" sz="1200" kern="1200" baseline="0" dirty="0" smtClean="0">
                <a:solidFill>
                  <a:schemeClr val="tx1"/>
                </a:solidFill>
                <a:latin typeface="+mn-lt"/>
                <a:ea typeface="+mn-ea"/>
                <a:cs typeface="+mn-cs"/>
              </a:rPr>
              <a:t>az üzenetek táblában, majd rögtön töröljük is azt ki mivel meggondolatlanul raktuk</a:t>
            </a:r>
          </a:p>
          <a:p>
            <a:r>
              <a:rPr lang="hu-HU" sz="1200" kern="1200" baseline="0" smtClean="0">
                <a:solidFill>
                  <a:schemeClr val="tx1"/>
                </a:solidFill>
                <a:latin typeface="+mn-lt"/>
                <a:ea typeface="+mn-ea"/>
                <a:cs typeface="+mn-cs"/>
              </a:rPr>
              <a:t>bele az adatbázisba:</a:t>
            </a:r>
            <a:endParaRPr lang="hu-HU" dirty="0" smtClean="0"/>
          </a:p>
        </p:txBody>
      </p:sp>
      <p:sp>
        <p:nvSpPr>
          <p:cNvPr id="4813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hu-HU"/>
              <a:t>Visual Studio "Orcas" Konferencia</a:t>
            </a:r>
          </a:p>
        </p:txBody>
      </p:sp>
      <p:sp>
        <p:nvSpPr>
          <p:cNvPr id="4813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hu-HU"/>
              <a:t>2007. május 24., Budapest Lurdy Ház</a:t>
            </a:r>
          </a:p>
        </p:txBody>
      </p:sp>
      <p:sp>
        <p:nvSpPr>
          <p:cNvPr id="4813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hu-HU"/>
              <a:t>MSDN Kompetencia Központ (http://www.devPORTAL.hu)</a:t>
            </a:r>
          </a:p>
        </p:txBody>
      </p:sp>
      <p:sp>
        <p:nvSpPr>
          <p:cNvPr id="4813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8D95299-2940-49D9-BA37-A0A8C33C09EF}" type="slidenum">
              <a:rPr lang="hu-HU"/>
              <a:pPr fontAlgn="base">
                <a:spcBef>
                  <a:spcPct val="0"/>
                </a:spcBef>
                <a:spcAft>
                  <a:spcPct val="0"/>
                </a:spcAft>
              </a:pPr>
              <a:t>14</a:t>
            </a:fld>
            <a:endParaRPr lang="hu-H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dirty="0" smtClean="0"/>
              <a:t> </a:t>
            </a:r>
            <a:r>
              <a:rPr lang="hu-HU" sz="1200" kern="1200" dirty="0" err="1" smtClean="0">
                <a:solidFill>
                  <a:schemeClr val="tx1"/>
                </a:solidFill>
                <a:latin typeface="+mn-lt"/>
                <a:ea typeface="+mn-ea"/>
                <a:cs typeface="+mn-cs"/>
              </a:rPr>
              <a:t>Customer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cust</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Customer</a:t>
            </a:r>
            <a:r>
              <a:rPr lang="hu-HU"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cust.Address</a:t>
            </a:r>
            <a:r>
              <a:rPr lang="en-US" sz="1200" kern="1200" dirty="0" smtClean="0">
                <a:solidFill>
                  <a:schemeClr val="tx1"/>
                </a:solidFill>
                <a:latin typeface="+mn-lt"/>
                <a:ea typeface="+mn-ea"/>
                <a:cs typeface="+mn-cs"/>
              </a:rPr>
              <a:t> = "</a:t>
            </a:r>
            <a:r>
              <a:rPr lang="en-US" sz="1200" kern="1200" dirty="0" err="1" smtClean="0">
                <a:solidFill>
                  <a:schemeClr val="tx1"/>
                </a:solidFill>
                <a:latin typeface="+mn-lt"/>
                <a:ea typeface="+mn-ea"/>
                <a:cs typeface="+mn-cs"/>
              </a:rPr>
              <a:t>Vörösmarty</a:t>
            </a:r>
            <a:r>
              <a:rPr lang="en-US" sz="1200" kern="1200" dirty="0" smtClean="0">
                <a:solidFill>
                  <a:schemeClr val="tx1"/>
                </a:solidFill>
                <a:latin typeface="+mn-lt"/>
                <a:ea typeface="+mn-ea"/>
                <a:cs typeface="+mn-cs"/>
              </a:rPr>
              <a:t> m </a:t>
            </a:r>
            <a:r>
              <a:rPr lang="en-US" sz="1200" kern="1200" dirty="0" err="1" smtClean="0">
                <a:solidFill>
                  <a:schemeClr val="tx1"/>
                </a:solidFill>
                <a:latin typeface="+mn-lt"/>
                <a:ea typeface="+mn-ea"/>
                <a:cs typeface="+mn-cs"/>
              </a:rPr>
              <a:t>utca</a:t>
            </a:r>
            <a:r>
              <a:rPr lang="en-US" sz="1200" kern="1200" dirty="0" smtClean="0">
                <a:solidFill>
                  <a:schemeClr val="tx1"/>
                </a:solidFill>
                <a:latin typeface="+mn-lt"/>
                <a:ea typeface="+mn-ea"/>
                <a:cs typeface="+mn-cs"/>
              </a:rPr>
              <a:t> 41";</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cust.City</a:t>
            </a:r>
            <a:r>
              <a:rPr lang="hu-HU" sz="1200" kern="1200" dirty="0" smtClean="0">
                <a:solidFill>
                  <a:schemeClr val="tx1"/>
                </a:solidFill>
                <a:latin typeface="+mn-lt"/>
                <a:ea typeface="+mn-ea"/>
                <a:cs typeface="+mn-cs"/>
              </a:rPr>
              <a:t> = "Miskolc";</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cust.CompanyName</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evoSoft</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cust.ContactName</a:t>
            </a:r>
            <a:r>
              <a:rPr lang="hu-HU" sz="1200" kern="1200" dirty="0" smtClean="0">
                <a:solidFill>
                  <a:schemeClr val="tx1"/>
                </a:solidFill>
                <a:latin typeface="+mn-lt"/>
                <a:ea typeface="+mn-ea"/>
                <a:cs typeface="+mn-cs"/>
              </a:rPr>
              <a:t> = "Erki László";</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cust.ContactTitle</a:t>
            </a:r>
            <a:r>
              <a:rPr lang="hu-HU" sz="1200" kern="1200" dirty="0" smtClean="0">
                <a:solidFill>
                  <a:schemeClr val="tx1"/>
                </a:solidFill>
                <a:latin typeface="+mn-lt"/>
                <a:ea typeface="+mn-ea"/>
                <a:cs typeface="+mn-cs"/>
              </a:rPr>
              <a:t> = "Team </a:t>
            </a:r>
            <a:r>
              <a:rPr lang="hu-HU" sz="1200" kern="1200" dirty="0" err="1" smtClean="0">
                <a:solidFill>
                  <a:schemeClr val="tx1"/>
                </a:solidFill>
                <a:latin typeface="+mn-lt"/>
                <a:ea typeface="+mn-ea"/>
                <a:cs typeface="+mn-cs"/>
              </a:rPr>
              <a:t>leader</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cust.Country</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Mitomen</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cust.CustomerID</a:t>
            </a:r>
            <a:r>
              <a:rPr lang="hu-HU" sz="1200" kern="1200" dirty="0" smtClean="0">
                <a:solidFill>
                  <a:schemeClr val="tx1"/>
                </a:solidFill>
                <a:latin typeface="+mn-lt"/>
                <a:ea typeface="+mn-ea"/>
                <a:cs typeface="+mn-cs"/>
              </a:rPr>
              <a:t> = "XYZ";</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cust.Fax</a:t>
            </a:r>
            <a:r>
              <a:rPr lang="hu-HU" sz="1200" kern="1200" dirty="0" smtClean="0">
                <a:solidFill>
                  <a:schemeClr val="tx1"/>
                </a:solidFill>
                <a:latin typeface="+mn-lt"/>
                <a:ea typeface="+mn-ea"/>
                <a:cs typeface="+mn-cs"/>
              </a:rPr>
              <a:t> = "12344";</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cust.Phone</a:t>
            </a:r>
            <a:r>
              <a:rPr lang="hu-HU" sz="1200" kern="1200" dirty="0" smtClean="0">
                <a:solidFill>
                  <a:schemeClr val="tx1"/>
                </a:solidFill>
                <a:latin typeface="+mn-lt"/>
                <a:ea typeface="+mn-ea"/>
                <a:cs typeface="+mn-cs"/>
              </a:rPr>
              <a:t> = "111";</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cust.Region</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NagyonRégió</a:t>
            </a:r>
            <a:r>
              <a:rPr lang="hu-HU" sz="1200" kern="1200" dirty="0" smtClean="0">
                <a:solidFill>
                  <a:schemeClr val="tx1"/>
                </a:solidFill>
                <a:latin typeface="+mn-lt"/>
                <a:ea typeface="+mn-ea"/>
                <a:cs typeface="+mn-cs"/>
              </a:rPr>
              <a:t>";</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db.Customers.InsertOnSubmit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cust</a:t>
            </a:r>
            <a:r>
              <a:rPr lang="hu-HU" sz="1200" kern="1200" dirty="0" smtClean="0">
                <a:solidFill>
                  <a:schemeClr val="tx1"/>
                </a:solidFill>
                <a:latin typeface="+mn-lt"/>
                <a:ea typeface="+mn-ea"/>
                <a:cs typeface="+mn-cs"/>
              </a:rPr>
              <a:t>);</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db.SubmitChanges</a:t>
            </a:r>
            <a:r>
              <a:rPr lang="hu-HU" sz="1200" kern="1200" dirty="0" smtClean="0">
                <a:solidFill>
                  <a:schemeClr val="tx1"/>
                </a:solidFill>
                <a:latin typeface="+mn-lt"/>
                <a:ea typeface="+mn-ea"/>
                <a:cs typeface="+mn-cs"/>
              </a:rPr>
              <a:t>();</a:t>
            </a:r>
            <a:endParaRPr lang="hu-HU" dirty="0" smtClean="0"/>
          </a:p>
        </p:txBody>
      </p:sp>
      <p:sp>
        <p:nvSpPr>
          <p:cNvPr id="4" name="Dia számának helye 3"/>
          <p:cNvSpPr>
            <a:spLocks noGrp="1"/>
          </p:cNvSpPr>
          <p:nvPr>
            <p:ph type="sldNum" sz="quarter" idx="10"/>
          </p:nvPr>
        </p:nvSpPr>
        <p:spPr/>
        <p:txBody>
          <a:bodyPr/>
          <a:lstStyle/>
          <a:p>
            <a:fld id="{676FED6D-7189-4263-BF0A-1DC167A8F962}" type="slidenum">
              <a:rPr lang="hu-HU" smtClean="0"/>
              <a:pPr/>
              <a:t>15</a:t>
            </a:fld>
            <a:endParaRPr lang="hu-H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hu-HU" dirty="0" smtClean="0"/>
              <a:t>A</a:t>
            </a:r>
            <a:r>
              <a:rPr lang="hu-HU" baseline="0" dirty="0" smtClean="0"/>
              <a:t> </a:t>
            </a:r>
            <a:r>
              <a:rPr lang="hu-HU" baseline="0" dirty="0" err="1" smtClean="0"/>
              <a:t>Linq</a:t>
            </a:r>
            <a:r>
              <a:rPr lang="hu-HU" baseline="0" dirty="0" smtClean="0"/>
              <a:t> képes arra, hogy felhasználja az objektumainkat és </a:t>
            </a:r>
            <a:r>
              <a:rPr lang="hu-HU" baseline="0" dirty="0" err="1" smtClean="0"/>
              <a:t>adatainakat</a:t>
            </a:r>
            <a:r>
              <a:rPr lang="hu-HU" baseline="0" dirty="0" smtClean="0"/>
              <a:t> </a:t>
            </a:r>
            <a:r>
              <a:rPr lang="hu-HU" baseline="0" dirty="0" err="1" smtClean="0"/>
              <a:t>és</a:t>
            </a:r>
            <a:r>
              <a:rPr lang="hu-HU" baseline="0" dirty="0" smtClean="0"/>
              <a:t> ezek segítségével létrehozza az adatbázist is </a:t>
            </a:r>
            <a:r>
              <a:rPr lang="hu-HU" baseline="0" dirty="0" err="1" smtClean="0"/>
              <a:t>hozzás</a:t>
            </a:r>
            <a:r>
              <a:rPr lang="hu-HU" baseline="0" dirty="0" smtClean="0"/>
              <a:t> a </a:t>
            </a:r>
            <a:r>
              <a:rPr lang="hu-HU" baseline="0" dirty="0" err="1" smtClean="0"/>
              <a:t>DataContext.CreateDatabase</a:t>
            </a:r>
            <a:r>
              <a:rPr lang="hu-HU" baseline="0" dirty="0" smtClean="0"/>
              <a:t> segítségével. Értelemszerűen csak azokat az objektumokat amik elvannak látva a megölelő attribútumokkal. Alapvető kis adatbázisokat vagyunk </a:t>
            </a:r>
            <a:r>
              <a:rPr lang="hu-HU" baseline="0" dirty="0" err="1" smtClean="0"/>
              <a:t>képesekl</a:t>
            </a:r>
            <a:r>
              <a:rPr lang="hu-HU" baseline="0" dirty="0" smtClean="0"/>
              <a:t> létrehozni vele. </a:t>
            </a:r>
          </a:p>
          <a:p>
            <a:pPr>
              <a:spcBef>
                <a:spcPct val="0"/>
              </a:spcBef>
            </a:pPr>
            <a:r>
              <a:rPr lang="hu-HU" dirty="0" smtClean="0"/>
              <a:t>Hol van ennek létjogosultsága?</a:t>
            </a:r>
          </a:p>
          <a:p>
            <a:pPr>
              <a:spcBef>
                <a:spcPct val="0"/>
              </a:spcBef>
            </a:pPr>
            <a:r>
              <a:rPr lang="hu-HU" dirty="0" smtClean="0"/>
              <a:t>Offline működő</a:t>
            </a:r>
            <a:r>
              <a:rPr lang="hu-HU" baseline="0" dirty="0" smtClean="0"/>
              <a:t> alkalmazásoknál. Hogy letárolja  egy SQL Serverben.</a:t>
            </a:r>
          </a:p>
          <a:p>
            <a:pPr>
              <a:spcBef>
                <a:spcPct val="0"/>
              </a:spcBef>
            </a:pPr>
            <a:r>
              <a:rPr lang="hu-HU" baseline="0" dirty="0" smtClean="0"/>
              <a:t>Automatikusan települő alkalmazásoknál amik létrehozzák a maguknak szükséges adatbázist.</a:t>
            </a:r>
          </a:p>
          <a:p>
            <a:pPr>
              <a:spcBef>
                <a:spcPct val="0"/>
              </a:spcBef>
            </a:pPr>
            <a:endParaRPr lang="hu-HU" baseline="0" dirty="0" smtClean="0"/>
          </a:p>
          <a:p>
            <a:pPr>
              <a:spcBef>
                <a:spcPct val="0"/>
              </a:spcBef>
            </a:pPr>
            <a:r>
              <a:rPr lang="hu-HU" baseline="0" dirty="0" smtClean="0"/>
              <a:t>Viszont ahhoz, hogy adatbázisokat töröljünk és létrehozzunk nagyobb jogosultságokra van szükség.</a:t>
            </a:r>
          </a:p>
          <a:p>
            <a:pPr>
              <a:spcBef>
                <a:spcPct val="0"/>
              </a:spcBef>
            </a:pPr>
            <a:r>
              <a:rPr lang="hu-HU" baseline="0" dirty="0" smtClean="0"/>
              <a:t>Ami érdekesség, hogy ez jó volna az SQL Server </a:t>
            </a:r>
            <a:r>
              <a:rPr lang="hu-HU" baseline="0" dirty="0" err="1" smtClean="0"/>
              <a:t>Compact</a:t>
            </a:r>
            <a:r>
              <a:rPr lang="hu-HU" baseline="0" dirty="0" smtClean="0"/>
              <a:t> </a:t>
            </a:r>
            <a:r>
              <a:rPr lang="hu-HU" baseline="0" dirty="0" err="1" smtClean="0"/>
              <a:t>Editionhöz</a:t>
            </a:r>
            <a:r>
              <a:rPr lang="hu-HU" baseline="0" dirty="0" smtClean="0"/>
              <a:t>, ami egy fájl alapú 1 felhasználós szolgáltatás nélkül használható adatbázis. Ahhoz viszont jelenleg még nem alkalmas.</a:t>
            </a:r>
            <a:endParaRPr lang="hu-HU" dirty="0" smtClean="0"/>
          </a:p>
        </p:txBody>
      </p:sp>
      <p:sp>
        <p:nvSpPr>
          <p:cNvPr id="5837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hu-HU"/>
              <a:t>Visual Studio "Orcas" Konferencia</a:t>
            </a:r>
          </a:p>
        </p:txBody>
      </p:sp>
      <p:sp>
        <p:nvSpPr>
          <p:cNvPr id="5837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hu-HU"/>
              <a:t>2007. május 24., Budapest Lurdy Ház</a:t>
            </a:r>
          </a:p>
        </p:txBody>
      </p:sp>
      <p:sp>
        <p:nvSpPr>
          <p:cNvPr id="5837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hu-HU"/>
              <a:t>MSDN Kompetencia Központ (http://www.devPORTAL.hu)</a:t>
            </a:r>
          </a:p>
        </p:txBody>
      </p:sp>
      <p:sp>
        <p:nvSpPr>
          <p:cNvPr id="5837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1E76F25-9ECB-451D-AFCF-12A70E5C53C7}" type="slidenum">
              <a:rPr lang="hu-HU"/>
              <a:pPr fontAlgn="base">
                <a:spcBef>
                  <a:spcPct val="0"/>
                </a:spcBef>
                <a:spcAft>
                  <a:spcPct val="0"/>
                </a:spcAft>
              </a:pPr>
              <a:t>16</a:t>
            </a:fld>
            <a:endParaRPr lang="hu-H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smtClean="0"/>
              <a:t>Adatbázis</a:t>
            </a:r>
            <a:r>
              <a:rPr lang="hu-HU" baseline="0" dirty="0" smtClean="0"/>
              <a:t> létrehozása</a:t>
            </a:r>
          </a:p>
          <a:p>
            <a:r>
              <a:rPr lang="hu-HU" sz="1200" dirty="0" smtClean="0"/>
              <a:t> </a:t>
            </a:r>
            <a:r>
              <a:rPr lang="hu-HU" sz="1200" kern="1200" dirty="0" err="1" smtClean="0">
                <a:solidFill>
                  <a:schemeClr val="tx1"/>
                </a:solidFill>
                <a:latin typeface="+mn-lt"/>
                <a:ea typeface="+mn-ea"/>
                <a:cs typeface="+mn-cs"/>
              </a:rPr>
              <a:t>class</a:t>
            </a:r>
            <a:r>
              <a:rPr lang="hu-HU" sz="1200" kern="1200" dirty="0" smtClean="0">
                <a:solidFill>
                  <a:schemeClr val="tx1"/>
                </a:solidFill>
                <a:latin typeface="+mn-lt"/>
                <a:ea typeface="+mn-ea"/>
                <a:cs typeface="+mn-cs"/>
              </a:rPr>
              <a:t> Program</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static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void</a:t>
            </a:r>
            <a:r>
              <a:rPr lang="hu-HU" sz="1200" kern="1200" dirty="0" smtClean="0">
                <a:solidFill>
                  <a:schemeClr val="tx1"/>
                </a:solidFill>
                <a:latin typeface="+mn-lt"/>
                <a:ea typeface="+mn-ea"/>
                <a:cs typeface="+mn-cs"/>
              </a:rPr>
              <a:t> Main(</a:t>
            </a:r>
            <a:r>
              <a:rPr lang="hu-HU" sz="1200" kern="1200" dirty="0" err="1" smtClean="0">
                <a:solidFill>
                  <a:schemeClr val="tx1"/>
                </a:solidFill>
                <a:latin typeface="+mn-lt"/>
                <a:ea typeface="+mn-ea"/>
                <a:cs typeface="+mn-cs"/>
              </a:rPr>
              <a:t>string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args</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Console.WriteLine</a:t>
            </a:r>
            <a:r>
              <a:rPr lang="hu-HU" sz="1200" kern="1200" dirty="0" smtClean="0">
                <a:solidFill>
                  <a:schemeClr val="tx1"/>
                </a:solidFill>
                <a:latin typeface="+mn-lt"/>
                <a:ea typeface="+mn-ea"/>
                <a:cs typeface="+mn-cs"/>
              </a:rPr>
              <a:t>("start");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MyDVDs</a:t>
            </a:r>
            <a:r>
              <a:rPr lang="hu-HU" sz="1200" kern="1200" dirty="0" smtClean="0">
                <a:solidFill>
                  <a:schemeClr val="tx1"/>
                </a:solidFill>
                <a:latin typeface="+mn-lt"/>
                <a:ea typeface="+mn-ea"/>
                <a:cs typeface="+mn-cs"/>
              </a:rPr>
              <a:t> db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MyDVDs</a:t>
            </a:r>
            <a:r>
              <a:rPr lang="hu-HU" sz="1200" kern="1200" dirty="0" smtClean="0">
                <a:solidFill>
                  <a:schemeClr val="tx1"/>
                </a:solidFill>
                <a:latin typeface="+mn-lt"/>
                <a:ea typeface="+mn-ea"/>
                <a:cs typeface="+mn-cs"/>
              </a:rPr>
              <a:t>("D:\\</a:t>
            </a:r>
            <a:r>
              <a:rPr lang="hu-HU" sz="1200" kern="1200" dirty="0" err="1" smtClean="0">
                <a:solidFill>
                  <a:schemeClr val="tx1"/>
                </a:solidFill>
                <a:latin typeface="+mn-lt"/>
                <a:ea typeface="+mn-ea"/>
                <a:cs typeface="+mn-cs"/>
              </a:rPr>
              <a:t>myMdf.mdf</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db.CreateDatabase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Console.WriteLine</a:t>
            </a:r>
            <a:r>
              <a:rPr lang="hu-HU" sz="1200" kern="1200" dirty="0" smtClean="0">
                <a:solidFill>
                  <a:schemeClr val="tx1"/>
                </a:solidFill>
                <a:latin typeface="+mn-lt"/>
                <a:ea typeface="+mn-ea"/>
                <a:cs typeface="+mn-cs"/>
              </a:rPr>
              <a:t>("Ok");</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class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MyDVDs</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DataContext</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Table</a:t>
            </a:r>
            <a:r>
              <a:rPr lang="hu-HU" sz="1200" kern="1200" dirty="0" smtClean="0">
                <a:solidFill>
                  <a:schemeClr val="tx1"/>
                </a:solidFill>
                <a:latin typeface="+mn-lt"/>
                <a:ea typeface="+mn-ea"/>
                <a:cs typeface="+mn-cs"/>
              </a:rPr>
              <a:t>&lt;DVD&gt; </a:t>
            </a:r>
            <a:r>
              <a:rPr lang="hu-HU" sz="1200" kern="1200" dirty="0" err="1" smtClean="0">
                <a:solidFill>
                  <a:schemeClr val="tx1"/>
                </a:solidFill>
                <a:latin typeface="+mn-lt"/>
                <a:ea typeface="+mn-ea"/>
                <a:cs typeface="+mn-cs"/>
              </a:rPr>
              <a:t>DVDs</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MyDVDs</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string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connection</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base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connection</a:t>
            </a:r>
            <a:r>
              <a:rPr lang="hu-HU" sz="1200" kern="1200" dirty="0" smtClean="0">
                <a:solidFill>
                  <a:schemeClr val="tx1"/>
                </a:solidFill>
                <a:latin typeface="+mn-lt"/>
                <a:ea typeface="+mn-ea"/>
                <a:cs typeface="+mn-cs"/>
              </a:rPr>
              <a:t>) { }</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Table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DVDTable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class</a:t>
            </a:r>
            <a:r>
              <a:rPr lang="hu-HU" sz="1200" kern="1200" dirty="0" smtClean="0">
                <a:solidFill>
                  <a:schemeClr val="tx1"/>
                </a:solidFill>
                <a:latin typeface="+mn-lt"/>
                <a:ea typeface="+mn-ea"/>
                <a:cs typeface="+mn-cs"/>
              </a:rPr>
              <a:t> DVD</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Column</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IsPrimaryKey</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true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string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Title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Column</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string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Rating</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endParaRPr lang="hu-HU" dirty="0" smtClean="0"/>
          </a:p>
        </p:txBody>
      </p:sp>
      <p:sp>
        <p:nvSpPr>
          <p:cNvPr id="4" name="Dia számának helye 3"/>
          <p:cNvSpPr>
            <a:spLocks noGrp="1"/>
          </p:cNvSpPr>
          <p:nvPr>
            <p:ph type="sldNum" sz="quarter" idx="10"/>
          </p:nvPr>
        </p:nvSpPr>
        <p:spPr/>
        <p:txBody>
          <a:bodyPr/>
          <a:lstStyle/>
          <a:p>
            <a:fld id="{676FED6D-7189-4263-BF0A-1DC167A8F962}" type="slidenum">
              <a:rPr lang="hu-HU" smtClean="0"/>
              <a:pPr/>
              <a:t>17</a:t>
            </a:fld>
            <a:endParaRPr lang="hu-H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err="1" smtClean="0"/>
              <a:t>Dlinq</a:t>
            </a:r>
            <a:r>
              <a:rPr lang="hu-HU" dirty="0" smtClean="0"/>
              <a:t>  volt a korábbi</a:t>
            </a:r>
            <a:r>
              <a:rPr lang="hu-HU" baseline="0" dirty="0" smtClean="0"/>
              <a:t> neve.</a:t>
            </a:r>
          </a:p>
          <a:p>
            <a:r>
              <a:rPr lang="hu-HU" baseline="0" dirty="0" smtClean="0"/>
              <a:t>A Cél az, hogy ebből a programozói környezetből ne lépjen ki a fejlesztő. Maradjon csak meg az </a:t>
            </a:r>
            <a:r>
              <a:rPr lang="hu-HU" baseline="0" dirty="0" err="1" smtClean="0"/>
              <a:t>objektumainal</a:t>
            </a:r>
            <a:r>
              <a:rPr lang="hu-HU" baseline="0" dirty="0" smtClean="0"/>
              <a:t> és azok tulajdonságainál. Használnunk kellesz a </a:t>
            </a:r>
            <a:r>
              <a:rPr lang="hu-HU" baseline="0" dirty="0" err="1" smtClean="0"/>
              <a:t>Linq</a:t>
            </a:r>
            <a:r>
              <a:rPr lang="hu-HU" baseline="0" dirty="0" smtClean="0"/>
              <a:t> </a:t>
            </a:r>
            <a:r>
              <a:rPr lang="hu-HU" baseline="0" dirty="0" err="1" smtClean="0"/>
              <a:t>To</a:t>
            </a:r>
            <a:r>
              <a:rPr lang="hu-HU" baseline="0" dirty="0" smtClean="0"/>
              <a:t> SQL modelljét.  Futtató környezet </a:t>
            </a:r>
            <a:r>
              <a:rPr lang="hu-HU" baseline="0" dirty="0" err="1" smtClean="0"/>
              <a:t>TSQLé</a:t>
            </a:r>
            <a:r>
              <a:rPr lang="hu-HU" baseline="0" dirty="0" smtClean="0"/>
              <a:t> alakítja a </a:t>
            </a:r>
            <a:r>
              <a:rPr lang="hu-HU" baseline="0" dirty="0" err="1" smtClean="0"/>
              <a:t>megadot</a:t>
            </a:r>
            <a:r>
              <a:rPr lang="hu-HU" baseline="0" dirty="0" smtClean="0"/>
              <a:t> kódot, és így kerül le az adatbázisig. Tehát a C# kód átalakul egy </a:t>
            </a:r>
            <a:r>
              <a:rPr lang="hu-HU" baseline="0" dirty="0" err="1" smtClean="0"/>
              <a:t>TSQLes</a:t>
            </a:r>
            <a:r>
              <a:rPr lang="hu-HU" baseline="0" dirty="0" smtClean="0"/>
              <a:t> lekérdezéssé és az jut el az adatbázisig.</a:t>
            </a:r>
          </a:p>
          <a:p>
            <a:r>
              <a:rPr lang="hu-HU" baseline="0" dirty="0" smtClean="0"/>
              <a:t>Nem </a:t>
            </a:r>
            <a:r>
              <a:rPr lang="hu-HU" baseline="0" dirty="0" err="1" smtClean="0"/>
              <a:t>DataTable</a:t>
            </a:r>
            <a:r>
              <a:rPr lang="hu-HU" baseline="0" dirty="0" smtClean="0"/>
              <a:t> és </a:t>
            </a:r>
            <a:r>
              <a:rPr lang="hu-HU" baseline="0" dirty="0" err="1" smtClean="0"/>
              <a:t>DataRow-t</a:t>
            </a:r>
            <a:r>
              <a:rPr lang="hu-HU" baseline="0" dirty="0" smtClean="0"/>
              <a:t> kapunk vissza. Hanem erősen típusos objektumot kapunk vissza. (valamint az ezek közötti kapcsolatokat is visszakapjuk)</a:t>
            </a:r>
          </a:p>
          <a:p>
            <a:r>
              <a:rPr lang="hu-HU" baseline="0" dirty="0" smtClean="0"/>
              <a:t>A nagy előnye az, hogy C# </a:t>
            </a:r>
            <a:r>
              <a:rPr lang="hu-HU" baseline="0" dirty="0" err="1" smtClean="0"/>
              <a:t>ban</a:t>
            </a:r>
            <a:r>
              <a:rPr lang="hu-HU" baseline="0" dirty="0" smtClean="0"/>
              <a:t> maradva közvetlenül eltudjuk érni az adatbázist a többit a LINQ elvégzi helyettünk</a:t>
            </a:r>
          </a:p>
          <a:p>
            <a:endParaRPr lang="hu-HU" baseline="0" dirty="0" smtClean="0"/>
          </a:p>
          <a:p>
            <a:r>
              <a:rPr lang="hu-HU" baseline="0" dirty="0" smtClean="0"/>
              <a:t>Felmerülhet a teljesítmény kérdése. Nos az LINQ </a:t>
            </a:r>
            <a:r>
              <a:rPr lang="hu-HU" baseline="0" dirty="0" err="1" smtClean="0"/>
              <a:t>to</a:t>
            </a:r>
            <a:r>
              <a:rPr lang="hu-HU" baseline="0" dirty="0" smtClean="0"/>
              <a:t> SQL </a:t>
            </a:r>
            <a:r>
              <a:rPr lang="hu-HU" baseline="0" dirty="0" err="1" smtClean="0"/>
              <a:t>egyszerübb</a:t>
            </a:r>
            <a:r>
              <a:rPr lang="hu-HU" baseline="0" dirty="0" smtClean="0"/>
              <a:t> lekérdezéseknél </a:t>
            </a:r>
            <a:r>
              <a:rPr lang="hu-HU" baseline="0" dirty="0" err="1" smtClean="0"/>
              <a:t>kb</a:t>
            </a:r>
            <a:r>
              <a:rPr lang="hu-HU" baseline="0" dirty="0" smtClean="0"/>
              <a:t> ugyanolyan gyors mint az SQL. De ez nem csoda hisz az SQL </a:t>
            </a:r>
            <a:r>
              <a:rPr lang="hu-HU" baseline="0" dirty="0" err="1" smtClean="0"/>
              <a:t>provider</a:t>
            </a:r>
            <a:r>
              <a:rPr lang="hu-HU" baseline="0" dirty="0" smtClean="0"/>
              <a:t> okos szerkezet és szép tiszta SQL kódot generál </a:t>
            </a:r>
            <a:r>
              <a:rPr lang="hu-HU" baseline="0" dirty="0" err="1" smtClean="0"/>
              <a:t>egyszerübb</a:t>
            </a:r>
            <a:r>
              <a:rPr lang="hu-HU" baseline="0" dirty="0" smtClean="0"/>
              <a:t> lekérdezéseknél. </a:t>
            </a:r>
            <a:r>
              <a:rPr lang="hu-HU" baseline="0" dirty="0" err="1" smtClean="0"/>
              <a:t>Összetettebnél</a:t>
            </a:r>
            <a:r>
              <a:rPr lang="hu-HU" baseline="0" dirty="0" smtClean="0"/>
              <a:t> már lehetnek eltérések, de ott sem egetverő mértékben.</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a:t>
            </a:fld>
            <a:endParaRPr lang="hu-H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Diakép helye 1"/>
          <p:cNvSpPr>
            <a:spLocks noGrp="1" noRot="1" noChangeAspect="1" noTextEdit="1"/>
          </p:cNvSpPr>
          <p:nvPr>
            <p:ph type="sldImg"/>
          </p:nvPr>
        </p:nvSpPr>
        <p:spPr bwMode="auto">
          <a:noFill/>
          <a:ln>
            <a:solidFill>
              <a:srgbClr val="000000"/>
            </a:solidFill>
            <a:miter lim="800000"/>
            <a:headEnd/>
            <a:tailEnd/>
          </a:ln>
        </p:spPr>
      </p:sp>
      <p:sp>
        <p:nvSpPr>
          <p:cNvPr id="34819" name="Jegyzetek hely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hu-HU" dirty="0" smtClean="0"/>
              <a:t>Az adatbázis entitásait le</a:t>
            </a:r>
            <a:r>
              <a:rPr lang="hu-HU" baseline="0" dirty="0" smtClean="0"/>
              <a:t> kell valahogy képeznünk. De hogy? Kézzel megtehetjük, megfelelő attribútumokkal látjuk el az osztályt és annak </a:t>
            </a:r>
            <a:r>
              <a:rPr lang="hu-HU" baseline="0" dirty="0" err="1" smtClean="0"/>
              <a:t>adattabjait</a:t>
            </a:r>
            <a:r>
              <a:rPr lang="hu-HU" baseline="0" dirty="0" smtClean="0"/>
              <a:t>, hogy majd erre képezzük le. De ezen kívül kapunk egy </a:t>
            </a:r>
            <a:r>
              <a:rPr lang="hu-HU" baseline="0" dirty="0" err="1" smtClean="0"/>
              <a:t>Designer</a:t>
            </a:r>
            <a:r>
              <a:rPr lang="hu-HU" baseline="0" dirty="0" smtClean="0"/>
              <a:t> felületet is ami nagyban segítheti a munkánkat.</a:t>
            </a:r>
            <a:endParaRPr lang="hu-HU" dirty="0" smtClean="0"/>
          </a:p>
          <a:p>
            <a:pPr eaLnBrk="1" hangingPunct="1">
              <a:spcBef>
                <a:spcPct val="0"/>
              </a:spcBef>
            </a:pPr>
            <a:r>
              <a:rPr lang="hu-HU" dirty="0" smtClean="0"/>
              <a:t>Entitás osztályok generálása kézzel, és </a:t>
            </a:r>
            <a:r>
              <a:rPr lang="hu-HU" dirty="0" err="1" smtClean="0"/>
              <a:t>designerrel</a:t>
            </a:r>
            <a:endParaRPr lang="hu-HU" dirty="0" smtClean="0"/>
          </a:p>
        </p:txBody>
      </p:sp>
      <p:sp>
        <p:nvSpPr>
          <p:cNvPr id="33796" name="Dia számának hely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F90F70-5910-4457-9245-16195B7AC48D}" type="slidenum">
              <a:rPr lang="hu-HU" smtClean="0"/>
              <a:pPr fontAlgn="base">
                <a:spcBef>
                  <a:spcPct val="0"/>
                </a:spcBef>
                <a:spcAft>
                  <a:spcPct val="0"/>
                </a:spcAft>
                <a:defRPr/>
              </a:pPr>
              <a:t>3</a:t>
            </a:fld>
            <a:endParaRPr lang="hu-H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dirty="0" smtClean="0"/>
              <a:t> </a:t>
            </a:r>
            <a:r>
              <a:rPr lang="hu-HU" sz="1200" kern="1200" dirty="0" err="1" smtClean="0">
                <a:solidFill>
                  <a:schemeClr val="tx1"/>
                </a:solidFill>
                <a:latin typeface="+mn-lt"/>
                <a:ea typeface="+mn-ea"/>
                <a:cs typeface="+mn-cs"/>
              </a:rPr>
              <a:t>static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void</a:t>
            </a:r>
            <a:r>
              <a:rPr lang="hu-HU" sz="1200" kern="1200" dirty="0" smtClean="0">
                <a:solidFill>
                  <a:schemeClr val="tx1"/>
                </a:solidFill>
                <a:latin typeface="+mn-lt"/>
                <a:ea typeface="+mn-ea"/>
                <a:cs typeface="+mn-cs"/>
              </a:rPr>
              <a:t> Main(</a:t>
            </a:r>
            <a:r>
              <a:rPr lang="hu-HU" sz="1200" kern="1200" dirty="0" err="1" smtClean="0">
                <a:solidFill>
                  <a:schemeClr val="tx1"/>
                </a:solidFill>
                <a:latin typeface="+mn-lt"/>
                <a:ea typeface="+mn-ea"/>
                <a:cs typeface="+mn-cs"/>
              </a:rPr>
              <a:t>string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args</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DataContext</a:t>
            </a:r>
            <a:r>
              <a:rPr lang="hu-HU" sz="1200" kern="1200" dirty="0" smtClean="0">
                <a:solidFill>
                  <a:schemeClr val="tx1"/>
                </a:solidFill>
                <a:latin typeface="+mn-lt"/>
                <a:ea typeface="+mn-ea"/>
                <a:cs typeface="+mn-cs"/>
              </a:rPr>
              <a:t> db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DataContext</a:t>
            </a:r>
            <a:r>
              <a:rPr lang="hu-HU" sz="1200" kern="1200" dirty="0" smtClean="0">
                <a:solidFill>
                  <a:schemeClr val="tx1"/>
                </a:solidFill>
                <a:latin typeface="+mn-lt"/>
                <a:ea typeface="+mn-ea"/>
                <a:cs typeface="+mn-cs"/>
              </a:rPr>
              <a:t>("Data </a:t>
            </a:r>
            <a:r>
              <a:rPr lang="hu-HU" sz="1200" kern="1200" dirty="0" err="1" smtClean="0">
                <a:solidFill>
                  <a:schemeClr val="tx1"/>
                </a:solidFill>
                <a:latin typeface="+mn-lt"/>
                <a:ea typeface="+mn-ea"/>
                <a:cs typeface="+mn-cs"/>
              </a:rPr>
              <a:t>Source</a:t>
            </a:r>
            <a:r>
              <a:rPr lang="hu-HU" sz="1200" kern="1200" dirty="0" smtClean="0">
                <a:solidFill>
                  <a:schemeClr val="tx1"/>
                </a:solidFill>
                <a:latin typeface="+mn-lt"/>
                <a:ea typeface="+mn-ea"/>
                <a:cs typeface="+mn-cs"/>
              </a:rPr>
              <a:t>=.\\SQLEXPRESS;</a:t>
            </a:r>
            <a:r>
              <a:rPr lang="hu-HU" sz="1200" kern="1200" dirty="0" err="1" smtClean="0">
                <a:solidFill>
                  <a:schemeClr val="tx1"/>
                </a:solidFill>
                <a:latin typeface="+mn-lt"/>
                <a:ea typeface="+mn-ea"/>
                <a:cs typeface="+mn-cs"/>
              </a:rPr>
              <a:t>Initial</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Catalog</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Northwind</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Integrated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Security</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True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Table</a:t>
            </a:r>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Order</a:t>
            </a:r>
            <a:r>
              <a:rPr lang="hu-HU" sz="1200" kern="1200" dirty="0" smtClean="0">
                <a:solidFill>
                  <a:schemeClr val="tx1"/>
                </a:solidFill>
                <a:latin typeface="+mn-lt"/>
                <a:ea typeface="+mn-ea"/>
                <a:cs typeface="+mn-cs"/>
              </a:rPr>
              <a:t>&gt; </a:t>
            </a:r>
            <a:r>
              <a:rPr lang="hu-HU" sz="1200" kern="1200" dirty="0" err="1" smtClean="0">
                <a:solidFill>
                  <a:schemeClr val="tx1"/>
                </a:solidFill>
                <a:latin typeface="+mn-lt"/>
                <a:ea typeface="+mn-ea"/>
                <a:cs typeface="+mn-cs"/>
              </a:rPr>
              <a:t>order</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db.GetTable</a:t>
            </a:r>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Order</a:t>
            </a:r>
            <a:r>
              <a:rPr lang="hu-HU" sz="1200" kern="1200" dirty="0" smtClean="0">
                <a:solidFill>
                  <a:schemeClr val="tx1"/>
                </a:solidFill>
                <a:latin typeface="+mn-lt"/>
                <a:ea typeface="+mn-ea"/>
                <a:cs typeface="+mn-cs"/>
              </a:rPr>
              <a:t>&gt;();</a:t>
            </a: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db.Log</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Console.Out</a:t>
            </a:r>
            <a:r>
              <a:rPr lang="hu-HU" sz="1200" kern="1200" dirty="0" smtClean="0">
                <a:solidFill>
                  <a:schemeClr val="tx1"/>
                </a:solidFill>
                <a:latin typeface="+mn-lt"/>
                <a:ea typeface="+mn-ea"/>
                <a:cs typeface="+mn-cs"/>
              </a:rPr>
              <a:t>;</a:t>
            </a:r>
          </a:p>
          <a:p>
            <a:endParaRPr lang="hu-HU"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ord</a:t>
            </a:r>
            <a:r>
              <a:rPr lang="en-US" sz="1200" kern="1200" dirty="0" smtClean="0">
                <a:solidFill>
                  <a:schemeClr val="tx1"/>
                </a:solidFill>
                <a:latin typeface="+mn-lt"/>
                <a:ea typeface="+mn-ea"/>
                <a:cs typeface="+mn-cs"/>
              </a:rPr>
              <a:t> = from o in order</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where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o.ShipCity</a:t>
            </a:r>
            <a:r>
              <a:rPr lang="hu-HU" sz="1200" kern="1200" dirty="0" smtClean="0">
                <a:solidFill>
                  <a:schemeClr val="tx1"/>
                </a:solidFill>
                <a:latin typeface="+mn-lt"/>
                <a:ea typeface="+mn-ea"/>
                <a:cs typeface="+mn-cs"/>
              </a:rPr>
              <a:t> == "London"</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select</a:t>
            </a:r>
            <a:r>
              <a:rPr lang="hu-HU" sz="1200" kern="1200" dirty="0" smtClean="0">
                <a:solidFill>
                  <a:schemeClr val="tx1"/>
                </a:solidFill>
                <a:latin typeface="+mn-lt"/>
                <a:ea typeface="+mn-ea"/>
                <a:cs typeface="+mn-cs"/>
              </a:rPr>
              <a:t> o;</a:t>
            </a:r>
          </a:p>
          <a:p>
            <a:endParaRPr lang="hu-HU" sz="1200" kern="1200" dirty="0" smtClean="0">
              <a:solidFill>
                <a:schemeClr val="tx1"/>
              </a:solidFill>
              <a:latin typeface="+mn-lt"/>
              <a:ea typeface="+mn-ea"/>
              <a:cs typeface="+mn-cs"/>
            </a:endParaRPr>
          </a:p>
          <a:p>
            <a:r>
              <a:rPr lang="sv-SE" sz="1200" kern="1200" dirty="0" smtClean="0">
                <a:solidFill>
                  <a:schemeClr val="tx1"/>
                </a:solidFill>
                <a:latin typeface="+mn-lt"/>
                <a:ea typeface="+mn-ea"/>
                <a:cs typeface="+mn-cs"/>
              </a:rPr>
              <a:t>            foreach (var item in ord)</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Console.WriteLine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item.OrderID</a:t>
            </a:r>
            <a:r>
              <a:rPr lang="hu-HU" sz="1200" kern="1200" dirty="0" smtClean="0">
                <a:solidFill>
                  <a:schemeClr val="tx1"/>
                </a:solidFill>
                <a:latin typeface="+mn-lt"/>
                <a:ea typeface="+mn-ea"/>
                <a:cs typeface="+mn-cs"/>
              </a:rPr>
              <a:t> + "\t" +  </a:t>
            </a:r>
            <a:r>
              <a:rPr lang="hu-HU" sz="1200" kern="1200" dirty="0" err="1" smtClean="0">
                <a:solidFill>
                  <a:schemeClr val="tx1"/>
                </a:solidFill>
                <a:latin typeface="+mn-lt"/>
                <a:ea typeface="+mn-ea"/>
                <a:cs typeface="+mn-cs"/>
              </a:rPr>
              <a:t>item.ShipCity</a:t>
            </a:r>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Console.ReadLine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Table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Orders</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class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Order</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Column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IsPrimaryKey</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true</a:t>
            </a:r>
            <a:r>
              <a:rPr lang="hu-HU"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        public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OrderID</a:t>
            </a:r>
            <a:r>
              <a:rPr lang="en-US" sz="1200" kern="1200" dirty="0" smtClean="0">
                <a:solidFill>
                  <a:schemeClr val="tx1"/>
                </a:solidFill>
                <a:latin typeface="+mn-lt"/>
                <a:ea typeface="+mn-ea"/>
                <a:cs typeface="+mn-cs"/>
              </a:rPr>
              <a:t> { get; set;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Column</a:t>
            </a:r>
            <a:r>
              <a:rPr lang="hu-HU"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        public string </a:t>
            </a:r>
            <a:r>
              <a:rPr lang="en-US" sz="1200" kern="1200" dirty="0" err="1" smtClean="0">
                <a:solidFill>
                  <a:schemeClr val="tx1"/>
                </a:solidFill>
                <a:latin typeface="+mn-lt"/>
                <a:ea typeface="+mn-ea"/>
                <a:cs typeface="+mn-cs"/>
              </a:rPr>
              <a:t>ShipCity</a:t>
            </a:r>
            <a:r>
              <a:rPr lang="en-US" sz="1200" kern="1200" dirty="0" smtClean="0">
                <a:solidFill>
                  <a:schemeClr val="tx1"/>
                </a:solidFill>
                <a:latin typeface="+mn-lt"/>
                <a:ea typeface="+mn-ea"/>
                <a:cs typeface="+mn-cs"/>
              </a:rPr>
              <a:t> { get; set; }</a:t>
            </a:r>
          </a:p>
          <a:p>
            <a:r>
              <a:rPr lang="hu-HU" sz="1200" kern="1200" dirty="0" smtClean="0">
                <a:solidFill>
                  <a:schemeClr val="tx1"/>
                </a:solidFill>
                <a:latin typeface="+mn-lt"/>
                <a:ea typeface="+mn-ea"/>
                <a:cs typeface="+mn-cs"/>
              </a:rPr>
              <a:t>    }</a:t>
            </a:r>
            <a:endParaRPr lang="hu-HU" dirty="0" smtClean="0"/>
          </a:p>
        </p:txBody>
      </p:sp>
      <p:sp>
        <p:nvSpPr>
          <p:cNvPr id="4" name="Dia számának helye 3"/>
          <p:cNvSpPr>
            <a:spLocks noGrp="1"/>
          </p:cNvSpPr>
          <p:nvPr>
            <p:ph type="sldNum" sz="quarter" idx="10"/>
          </p:nvPr>
        </p:nvSpPr>
        <p:spPr/>
        <p:txBody>
          <a:bodyPr/>
          <a:lstStyle/>
          <a:p>
            <a:fld id="{676FED6D-7189-4263-BF0A-1DC167A8F962}" type="slidenum">
              <a:rPr lang="hu-HU" smtClean="0"/>
              <a:pPr/>
              <a:t>4</a:t>
            </a:fld>
            <a:endParaRPr lang="hu-H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hu-HU" dirty="0" err="1" smtClean="0"/>
              <a:t>Metaadatokkal</a:t>
            </a:r>
            <a:r>
              <a:rPr lang="hu-HU" baseline="0" dirty="0" smtClean="0"/>
              <a:t> </a:t>
            </a:r>
            <a:r>
              <a:rPr lang="hu-HU" baseline="0" dirty="0" err="1" smtClean="0"/>
              <a:t>dolzoik</a:t>
            </a:r>
            <a:r>
              <a:rPr lang="hu-HU" baseline="0" dirty="0" smtClean="0"/>
              <a:t>.</a:t>
            </a:r>
          </a:p>
          <a:p>
            <a:pPr>
              <a:spcBef>
                <a:spcPct val="0"/>
              </a:spcBef>
            </a:pPr>
            <a:r>
              <a:rPr lang="hu-HU" baseline="0" dirty="0" smtClean="0"/>
              <a:t>A </a:t>
            </a:r>
            <a:r>
              <a:rPr lang="hu-HU" baseline="0" dirty="0" err="1" smtClean="0"/>
              <a:t>Linq</a:t>
            </a:r>
            <a:r>
              <a:rPr lang="hu-HU" baseline="0" dirty="0" smtClean="0"/>
              <a:t> </a:t>
            </a:r>
            <a:r>
              <a:rPr lang="hu-HU" baseline="0" dirty="0" err="1" smtClean="0"/>
              <a:t>attributumokat</a:t>
            </a:r>
            <a:r>
              <a:rPr lang="hu-HU" baseline="0" dirty="0" smtClean="0"/>
              <a:t> fog használni</a:t>
            </a:r>
          </a:p>
          <a:p>
            <a:pPr>
              <a:spcBef>
                <a:spcPct val="0"/>
              </a:spcBef>
            </a:pPr>
            <a:r>
              <a:rPr lang="hu-HU" baseline="0" dirty="0" smtClean="0"/>
              <a:t>Felcímkézzük vele osztályainkat és adattagjainkat. </a:t>
            </a:r>
          </a:p>
          <a:p>
            <a:pPr>
              <a:spcBef>
                <a:spcPct val="0"/>
              </a:spcBef>
            </a:pPr>
            <a:r>
              <a:rPr lang="hu-HU" baseline="0" dirty="0" smtClean="0"/>
              <a:t>Van </a:t>
            </a:r>
            <a:r>
              <a:rPr lang="hu-HU" b="1" dirty="0" err="1" smtClean="0"/>
              <a:t>Name</a:t>
            </a:r>
            <a:r>
              <a:rPr lang="hu-HU" dirty="0" smtClean="0"/>
              <a:t> </a:t>
            </a:r>
            <a:r>
              <a:rPr lang="hu-HU" baseline="0" dirty="0" smtClean="0"/>
              <a:t>tulajdonságuk az egyes attribútumoknak így ha megváltozna az adatbázisban található entitás neve akkor elég ott megváltoztatni.</a:t>
            </a:r>
          </a:p>
          <a:p>
            <a:pPr>
              <a:spcBef>
                <a:spcPct val="0"/>
              </a:spcBef>
            </a:pPr>
            <a:endParaRPr lang="hu-HU" baseline="0" dirty="0" smtClean="0"/>
          </a:p>
          <a:p>
            <a:pPr>
              <a:spcBef>
                <a:spcPct val="0"/>
              </a:spcBef>
            </a:pPr>
            <a:r>
              <a:rPr lang="hu-HU" baseline="0" dirty="0" smtClean="0"/>
              <a:t>Az egész kapcsolat és leképzés lelke a </a:t>
            </a:r>
            <a:r>
              <a:rPr lang="hu-HU" baseline="0" dirty="0" err="1" smtClean="0"/>
              <a:t>DataContext</a:t>
            </a:r>
            <a:r>
              <a:rPr lang="hu-HU" baseline="0" dirty="0" smtClean="0"/>
              <a:t> ő olyan mint az ADO.NET </a:t>
            </a:r>
            <a:r>
              <a:rPr lang="hu-HU" baseline="0" dirty="0" err="1" smtClean="0"/>
              <a:t>ben</a:t>
            </a:r>
            <a:r>
              <a:rPr lang="hu-HU" baseline="0" dirty="0" smtClean="0"/>
              <a:t> a </a:t>
            </a:r>
            <a:r>
              <a:rPr lang="hu-HU" baseline="0" dirty="0" err="1" smtClean="0"/>
              <a:t>Connection</a:t>
            </a:r>
            <a:r>
              <a:rPr lang="hu-HU" baseline="0" dirty="0" smtClean="0"/>
              <a:t> osztály. Ő teremeti meg a kapcsolatot az osztályink és az adatbázis között.</a:t>
            </a:r>
          </a:p>
          <a:p>
            <a:pPr>
              <a:spcBef>
                <a:spcPct val="0"/>
              </a:spcBef>
            </a:pPr>
            <a:endParaRPr lang="hu-HU" baseline="0" dirty="0" smtClean="0"/>
          </a:p>
          <a:p>
            <a:pPr>
              <a:spcBef>
                <a:spcPct val="0"/>
              </a:spcBef>
            </a:pPr>
            <a:r>
              <a:rPr lang="hu-HU" baseline="0" dirty="0" smtClean="0"/>
              <a:t>Entitás osztályokat megírhatjuk kézzel vagy felcímkézünk már meglévő osztályokat. 2 féle </a:t>
            </a:r>
            <a:r>
              <a:rPr lang="hu-HU" baseline="0" dirty="0" err="1" smtClean="0"/>
              <a:t>képpen</a:t>
            </a:r>
            <a:r>
              <a:rPr lang="hu-HU" baseline="0" dirty="0" smtClean="0"/>
              <a:t> lehet készíteni. </a:t>
            </a:r>
            <a:r>
              <a:rPr lang="hu-HU" baseline="0" dirty="0" err="1" smtClean="0"/>
              <a:t>SQLMetal</a:t>
            </a:r>
            <a:r>
              <a:rPr lang="hu-HU" baseline="0" dirty="0" smtClean="0"/>
              <a:t> </a:t>
            </a:r>
            <a:r>
              <a:rPr lang="hu-HU" baseline="0" dirty="0" err="1" smtClean="0"/>
              <a:t>al</a:t>
            </a:r>
            <a:r>
              <a:rPr lang="hu-HU" baseline="0" dirty="0" smtClean="0"/>
              <a:t> illetve az Visual </a:t>
            </a:r>
            <a:r>
              <a:rPr lang="hu-HU" baseline="0" dirty="0" err="1" smtClean="0"/>
              <a:t>Studio</a:t>
            </a:r>
            <a:r>
              <a:rPr lang="hu-HU" baseline="0" dirty="0" smtClean="0"/>
              <a:t> segítségével.</a:t>
            </a:r>
          </a:p>
          <a:p>
            <a:pPr>
              <a:spcBef>
                <a:spcPct val="0"/>
              </a:spcBef>
            </a:pPr>
            <a:r>
              <a:rPr lang="hu-HU" baseline="0" dirty="0" smtClean="0"/>
              <a:t>Az </a:t>
            </a:r>
            <a:r>
              <a:rPr lang="hu-HU" baseline="0" dirty="0" err="1" smtClean="0"/>
              <a:t>SQLMetal</a:t>
            </a:r>
            <a:r>
              <a:rPr lang="hu-HU" baseline="0" dirty="0" smtClean="0"/>
              <a:t> nem csak C# vagy vb gyárthat amit </a:t>
            </a:r>
            <a:r>
              <a:rPr lang="hu-HU" baseline="0" dirty="0" err="1" smtClean="0"/>
              <a:t>dbml</a:t>
            </a:r>
            <a:r>
              <a:rPr lang="hu-HU" baseline="0" dirty="0" smtClean="0"/>
              <a:t> </a:t>
            </a:r>
            <a:r>
              <a:rPr lang="hu-HU" baseline="0" dirty="0" err="1" smtClean="0"/>
              <a:t>nyelvü</a:t>
            </a:r>
            <a:r>
              <a:rPr lang="hu-HU" baseline="0" dirty="0" smtClean="0"/>
              <a:t> leírást. XML </a:t>
            </a:r>
            <a:r>
              <a:rPr lang="hu-HU" baseline="0" dirty="0" err="1" smtClean="0"/>
              <a:t>szerüen</a:t>
            </a:r>
            <a:r>
              <a:rPr lang="hu-HU" baseline="0" dirty="0" smtClean="0"/>
              <a:t> leírva.</a:t>
            </a:r>
          </a:p>
          <a:p>
            <a:pPr>
              <a:spcBef>
                <a:spcPct val="0"/>
              </a:spcBef>
            </a:pPr>
            <a:endParaRPr lang="hu-HU" baseline="0" dirty="0" smtClean="0"/>
          </a:p>
        </p:txBody>
      </p:sp>
      <p:sp>
        <p:nvSpPr>
          <p:cNvPr id="41988"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hu-HU"/>
              <a:t>Visual Studio "Orcas" Konferencia</a:t>
            </a:r>
          </a:p>
        </p:txBody>
      </p:sp>
      <p:sp>
        <p:nvSpPr>
          <p:cNvPr id="41989"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hu-HU"/>
              <a:t>2007. május 24., Budapest Lurdy Ház</a:t>
            </a:r>
          </a:p>
        </p:txBody>
      </p:sp>
      <p:sp>
        <p:nvSpPr>
          <p:cNvPr id="41990"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hu-HU"/>
              <a:t>MSDN Kompetencia Központ (http://www.devPORTAL.hu)</a:t>
            </a:r>
          </a:p>
        </p:txBody>
      </p:sp>
      <p:sp>
        <p:nvSpPr>
          <p:cNvPr id="41991"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3C238CD-E6FB-429E-90E0-672DB33714BB}" type="slidenum">
              <a:rPr lang="hu-HU"/>
              <a:pPr fontAlgn="base">
                <a:spcBef>
                  <a:spcPct val="0"/>
                </a:spcBef>
                <a:spcAft>
                  <a:spcPct val="0"/>
                </a:spcAft>
              </a:pPr>
              <a:t>6</a:t>
            </a:fld>
            <a:endParaRPr lang="hu-H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hu-HU" dirty="0" smtClean="0"/>
              <a:t>DLINQ esetén </a:t>
            </a:r>
            <a:r>
              <a:rPr lang="hu-HU" dirty="0" err="1" smtClean="0"/>
              <a:t>Iqueryble</a:t>
            </a:r>
            <a:endParaRPr lang="hu-HU" dirty="0" smtClean="0"/>
          </a:p>
          <a:p>
            <a:pPr>
              <a:spcBef>
                <a:spcPct val="0"/>
              </a:spcBef>
            </a:pPr>
            <a:r>
              <a:rPr lang="hu-HU" dirty="0" smtClean="0"/>
              <a:t>.</a:t>
            </a:r>
            <a:r>
              <a:rPr lang="hu-HU" dirty="0" err="1" smtClean="0"/>
              <a:t>Expression</a:t>
            </a:r>
            <a:r>
              <a:rPr lang="hu-HU" dirty="0" smtClean="0"/>
              <a:t>() a kifejezés fa</a:t>
            </a:r>
            <a:r>
              <a:rPr lang="hu-HU" baseline="0" dirty="0" smtClean="0"/>
              <a:t> leírását tartalmazza. </a:t>
            </a:r>
          </a:p>
          <a:p>
            <a:pPr>
              <a:spcBef>
                <a:spcPct val="0"/>
              </a:spcBef>
            </a:pPr>
            <a:r>
              <a:rPr lang="hu-HU" baseline="0" dirty="0" smtClean="0"/>
              <a:t>Hasonló mint az ADO.NET </a:t>
            </a:r>
            <a:r>
              <a:rPr lang="hu-HU" baseline="0" dirty="0" err="1" smtClean="0"/>
              <a:t>Command</a:t>
            </a:r>
            <a:r>
              <a:rPr lang="hu-HU" baseline="0" dirty="0" smtClean="0"/>
              <a:t> objektuma, csak ott szöveges alapú volt a lekérdezés, itt pedig kifejezési fák vannak benne.</a:t>
            </a:r>
          </a:p>
          <a:p>
            <a:pPr>
              <a:spcBef>
                <a:spcPct val="0"/>
              </a:spcBef>
            </a:pPr>
            <a:endParaRPr lang="hu-HU" baseline="0" dirty="0" smtClean="0"/>
          </a:p>
          <a:p>
            <a:pPr>
              <a:spcBef>
                <a:spcPct val="0"/>
              </a:spcBef>
            </a:pPr>
            <a:r>
              <a:rPr lang="hu-HU" baseline="0" dirty="0" smtClean="0"/>
              <a:t>Akkor fogja lefuttatni a rendszer amikor épp szükségünk lesz az adatokra. Ez azért előnyös mert a lekérdezést akár kódban is összerakhatjuk. Mivel nem </a:t>
            </a:r>
            <a:r>
              <a:rPr lang="hu-HU" baseline="0" dirty="0" err="1" smtClean="0"/>
              <a:t>Stringben</a:t>
            </a:r>
            <a:r>
              <a:rPr lang="hu-HU" baseline="0" dirty="0" smtClean="0"/>
              <a:t> van a lekérdezés ezért nem </a:t>
            </a:r>
            <a:r>
              <a:rPr lang="hu-HU" baseline="0" dirty="0" err="1" smtClean="0"/>
              <a:t>stringeket</a:t>
            </a:r>
            <a:r>
              <a:rPr lang="hu-HU" baseline="0" dirty="0" smtClean="0"/>
              <a:t> összefűzve fogunk új lekérdezéseket végrehajtani, hanem a </a:t>
            </a:r>
            <a:r>
              <a:rPr lang="hu-HU" baseline="0" dirty="0" err="1" smtClean="0"/>
              <a:t>queryhez</a:t>
            </a:r>
            <a:r>
              <a:rPr lang="hu-HU" baseline="0" dirty="0" smtClean="0"/>
              <a:t> új metódus hívásokat fogunk rakni.</a:t>
            </a:r>
          </a:p>
        </p:txBody>
      </p:sp>
      <p:sp>
        <p:nvSpPr>
          <p:cNvPr id="44036"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hu-HU"/>
              <a:t>Visual Studio "Orcas" Konferencia</a:t>
            </a:r>
          </a:p>
        </p:txBody>
      </p:sp>
      <p:sp>
        <p:nvSpPr>
          <p:cNvPr id="44037"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hu-HU"/>
              <a:t>2007. május 24., Budapest Lurdy Ház</a:t>
            </a:r>
          </a:p>
        </p:txBody>
      </p:sp>
      <p:sp>
        <p:nvSpPr>
          <p:cNvPr id="44038"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hu-HU"/>
              <a:t>MSDN Kompetencia Központ (http://www.devPORTAL.hu)</a:t>
            </a:r>
          </a:p>
        </p:txBody>
      </p:sp>
      <p:sp>
        <p:nvSpPr>
          <p:cNvPr id="44039"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76695C1-3407-4F60-8841-BF358EFE0D16}" type="slidenum">
              <a:rPr lang="hu-HU"/>
              <a:pPr fontAlgn="base">
                <a:spcBef>
                  <a:spcPct val="0"/>
                </a:spcBef>
                <a:spcAft>
                  <a:spcPct val="0"/>
                </a:spcAft>
              </a:pPr>
              <a:t>7</a:t>
            </a:fld>
            <a:endParaRPr lang="hu-H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hu-HU" dirty="0" smtClean="0"/>
              <a:t>Hogyan történik a lekérdezés végrehajtása.</a:t>
            </a:r>
          </a:p>
          <a:p>
            <a:pPr>
              <a:spcBef>
                <a:spcPct val="0"/>
              </a:spcBef>
            </a:pPr>
            <a:r>
              <a:rPr lang="hu-HU" dirty="0" smtClean="0"/>
              <a:t>Amikor szeretnénk</a:t>
            </a:r>
            <a:r>
              <a:rPr lang="hu-HU" baseline="0" dirty="0" smtClean="0"/>
              <a:t> elérni egy eredmény objektumot akkor fog a rendszer a </a:t>
            </a:r>
            <a:r>
              <a:rPr lang="hu-HU" baseline="0" dirty="0" err="1" smtClean="0"/>
              <a:t>LINQhez</a:t>
            </a:r>
            <a:r>
              <a:rPr lang="hu-HU" baseline="0" dirty="0" smtClean="0"/>
              <a:t> fordulni. A </a:t>
            </a:r>
            <a:r>
              <a:rPr lang="hu-HU" baseline="0" dirty="0" err="1" smtClean="0"/>
              <a:t>Linq</a:t>
            </a:r>
            <a:r>
              <a:rPr lang="hu-HU" baseline="0" dirty="0" smtClean="0"/>
              <a:t> megkapja a lekérdezést és a </a:t>
            </a:r>
            <a:r>
              <a:rPr lang="hu-HU" baseline="0" dirty="0" err="1" smtClean="0"/>
              <a:t>provider</a:t>
            </a:r>
            <a:r>
              <a:rPr lang="hu-HU" baseline="0" dirty="0" smtClean="0"/>
              <a:t> átalakítja a számára alkalmas nyelvé. Ami jelen esetben a TSQL.  </a:t>
            </a:r>
            <a:r>
              <a:rPr lang="hu-HU" baseline="0" dirty="0" err="1" smtClean="0"/>
              <a:t>Linq</a:t>
            </a:r>
            <a:r>
              <a:rPr lang="hu-HU" baseline="0" dirty="0" smtClean="0"/>
              <a:t> </a:t>
            </a:r>
            <a:r>
              <a:rPr lang="hu-HU" baseline="0" dirty="0" err="1" smtClean="0"/>
              <a:t>To</a:t>
            </a:r>
            <a:r>
              <a:rPr lang="hu-HU" baseline="0" dirty="0" smtClean="0"/>
              <a:t> </a:t>
            </a:r>
            <a:r>
              <a:rPr lang="hu-HU" baseline="0" dirty="0" err="1" smtClean="0"/>
              <a:t>SQLnek</a:t>
            </a:r>
            <a:r>
              <a:rPr lang="hu-HU" baseline="0" dirty="0" smtClean="0"/>
              <a:t> a lelke még mindig ADO.NET. </a:t>
            </a:r>
          </a:p>
        </p:txBody>
      </p:sp>
      <p:sp>
        <p:nvSpPr>
          <p:cNvPr id="45060"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hu-HU"/>
              <a:t>Visual Studio "Orcas" Konferencia</a:t>
            </a:r>
          </a:p>
        </p:txBody>
      </p:sp>
      <p:sp>
        <p:nvSpPr>
          <p:cNvPr id="45061"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hu-HU"/>
              <a:t>2007. május 24., Budapest Lurdy Ház</a:t>
            </a:r>
          </a:p>
        </p:txBody>
      </p:sp>
      <p:sp>
        <p:nvSpPr>
          <p:cNvPr id="45062"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hu-HU"/>
              <a:t>MSDN Kompetencia Központ (http://www.devPORTAL.hu)</a:t>
            </a:r>
          </a:p>
        </p:txBody>
      </p:sp>
      <p:sp>
        <p:nvSpPr>
          <p:cNvPr id="45063"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03759C3-9FD7-48EF-81C8-31B81188ED2B}" type="slidenum">
              <a:rPr lang="hu-HU"/>
              <a:pPr fontAlgn="base">
                <a:spcBef>
                  <a:spcPct val="0"/>
                </a:spcBef>
                <a:spcAft>
                  <a:spcPct val="0"/>
                </a:spcAft>
              </a:pPr>
              <a:t>8</a:t>
            </a:fld>
            <a:endParaRPr lang="hu-H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hu-HU" dirty="0" smtClean="0"/>
              <a:t>Adatbázisban</a:t>
            </a:r>
            <a:r>
              <a:rPr lang="hu-HU" baseline="0" dirty="0" smtClean="0"/>
              <a:t> a kapcsolatot elsődleges kulcsok és idegen kulcsok segítségveé történnek a relációk.  Az idegen kulcs mindig az elsődleges kulcsra hivatkozik. Ez viszont c# </a:t>
            </a:r>
            <a:r>
              <a:rPr lang="hu-HU" baseline="0" dirty="0" err="1" smtClean="0"/>
              <a:t>ban</a:t>
            </a:r>
            <a:r>
              <a:rPr lang="hu-HU" baseline="0" dirty="0" smtClean="0"/>
              <a:t> teljesen más.</a:t>
            </a:r>
          </a:p>
          <a:p>
            <a:pPr>
              <a:spcBef>
                <a:spcPct val="0"/>
              </a:spcBef>
            </a:pPr>
            <a:r>
              <a:rPr lang="hu-HU" baseline="0" dirty="0" smtClean="0"/>
              <a:t>A Gyermek táblában fel tudunk venni egy hivatkozást a szülőre. Itt NEM az elsődleges kulcsra hivatkozunk hanem az egész szülőre.</a:t>
            </a:r>
          </a:p>
          <a:p>
            <a:pPr>
              <a:spcBef>
                <a:spcPct val="0"/>
              </a:spcBef>
            </a:pPr>
            <a:r>
              <a:rPr lang="hu-HU" baseline="0" dirty="0" smtClean="0"/>
              <a:t>A Kapcsolatot az </a:t>
            </a:r>
            <a:r>
              <a:rPr lang="hu-HU" baseline="0" dirty="0" err="1" smtClean="0"/>
              <a:t>Association</a:t>
            </a:r>
            <a:r>
              <a:rPr lang="hu-HU" baseline="0" dirty="0" smtClean="0"/>
              <a:t> attribútum segítségével történik</a:t>
            </a:r>
            <a:endParaRPr lang="hu-HU" dirty="0" smtClean="0"/>
          </a:p>
        </p:txBody>
      </p:sp>
      <p:sp>
        <p:nvSpPr>
          <p:cNvPr id="46084"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hu-HU"/>
              <a:t>Visual Studio "Orcas" Konferencia</a:t>
            </a:r>
          </a:p>
        </p:txBody>
      </p:sp>
      <p:sp>
        <p:nvSpPr>
          <p:cNvPr id="46085"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hu-HU"/>
              <a:t>2007. május 24., Budapest Lurdy Ház</a:t>
            </a:r>
          </a:p>
        </p:txBody>
      </p:sp>
      <p:sp>
        <p:nvSpPr>
          <p:cNvPr id="46086"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hu-HU"/>
              <a:t>MSDN Kompetencia Központ (http://www.devPORTAL.hu)</a:t>
            </a:r>
          </a:p>
        </p:txBody>
      </p:sp>
      <p:sp>
        <p:nvSpPr>
          <p:cNvPr id="46087"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7A683BE-E107-49A5-A96F-4CE55D268C93}" type="slidenum">
              <a:rPr lang="hu-HU"/>
              <a:pPr fontAlgn="base">
                <a:spcBef>
                  <a:spcPct val="0"/>
                </a:spcBef>
                <a:spcAft>
                  <a:spcPct val="0"/>
                </a:spcAft>
              </a:pPr>
              <a:t>9</a:t>
            </a:fld>
            <a:endParaRPr lang="hu-H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hu-HU" dirty="0" smtClean="0"/>
              <a:t>Előfordulhat, hogy olyan lekérdezést szeretnénk futtatni amihez</a:t>
            </a:r>
            <a:r>
              <a:rPr lang="hu-HU" baseline="0" dirty="0" smtClean="0"/>
              <a:t> nem létezik idegen kulcs az adattáblában.</a:t>
            </a:r>
          </a:p>
          <a:p>
            <a:pPr>
              <a:spcBef>
                <a:spcPct val="0"/>
              </a:spcBef>
            </a:pPr>
            <a:r>
              <a:rPr lang="hu-HU" baseline="0" dirty="0" err="1" smtClean="0"/>
              <a:t>Pl</a:t>
            </a:r>
            <a:r>
              <a:rPr lang="hu-HU" baseline="0" dirty="0" smtClean="0"/>
              <a:t> van egy Vevő és Szállító táblánk amihez nincs kapcsolat, de mind a két táblának van Város mezője </a:t>
            </a:r>
            <a:r>
              <a:rPr lang="hu-HU" baseline="0" dirty="0" err="1" smtClean="0"/>
              <a:t>igy</a:t>
            </a:r>
            <a:r>
              <a:rPr lang="hu-HU" baseline="0" dirty="0" smtClean="0"/>
              <a:t> van értelme lekérdezni azokat a Szállítókat amik az adott vevő körzetébe szállítanak. Erre az adatbázisban nincs idegen kulcsunk. Ilyenkor </a:t>
            </a:r>
            <a:r>
              <a:rPr lang="hu-HU" baseline="0" dirty="0" err="1" smtClean="0"/>
              <a:t>értelemeszerüen</a:t>
            </a:r>
            <a:r>
              <a:rPr lang="hu-HU" baseline="0" dirty="0" smtClean="0"/>
              <a:t> használhatjuk a JOIN operátort. (A JOIN utasítás költséges)</a:t>
            </a:r>
          </a:p>
          <a:p>
            <a:pPr>
              <a:spcBef>
                <a:spcPct val="0"/>
              </a:spcBef>
            </a:pPr>
            <a:endParaRPr lang="hu-HU" dirty="0" smtClean="0"/>
          </a:p>
        </p:txBody>
      </p:sp>
      <p:sp>
        <p:nvSpPr>
          <p:cNvPr id="4813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hu-HU"/>
              <a:t>Visual Studio "Orcas" Konferencia</a:t>
            </a:r>
          </a:p>
        </p:txBody>
      </p:sp>
      <p:sp>
        <p:nvSpPr>
          <p:cNvPr id="4813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r>
              <a:rPr lang="hu-HU"/>
              <a:t>2007. május 24., Budapest Lurdy Ház</a:t>
            </a:r>
          </a:p>
        </p:txBody>
      </p:sp>
      <p:sp>
        <p:nvSpPr>
          <p:cNvPr id="4813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hu-HU"/>
              <a:t>MSDN Kompetencia Központ (http://www.devPORTAL.hu)</a:t>
            </a:r>
          </a:p>
        </p:txBody>
      </p:sp>
      <p:sp>
        <p:nvSpPr>
          <p:cNvPr id="4813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8D95299-2940-49D9-BA37-A0A8C33C09EF}" type="slidenum">
              <a:rPr lang="hu-HU"/>
              <a:pPr fontAlgn="base">
                <a:spcBef>
                  <a:spcPct val="0"/>
                </a:spcBef>
                <a:spcAft>
                  <a:spcPct val="0"/>
                </a:spcAft>
              </a:pPr>
              <a:t>10</a:t>
            </a:fld>
            <a:endParaRPr lang="hu-H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2009.03.18.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2009.03.18.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2009.03.18.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2009.03.18.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2E3B78B8-6050-4E5C-98E7-400A1FCBBB38}" type="datetimeFigureOut">
              <a:rPr lang="hu-HU" smtClean="0"/>
              <a:pPr/>
              <a:t>2009.03.18.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2E3B78B8-6050-4E5C-98E7-400A1FCBBB38}" type="datetimeFigureOut">
              <a:rPr lang="hu-HU" smtClean="0"/>
              <a:pPr/>
              <a:t>2009.03.18.</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2E3B78B8-6050-4E5C-98E7-400A1FCBBB38}" type="datetimeFigureOut">
              <a:rPr lang="hu-HU" smtClean="0"/>
              <a:pPr/>
              <a:t>2009.03.18.</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2E3B78B8-6050-4E5C-98E7-400A1FCBBB38}" type="datetimeFigureOut">
              <a:rPr lang="hu-HU" smtClean="0"/>
              <a:pPr/>
              <a:t>2009.03.18.</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2E3B78B8-6050-4E5C-98E7-400A1FCBBB38}" type="datetimeFigureOut">
              <a:rPr lang="hu-HU" smtClean="0"/>
              <a:pPr/>
              <a:t>2009.03.18.</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2E3B78B8-6050-4E5C-98E7-400A1FCBBB38}" type="datetimeFigureOut">
              <a:rPr lang="hu-HU" smtClean="0"/>
              <a:pPr/>
              <a:t>2009.03.18.</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2E3B78B8-6050-4E5C-98E7-400A1FCBBB38}" type="datetimeFigureOut">
              <a:rPr lang="hu-HU" smtClean="0"/>
              <a:pPr/>
              <a:t>2009.03.18.</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3B78B8-6050-4E5C-98E7-400A1FCBBB38}" type="datetimeFigureOut">
              <a:rPr lang="hu-HU" smtClean="0"/>
              <a:pPr/>
              <a:t>2009.03.18.</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36C2E5-A0F3-4857-86DC-0FB6ADDAABF8}" type="slidenum">
              <a:rPr lang="hu-HU" smtClean="0"/>
              <a:pPr/>
              <a:t>‹#›</a:t>
            </a:fld>
            <a:endParaRPr lang="hu-H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églalap 3"/>
          <p:cNvSpPr/>
          <p:nvPr/>
        </p:nvSpPr>
        <p:spPr>
          <a:xfrm>
            <a:off x="2740280" y="2967335"/>
            <a:ext cx="18473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hu-H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Szövegdoboz 4"/>
          <p:cNvSpPr txBox="1"/>
          <p:nvPr/>
        </p:nvSpPr>
        <p:spPr>
          <a:xfrm>
            <a:off x="785786" y="1857364"/>
            <a:ext cx="8001024" cy="707886"/>
          </a:xfrm>
          <a:prstGeom prst="rect">
            <a:avLst/>
          </a:prstGeom>
          <a:noFill/>
          <a:effectLst/>
        </p:spPr>
        <p:txBody>
          <a:bodyPr wrap="square" rtlCol="0">
            <a:spAutoFit/>
            <a:scene3d>
              <a:camera prst="orthographicFront"/>
              <a:lightRig rig="threePt" dir="t"/>
            </a:scene3d>
            <a:sp3d extrusionH="57150">
              <a:bevelT w="38100" h="38100"/>
            </a:sp3d>
          </a:bodyPr>
          <a:lstStyle/>
          <a:p>
            <a:pPr algn="ctr"/>
            <a:r>
              <a:rPr lang="hu-HU" sz="4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LINQ </a:t>
            </a:r>
            <a:r>
              <a:rPr lang="hu-HU" sz="4000" b="1" spc="5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to</a:t>
            </a:r>
            <a:r>
              <a:rPr lang="hu-HU" sz="4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SQL</a:t>
            </a:r>
          </a:p>
        </p:txBody>
      </p:sp>
      <p:pic>
        <p:nvPicPr>
          <p:cNvPr id="7" name="Picture 9" descr="title-slide-lines_BIG.png"/>
          <p:cNvPicPr>
            <a:picLocks noChangeAspect="1"/>
          </p:cNvPicPr>
          <p:nvPr/>
        </p:nvPicPr>
        <p:blipFill>
          <a:blip r:embed="rId3"/>
          <a:srcRect/>
          <a:stretch>
            <a:fillRect/>
          </a:stretch>
        </p:blipFill>
        <p:spPr bwMode="auto">
          <a:xfrm>
            <a:off x="0" y="2997200"/>
            <a:ext cx="3360738" cy="3860800"/>
          </a:xfrm>
          <a:prstGeom prst="rect">
            <a:avLst/>
          </a:prstGeom>
          <a:noFill/>
          <a:ln w="9525">
            <a:noFill/>
            <a:miter lim="800000"/>
            <a:headEnd/>
            <a:tailEnd/>
          </a:ln>
        </p:spPr>
      </p:pic>
      <p:sp>
        <p:nvSpPr>
          <p:cNvPr id="8" name="Alcím 2"/>
          <p:cNvSpPr txBox="1">
            <a:spLocks/>
          </p:cNvSpPr>
          <p:nvPr/>
        </p:nvSpPr>
        <p:spPr>
          <a:xfrm>
            <a:off x="0" y="6534112"/>
            <a:ext cx="4929190" cy="323888"/>
          </a:xfrm>
          <a:prstGeom prst="rect">
            <a:avLst/>
          </a:prstGeom>
          <a:effectLst>
            <a:glow rad="101600">
              <a:schemeClr val="accent5">
                <a:satMod val="175000"/>
                <a:alpha val="40000"/>
              </a:schemeClr>
            </a:glow>
          </a:effectLst>
          <a:scene3d>
            <a:camera prst="orthographicFront"/>
            <a:lightRig rig="threePt" dir="t">
              <a:rot lat="0" lon="0" rev="2400000"/>
            </a:lightRig>
          </a:scene3d>
          <a:sp3d>
            <a:bevelT prst="angle"/>
          </a:sp3d>
        </p:spPr>
        <p:txBody>
          <a:bodyPr vert="horz" lIns="91440" tIns="45720" rIns="91440" bIns="45720" rtlCol="0">
            <a:noAutofit/>
          </a:bodyPr>
          <a:lstStyle/>
          <a:p>
            <a:pPr marL="0" marR="0" lvl="0" indent="0" algn="l" defTabSz="1095376" rtl="0" eaLnBrk="1" fontAlgn="base" latinLnBrk="0" hangingPunct="1">
              <a:lnSpc>
                <a:spcPct val="90000"/>
              </a:lnSpc>
              <a:spcBef>
                <a:spcPct val="0"/>
              </a:spcBef>
              <a:spcAft>
                <a:spcPct val="0"/>
              </a:spcAft>
              <a:buClr>
                <a:schemeClr val="tx2"/>
              </a:buClr>
              <a:buSzPct val="95000"/>
              <a:buFont typeface="Arial" pitchFamily="34" charset="0"/>
              <a:buNone/>
              <a:tabLst/>
              <a:defRPr/>
            </a:pPr>
            <a:r>
              <a:rPr kumimoji="0" lang="hu-HU" sz="2400" b="0" i="0" u="none" strike="noStrike" kern="1200" cap="none" spc="0" normalizeH="0" baseline="0" noProof="0" dirty="0" smtClean="0">
                <a:ln>
                  <a:noFill/>
                </a:ln>
                <a:solidFill>
                  <a:schemeClr val="bg1">
                    <a:lumMod val="85000"/>
                  </a:schemeClr>
                </a:solidFill>
                <a:effectLst>
                  <a:outerShdw blurRad="38100" dist="38100" dir="2700000" algn="tl">
                    <a:srgbClr val="000000">
                      <a:alpha val="43137"/>
                    </a:srgbClr>
                  </a:outerShdw>
                </a:effectLst>
                <a:uLnTx/>
                <a:uFillTx/>
                <a:latin typeface="+mn-lt"/>
                <a:ea typeface="+mn-ea"/>
                <a:cs typeface="Arial" pitchFamily="34" charset="0"/>
              </a:rPr>
              <a:t>Turóczy Attila</a:t>
            </a:r>
            <a:endParaRPr kumimoji="0" lang="hu-HU" sz="2400" b="0" i="0" u="none" strike="noStrike" kern="1200" cap="none" spc="0" normalizeH="0" baseline="0" noProof="0" dirty="0">
              <a:ln>
                <a:noFill/>
              </a:ln>
              <a:solidFill>
                <a:schemeClr val="bg1">
                  <a:lumMod val="85000"/>
                </a:schemeClr>
              </a:solidFill>
              <a:effectLst>
                <a:outerShdw blurRad="38100" dist="38100" dir="2700000" algn="tl">
                  <a:srgbClr val="000000">
                    <a:alpha val="43137"/>
                  </a:srgbClr>
                </a:outerShdw>
              </a:effectLst>
              <a:uLnTx/>
              <a:uFillTx/>
              <a:latin typeface="+mn-lt"/>
              <a:ea typeface="+mn-ea"/>
              <a:cs typeface="Arial" pitchFamily="34" charset="0"/>
            </a:endParaRPr>
          </a:p>
        </p:txBody>
      </p:sp>
      <p:pic>
        <p:nvPicPr>
          <p:cNvPr id="9" name="Picture 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429520" y="5715016"/>
            <a:ext cx="1643074" cy="513530"/>
          </a:xfrm>
          <a:prstGeom prst="roundRect">
            <a:avLst>
              <a:gd name="adj" fmla="val 8594"/>
            </a:avLst>
          </a:prstGeom>
          <a:solidFill>
            <a:srgbClr val="FFFFFF">
              <a:shade val="85000"/>
            </a:srgbClr>
          </a:solidFill>
          <a:ln>
            <a:noFill/>
          </a:ln>
          <a:effectLst>
            <a:softEdge rad="12700"/>
          </a:effectLst>
        </p:spPr>
      </p:pic>
      <p:pic>
        <p:nvPicPr>
          <p:cNvPr id="10" name="Picture 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418368" y="6251890"/>
            <a:ext cx="1654225" cy="534695"/>
          </a:xfrm>
          <a:prstGeom prst="roundRect">
            <a:avLst>
              <a:gd name="adj" fmla="val 8594"/>
            </a:avLst>
          </a:prstGeom>
          <a:solidFill>
            <a:srgbClr val="FFFFFF">
              <a:shade val="85000"/>
            </a:srgbClr>
          </a:solidFill>
          <a:ln>
            <a:noFill/>
          </a:ln>
          <a:effectLst>
            <a:softEdge rad="12700"/>
          </a:effectLst>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9082" y="1285860"/>
            <a:ext cx="8624918" cy="5286412"/>
          </a:xfrm>
        </p:spPr>
        <p:txBody>
          <a:bodyPr/>
          <a:lstStyle/>
          <a:p>
            <a:pPr fontAlgn="auto">
              <a:spcAft>
                <a:spcPts val="0"/>
              </a:spcAft>
              <a:defRPr/>
            </a:pPr>
            <a:r>
              <a:rPr lang="hu-HU" dirty="0" smtClean="0">
                <a:solidFill>
                  <a:schemeClr val="bg1"/>
                </a:solidFill>
              </a:rPr>
              <a:t>Tulajdonságok, idegen kulcsok </a:t>
            </a:r>
            <a:r>
              <a:rPr lang="hu-HU" dirty="0" smtClean="0">
                <a:solidFill>
                  <a:schemeClr val="bg1"/>
                </a:solidFill>
                <a:sym typeface="Wingdings" pitchFamily="2" charset="2"/>
              </a:rPr>
              <a:t> reláció</a:t>
            </a:r>
          </a:p>
          <a:p>
            <a:pPr fontAlgn="auto">
              <a:spcAft>
                <a:spcPts val="0"/>
              </a:spcAft>
              <a:defRPr/>
            </a:pPr>
            <a:r>
              <a:rPr lang="hu-HU" dirty="0" smtClean="0">
                <a:solidFill>
                  <a:schemeClr val="bg1"/>
                </a:solidFill>
                <a:sym typeface="Wingdings" pitchFamily="2" charset="2"/>
              </a:rPr>
              <a:t>Ad hoc kapcsolat  </a:t>
            </a:r>
            <a:r>
              <a:rPr lang="hu-HU" dirty="0" err="1" smtClean="0">
                <a:solidFill>
                  <a:schemeClr val="bg1"/>
                </a:solidFill>
                <a:sym typeface="Wingdings" pitchFamily="2" charset="2"/>
              </a:rPr>
              <a:t>join</a:t>
            </a:r>
            <a:endParaRPr lang="hu-HU" dirty="0" smtClean="0">
              <a:solidFill>
                <a:schemeClr val="bg1"/>
              </a:solidFill>
            </a:endParaRPr>
          </a:p>
        </p:txBody>
      </p:sp>
      <p:sp>
        <p:nvSpPr>
          <p:cNvPr id="5" name="Szövegdoboz 4"/>
          <p:cNvSpPr txBox="1"/>
          <p:nvPr/>
        </p:nvSpPr>
        <p:spPr>
          <a:xfrm>
            <a:off x="0" y="0"/>
            <a:ext cx="2214578"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Join</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642918"/>
            <a:ext cx="8624918" cy="5286412"/>
          </a:xfrm>
        </p:spPr>
        <p:txBody>
          <a:bodyPr/>
          <a:lstStyle/>
          <a:p>
            <a:pPr>
              <a:buNone/>
            </a:pPr>
            <a:r>
              <a:rPr lang="hu-HU" dirty="0" smtClean="0">
                <a:solidFill>
                  <a:schemeClr val="bg1"/>
                </a:solidFill>
              </a:rPr>
              <a:t>	</a:t>
            </a:r>
            <a:r>
              <a:rPr lang="hu-HU" dirty="0" smtClean="0">
                <a:solidFill>
                  <a:schemeClr val="bg1"/>
                </a:solidFill>
              </a:rPr>
              <a:t>Ha </a:t>
            </a:r>
            <a:r>
              <a:rPr lang="hu-HU" dirty="0" smtClean="0">
                <a:solidFill>
                  <a:schemeClr val="bg1"/>
                </a:solidFill>
              </a:rPr>
              <a:t>már létrehoztuk a </a:t>
            </a:r>
            <a:r>
              <a:rPr lang="hu-HU" dirty="0" err="1" smtClean="0">
                <a:solidFill>
                  <a:schemeClr val="bg1"/>
                </a:solidFill>
              </a:rPr>
              <a:t>DataContextet</a:t>
            </a:r>
            <a:r>
              <a:rPr lang="hu-HU" dirty="0" smtClean="0">
                <a:solidFill>
                  <a:schemeClr val="bg1"/>
                </a:solidFill>
              </a:rPr>
              <a:t> akkor máris rendelkezésünkre állnak az adatbázis módosítást szolgáló metódusok. </a:t>
            </a:r>
          </a:p>
        </p:txBody>
      </p:sp>
      <p:sp>
        <p:nvSpPr>
          <p:cNvPr id="5" name="Szövegdoboz 4"/>
          <p:cNvSpPr txBox="1"/>
          <p:nvPr/>
        </p:nvSpPr>
        <p:spPr>
          <a:xfrm>
            <a:off x="0" y="0"/>
            <a:ext cx="4857752"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Adatok módosítása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ext Box 4"/>
          <p:cNvSpPr txBox="1">
            <a:spLocks noChangeArrowheads="1"/>
          </p:cNvSpPr>
          <p:nvPr/>
        </p:nvSpPr>
        <p:spPr bwMode="auto">
          <a:xfrm>
            <a:off x="0" y="3143248"/>
            <a:ext cx="9144000" cy="3587782"/>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hu-HU" sz="2400" dirty="0" err="1" smtClean="0"/>
              <a:t>InfoClassesDataContext</a:t>
            </a:r>
            <a:r>
              <a:rPr lang="hu-HU" sz="2400" dirty="0" smtClean="0"/>
              <a:t> </a:t>
            </a:r>
            <a:r>
              <a:rPr lang="hu-HU" sz="2400" dirty="0" err="1" smtClean="0"/>
              <a:t>context</a:t>
            </a:r>
            <a:r>
              <a:rPr lang="hu-HU" sz="2400" dirty="0" smtClean="0"/>
              <a:t> = </a:t>
            </a:r>
            <a:r>
              <a:rPr lang="hu-HU" sz="2400" dirty="0" err="1" smtClean="0"/>
              <a:t>new</a:t>
            </a:r>
            <a:r>
              <a:rPr lang="hu-HU" sz="2400" dirty="0" smtClean="0"/>
              <a:t> </a:t>
            </a:r>
            <a:r>
              <a:rPr lang="hu-HU" sz="2400" dirty="0" err="1" smtClean="0"/>
              <a:t>InfoClassesDataContext</a:t>
            </a:r>
            <a:r>
              <a:rPr lang="hu-HU" sz="2400" dirty="0" smtClean="0"/>
              <a:t>();</a:t>
            </a:r>
          </a:p>
          <a:p>
            <a:r>
              <a:rPr lang="hu-HU" sz="2400" dirty="0" smtClean="0"/>
              <a:t>var </a:t>
            </a:r>
            <a:r>
              <a:rPr lang="hu-HU" sz="2400" dirty="0" err="1" smtClean="0"/>
              <a:t>csfs</a:t>
            </a:r>
            <a:r>
              <a:rPr lang="hu-HU" sz="2400" dirty="0" smtClean="0"/>
              <a:t> = </a:t>
            </a:r>
            <a:r>
              <a:rPr lang="hu-HU" sz="2400" dirty="0" err="1" smtClean="0"/>
              <a:t>from</a:t>
            </a:r>
            <a:r>
              <a:rPr lang="hu-HU" sz="2400" dirty="0" smtClean="0"/>
              <a:t> p </a:t>
            </a:r>
            <a:r>
              <a:rPr lang="hu-HU" sz="2400" dirty="0" err="1" smtClean="0"/>
              <a:t>in</a:t>
            </a:r>
            <a:r>
              <a:rPr lang="hu-HU" sz="2400" dirty="0" smtClean="0"/>
              <a:t> </a:t>
            </a:r>
            <a:r>
              <a:rPr lang="hu-HU" sz="2400" dirty="0" err="1" smtClean="0"/>
              <a:t>context.RoleUsers</a:t>
            </a:r>
            <a:endParaRPr lang="hu-HU" sz="2400" dirty="0" smtClean="0"/>
          </a:p>
          <a:p>
            <a:r>
              <a:rPr lang="hu-HU" sz="2400" dirty="0" err="1" smtClean="0"/>
              <a:t>where</a:t>
            </a:r>
            <a:r>
              <a:rPr lang="hu-HU" sz="2400" dirty="0" smtClean="0"/>
              <a:t> </a:t>
            </a:r>
            <a:r>
              <a:rPr lang="hu-HU" sz="2400" dirty="0" err="1" smtClean="0"/>
              <a:t>p.RoleID</a:t>
            </a:r>
            <a:r>
              <a:rPr lang="hu-HU" sz="2400" dirty="0" smtClean="0"/>
              <a:t> == </a:t>
            </a:r>
            <a:r>
              <a:rPr lang="hu-HU" sz="2400" dirty="0" err="1" smtClean="0"/>
              <a:t>groupid</a:t>
            </a:r>
            <a:endParaRPr lang="hu-HU" sz="2400" dirty="0" smtClean="0"/>
          </a:p>
          <a:p>
            <a:r>
              <a:rPr lang="hu-HU" sz="2400" dirty="0" err="1" smtClean="0"/>
              <a:t>select</a:t>
            </a:r>
            <a:r>
              <a:rPr lang="hu-HU" sz="2400" dirty="0" smtClean="0"/>
              <a:t> p;</a:t>
            </a:r>
          </a:p>
          <a:p>
            <a:r>
              <a:rPr lang="en-US" sz="2400" dirty="0" err="1" smtClean="0"/>
              <a:t>foreach</a:t>
            </a:r>
            <a:r>
              <a:rPr lang="en-US" sz="2400" dirty="0" smtClean="0"/>
              <a:t> (</a:t>
            </a:r>
            <a:r>
              <a:rPr lang="en-US" sz="2400" dirty="0" err="1" smtClean="0"/>
              <a:t>csoport_felhasznalo</a:t>
            </a:r>
            <a:r>
              <a:rPr lang="en-US" sz="2400" dirty="0" smtClean="0"/>
              <a:t> </a:t>
            </a:r>
            <a:r>
              <a:rPr lang="en-US" sz="2400" dirty="0" err="1" smtClean="0"/>
              <a:t>cs</a:t>
            </a:r>
            <a:r>
              <a:rPr lang="en-US" sz="2400" dirty="0" smtClean="0"/>
              <a:t> in </a:t>
            </a:r>
            <a:r>
              <a:rPr lang="en-US" sz="2400" dirty="0" err="1" smtClean="0"/>
              <a:t>csfs</a:t>
            </a:r>
            <a:r>
              <a:rPr lang="en-US" sz="2400" dirty="0" smtClean="0"/>
              <a:t>)</a:t>
            </a:r>
          </a:p>
          <a:p>
            <a:r>
              <a:rPr lang="hu-HU" sz="2400" dirty="0" smtClean="0"/>
              <a:t>{</a:t>
            </a:r>
          </a:p>
          <a:p>
            <a:r>
              <a:rPr lang="hu-HU" sz="2400" dirty="0" smtClean="0"/>
              <a:t>	</a:t>
            </a:r>
            <a:r>
              <a:rPr lang="hu-HU" sz="2400" dirty="0" err="1" smtClean="0"/>
              <a:t>cs.jelen</a:t>
            </a:r>
            <a:r>
              <a:rPr lang="hu-HU" sz="2400" dirty="0" smtClean="0"/>
              <a:t> = </a:t>
            </a:r>
            <a:r>
              <a:rPr lang="hu-HU" sz="2400" dirty="0" err="1" smtClean="0"/>
              <a:t>false</a:t>
            </a:r>
            <a:r>
              <a:rPr lang="hu-HU" sz="2400" dirty="0" smtClean="0"/>
              <a:t>;</a:t>
            </a:r>
          </a:p>
          <a:p>
            <a:r>
              <a:rPr lang="hu-HU" sz="2400" dirty="0" smtClean="0"/>
              <a:t>}</a:t>
            </a:r>
          </a:p>
          <a:p>
            <a:r>
              <a:rPr lang="hu-HU" sz="2400" dirty="0" err="1" smtClean="0"/>
              <a:t>context.SubmitChanges</a:t>
            </a:r>
            <a:r>
              <a:rPr lang="hu-HU" sz="2400" dirty="0" smtClean="0"/>
              <a:t>();</a:t>
            </a:r>
            <a:endParaRPr lang="hu-HU" sz="24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642918"/>
            <a:ext cx="8624918" cy="1714512"/>
          </a:xfrm>
        </p:spPr>
        <p:txBody>
          <a:bodyPr/>
          <a:lstStyle/>
          <a:p>
            <a:r>
              <a:rPr lang="hu-HU" dirty="0" err="1" smtClean="0">
                <a:solidFill>
                  <a:schemeClr val="bg1"/>
                </a:solidFill>
              </a:rPr>
              <a:t>InsertOnSubmit</a:t>
            </a:r>
            <a:endParaRPr lang="hu-HU" dirty="0" smtClean="0">
              <a:solidFill>
                <a:schemeClr val="bg1"/>
              </a:solidFill>
            </a:endParaRPr>
          </a:p>
          <a:p>
            <a:r>
              <a:rPr lang="hu-HU" dirty="0" err="1" smtClean="0">
                <a:solidFill>
                  <a:schemeClr val="bg1"/>
                </a:solidFill>
              </a:rPr>
              <a:t>DeletOnSubmit</a:t>
            </a:r>
            <a:endParaRPr lang="hu-HU" dirty="0" smtClean="0">
              <a:solidFill>
                <a:schemeClr val="bg1"/>
              </a:solidFill>
            </a:endParaRPr>
          </a:p>
        </p:txBody>
      </p:sp>
      <p:sp>
        <p:nvSpPr>
          <p:cNvPr id="5" name="Szövegdoboz 4"/>
          <p:cNvSpPr txBox="1"/>
          <p:nvPr/>
        </p:nvSpPr>
        <p:spPr>
          <a:xfrm>
            <a:off x="0" y="0"/>
            <a:ext cx="6143636"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Adatok beillesztése és törlése</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4" name="Text Box 4"/>
          <p:cNvSpPr txBox="1">
            <a:spLocks noChangeArrowheads="1"/>
          </p:cNvSpPr>
          <p:nvPr/>
        </p:nvSpPr>
        <p:spPr bwMode="auto">
          <a:xfrm>
            <a:off x="0" y="2758034"/>
            <a:ext cx="9144000" cy="3957114"/>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hu-HU" sz="2400" dirty="0" err="1" smtClean="0"/>
              <a:t>uzenetek</a:t>
            </a:r>
            <a:r>
              <a:rPr lang="hu-HU" sz="2400" dirty="0" smtClean="0"/>
              <a:t> </a:t>
            </a:r>
            <a:r>
              <a:rPr lang="hu-HU" sz="2400" dirty="0" err="1" smtClean="0"/>
              <a:t>uzi</a:t>
            </a:r>
            <a:r>
              <a:rPr lang="hu-HU" sz="2400" dirty="0" smtClean="0"/>
              <a:t> = </a:t>
            </a:r>
            <a:r>
              <a:rPr lang="hu-HU" sz="2400" dirty="0" err="1" smtClean="0"/>
              <a:t>new</a:t>
            </a:r>
            <a:r>
              <a:rPr lang="hu-HU" sz="2400" dirty="0" smtClean="0"/>
              <a:t> </a:t>
            </a:r>
            <a:r>
              <a:rPr lang="hu-HU" sz="2400" dirty="0" err="1" smtClean="0"/>
              <a:t>uzenetek</a:t>
            </a:r>
            <a:endParaRPr lang="hu-HU" sz="2400" dirty="0" smtClean="0"/>
          </a:p>
          <a:p>
            <a:r>
              <a:rPr lang="hu-HU" sz="2400" dirty="0" smtClean="0"/>
              <a:t>{</a:t>
            </a:r>
          </a:p>
          <a:p>
            <a:pPr lvl="1"/>
            <a:r>
              <a:rPr lang="hu-HU" sz="2400" dirty="0" err="1" smtClean="0"/>
              <a:t>koruzenet</a:t>
            </a:r>
            <a:r>
              <a:rPr lang="hu-HU" sz="2400" dirty="0" smtClean="0"/>
              <a:t> = </a:t>
            </a:r>
            <a:r>
              <a:rPr lang="hu-HU" sz="2400" dirty="0" err="1" smtClean="0"/>
              <a:t>true</a:t>
            </a:r>
            <a:r>
              <a:rPr lang="hu-HU" sz="2400" dirty="0" smtClean="0"/>
              <a:t>,</a:t>
            </a:r>
          </a:p>
          <a:p>
            <a:pPr lvl="1"/>
            <a:r>
              <a:rPr lang="hu-HU" sz="2400" dirty="0" err="1" smtClean="0"/>
              <a:t>szoveg</a:t>
            </a:r>
            <a:r>
              <a:rPr lang="hu-HU" sz="2400" dirty="0" smtClean="0"/>
              <a:t> = "rövid üzenet!",</a:t>
            </a:r>
          </a:p>
          <a:p>
            <a:pPr lvl="1"/>
            <a:r>
              <a:rPr lang="hu-HU" sz="2400" dirty="0" err="1" smtClean="0"/>
              <a:t>kuldesido</a:t>
            </a:r>
            <a:r>
              <a:rPr lang="hu-HU" sz="2400" dirty="0" smtClean="0"/>
              <a:t> = </a:t>
            </a:r>
            <a:r>
              <a:rPr lang="hu-HU" sz="2400" dirty="0" err="1" smtClean="0"/>
              <a:t>DateTime.Now</a:t>
            </a:r>
            <a:endParaRPr lang="hu-HU" sz="2400" dirty="0" smtClean="0"/>
          </a:p>
          <a:p>
            <a:r>
              <a:rPr lang="hu-HU" sz="2400" dirty="0" smtClean="0"/>
              <a:t>};</a:t>
            </a:r>
          </a:p>
          <a:p>
            <a:r>
              <a:rPr lang="hu-HU" sz="2400" dirty="0" err="1" smtClean="0"/>
              <a:t>context.uzeneteks.InsertOnSubmit</a:t>
            </a:r>
            <a:r>
              <a:rPr lang="hu-HU" sz="2400" dirty="0" smtClean="0"/>
              <a:t>(</a:t>
            </a:r>
            <a:r>
              <a:rPr lang="hu-HU" sz="2400" dirty="0" err="1" smtClean="0"/>
              <a:t>uzi</a:t>
            </a:r>
            <a:r>
              <a:rPr lang="hu-HU" sz="2400" dirty="0" smtClean="0"/>
              <a:t>);</a:t>
            </a:r>
          </a:p>
          <a:p>
            <a:r>
              <a:rPr lang="hu-HU" sz="2400" dirty="0" err="1" smtClean="0"/>
              <a:t>context.SubmitChanges</a:t>
            </a:r>
            <a:r>
              <a:rPr lang="hu-HU" sz="2400" dirty="0" smtClean="0"/>
              <a:t>();</a:t>
            </a:r>
          </a:p>
          <a:p>
            <a:r>
              <a:rPr lang="hu-HU" sz="2400" dirty="0" err="1" smtClean="0"/>
              <a:t>context.uzeneteks.DeleteOnSubmit</a:t>
            </a:r>
            <a:r>
              <a:rPr lang="hu-HU" sz="2400" dirty="0" smtClean="0"/>
              <a:t>(</a:t>
            </a:r>
            <a:r>
              <a:rPr lang="hu-HU" sz="2400" dirty="0" err="1" smtClean="0"/>
              <a:t>uzi</a:t>
            </a:r>
            <a:r>
              <a:rPr lang="hu-HU" sz="2400" dirty="0" smtClean="0"/>
              <a:t>);</a:t>
            </a:r>
          </a:p>
          <a:p>
            <a:r>
              <a:rPr lang="hu-HU" sz="2400" dirty="0" err="1" smtClean="0"/>
              <a:t>context.SubmitChanges</a:t>
            </a:r>
            <a:r>
              <a:rPr lang="hu-HU" sz="2400" dirty="0" smtClean="0"/>
              <a:t>();</a:t>
            </a:r>
            <a:endParaRPr lang="hu-HU" sz="24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57298"/>
            <a:ext cx="8624918" cy="5286412"/>
          </a:xfrm>
        </p:spPr>
        <p:txBody>
          <a:bodyPr/>
          <a:lstStyle/>
          <a:p>
            <a:pPr fontAlgn="auto">
              <a:spcAft>
                <a:spcPts val="0"/>
              </a:spcAft>
              <a:defRPr/>
            </a:pPr>
            <a:r>
              <a:rPr lang="hu-HU" dirty="0" err="1" smtClean="0">
                <a:solidFill>
                  <a:schemeClr val="bg1"/>
                </a:solidFill>
              </a:rPr>
              <a:t>DataContext.CreateDatabase</a:t>
            </a:r>
            <a:r>
              <a:rPr lang="hu-HU" dirty="0" smtClean="0">
                <a:solidFill>
                  <a:schemeClr val="bg1"/>
                </a:solidFill>
              </a:rPr>
              <a:t>()</a:t>
            </a:r>
          </a:p>
          <a:p>
            <a:pPr fontAlgn="auto">
              <a:spcAft>
                <a:spcPts val="0"/>
              </a:spcAft>
              <a:defRPr/>
            </a:pPr>
            <a:r>
              <a:rPr lang="hu-HU" dirty="0" smtClean="0">
                <a:solidFill>
                  <a:schemeClr val="bg1"/>
                </a:solidFill>
              </a:rPr>
              <a:t>Csak az adatszerkezetet, logikát nem</a:t>
            </a:r>
          </a:p>
          <a:p>
            <a:pPr fontAlgn="auto">
              <a:spcAft>
                <a:spcPts val="0"/>
              </a:spcAft>
              <a:defRPr/>
            </a:pPr>
            <a:r>
              <a:rPr lang="hu-HU" dirty="0" smtClean="0">
                <a:solidFill>
                  <a:schemeClr val="bg1"/>
                </a:solidFill>
              </a:rPr>
              <a:t>Korábbi adatbázis eldobható</a:t>
            </a:r>
          </a:p>
          <a:p>
            <a:pPr lvl="1" fontAlgn="auto">
              <a:spcAft>
                <a:spcPts val="0"/>
              </a:spcAft>
              <a:defRPr/>
            </a:pPr>
            <a:r>
              <a:rPr lang="hu-HU" dirty="0" err="1" smtClean="0">
                <a:solidFill>
                  <a:schemeClr val="bg1"/>
                </a:solidFill>
              </a:rPr>
              <a:t>DataContext.DatabaseExists</a:t>
            </a:r>
            <a:r>
              <a:rPr lang="hu-HU" dirty="0" smtClean="0">
                <a:solidFill>
                  <a:schemeClr val="bg1"/>
                </a:solidFill>
              </a:rPr>
              <a:t>()</a:t>
            </a:r>
          </a:p>
          <a:p>
            <a:pPr lvl="1" fontAlgn="auto">
              <a:spcAft>
                <a:spcPts val="0"/>
              </a:spcAft>
              <a:defRPr/>
            </a:pPr>
            <a:r>
              <a:rPr lang="hu-HU" dirty="0" err="1" smtClean="0">
                <a:solidFill>
                  <a:schemeClr val="bg1"/>
                </a:solidFill>
              </a:rPr>
              <a:t>DataContext.DeleteDatabase</a:t>
            </a:r>
            <a:r>
              <a:rPr lang="hu-HU" dirty="0" smtClean="0">
                <a:solidFill>
                  <a:schemeClr val="bg1"/>
                </a:solidFill>
              </a:rPr>
              <a:t>()</a:t>
            </a:r>
          </a:p>
          <a:p>
            <a:pPr fontAlgn="auto">
              <a:spcAft>
                <a:spcPts val="0"/>
              </a:spcAft>
              <a:defRPr/>
            </a:pPr>
            <a:r>
              <a:rPr lang="hu-HU" dirty="0" smtClean="0">
                <a:solidFill>
                  <a:schemeClr val="bg1"/>
                </a:solidFill>
              </a:rPr>
              <a:t>Jogosultságok!</a:t>
            </a:r>
            <a:endParaRPr lang="hu-HU" dirty="0">
              <a:solidFill>
                <a:schemeClr val="bg1"/>
              </a:solidFill>
            </a:endParaRPr>
          </a:p>
        </p:txBody>
      </p:sp>
      <p:sp>
        <p:nvSpPr>
          <p:cNvPr id="5" name="Szövegdoboz 4"/>
          <p:cNvSpPr txBox="1"/>
          <p:nvPr/>
        </p:nvSpPr>
        <p:spPr>
          <a:xfrm>
            <a:off x="0" y="0"/>
            <a:ext cx="5786446"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Adatbázis létrehozása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YPOP_logo_magyar_alul"/>
          <p:cNvPicPr>
            <a:picLocks noChangeAspect="1" noChangeArrowheads="1"/>
          </p:cNvPicPr>
          <p:nvPr/>
        </p:nvPicPr>
        <p:blipFill>
          <a:blip r:embed="rId2"/>
          <a:srcRect/>
          <a:stretch>
            <a:fillRect/>
          </a:stretch>
        </p:blipFill>
        <p:spPr bwMode="auto">
          <a:xfrm>
            <a:off x="1403350" y="2708275"/>
            <a:ext cx="6913563" cy="1319213"/>
          </a:xfrm>
          <a:prstGeom prst="rect">
            <a:avLst/>
          </a:prstGeom>
          <a:noFill/>
        </p:spPr>
      </p:pic>
      <p:sp>
        <p:nvSpPr>
          <p:cNvPr id="3" name="Text Box 6"/>
          <p:cNvSpPr txBox="1">
            <a:spLocks noChangeArrowheads="1"/>
          </p:cNvSpPr>
          <p:nvPr/>
        </p:nvSpPr>
        <p:spPr bwMode="auto">
          <a:xfrm>
            <a:off x="312738" y="6091238"/>
            <a:ext cx="8532812" cy="523220"/>
          </a:xfrm>
          <a:prstGeom prst="rect">
            <a:avLst/>
          </a:prstGeom>
          <a:noFill/>
          <a:ln w="12700" cap="flat" cmpd="sng" algn="ctr">
            <a:noFill/>
            <a:prstDash val="solid"/>
            <a:miter lim="800000"/>
            <a:headEnd type="none" w="sm" len="sm"/>
            <a:tailEnd type="none" w="sm" len="sm"/>
          </a:ln>
          <a:effectLst/>
        </p:spPr>
        <p:txBody>
          <a:bodyPr vert="horz" wrap="square" lIns="91440" tIns="45720" rIns="91440" bIns="45720" anchor="t" compatLnSpc="1">
            <a:spAutoFit/>
          </a:bodyPr>
          <a:lstStyle/>
          <a:p>
            <a:pPr algn="ctr" eaLnBrk="0" fontAlgn="base" hangingPunct="0">
              <a:spcBef>
                <a:spcPct val="0"/>
              </a:spcBef>
              <a:spcAft>
                <a:spcPct val="0"/>
              </a:spcAft>
            </a:pPr>
            <a:r>
              <a:rPr lang="en-US" sz="700" dirty="0">
                <a:solidFill>
                  <a:schemeClr val="tx1">
                    <a:alpha val="100000"/>
                  </a:schemeClr>
                </a:solidFill>
                <a:latin typeface="Segoe"/>
                <a:cs typeface="Arial"/>
              </a:rPr>
              <a:t>© </a:t>
            </a:r>
            <a:r>
              <a:rPr lang="en-US" sz="700" dirty="0">
                <a:solidFill>
                  <a:schemeClr val="bg1"/>
                </a:solidFill>
                <a:latin typeface="Segoe"/>
                <a:cs typeface="Arial"/>
              </a:rPr>
              <a:t>2006 Microsoft Corporation. All rights reserved. Microsoft, Windows, Windows Vista and other product names are or may be registered trademarks and/or trademarks in the U.S. and/or other countries.</a:t>
            </a:r>
            <a:endParaRPr lang="hu-HU" dirty="0">
              <a:solidFill>
                <a:schemeClr val="bg1"/>
              </a:solidFill>
            </a:endParaRPr>
          </a:p>
          <a:p>
            <a:pPr algn="ctr" eaLnBrk="0" fontAlgn="base" hangingPunct="0">
              <a:spcBef>
                <a:spcPct val="0"/>
              </a:spcBef>
              <a:spcAft>
                <a:spcPct val="0"/>
              </a:spcAft>
            </a:pPr>
            <a:r>
              <a:rPr lang="en-US" sz="700" dirty="0">
                <a:solidFill>
                  <a:schemeClr val="bg1"/>
                </a:solidFill>
                <a:latin typeface="Segoe"/>
                <a:cs typeface="Aria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solidFill>
                  <a:schemeClr val="bg1"/>
                </a:solidFill>
                <a:latin typeface="Segoe"/>
                <a:cs typeface="Arial"/>
              </a:rPr>
            </a:br>
            <a:r>
              <a:rPr lang="en-US" sz="700" dirty="0">
                <a:solidFill>
                  <a:schemeClr val="bg1"/>
                </a:solidFill>
                <a:latin typeface="Segoe"/>
                <a:cs typeface="Arial"/>
              </a:rPr>
              <a:t>MICROSOFT MAKES NO WARRANTIES, EXPRESS, IMPLIED OR STATUTORY, AS TO THE INFORMATION IN THIS PRESENTATION.</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24"/>
          <p:cNvSpPr>
            <a:spLocks noChangeArrowheads="1"/>
          </p:cNvSpPr>
          <p:nvPr/>
        </p:nvSpPr>
        <p:spPr bwMode="auto">
          <a:xfrm>
            <a:off x="1785918" y="4316196"/>
            <a:ext cx="6572296" cy="2113200"/>
          </a:xfrm>
          <a:prstGeom prst="roundRect">
            <a:avLst>
              <a:gd name="adj" fmla="val 5547"/>
            </a:avLst>
          </a:prstGeom>
          <a:ln>
            <a:noFill/>
          </a:ln>
          <a:scene3d>
            <a:camera prst="orthographicFront">
              <a:rot lat="0" lon="0" rev="0"/>
            </a:camera>
            <a:lightRig rig="threePt" dir="t">
              <a:rot lat="0" lon="0" rev="1200000"/>
            </a:lightRig>
          </a:scene3d>
          <a:sp3d contourW="6350" prstMaterial="clear">
            <a:contourClr>
              <a:srgbClr val="002060"/>
            </a:contourClr>
          </a:sp3d>
        </p:spPr>
        <p:style>
          <a:lnRef idx="0">
            <a:schemeClr val="dk1"/>
          </a:lnRef>
          <a:fillRef idx="3">
            <a:schemeClr val="dk1"/>
          </a:fillRef>
          <a:effectRef idx="3">
            <a:schemeClr val="dk1"/>
          </a:effectRef>
          <a:fontRef idx="minor">
            <a:schemeClr val="lt1"/>
          </a:fontRef>
        </p:style>
        <p:txBody>
          <a:bodyPr lIns="90000" tIns="72000" bIns="0" anchor="b"/>
          <a:lstStyle/>
          <a:p>
            <a:pPr algn="r" fontAlgn="auto">
              <a:spcAft>
                <a:spcPts val="0"/>
              </a:spcAft>
              <a:defRPr/>
            </a:pPr>
            <a:r>
              <a:rPr lang="hu-HU" sz="2800" b="1" dirty="0">
                <a:ln>
                  <a:solidFill>
                    <a:schemeClr val="tx1">
                      <a:lumMod val="75000"/>
                      <a:alpha val="20000"/>
                    </a:schemeClr>
                  </a:solidFill>
                </a:ln>
                <a:solidFill>
                  <a:schemeClr val="bg1"/>
                </a:solidFill>
              </a:rPr>
              <a:t>SQL Server</a:t>
            </a:r>
            <a:endParaRPr lang="en-US" sz="2800" b="1" dirty="0">
              <a:ln>
                <a:solidFill>
                  <a:schemeClr val="tx1">
                    <a:lumMod val="75000"/>
                    <a:alpha val="20000"/>
                  </a:schemeClr>
                </a:solidFill>
              </a:ln>
              <a:solidFill>
                <a:schemeClr val="bg1"/>
              </a:solidFill>
            </a:endParaRPr>
          </a:p>
        </p:txBody>
      </p:sp>
      <p:sp>
        <p:nvSpPr>
          <p:cNvPr id="32" name="Rectangle 24"/>
          <p:cNvSpPr>
            <a:spLocks noChangeArrowheads="1"/>
          </p:cNvSpPr>
          <p:nvPr/>
        </p:nvSpPr>
        <p:spPr bwMode="auto">
          <a:xfrm>
            <a:off x="1785918" y="1047751"/>
            <a:ext cx="6572296" cy="2114550"/>
          </a:xfrm>
          <a:prstGeom prst="roundRect">
            <a:avLst>
              <a:gd name="adj" fmla="val 5547"/>
            </a:avLst>
          </a:prstGeom>
          <a:ln>
            <a:noFill/>
          </a:ln>
          <a:scene3d>
            <a:camera prst="orthographicFront">
              <a:rot lat="0" lon="0" rev="0"/>
            </a:camera>
            <a:lightRig rig="threePt" dir="t">
              <a:rot lat="0" lon="0" rev="1200000"/>
            </a:lightRig>
          </a:scene3d>
          <a:sp3d contourW="6350" prstMaterial="clear">
            <a:contourClr>
              <a:srgbClr val="002060"/>
            </a:contourClr>
          </a:sp3d>
        </p:spPr>
        <p:style>
          <a:lnRef idx="0">
            <a:schemeClr val="dk1"/>
          </a:lnRef>
          <a:fillRef idx="3">
            <a:schemeClr val="dk1"/>
          </a:fillRef>
          <a:effectRef idx="3">
            <a:schemeClr val="dk1"/>
          </a:effectRef>
          <a:fontRef idx="minor">
            <a:schemeClr val="lt1"/>
          </a:fontRef>
        </p:style>
        <p:txBody>
          <a:bodyPr lIns="90000" tIns="72000" bIns="0"/>
          <a:lstStyle/>
          <a:p>
            <a:pPr algn="r" fontAlgn="auto">
              <a:spcAft>
                <a:spcPts val="0"/>
              </a:spcAft>
              <a:defRPr/>
            </a:pPr>
            <a:r>
              <a:rPr lang="hu-HU" sz="2800" b="1" dirty="0">
                <a:ln>
                  <a:solidFill>
                    <a:schemeClr val="tx1">
                      <a:lumMod val="75000"/>
                      <a:alpha val="20000"/>
                    </a:schemeClr>
                  </a:solidFill>
                </a:ln>
                <a:solidFill>
                  <a:schemeClr val="bg1"/>
                </a:solidFill>
              </a:rPr>
              <a:t>LINQ to SQL</a:t>
            </a:r>
            <a:endParaRPr lang="en-US" sz="2800" b="1" dirty="0">
              <a:ln>
                <a:solidFill>
                  <a:schemeClr val="tx1">
                    <a:lumMod val="75000"/>
                    <a:alpha val="20000"/>
                  </a:schemeClr>
                </a:solidFill>
              </a:ln>
              <a:solidFill>
                <a:schemeClr val="bg1"/>
              </a:solidFill>
            </a:endParaRPr>
          </a:p>
        </p:txBody>
      </p:sp>
      <p:sp>
        <p:nvSpPr>
          <p:cNvPr id="6" name="Rounded Rectangle 5"/>
          <p:cNvSpPr/>
          <p:nvPr/>
        </p:nvSpPr>
        <p:spPr>
          <a:xfrm>
            <a:off x="2185996" y="1662949"/>
            <a:ext cx="2035983" cy="1262122"/>
          </a:xfrm>
          <a:prstGeom prst="roundRect">
            <a:avLst>
              <a:gd name="adj" fmla="val 5586"/>
            </a:avLst>
          </a:prstGeom>
          <a:ln/>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hu-HU" sz="24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LINQ to SQL objektum modell</a:t>
            </a:r>
          </a:p>
        </p:txBody>
      </p:sp>
      <p:sp>
        <p:nvSpPr>
          <p:cNvPr id="7" name="Rounded Rectangle 6"/>
          <p:cNvSpPr/>
          <p:nvPr/>
        </p:nvSpPr>
        <p:spPr>
          <a:xfrm>
            <a:off x="5141609" y="4554484"/>
            <a:ext cx="2035983" cy="1262122"/>
          </a:xfrm>
          <a:prstGeom prst="roundRect">
            <a:avLst>
              <a:gd name="adj" fmla="val 5586"/>
            </a:avLst>
          </a:prstGeom>
          <a:gradFill flip="none" rotWithShape="1">
            <a:gsLst>
              <a:gs pos="0">
                <a:srgbClr val="ADFFAD"/>
              </a:gs>
              <a:gs pos="50000">
                <a:srgbClr val="D3FFD1"/>
              </a:gs>
              <a:gs pos="100000">
                <a:srgbClr val="5FD760"/>
              </a:gs>
            </a:gsLst>
            <a:path path="circle">
              <a:fillToRect r="100000" b="100000"/>
            </a:path>
            <a:tileRect l="-100000" t="-100000"/>
          </a:gradFill>
          <a:ln w="28575" cap="flat" cmpd="sng" algn="ctr">
            <a:gradFill flip="none" rotWithShape="1">
              <a:gsLst>
                <a:gs pos="0">
                  <a:srgbClr val="ADFFAD"/>
                </a:gs>
                <a:gs pos="50000">
                  <a:srgbClr val="D3FFD1"/>
                </a:gs>
                <a:gs pos="100000">
                  <a:srgbClr val="5FD760"/>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r>
              <a:rPr lang="hu-HU" sz="24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Adatbázis-kezelő rendszer</a:t>
            </a:r>
          </a:p>
        </p:txBody>
      </p:sp>
      <p:pic>
        <p:nvPicPr>
          <p:cNvPr id="6152" name="Picture 77" descr="EPG_Woman"/>
          <p:cNvPicPr>
            <a:picLocks noChangeAspect="1" noChangeArrowheads="1"/>
          </p:cNvPicPr>
          <p:nvPr/>
        </p:nvPicPr>
        <p:blipFill>
          <a:blip r:embed="rId3"/>
          <a:srcRect/>
          <a:stretch>
            <a:fillRect/>
          </a:stretch>
        </p:blipFill>
        <p:spPr bwMode="auto">
          <a:xfrm>
            <a:off x="304800" y="1663700"/>
            <a:ext cx="1079500" cy="1452563"/>
          </a:xfrm>
          <a:prstGeom prst="rect">
            <a:avLst/>
          </a:prstGeom>
          <a:noFill/>
          <a:ln w="9525">
            <a:noFill/>
            <a:miter lim="800000"/>
            <a:headEnd/>
            <a:tailEnd/>
          </a:ln>
        </p:spPr>
      </p:pic>
      <p:sp>
        <p:nvSpPr>
          <p:cNvPr id="9" name="Rounded Rectangle 8"/>
          <p:cNvSpPr/>
          <p:nvPr/>
        </p:nvSpPr>
        <p:spPr>
          <a:xfrm>
            <a:off x="5141609" y="1662949"/>
            <a:ext cx="2035983" cy="1262122"/>
          </a:xfrm>
          <a:prstGeom prst="roundRect">
            <a:avLst>
              <a:gd name="adj" fmla="val 5586"/>
            </a:avLst>
          </a:prstGeom>
          <a:ln/>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hu-HU" sz="24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LINQ to SQL futtató-környezet</a:t>
            </a:r>
          </a:p>
        </p:txBody>
      </p:sp>
      <p:sp>
        <p:nvSpPr>
          <p:cNvPr id="10" name="Rounded Rectangle 9"/>
          <p:cNvSpPr/>
          <p:nvPr/>
        </p:nvSpPr>
        <p:spPr>
          <a:xfrm>
            <a:off x="2185996" y="4554484"/>
            <a:ext cx="2035983" cy="1262122"/>
          </a:xfrm>
          <a:prstGeom prst="roundRect">
            <a:avLst>
              <a:gd name="adj" fmla="val 5586"/>
            </a:avLst>
          </a:prstGeom>
          <a:gradFill flip="none" rotWithShape="1">
            <a:gsLst>
              <a:gs pos="0">
                <a:srgbClr val="ADFFAD"/>
              </a:gs>
              <a:gs pos="50000">
                <a:srgbClr val="D3FFD1"/>
              </a:gs>
              <a:gs pos="100000">
                <a:srgbClr val="5FD760"/>
              </a:gs>
            </a:gsLst>
            <a:path path="circle">
              <a:fillToRect r="100000" b="100000"/>
            </a:path>
            <a:tileRect l="-100000" t="-100000"/>
          </a:gradFill>
          <a:ln w="28575" cap="flat" cmpd="sng" algn="ctr">
            <a:gradFill flip="none" rotWithShape="1">
              <a:gsLst>
                <a:gs pos="0">
                  <a:srgbClr val="ADFFAD"/>
                </a:gs>
                <a:gs pos="50000">
                  <a:srgbClr val="D3FFD1"/>
                </a:gs>
                <a:gs pos="100000">
                  <a:srgbClr val="5FD760"/>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r>
              <a:rPr lang="hu-HU" sz="24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SQL adatok</a:t>
            </a:r>
          </a:p>
        </p:txBody>
      </p:sp>
      <p:pic>
        <p:nvPicPr>
          <p:cNvPr id="6155" name="Picture 20" descr="Database Sm"/>
          <p:cNvPicPr>
            <a:picLocks noChangeAspect="1" noChangeArrowheads="1"/>
          </p:cNvPicPr>
          <p:nvPr/>
        </p:nvPicPr>
        <p:blipFill>
          <a:blip r:embed="rId4"/>
          <a:srcRect/>
          <a:stretch>
            <a:fillRect/>
          </a:stretch>
        </p:blipFill>
        <p:spPr bwMode="auto">
          <a:xfrm>
            <a:off x="384175" y="4559300"/>
            <a:ext cx="1044575" cy="1250950"/>
          </a:xfrm>
          <a:prstGeom prst="rect">
            <a:avLst/>
          </a:prstGeom>
          <a:noFill/>
          <a:ln w="9525">
            <a:noFill/>
            <a:miter lim="800000"/>
            <a:headEnd/>
            <a:tailEnd/>
          </a:ln>
        </p:spPr>
      </p:pic>
      <p:cxnSp>
        <p:nvCxnSpPr>
          <p:cNvPr id="15" name="Elbow Connector 14"/>
          <p:cNvCxnSpPr>
            <a:stCxn id="9" idx="3"/>
            <a:endCxn id="7" idx="3"/>
          </p:cNvCxnSpPr>
          <p:nvPr/>
        </p:nvCxnSpPr>
        <p:spPr>
          <a:xfrm>
            <a:off x="7177088" y="2293938"/>
            <a:ext cx="1587" cy="2890837"/>
          </a:xfrm>
          <a:prstGeom prst="bentConnector3">
            <a:avLst>
              <a:gd name="adj1" fmla="val 58781505"/>
            </a:avLst>
          </a:prstGeom>
          <a:ln>
            <a:tailEnd type="triangle" w="lg" len="lg"/>
          </a:ln>
        </p:spPr>
        <p:style>
          <a:lnRef idx="1">
            <a:schemeClr val="accent2"/>
          </a:lnRef>
          <a:fillRef idx="0">
            <a:schemeClr val="accent2"/>
          </a:fillRef>
          <a:effectRef idx="0">
            <a:schemeClr val="accent2"/>
          </a:effectRef>
          <a:fontRef idx="minor">
            <a:schemeClr val="tx1"/>
          </a:fontRef>
        </p:style>
      </p:cxnSp>
      <p:cxnSp>
        <p:nvCxnSpPr>
          <p:cNvPr id="19" name="Elbow Connector 18"/>
          <p:cNvCxnSpPr/>
          <p:nvPr/>
        </p:nvCxnSpPr>
        <p:spPr>
          <a:xfrm>
            <a:off x="4222750" y="2389188"/>
            <a:ext cx="919163" cy="1587"/>
          </a:xfrm>
          <a:prstGeom prst="bentConnector3">
            <a:avLst>
              <a:gd name="adj1" fmla="val 50000"/>
            </a:avLst>
          </a:prstGeom>
          <a:ln>
            <a:tailEnd type="triangle" w="lg" len="lg"/>
          </a:ln>
        </p:spPr>
        <p:style>
          <a:lnRef idx="1">
            <a:schemeClr val="accent2"/>
          </a:lnRef>
          <a:fillRef idx="0">
            <a:schemeClr val="accent2"/>
          </a:fillRef>
          <a:effectRef idx="0">
            <a:schemeClr val="accent2"/>
          </a:effectRef>
          <a:fontRef idx="minor">
            <a:schemeClr val="tx1"/>
          </a:fontRef>
        </p:style>
      </p:cxnSp>
      <p:cxnSp>
        <p:nvCxnSpPr>
          <p:cNvPr id="22" name="Elbow Connector 21"/>
          <p:cNvCxnSpPr/>
          <p:nvPr/>
        </p:nvCxnSpPr>
        <p:spPr>
          <a:xfrm rot="10800000">
            <a:off x="4222750" y="5184775"/>
            <a:ext cx="919163" cy="1588"/>
          </a:xfrm>
          <a:prstGeom prst="bentConnector3">
            <a:avLst>
              <a:gd name="adj1" fmla="val 50000"/>
            </a:avLst>
          </a:prstGeom>
          <a:ln>
            <a:tailEnd type="triangle" w="lg" len="lg"/>
          </a:ln>
        </p:spPr>
        <p:style>
          <a:lnRef idx="1">
            <a:schemeClr val="accent2"/>
          </a:lnRef>
          <a:fillRef idx="0">
            <a:schemeClr val="accent2"/>
          </a:fillRef>
          <a:effectRef idx="0">
            <a:schemeClr val="accent2"/>
          </a:effectRef>
          <a:fontRef idx="minor">
            <a:schemeClr val="tx1"/>
          </a:fontRef>
        </p:style>
      </p:cxnSp>
      <p:cxnSp>
        <p:nvCxnSpPr>
          <p:cNvPr id="25" name="Elbow Connector 24"/>
          <p:cNvCxnSpPr/>
          <p:nvPr/>
        </p:nvCxnSpPr>
        <p:spPr>
          <a:xfrm rot="10800000" flipV="1">
            <a:off x="1428750" y="5184775"/>
            <a:ext cx="757238" cy="0"/>
          </a:xfrm>
          <a:prstGeom prst="bentConnector3">
            <a:avLst>
              <a:gd name="adj1" fmla="val 50000"/>
            </a:avLst>
          </a:prstGeom>
          <a:ln>
            <a:tailEnd type="triangle" w="lg" len="lg"/>
          </a:ln>
        </p:spPr>
        <p:style>
          <a:lnRef idx="1">
            <a:schemeClr val="accent2"/>
          </a:lnRef>
          <a:fillRef idx="0">
            <a:schemeClr val="accent2"/>
          </a:fillRef>
          <a:effectRef idx="0">
            <a:schemeClr val="accent2"/>
          </a:effectRef>
          <a:fontRef idx="minor">
            <a:schemeClr val="tx1"/>
          </a:fontRef>
        </p:style>
      </p:cxnSp>
      <p:cxnSp>
        <p:nvCxnSpPr>
          <p:cNvPr id="28" name="Elbow Connector 27"/>
          <p:cNvCxnSpPr/>
          <p:nvPr/>
        </p:nvCxnSpPr>
        <p:spPr>
          <a:xfrm flipV="1">
            <a:off x="1384300" y="2389188"/>
            <a:ext cx="801688" cy="1587"/>
          </a:xfrm>
          <a:prstGeom prst="bentConnector3">
            <a:avLst>
              <a:gd name="adj1" fmla="val 50000"/>
            </a:avLst>
          </a:prstGeom>
          <a:ln>
            <a:tailEnd type="triangle" w="lg" len="lg"/>
          </a:ln>
        </p:spPr>
        <p:style>
          <a:lnRef idx="1">
            <a:schemeClr val="accent2"/>
          </a:lnRef>
          <a:fillRef idx="0">
            <a:schemeClr val="accent2"/>
          </a:fillRef>
          <a:effectRef idx="0">
            <a:schemeClr val="accent2"/>
          </a:effectRef>
          <a:fontRef idx="minor">
            <a:schemeClr val="tx1"/>
          </a:fontRef>
        </p:style>
      </p:cxnSp>
      <p:sp>
        <p:nvSpPr>
          <p:cNvPr id="17" name="Szövegdoboz 16"/>
          <p:cNvSpPr txBox="1"/>
          <p:nvPr/>
        </p:nvSpPr>
        <p:spPr>
          <a:xfrm>
            <a:off x="0" y="0"/>
            <a:ext cx="3643306"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LINQ szerepe</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457200" y="857232"/>
            <a:ext cx="8229600" cy="5268931"/>
          </a:xfrm>
        </p:spPr>
        <p:txBody>
          <a:bodyPr>
            <a:normAutofit/>
          </a:bodyPr>
          <a:lstStyle/>
          <a:p>
            <a:pPr marL="411480" eaLnBrk="1" fontAlgn="auto" hangingPunct="1">
              <a:spcAft>
                <a:spcPts val="0"/>
              </a:spcAft>
              <a:buFont typeface="Wingdings"/>
              <a:buChar char=""/>
              <a:defRPr/>
            </a:pPr>
            <a:r>
              <a:rPr lang="hu-HU" dirty="0" err="1" smtClean="0">
                <a:solidFill>
                  <a:schemeClr val="bg1"/>
                </a:solidFill>
              </a:rPr>
              <a:t>Metaadatok</a:t>
            </a:r>
            <a:endParaRPr lang="hu-HU" dirty="0" smtClean="0">
              <a:solidFill>
                <a:schemeClr val="bg1"/>
              </a:solidFill>
            </a:endParaRPr>
          </a:p>
          <a:p>
            <a:pPr marL="740664" lvl="1" eaLnBrk="1" fontAlgn="auto" hangingPunct="1">
              <a:spcAft>
                <a:spcPts val="0"/>
              </a:spcAft>
              <a:buFont typeface="Wingdings"/>
              <a:buChar char=""/>
              <a:defRPr/>
            </a:pPr>
            <a:r>
              <a:rPr lang="hu-HU" dirty="0" smtClean="0">
                <a:solidFill>
                  <a:schemeClr val="bg1"/>
                </a:solidFill>
              </a:rPr>
              <a:t>Attribútumok az </a:t>
            </a:r>
          </a:p>
          <a:p>
            <a:pPr marL="996696" lvl="2" eaLnBrk="1" fontAlgn="auto" hangingPunct="1">
              <a:spcAft>
                <a:spcPts val="0"/>
              </a:spcAft>
              <a:buFont typeface="Wingdings 2"/>
              <a:buChar char=""/>
              <a:defRPr/>
            </a:pPr>
            <a:r>
              <a:rPr lang="hu-HU" dirty="0" smtClean="0">
                <a:solidFill>
                  <a:schemeClr val="bg1"/>
                </a:solidFill>
              </a:rPr>
              <a:t>Osztályok,</a:t>
            </a:r>
          </a:p>
          <a:p>
            <a:pPr marL="996696" lvl="2" eaLnBrk="1" fontAlgn="auto" hangingPunct="1">
              <a:spcAft>
                <a:spcPts val="0"/>
              </a:spcAft>
              <a:buFont typeface="Wingdings 2"/>
              <a:buChar char=""/>
              <a:defRPr/>
            </a:pPr>
            <a:r>
              <a:rPr lang="hu-HU" dirty="0" smtClean="0">
                <a:solidFill>
                  <a:schemeClr val="bg1"/>
                </a:solidFill>
              </a:rPr>
              <a:t>Tag változók, </a:t>
            </a:r>
          </a:p>
          <a:p>
            <a:pPr marL="996696" lvl="2" eaLnBrk="1" fontAlgn="auto" hangingPunct="1">
              <a:spcAft>
                <a:spcPts val="0"/>
              </a:spcAft>
              <a:buFont typeface="Wingdings 2"/>
              <a:buChar char=""/>
              <a:defRPr/>
            </a:pPr>
            <a:r>
              <a:rPr lang="hu-HU" dirty="0" smtClean="0">
                <a:solidFill>
                  <a:schemeClr val="bg1"/>
                </a:solidFill>
              </a:rPr>
              <a:t>Függvények </a:t>
            </a:r>
          </a:p>
          <a:p>
            <a:pPr marL="996696" lvl="2" eaLnBrk="1" fontAlgn="auto" hangingPunct="1">
              <a:spcAft>
                <a:spcPts val="0"/>
              </a:spcAft>
              <a:buFont typeface="Wingdings 2"/>
              <a:buNone/>
              <a:defRPr/>
            </a:pPr>
            <a:r>
              <a:rPr lang="hu-HU" dirty="0" smtClean="0">
                <a:solidFill>
                  <a:schemeClr val="bg1"/>
                </a:solidFill>
              </a:rPr>
              <a:t>fölött</a:t>
            </a:r>
          </a:p>
          <a:p>
            <a:pPr marL="411480" eaLnBrk="1" fontAlgn="auto" hangingPunct="1">
              <a:spcAft>
                <a:spcPts val="0"/>
              </a:spcAft>
              <a:buFont typeface="Wingdings"/>
              <a:buChar char=""/>
              <a:defRPr/>
            </a:pPr>
            <a:r>
              <a:rPr lang="hu-HU" dirty="0" smtClean="0">
                <a:solidFill>
                  <a:schemeClr val="bg1"/>
                </a:solidFill>
              </a:rPr>
              <a:t>Az egész generálható</a:t>
            </a:r>
          </a:p>
          <a:p>
            <a:pPr marL="740664" lvl="1" eaLnBrk="1" fontAlgn="auto" hangingPunct="1">
              <a:spcAft>
                <a:spcPts val="0"/>
              </a:spcAft>
              <a:buFont typeface="Wingdings"/>
              <a:buChar char=""/>
              <a:defRPr/>
            </a:pPr>
            <a:r>
              <a:rPr lang="hu-HU" dirty="0" err="1" smtClean="0">
                <a:solidFill>
                  <a:schemeClr val="bg1"/>
                </a:solidFill>
              </a:rPr>
              <a:t>Designer</a:t>
            </a:r>
            <a:r>
              <a:rPr lang="hu-HU" dirty="0" smtClean="0">
                <a:solidFill>
                  <a:schemeClr val="bg1"/>
                </a:solidFill>
              </a:rPr>
              <a:t> , vagy </a:t>
            </a:r>
            <a:r>
              <a:rPr lang="hu-HU" dirty="0" err="1" smtClean="0">
                <a:solidFill>
                  <a:schemeClr val="bg1"/>
                </a:solidFill>
              </a:rPr>
              <a:t>SQLMetal.exe</a:t>
            </a:r>
            <a:endParaRPr lang="hu-HU" dirty="0" smtClean="0">
              <a:solidFill>
                <a:schemeClr val="bg1"/>
              </a:solidFill>
            </a:endParaRPr>
          </a:p>
          <a:p>
            <a:pPr marL="411480" eaLnBrk="1" fontAlgn="auto" hangingPunct="1">
              <a:spcAft>
                <a:spcPts val="0"/>
              </a:spcAft>
              <a:buFont typeface="Wingdings"/>
              <a:buChar char=""/>
              <a:defRPr/>
            </a:pPr>
            <a:r>
              <a:rPr lang="hu-HU" dirty="0" smtClean="0">
                <a:solidFill>
                  <a:schemeClr val="bg1"/>
                </a:solidFill>
              </a:rPr>
              <a:t>Gazdag leképezési lehetőségek</a:t>
            </a:r>
          </a:p>
          <a:p>
            <a:pPr marL="740664" lvl="1" eaLnBrk="1" fontAlgn="auto" hangingPunct="1">
              <a:spcAft>
                <a:spcPts val="0"/>
              </a:spcAft>
              <a:buFont typeface="Wingdings"/>
              <a:buChar char=""/>
              <a:defRPr/>
            </a:pPr>
            <a:r>
              <a:rPr lang="hu-HU" dirty="0" smtClean="0">
                <a:solidFill>
                  <a:schemeClr val="bg1"/>
                </a:solidFill>
              </a:rPr>
              <a:t>(Öröklés, relációk, SP, UDF, DB létrehozása…)</a:t>
            </a:r>
          </a:p>
          <a:p>
            <a:pPr marL="996696" lvl="2" eaLnBrk="1" fontAlgn="auto" hangingPunct="1">
              <a:spcAft>
                <a:spcPts val="0"/>
              </a:spcAft>
              <a:buFont typeface="Wingdings 2"/>
              <a:buNone/>
              <a:defRPr/>
            </a:pPr>
            <a:endParaRPr lang="hu-HU" dirty="0" smtClean="0">
              <a:solidFill>
                <a:schemeClr val="bg1"/>
              </a:solidFill>
            </a:endParaRPr>
          </a:p>
        </p:txBody>
      </p:sp>
      <p:sp>
        <p:nvSpPr>
          <p:cNvPr id="4" name="Szövegdoboz 3"/>
          <p:cNvSpPr txBox="1"/>
          <p:nvPr/>
        </p:nvSpPr>
        <p:spPr>
          <a:xfrm>
            <a:off x="0" y="0"/>
            <a:ext cx="814390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LINQ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To</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SQL leképzés</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28"/>
          <p:cNvCxnSpPr/>
          <p:nvPr/>
        </p:nvCxnSpPr>
        <p:spPr bwMode="gray">
          <a:xfrm rot="5400000">
            <a:off x="4853047" y="5088743"/>
            <a:ext cx="1143000" cy="993"/>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tx1"/>
            </a:solidFill>
            <a:prstDash val="solid"/>
            <a:round/>
            <a:headEnd type="none" w="med" len="med"/>
            <a:tailEnd type="triangle" w="lg" len="lg"/>
          </a:ln>
          <a:effectLst>
            <a:glow rad="101600">
              <a:schemeClr val="accent2">
                <a:satMod val="175000"/>
                <a:alpha val="40000"/>
              </a:schemeClr>
            </a:glow>
          </a:effectLst>
        </p:spPr>
      </p:cxnSp>
      <p:cxnSp>
        <p:nvCxnSpPr>
          <p:cNvPr id="5" name="Straight Arrow Connector 29"/>
          <p:cNvCxnSpPr/>
          <p:nvPr/>
        </p:nvCxnSpPr>
        <p:spPr bwMode="gray">
          <a:xfrm rot="5400000">
            <a:off x="4853047" y="3056743"/>
            <a:ext cx="1143000" cy="993"/>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tx1"/>
            </a:solidFill>
            <a:prstDash val="solid"/>
            <a:round/>
            <a:headEnd type="none" w="med" len="med"/>
            <a:tailEnd type="triangle" w="lg" len="lg"/>
          </a:ln>
          <a:effectLst>
            <a:glow rad="101600">
              <a:schemeClr val="accent2">
                <a:satMod val="175000"/>
                <a:alpha val="40000"/>
              </a:schemeClr>
            </a:glow>
          </a:effectLst>
        </p:spPr>
      </p:cxnSp>
      <p:cxnSp>
        <p:nvCxnSpPr>
          <p:cNvPr id="6" name="Straight Arrow Connector 26"/>
          <p:cNvCxnSpPr/>
          <p:nvPr/>
        </p:nvCxnSpPr>
        <p:spPr bwMode="gray">
          <a:xfrm rot="16200000" flipV="1">
            <a:off x="3614797" y="5088743"/>
            <a:ext cx="1143000" cy="993"/>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tx1"/>
            </a:solidFill>
            <a:prstDash val="solid"/>
            <a:round/>
            <a:headEnd type="none" w="med" len="med"/>
            <a:tailEnd type="triangle" w="lg" len="lg"/>
          </a:ln>
          <a:effectLst>
            <a:glow rad="101600">
              <a:schemeClr val="accent2">
                <a:satMod val="175000"/>
                <a:alpha val="40000"/>
              </a:schemeClr>
            </a:glow>
          </a:effectLst>
        </p:spPr>
      </p:cxnSp>
      <p:cxnSp>
        <p:nvCxnSpPr>
          <p:cNvPr id="7" name="Straight Arrow Connector 27"/>
          <p:cNvCxnSpPr/>
          <p:nvPr/>
        </p:nvCxnSpPr>
        <p:spPr bwMode="gray">
          <a:xfrm rot="16200000" flipV="1">
            <a:off x="3614797" y="3056743"/>
            <a:ext cx="1143000" cy="993"/>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tx1"/>
            </a:solidFill>
            <a:prstDash val="solid"/>
            <a:round/>
            <a:headEnd type="none" w="med" len="med"/>
            <a:tailEnd type="triangle" w="lg" len="lg"/>
          </a:ln>
          <a:effectLst>
            <a:glow rad="101600">
              <a:schemeClr val="accent2">
                <a:satMod val="175000"/>
                <a:alpha val="40000"/>
              </a:schemeClr>
            </a:glow>
          </a:effectLst>
        </p:spPr>
      </p:cxnSp>
      <p:cxnSp>
        <p:nvCxnSpPr>
          <p:cNvPr id="8" name="Straight Arrow Connector 25"/>
          <p:cNvCxnSpPr/>
          <p:nvPr/>
        </p:nvCxnSpPr>
        <p:spPr bwMode="gray">
          <a:xfrm rot="5400000">
            <a:off x="3233797" y="5088743"/>
            <a:ext cx="1143000" cy="993"/>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tx1"/>
            </a:solidFill>
            <a:prstDash val="solid"/>
            <a:round/>
            <a:headEnd type="none" w="med" len="med"/>
            <a:tailEnd type="triangle" w="lg" len="lg"/>
          </a:ln>
          <a:effectLst>
            <a:glow rad="101600">
              <a:schemeClr val="accent2">
                <a:satMod val="175000"/>
                <a:alpha val="40000"/>
              </a:schemeClr>
            </a:glow>
          </a:effectLst>
        </p:spPr>
      </p:cxnSp>
      <p:cxnSp>
        <p:nvCxnSpPr>
          <p:cNvPr id="9" name="Straight Arrow Connector 24"/>
          <p:cNvCxnSpPr/>
          <p:nvPr/>
        </p:nvCxnSpPr>
        <p:spPr bwMode="gray">
          <a:xfrm rot="5400000">
            <a:off x="3233797" y="3056743"/>
            <a:ext cx="1143000" cy="993"/>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chemeClr val="tx1"/>
            </a:solidFill>
            <a:prstDash val="solid"/>
            <a:round/>
            <a:headEnd type="none" w="med" len="med"/>
            <a:tailEnd type="triangle" w="lg" len="lg"/>
          </a:ln>
          <a:effectLst>
            <a:glow rad="101600">
              <a:schemeClr val="accent2">
                <a:satMod val="175000"/>
                <a:alpha val="40000"/>
              </a:schemeClr>
            </a:glow>
          </a:effectLst>
        </p:spPr>
      </p:cxnSp>
      <p:grpSp>
        <p:nvGrpSpPr>
          <p:cNvPr id="2" name="Group 2"/>
          <p:cNvGrpSpPr>
            <a:grpSpLocks/>
          </p:cNvGrpSpPr>
          <p:nvPr/>
        </p:nvGrpSpPr>
        <p:grpSpPr bwMode="auto">
          <a:xfrm>
            <a:off x="3519488" y="1597025"/>
            <a:ext cx="2200275" cy="889000"/>
            <a:chOff x="4267200" y="6324600"/>
            <a:chExt cx="2641600" cy="1059543"/>
          </a:xfrm>
        </p:grpSpPr>
        <p:sp>
          <p:nvSpPr>
            <p:cNvPr id="11" name="Rounded Rectangle 3"/>
            <p:cNvSpPr/>
            <p:nvPr/>
          </p:nvSpPr>
          <p:spPr bwMode="gray">
            <a:xfrm>
              <a:off x="4267200" y="6324600"/>
              <a:ext cx="2641600" cy="1059543"/>
            </a:xfrm>
            <a:prstGeom prst="roundRect">
              <a:avLst>
                <a:gd name="adj" fmla="val 9033"/>
              </a:avLst>
            </a:prstGeom>
            <a:gradFill>
              <a:gsLst>
                <a:gs pos="0">
                  <a:schemeClr val="accent5">
                    <a:lumMod val="20000"/>
                    <a:lumOff val="80000"/>
                    <a:alpha val="70000"/>
                  </a:schemeClr>
                </a:gs>
                <a:gs pos="100000">
                  <a:schemeClr val="accent5">
                    <a:alpha val="70000"/>
                  </a:schemeClr>
                </a:gs>
              </a:gsLst>
              <a:lin ang="5400000" scaled="1"/>
            </a:gra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endParaRPr lang="en-US" sz="2400" dirty="0">
                <a:solidFill>
                  <a:srgbClr val="FFFFFF"/>
                </a:solidFill>
                <a:effectLst>
                  <a:outerShdw blurRad="38100" dist="38100" dir="2700000" algn="tl">
                    <a:srgbClr val="000000">
                      <a:alpha val="43137"/>
                    </a:srgbClr>
                  </a:outerShdw>
                </a:effectLst>
              </a:endParaRPr>
            </a:p>
          </p:txBody>
        </p:sp>
        <p:sp>
          <p:nvSpPr>
            <p:cNvPr id="12" name="Rounded Rectangle 4"/>
            <p:cNvSpPr/>
            <p:nvPr/>
          </p:nvSpPr>
          <p:spPr bwMode="gray">
            <a:xfrm>
              <a:off x="4314825" y="6357939"/>
              <a:ext cx="2547938" cy="976312"/>
            </a:xfrm>
            <a:prstGeom prst="roundRect">
              <a:avLst>
                <a:gd name="adj" fmla="val 5384"/>
              </a:avLst>
            </a:prstGeom>
            <a:gradFill>
              <a:gsLst>
                <a:gs pos="0">
                  <a:schemeClr val="accent5">
                    <a:lumMod val="20000"/>
                    <a:lumOff val="80000"/>
                    <a:alpha val="70000"/>
                  </a:schemeClr>
                </a:gs>
                <a:gs pos="100000">
                  <a:schemeClr val="accent5">
                    <a:alpha val="70000"/>
                  </a:schemeClr>
                </a:gs>
              </a:gsLst>
              <a:lin ang="5400000" scaled="1"/>
            </a:gra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endParaRPr lang="en-US" sz="2400" dirty="0">
                <a:solidFill>
                  <a:srgbClr val="FFFFFF"/>
                </a:solidFill>
                <a:effectLst>
                  <a:outerShdw blurRad="38100" dist="38100" dir="2700000" algn="tl">
                    <a:srgbClr val="000000">
                      <a:alpha val="43137"/>
                    </a:srgbClr>
                  </a:outerShdw>
                </a:effectLst>
              </a:endParaRPr>
            </a:p>
          </p:txBody>
        </p:sp>
        <p:sp>
          <p:nvSpPr>
            <p:cNvPr id="13" name="Rounded Rectangle 5"/>
            <p:cNvSpPr/>
            <p:nvPr/>
          </p:nvSpPr>
          <p:spPr bwMode="gray">
            <a:xfrm>
              <a:off x="4279526" y="6355003"/>
              <a:ext cx="2572872" cy="990506"/>
            </a:xfrm>
            <a:prstGeom prst="roundRect">
              <a:avLst>
                <a:gd name="adj" fmla="val 8264"/>
              </a:avLst>
            </a:prstGeom>
            <a:gradFill>
              <a:gsLst>
                <a:gs pos="0">
                  <a:schemeClr val="accent5">
                    <a:lumMod val="20000"/>
                    <a:lumOff val="80000"/>
                    <a:alpha val="70000"/>
                  </a:schemeClr>
                </a:gs>
                <a:gs pos="100000">
                  <a:schemeClr val="accent5">
                    <a:alpha val="70000"/>
                  </a:schemeClr>
                </a:gs>
              </a:gsLst>
              <a:lin ang="5400000" scaled="1"/>
            </a:gra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r>
                <a:rPr lang="en-US" sz="2400" dirty="0">
                  <a:solidFill>
                    <a:srgbClr val="FFFFFF"/>
                  </a:solidFill>
                  <a:effectLst>
                    <a:outerShdw blurRad="38100" dist="38100" dir="2700000" algn="tl">
                      <a:srgbClr val="000000">
                        <a:alpha val="43137"/>
                      </a:srgbClr>
                    </a:outerShdw>
                  </a:effectLst>
                </a:rPr>
                <a:t>A</a:t>
              </a:r>
              <a:r>
                <a:rPr lang="hu-HU" sz="2400" dirty="0" err="1">
                  <a:solidFill>
                    <a:srgbClr val="FFFFFF"/>
                  </a:solidFill>
                  <a:effectLst>
                    <a:outerShdw blurRad="38100" dist="38100" dir="2700000" algn="tl">
                      <a:srgbClr val="000000">
                        <a:alpha val="43137"/>
                      </a:srgbClr>
                    </a:outerShdw>
                  </a:effectLst>
                </a:rPr>
                <a:t>lkalmazás</a:t>
              </a:r>
              <a:endParaRPr lang="en-US" sz="2400" dirty="0">
                <a:solidFill>
                  <a:srgbClr val="FFFFFF"/>
                </a:solidFill>
                <a:effectLst>
                  <a:outerShdw blurRad="38100" dist="38100" dir="2700000" algn="tl">
                    <a:srgbClr val="000000">
                      <a:alpha val="43137"/>
                    </a:srgbClr>
                  </a:outerShdw>
                </a:effectLst>
              </a:endParaRPr>
            </a:p>
          </p:txBody>
        </p:sp>
      </p:grpSp>
      <p:grpSp>
        <p:nvGrpSpPr>
          <p:cNvPr id="3" name="Group 6"/>
          <p:cNvGrpSpPr>
            <a:grpSpLocks/>
          </p:cNvGrpSpPr>
          <p:nvPr/>
        </p:nvGrpSpPr>
        <p:grpSpPr bwMode="auto">
          <a:xfrm>
            <a:off x="3519488" y="3629025"/>
            <a:ext cx="2200275" cy="889000"/>
            <a:chOff x="4267200" y="6324600"/>
            <a:chExt cx="2641600" cy="1059543"/>
          </a:xfrm>
        </p:grpSpPr>
        <p:sp>
          <p:nvSpPr>
            <p:cNvPr id="15" name="Rounded Rectangle 7"/>
            <p:cNvSpPr/>
            <p:nvPr/>
          </p:nvSpPr>
          <p:spPr bwMode="gray">
            <a:xfrm>
              <a:off x="4267200" y="6324600"/>
              <a:ext cx="2641600" cy="1059543"/>
            </a:xfrm>
            <a:prstGeom prst="roundRect">
              <a:avLst>
                <a:gd name="adj" fmla="val 9033"/>
              </a:avLst>
            </a:prstGeom>
            <a:gradFill>
              <a:gsLst>
                <a:gs pos="0">
                  <a:schemeClr val="accent5">
                    <a:lumMod val="20000"/>
                    <a:lumOff val="80000"/>
                    <a:alpha val="70000"/>
                  </a:schemeClr>
                </a:gs>
                <a:gs pos="100000">
                  <a:schemeClr val="accent5">
                    <a:alpha val="70000"/>
                  </a:schemeClr>
                </a:gs>
              </a:gsLst>
              <a:lin ang="5400000" scaled="1"/>
            </a:gra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endParaRPr lang="en-US" sz="2400" dirty="0">
                <a:solidFill>
                  <a:srgbClr val="FFFFFF"/>
                </a:solidFill>
                <a:effectLst>
                  <a:outerShdw blurRad="38100" dist="38100" dir="2700000" algn="tl">
                    <a:srgbClr val="000000">
                      <a:alpha val="43137"/>
                    </a:srgbClr>
                  </a:outerShdw>
                </a:effectLst>
              </a:endParaRPr>
            </a:p>
          </p:txBody>
        </p:sp>
        <p:sp>
          <p:nvSpPr>
            <p:cNvPr id="16" name="Rounded Rectangle 8"/>
            <p:cNvSpPr/>
            <p:nvPr/>
          </p:nvSpPr>
          <p:spPr bwMode="gray">
            <a:xfrm>
              <a:off x="4314825" y="6357939"/>
              <a:ext cx="2547938" cy="976312"/>
            </a:xfrm>
            <a:prstGeom prst="roundRect">
              <a:avLst>
                <a:gd name="adj" fmla="val 5384"/>
              </a:avLst>
            </a:prstGeom>
            <a:gradFill>
              <a:gsLst>
                <a:gs pos="0">
                  <a:schemeClr val="accent5">
                    <a:lumMod val="20000"/>
                    <a:lumOff val="80000"/>
                    <a:alpha val="70000"/>
                  </a:schemeClr>
                </a:gs>
                <a:gs pos="100000">
                  <a:schemeClr val="accent5">
                    <a:alpha val="70000"/>
                  </a:schemeClr>
                </a:gs>
              </a:gsLst>
              <a:lin ang="5400000" scaled="1"/>
            </a:gra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endParaRPr lang="en-US" sz="2400" dirty="0">
                <a:solidFill>
                  <a:srgbClr val="FFFFFF"/>
                </a:solidFill>
                <a:effectLst>
                  <a:outerShdw blurRad="38100" dist="38100" dir="2700000" algn="tl">
                    <a:srgbClr val="000000">
                      <a:alpha val="43137"/>
                    </a:srgbClr>
                  </a:outerShdw>
                </a:effectLst>
              </a:endParaRPr>
            </a:p>
          </p:txBody>
        </p:sp>
        <p:sp>
          <p:nvSpPr>
            <p:cNvPr id="17" name="Rounded Rectangle 9"/>
            <p:cNvSpPr/>
            <p:nvPr/>
          </p:nvSpPr>
          <p:spPr bwMode="gray">
            <a:xfrm>
              <a:off x="4279526" y="6355003"/>
              <a:ext cx="2572872" cy="990506"/>
            </a:xfrm>
            <a:prstGeom prst="roundRect">
              <a:avLst>
                <a:gd name="adj" fmla="val 8264"/>
              </a:avLst>
            </a:prstGeom>
            <a:gradFill>
              <a:gsLst>
                <a:gs pos="0">
                  <a:schemeClr val="accent5">
                    <a:lumMod val="20000"/>
                    <a:lumOff val="80000"/>
                    <a:alpha val="70000"/>
                  </a:schemeClr>
                </a:gs>
                <a:gs pos="100000">
                  <a:schemeClr val="accent5">
                    <a:alpha val="70000"/>
                  </a:schemeClr>
                </a:gs>
              </a:gsLst>
              <a:lin ang="5400000" scaled="1"/>
            </a:gra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r>
                <a:rPr lang="en-US" sz="2400" dirty="0">
                  <a:solidFill>
                    <a:srgbClr val="FFFFFF"/>
                  </a:solidFill>
                  <a:effectLst>
                    <a:outerShdw blurRad="38100" dist="38100" dir="2700000" algn="tl">
                      <a:srgbClr val="000000">
                        <a:alpha val="43137"/>
                      </a:srgbClr>
                    </a:outerShdw>
                  </a:effectLst>
                </a:rPr>
                <a:t>LINQ to SQL</a:t>
              </a:r>
            </a:p>
          </p:txBody>
        </p:sp>
      </p:grpSp>
      <p:grpSp>
        <p:nvGrpSpPr>
          <p:cNvPr id="10" name="Group 10"/>
          <p:cNvGrpSpPr/>
          <p:nvPr/>
        </p:nvGrpSpPr>
        <p:grpSpPr bwMode="gray">
          <a:xfrm>
            <a:off x="3519051" y="5660739"/>
            <a:ext cx="2201333" cy="889000"/>
            <a:chOff x="4267200" y="4934857"/>
            <a:chExt cx="2641600" cy="1059543"/>
          </a:xfrm>
          <a:gradFill>
            <a:gsLst>
              <a:gs pos="0">
                <a:schemeClr val="accent2">
                  <a:lumMod val="20000"/>
                  <a:lumOff val="80000"/>
                  <a:alpha val="70000"/>
                </a:schemeClr>
              </a:gs>
              <a:gs pos="100000">
                <a:schemeClr val="accent2">
                  <a:alpha val="70000"/>
                </a:schemeClr>
              </a:gs>
            </a:gsLst>
            <a:lin ang="5400000" scaled="1"/>
          </a:gradFill>
        </p:grpSpPr>
        <p:sp>
          <p:nvSpPr>
            <p:cNvPr id="19" name="Rounded Rectangle 11"/>
            <p:cNvSpPr/>
            <p:nvPr/>
          </p:nvSpPr>
          <p:spPr bwMode="gray">
            <a:xfrm>
              <a:off x="4267200" y="4934857"/>
              <a:ext cx="2641600" cy="1059543"/>
            </a:xfrm>
            <a:prstGeom prst="roundRect">
              <a:avLst>
                <a:gd name="adj" fmla="val 9033"/>
              </a:avLst>
            </a:prstGeom>
            <a:gradFill flip="none" rotWithShape="1">
              <a:gsLst>
                <a:gs pos="0">
                  <a:schemeClr val="accent1">
                    <a:tint val="66000"/>
                    <a:satMod val="160000"/>
                    <a:alpha val="70000"/>
                  </a:schemeClr>
                </a:gs>
                <a:gs pos="100000">
                  <a:schemeClr val="accent1">
                    <a:alpha val="70000"/>
                  </a:schemeClr>
                </a:gs>
              </a:gsLst>
              <a:lin ang="5400000" scaled="1"/>
              <a:tileRect/>
            </a:gra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endParaRPr lang="en-US" sz="2800" dirty="0">
                <a:solidFill>
                  <a:srgbClr val="FFFFFF"/>
                </a:solidFill>
                <a:effectLst>
                  <a:outerShdw blurRad="38100" dist="38100" dir="2700000" algn="tl">
                    <a:srgbClr val="000000">
                      <a:alpha val="43137"/>
                    </a:srgbClr>
                  </a:outerShdw>
                </a:effectLst>
              </a:endParaRPr>
            </a:p>
          </p:txBody>
        </p:sp>
        <p:sp>
          <p:nvSpPr>
            <p:cNvPr id="20" name="Rounded Rectangle 12"/>
            <p:cNvSpPr/>
            <p:nvPr/>
          </p:nvSpPr>
          <p:spPr bwMode="gray">
            <a:xfrm>
              <a:off x="4314825" y="4967289"/>
              <a:ext cx="2547938" cy="976312"/>
            </a:xfrm>
            <a:prstGeom prst="roundRect">
              <a:avLst>
                <a:gd name="adj" fmla="val 5384"/>
              </a:avLst>
            </a:prstGeom>
            <a:gradFill flip="none" rotWithShape="1">
              <a:gsLst>
                <a:gs pos="0">
                  <a:schemeClr val="accent1">
                    <a:tint val="66000"/>
                    <a:satMod val="160000"/>
                    <a:alpha val="70000"/>
                  </a:schemeClr>
                </a:gs>
                <a:gs pos="100000">
                  <a:schemeClr val="accent1">
                    <a:alpha val="70000"/>
                  </a:schemeClr>
                </a:gs>
              </a:gsLst>
              <a:lin ang="5400000" scaled="1"/>
              <a:tileRect/>
            </a:gra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endParaRPr lang="en-US" sz="2800" dirty="0">
                <a:solidFill>
                  <a:srgbClr val="FFFFFF"/>
                </a:solidFill>
                <a:effectLst>
                  <a:outerShdw blurRad="38100" dist="38100" dir="2700000" algn="tl">
                    <a:srgbClr val="000000">
                      <a:alpha val="43137"/>
                    </a:srgbClr>
                  </a:outerShdw>
                </a:effectLst>
              </a:endParaRPr>
            </a:p>
          </p:txBody>
        </p:sp>
        <p:sp>
          <p:nvSpPr>
            <p:cNvPr id="21" name="Rounded Rectangle 13"/>
            <p:cNvSpPr/>
            <p:nvPr/>
          </p:nvSpPr>
          <p:spPr bwMode="gray">
            <a:xfrm>
              <a:off x="4279526" y="4967301"/>
              <a:ext cx="2572872" cy="990506"/>
            </a:xfrm>
            <a:prstGeom prst="roundRect">
              <a:avLst>
                <a:gd name="adj" fmla="val 8264"/>
              </a:avLst>
            </a:prstGeom>
            <a:gradFill flip="none" rotWithShape="1">
              <a:gsLst>
                <a:gs pos="0">
                  <a:schemeClr val="accent1">
                    <a:tint val="66000"/>
                    <a:satMod val="160000"/>
                    <a:alpha val="70000"/>
                  </a:schemeClr>
                </a:gs>
                <a:gs pos="100000">
                  <a:schemeClr val="accent1">
                    <a:alpha val="70000"/>
                  </a:schemeClr>
                </a:gs>
              </a:gsLst>
              <a:lin ang="5400000" scaled="1"/>
              <a:tileRect/>
            </a:gra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r>
                <a:rPr lang="en-US" sz="2000" b="1" dirty="0">
                  <a:solidFill>
                    <a:srgbClr val="FFFFFF"/>
                  </a:solidFill>
                  <a:effectLst>
                    <a:outerShdw blurRad="38100" dist="38100" dir="2700000" algn="tl">
                      <a:srgbClr val="000000">
                        <a:alpha val="43137"/>
                      </a:srgbClr>
                    </a:outerShdw>
                  </a:effectLst>
                </a:rPr>
                <a:t>SQL Server</a:t>
              </a:r>
            </a:p>
          </p:txBody>
        </p:sp>
      </p:grpSp>
      <p:sp>
        <p:nvSpPr>
          <p:cNvPr id="22" name="Rounded Rectangle 32"/>
          <p:cNvSpPr/>
          <p:nvPr/>
        </p:nvSpPr>
        <p:spPr bwMode="blackWhite">
          <a:xfrm>
            <a:off x="571472" y="1428736"/>
            <a:ext cx="2865120" cy="1143000"/>
          </a:xfrm>
          <a:prstGeom prst="roundRect">
            <a:avLst>
              <a:gd name="adj" fmla="val 5384"/>
            </a:avLst>
          </a:prstGeom>
          <a:solidFill>
            <a:schemeClr val="tx2">
              <a:lumMod val="25000"/>
            </a:schemeClr>
          </a:solidFill>
          <a:ln>
            <a:solidFill>
              <a:srgbClr val="27728D"/>
            </a:solidFill>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defTabSz="1096963">
              <a:defRPr/>
            </a:pPr>
            <a:r>
              <a:rPr lang="en-US" sz="1400" b="1" dirty="0">
                <a:solidFill>
                  <a:srgbClr val="FFFFFF"/>
                </a:solidFill>
                <a:latin typeface="Courier New" pitchFamily="49" charset="0"/>
                <a:cs typeface="Courier New" pitchFamily="49" charset="0"/>
              </a:rPr>
              <a:t>from c in </a:t>
            </a:r>
            <a:r>
              <a:rPr lang="en-US" sz="1400" b="1" dirty="0" err="1">
                <a:solidFill>
                  <a:srgbClr val="FFFFFF"/>
                </a:solidFill>
                <a:latin typeface="Courier New" pitchFamily="49" charset="0"/>
                <a:cs typeface="Courier New" pitchFamily="49" charset="0"/>
              </a:rPr>
              <a:t>db.Customers</a:t>
            </a:r>
            <a:endParaRPr lang="en-US" sz="1400" b="1" dirty="0">
              <a:solidFill>
                <a:srgbClr val="FFFFFF"/>
              </a:solidFill>
              <a:latin typeface="Courier New" pitchFamily="49" charset="0"/>
              <a:cs typeface="Courier New" pitchFamily="49" charset="0"/>
            </a:endParaRPr>
          </a:p>
          <a:p>
            <a:pPr defTabSz="1096963">
              <a:defRPr/>
            </a:pPr>
            <a:r>
              <a:rPr lang="en-US" sz="1400" b="1" dirty="0">
                <a:solidFill>
                  <a:srgbClr val="FFFFFF"/>
                </a:solidFill>
                <a:latin typeface="Courier New" pitchFamily="49" charset="0"/>
                <a:cs typeface="Courier New" pitchFamily="49" charset="0"/>
              </a:rPr>
              <a:t>where </a:t>
            </a:r>
            <a:r>
              <a:rPr lang="en-US" sz="1400" b="1" dirty="0" err="1">
                <a:solidFill>
                  <a:srgbClr val="FFFFFF"/>
                </a:solidFill>
                <a:latin typeface="Courier New" pitchFamily="49" charset="0"/>
                <a:cs typeface="Courier New" pitchFamily="49" charset="0"/>
              </a:rPr>
              <a:t>c.City</a:t>
            </a:r>
            <a:r>
              <a:rPr lang="en-US" sz="1400" b="1" dirty="0">
                <a:solidFill>
                  <a:srgbClr val="FFFFFF"/>
                </a:solidFill>
                <a:latin typeface="Courier New" pitchFamily="49" charset="0"/>
                <a:cs typeface="Courier New" pitchFamily="49" charset="0"/>
              </a:rPr>
              <a:t> == "London"</a:t>
            </a:r>
          </a:p>
          <a:p>
            <a:pPr defTabSz="1096963">
              <a:defRPr/>
            </a:pPr>
            <a:r>
              <a:rPr lang="en-US" sz="1400" b="1" dirty="0">
                <a:solidFill>
                  <a:srgbClr val="FFFFFF"/>
                </a:solidFill>
                <a:latin typeface="Courier New" pitchFamily="49" charset="0"/>
                <a:cs typeface="Courier New" pitchFamily="49" charset="0"/>
              </a:rPr>
              <a:t>select </a:t>
            </a:r>
            <a:r>
              <a:rPr lang="en-US" sz="1400" b="1" dirty="0" err="1">
                <a:solidFill>
                  <a:srgbClr val="FFFFFF"/>
                </a:solidFill>
                <a:latin typeface="Courier New" pitchFamily="49" charset="0"/>
                <a:cs typeface="Courier New" pitchFamily="49" charset="0"/>
              </a:rPr>
              <a:t>c.CompanyName</a:t>
            </a:r>
            <a:endParaRPr lang="en-US" sz="1400" b="1" dirty="0">
              <a:solidFill>
                <a:srgbClr val="FFFFFF"/>
              </a:solidFill>
              <a:latin typeface="Courier New" pitchFamily="49" charset="0"/>
              <a:cs typeface="Courier New" pitchFamily="49" charset="0"/>
            </a:endParaRPr>
          </a:p>
        </p:txBody>
      </p:sp>
      <p:sp>
        <p:nvSpPr>
          <p:cNvPr id="23" name="TextBox 34"/>
          <p:cNvSpPr txBox="1"/>
          <p:nvPr/>
        </p:nvSpPr>
        <p:spPr bwMode="black">
          <a:xfrm>
            <a:off x="2376488" y="2867025"/>
            <a:ext cx="1355725" cy="341313"/>
          </a:xfrm>
          <a:prstGeom prst="rect">
            <a:avLst/>
          </a:prstGeom>
          <a:noFill/>
        </p:spPr>
        <p:txBody>
          <a:bodyPr lIns="64008" tIns="32004" rIns="64008" bIns="32004">
            <a:spAutoFit/>
          </a:bodyPr>
          <a:lstStyle/>
          <a:p>
            <a:pPr fontAlgn="auto">
              <a:spcBef>
                <a:spcPts val="0"/>
              </a:spcBef>
              <a:spcAft>
                <a:spcPts val="0"/>
              </a:spcAft>
              <a:defRPr/>
            </a:pPr>
            <a:r>
              <a:rPr lang="en-US" dirty="0" err="1">
                <a:solidFill>
                  <a:srgbClr val="FFFFFF"/>
                </a:solidFill>
                <a:effectLst>
                  <a:outerShdw blurRad="38100" dist="38100" dir="2700000" algn="tl">
                    <a:srgbClr val="000000">
                      <a:alpha val="43137"/>
                    </a:srgbClr>
                  </a:outerShdw>
                </a:effectLst>
                <a:latin typeface="+mn-lt"/>
                <a:cs typeface="Arial" pitchFamily="34" charset="0"/>
              </a:rPr>
              <a:t>Enumer</a:t>
            </a:r>
            <a:r>
              <a:rPr lang="hu-HU" dirty="0" err="1">
                <a:solidFill>
                  <a:srgbClr val="FFFFFF"/>
                </a:solidFill>
                <a:effectLst>
                  <a:outerShdw blurRad="38100" dist="38100" dir="2700000" algn="tl">
                    <a:srgbClr val="000000">
                      <a:alpha val="43137"/>
                    </a:srgbClr>
                  </a:outerShdw>
                </a:effectLst>
                <a:latin typeface="+mn-lt"/>
                <a:cs typeface="Arial" pitchFamily="34" charset="0"/>
              </a:rPr>
              <a:t>áció</a:t>
            </a:r>
            <a:endParaRPr lang="en-US" dirty="0">
              <a:solidFill>
                <a:srgbClr val="FFFFFF"/>
              </a:solidFill>
              <a:effectLst>
                <a:outerShdw blurRad="38100" dist="38100" dir="2700000" algn="tl">
                  <a:srgbClr val="000000">
                    <a:alpha val="43137"/>
                  </a:srgbClr>
                </a:outerShdw>
              </a:effectLst>
              <a:latin typeface="+mn-lt"/>
              <a:cs typeface="Arial" pitchFamily="34" charset="0"/>
            </a:endParaRPr>
          </a:p>
        </p:txBody>
      </p:sp>
      <p:sp>
        <p:nvSpPr>
          <p:cNvPr id="24" name="Rounded Rectangle 35"/>
          <p:cNvSpPr/>
          <p:nvPr/>
        </p:nvSpPr>
        <p:spPr bwMode="blackWhite">
          <a:xfrm>
            <a:off x="693393" y="5705371"/>
            <a:ext cx="2534194" cy="870494"/>
          </a:xfrm>
          <a:prstGeom prst="roundRect">
            <a:avLst>
              <a:gd name="adj" fmla="val 5384"/>
            </a:avLst>
          </a:prstGeom>
          <a:solidFill>
            <a:srgbClr val="FF0000"/>
          </a:solidFill>
          <a:ln>
            <a:solidFill>
              <a:srgbClr val="27728D"/>
            </a:solidFill>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defTabSz="1096963">
              <a:defRPr/>
            </a:pPr>
            <a:r>
              <a:rPr lang="en-US" sz="1400" b="1" dirty="0">
                <a:solidFill>
                  <a:srgbClr val="FFFFFF"/>
                </a:solidFill>
                <a:latin typeface="Courier New" pitchFamily="49" charset="0"/>
                <a:cs typeface="Courier New" pitchFamily="49" charset="0"/>
              </a:rPr>
              <a:t>SELECT </a:t>
            </a:r>
            <a:r>
              <a:rPr lang="en-US" sz="1400" b="1" dirty="0" err="1">
                <a:solidFill>
                  <a:srgbClr val="FFFFFF"/>
                </a:solidFill>
                <a:latin typeface="Courier New" pitchFamily="49" charset="0"/>
                <a:cs typeface="Courier New" pitchFamily="49" charset="0"/>
              </a:rPr>
              <a:t>CompanyName</a:t>
            </a:r>
            <a:endParaRPr lang="en-US" sz="1400" b="1" dirty="0">
              <a:solidFill>
                <a:srgbClr val="FFFFFF"/>
              </a:solidFill>
              <a:latin typeface="Courier New" pitchFamily="49" charset="0"/>
              <a:cs typeface="Courier New" pitchFamily="49" charset="0"/>
            </a:endParaRPr>
          </a:p>
          <a:p>
            <a:pPr defTabSz="1096963">
              <a:defRPr/>
            </a:pPr>
            <a:r>
              <a:rPr lang="en-US" sz="1400" b="1" dirty="0">
                <a:solidFill>
                  <a:srgbClr val="FFFFFF"/>
                </a:solidFill>
                <a:latin typeface="Courier New" pitchFamily="49" charset="0"/>
                <a:cs typeface="Courier New" pitchFamily="49" charset="0"/>
              </a:rPr>
              <a:t>FROM Customer</a:t>
            </a:r>
          </a:p>
          <a:p>
            <a:pPr defTabSz="1096963">
              <a:defRPr/>
            </a:pPr>
            <a:r>
              <a:rPr lang="en-US" sz="1400" b="1" dirty="0">
                <a:solidFill>
                  <a:srgbClr val="FFFFFF"/>
                </a:solidFill>
                <a:latin typeface="Courier New" pitchFamily="49" charset="0"/>
                <a:cs typeface="Courier New" pitchFamily="49" charset="0"/>
              </a:rPr>
              <a:t>WHERE City = 'London'</a:t>
            </a:r>
          </a:p>
        </p:txBody>
      </p:sp>
      <p:sp>
        <p:nvSpPr>
          <p:cNvPr id="25" name="TextBox 36"/>
          <p:cNvSpPr txBox="1"/>
          <p:nvPr/>
        </p:nvSpPr>
        <p:spPr bwMode="black">
          <a:xfrm>
            <a:off x="1785938" y="4786313"/>
            <a:ext cx="1839912" cy="619125"/>
          </a:xfrm>
          <a:prstGeom prst="rect">
            <a:avLst/>
          </a:prstGeom>
          <a:noFill/>
        </p:spPr>
        <p:txBody>
          <a:bodyPr wrap="none" lIns="64008" tIns="32004" rIns="64008" bIns="32004">
            <a:spAutoFit/>
          </a:bodyPr>
          <a:lstStyle/>
          <a:p>
            <a:pPr fontAlgn="auto">
              <a:spcBef>
                <a:spcPts val="0"/>
              </a:spcBef>
              <a:spcAft>
                <a:spcPts val="0"/>
              </a:spcAft>
              <a:defRPr/>
            </a:pPr>
            <a:r>
              <a:rPr lang="en-US" dirty="0">
                <a:solidFill>
                  <a:srgbClr val="FFFFFF"/>
                </a:solidFill>
                <a:effectLst>
                  <a:outerShdw blurRad="38100" dist="38100" dir="2700000" algn="tl">
                    <a:srgbClr val="000000">
                      <a:alpha val="43137"/>
                    </a:srgbClr>
                  </a:outerShdw>
                </a:effectLst>
                <a:latin typeface="+mn-lt"/>
                <a:cs typeface="Arial" pitchFamily="34" charset="0"/>
              </a:rPr>
              <a:t>SQL </a:t>
            </a:r>
            <a:r>
              <a:rPr lang="hu-HU" dirty="0" err="1">
                <a:solidFill>
                  <a:srgbClr val="FFFFFF"/>
                </a:solidFill>
                <a:effectLst>
                  <a:outerShdw blurRad="38100" dist="38100" dir="2700000" algn="tl">
                    <a:srgbClr val="000000">
                      <a:alpha val="43137"/>
                    </a:srgbClr>
                  </a:outerShdw>
                </a:effectLst>
                <a:latin typeface="+mn-lt"/>
                <a:cs typeface="Arial" pitchFamily="34" charset="0"/>
              </a:rPr>
              <a:t>lekérezdés</a:t>
            </a:r>
            <a:r>
              <a:rPr lang="en-US" dirty="0">
                <a:solidFill>
                  <a:srgbClr val="FFFFFF"/>
                </a:solidFill>
                <a:effectLst>
                  <a:outerShdw blurRad="38100" dist="38100" dir="2700000" algn="tl">
                    <a:srgbClr val="000000">
                      <a:alpha val="43137"/>
                    </a:srgbClr>
                  </a:outerShdw>
                </a:effectLst>
                <a:latin typeface="+mn-lt"/>
                <a:cs typeface="Arial" pitchFamily="34" charset="0"/>
              </a:rPr>
              <a:t/>
            </a:r>
            <a:br>
              <a:rPr lang="en-US" dirty="0">
                <a:solidFill>
                  <a:srgbClr val="FFFFFF"/>
                </a:solidFill>
                <a:effectLst>
                  <a:outerShdw blurRad="38100" dist="38100" dir="2700000" algn="tl">
                    <a:srgbClr val="000000">
                      <a:alpha val="43137"/>
                    </a:srgbClr>
                  </a:outerShdw>
                </a:effectLst>
                <a:latin typeface="+mn-lt"/>
                <a:cs typeface="Arial" pitchFamily="34" charset="0"/>
              </a:rPr>
            </a:br>
            <a:r>
              <a:rPr lang="hu-HU" dirty="0">
                <a:solidFill>
                  <a:srgbClr val="FFFFFF"/>
                </a:solidFill>
                <a:effectLst>
                  <a:outerShdw blurRad="38100" dist="38100" dir="2700000" algn="tl">
                    <a:srgbClr val="000000">
                      <a:alpha val="43137"/>
                    </a:srgbClr>
                  </a:outerShdw>
                </a:effectLst>
                <a:latin typeface="+mn-lt"/>
                <a:cs typeface="Arial" pitchFamily="34" charset="0"/>
              </a:rPr>
              <a:t>vagy</a:t>
            </a:r>
            <a:r>
              <a:rPr lang="en-US" dirty="0">
                <a:solidFill>
                  <a:srgbClr val="FFFFFF"/>
                </a:solidFill>
                <a:effectLst>
                  <a:outerShdw blurRad="38100" dist="38100" dir="2700000" algn="tl">
                    <a:srgbClr val="000000">
                      <a:alpha val="43137"/>
                    </a:srgbClr>
                  </a:outerShdw>
                </a:effectLst>
                <a:latin typeface="+mn-lt"/>
                <a:cs typeface="Arial" pitchFamily="34" charset="0"/>
              </a:rPr>
              <a:t> </a:t>
            </a:r>
            <a:r>
              <a:rPr lang="hu-HU" dirty="0">
                <a:solidFill>
                  <a:srgbClr val="FFFFFF"/>
                </a:solidFill>
                <a:effectLst>
                  <a:outerShdw blurRad="38100" dist="38100" dir="2700000" algn="tl">
                    <a:srgbClr val="000000">
                      <a:alpha val="43137"/>
                    </a:srgbClr>
                  </a:outerShdw>
                </a:effectLst>
                <a:latin typeface="+mn-lt"/>
                <a:cs typeface="Arial" pitchFamily="34" charset="0"/>
              </a:rPr>
              <a:t>Tárolt eljárás</a:t>
            </a:r>
            <a:endParaRPr lang="en-US" dirty="0">
              <a:solidFill>
                <a:srgbClr val="FFFFFF"/>
              </a:solidFill>
              <a:effectLst>
                <a:outerShdw blurRad="38100" dist="38100" dir="2700000" algn="tl">
                  <a:srgbClr val="000000">
                    <a:alpha val="43137"/>
                  </a:srgbClr>
                </a:outerShdw>
              </a:effectLst>
              <a:latin typeface="+mn-lt"/>
              <a:cs typeface="Arial" pitchFamily="34" charset="0"/>
            </a:endParaRPr>
          </a:p>
        </p:txBody>
      </p:sp>
      <p:sp>
        <p:nvSpPr>
          <p:cNvPr id="26" name="TextBox 37"/>
          <p:cNvSpPr txBox="1"/>
          <p:nvPr/>
        </p:nvSpPr>
        <p:spPr bwMode="black">
          <a:xfrm>
            <a:off x="4281488" y="4835525"/>
            <a:ext cx="692150" cy="341313"/>
          </a:xfrm>
          <a:prstGeom prst="rect">
            <a:avLst/>
          </a:prstGeom>
          <a:noFill/>
        </p:spPr>
        <p:txBody>
          <a:bodyPr wrap="none" lIns="64008" tIns="32004" rIns="64008" bIns="32004">
            <a:spAutoFit/>
          </a:bodyPr>
          <a:lstStyle/>
          <a:p>
            <a:pPr fontAlgn="auto">
              <a:spcBef>
                <a:spcPts val="0"/>
              </a:spcBef>
              <a:spcAft>
                <a:spcPts val="0"/>
              </a:spcAft>
              <a:defRPr/>
            </a:pPr>
            <a:r>
              <a:rPr lang="hu-HU" dirty="0">
                <a:solidFill>
                  <a:srgbClr val="FFFFFF"/>
                </a:solidFill>
                <a:effectLst>
                  <a:outerShdw blurRad="38100" dist="38100" dir="2700000" algn="tl">
                    <a:srgbClr val="000000">
                      <a:alpha val="43137"/>
                    </a:srgbClr>
                  </a:outerShdw>
                </a:effectLst>
                <a:latin typeface="+mn-lt"/>
                <a:cs typeface="Arial" pitchFamily="34" charset="0"/>
              </a:rPr>
              <a:t>Sorok</a:t>
            </a:r>
            <a:endParaRPr lang="en-US" dirty="0">
              <a:solidFill>
                <a:srgbClr val="FFFFFF"/>
              </a:solidFill>
              <a:effectLst>
                <a:outerShdw blurRad="38100" dist="38100" dir="2700000" algn="tl">
                  <a:srgbClr val="000000">
                    <a:alpha val="43137"/>
                  </a:srgbClr>
                </a:outerShdw>
              </a:effectLst>
              <a:latin typeface="+mn-lt"/>
              <a:cs typeface="Arial" pitchFamily="34" charset="0"/>
            </a:endParaRPr>
          </a:p>
        </p:txBody>
      </p:sp>
      <p:sp>
        <p:nvSpPr>
          <p:cNvPr id="27" name="TextBox 38"/>
          <p:cNvSpPr txBox="1"/>
          <p:nvPr/>
        </p:nvSpPr>
        <p:spPr bwMode="black">
          <a:xfrm>
            <a:off x="4281488" y="2867025"/>
            <a:ext cx="1362075" cy="341313"/>
          </a:xfrm>
          <a:prstGeom prst="rect">
            <a:avLst/>
          </a:prstGeom>
          <a:noFill/>
        </p:spPr>
        <p:txBody>
          <a:bodyPr lIns="64008" tIns="32004" rIns="64008" bIns="32004">
            <a:spAutoFit/>
          </a:bodyPr>
          <a:lstStyle/>
          <a:p>
            <a:pPr fontAlgn="auto">
              <a:spcBef>
                <a:spcPts val="0"/>
              </a:spcBef>
              <a:spcAft>
                <a:spcPts val="0"/>
              </a:spcAft>
              <a:defRPr/>
            </a:pPr>
            <a:r>
              <a:rPr lang="en-US" dirty="0">
                <a:solidFill>
                  <a:srgbClr val="FFFFFF"/>
                </a:solidFill>
                <a:effectLst>
                  <a:outerShdw blurRad="38100" dist="38100" dir="2700000" algn="tl">
                    <a:srgbClr val="000000">
                      <a:alpha val="43137"/>
                    </a:srgbClr>
                  </a:outerShdw>
                </a:effectLst>
                <a:latin typeface="+mn-lt"/>
                <a:cs typeface="Arial" pitchFamily="34" charset="0"/>
              </a:rPr>
              <a:t>Ob</a:t>
            </a:r>
            <a:r>
              <a:rPr lang="hu-HU" dirty="0" err="1">
                <a:solidFill>
                  <a:srgbClr val="FFFFFF"/>
                </a:solidFill>
                <a:effectLst>
                  <a:outerShdw blurRad="38100" dist="38100" dir="2700000" algn="tl">
                    <a:srgbClr val="000000">
                      <a:alpha val="43137"/>
                    </a:srgbClr>
                  </a:outerShdw>
                </a:effectLst>
                <a:latin typeface="+mn-lt"/>
                <a:cs typeface="Arial" pitchFamily="34" charset="0"/>
              </a:rPr>
              <a:t>ject-ek</a:t>
            </a:r>
            <a:endParaRPr lang="en-US" dirty="0">
              <a:solidFill>
                <a:srgbClr val="FFFFFF"/>
              </a:solidFill>
              <a:effectLst>
                <a:outerShdw blurRad="38100" dist="38100" dir="2700000" algn="tl">
                  <a:srgbClr val="000000">
                    <a:alpha val="43137"/>
                  </a:srgbClr>
                </a:outerShdw>
              </a:effectLst>
              <a:latin typeface="+mn-lt"/>
              <a:cs typeface="Arial" pitchFamily="34" charset="0"/>
            </a:endParaRPr>
          </a:p>
        </p:txBody>
      </p:sp>
      <p:sp>
        <p:nvSpPr>
          <p:cNvPr id="28" name="Rounded Rectangle 39"/>
          <p:cNvSpPr/>
          <p:nvPr/>
        </p:nvSpPr>
        <p:spPr bwMode="blackWhite">
          <a:xfrm>
            <a:off x="5857884" y="1411319"/>
            <a:ext cx="3000396" cy="1143000"/>
          </a:xfrm>
          <a:prstGeom prst="roundRect">
            <a:avLst>
              <a:gd name="adj" fmla="val 5384"/>
            </a:avLst>
          </a:prstGeom>
          <a:solidFill>
            <a:schemeClr val="tx2">
              <a:lumMod val="25000"/>
            </a:schemeClr>
          </a:solidFill>
          <a:ln>
            <a:solidFill>
              <a:srgbClr val="27728D"/>
            </a:solidFill>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defTabSz="1096963">
              <a:defRPr/>
            </a:pPr>
            <a:r>
              <a:rPr lang="en-US" sz="1400" b="1" dirty="0" err="1">
                <a:solidFill>
                  <a:srgbClr val="FFFFFF"/>
                </a:solidFill>
                <a:latin typeface="Courier New" pitchFamily="49" charset="0"/>
                <a:cs typeface="Courier New" pitchFamily="49" charset="0"/>
              </a:rPr>
              <a:t>db.Customers</a:t>
            </a:r>
            <a:r>
              <a:rPr lang="en-US" sz="1400" b="1" dirty="0">
                <a:solidFill>
                  <a:srgbClr val="FFFFFF"/>
                </a:solidFill>
                <a:latin typeface="Courier New" pitchFamily="49" charset="0"/>
                <a:cs typeface="Courier New" pitchFamily="49" charset="0"/>
              </a:rPr>
              <a:t>.</a:t>
            </a:r>
            <a:endParaRPr lang="hu-HU" sz="1400" b="1" dirty="0">
              <a:solidFill>
                <a:srgbClr val="FFFFFF"/>
              </a:solidFill>
              <a:latin typeface="Courier New" pitchFamily="49" charset="0"/>
              <a:cs typeface="Courier New" pitchFamily="49" charset="0"/>
            </a:endParaRPr>
          </a:p>
          <a:p>
            <a:pPr defTabSz="1096963">
              <a:defRPr/>
            </a:pPr>
            <a:r>
              <a:rPr lang="hu-HU" sz="1400" b="1" dirty="0" err="1">
                <a:solidFill>
                  <a:srgbClr val="FFFFFF"/>
                </a:solidFill>
                <a:latin typeface="Courier New" pitchFamily="49" charset="0"/>
                <a:cs typeface="Courier New" pitchFamily="49" charset="0"/>
              </a:rPr>
              <a:t>InsertOnSubmit</a:t>
            </a:r>
            <a:r>
              <a:rPr lang="en-US" sz="1400" b="1" dirty="0">
                <a:solidFill>
                  <a:srgbClr val="FFFFFF"/>
                </a:solidFill>
                <a:latin typeface="Courier New" pitchFamily="49" charset="0"/>
                <a:cs typeface="Courier New" pitchFamily="49" charset="0"/>
              </a:rPr>
              <a:t>(c1);</a:t>
            </a:r>
          </a:p>
          <a:p>
            <a:pPr defTabSz="1096963">
              <a:defRPr/>
            </a:pPr>
            <a:r>
              <a:rPr lang="en-US" sz="1400" b="1" dirty="0">
                <a:solidFill>
                  <a:srgbClr val="FFFFFF"/>
                </a:solidFill>
                <a:latin typeface="Courier New" pitchFamily="49" charset="0"/>
                <a:cs typeface="Courier New" pitchFamily="49" charset="0"/>
              </a:rPr>
              <a:t>c2.City = “Seattle";</a:t>
            </a:r>
          </a:p>
          <a:p>
            <a:pPr defTabSz="1096963">
              <a:defRPr/>
            </a:pPr>
            <a:r>
              <a:rPr lang="en-US" sz="1400" b="1" dirty="0" err="1">
                <a:solidFill>
                  <a:srgbClr val="FFFFFF"/>
                </a:solidFill>
                <a:latin typeface="Courier New" pitchFamily="49" charset="0"/>
                <a:cs typeface="Courier New" pitchFamily="49" charset="0"/>
              </a:rPr>
              <a:t>db.Customers</a:t>
            </a:r>
            <a:r>
              <a:rPr lang="hu-HU" sz="1400" b="1" dirty="0">
                <a:solidFill>
                  <a:srgbClr val="FFFFFF"/>
                </a:solidFill>
                <a:latin typeface="Courier New" pitchFamily="49" charset="0"/>
                <a:cs typeface="Courier New" pitchFamily="49" charset="0"/>
              </a:rPr>
              <a:t>.</a:t>
            </a:r>
          </a:p>
          <a:p>
            <a:pPr defTabSz="1096963">
              <a:defRPr/>
            </a:pPr>
            <a:r>
              <a:rPr lang="hu-HU" sz="1400" b="1" dirty="0" err="1">
                <a:solidFill>
                  <a:srgbClr val="FFFFFF"/>
                </a:solidFill>
                <a:latin typeface="Courier New" pitchFamily="49" charset="0"/>
                <a:cs typeface="Courier New" pitchFamily="49" charset="0"/>
              </a:rPr>
              <a:t>DeleteOnSubmit</a:t>
            </a:r>
            <a:r>
              <a:rPr lang="en-US" sz="1400" b="1" dirty="0">
                <a:solidFill>
                  <a:srgbClr val="FFFFFF"/>
                </a:solidFill>
                <a:latin typeface="Courier New" pitchFamily="49" charset="0"/>
                <a:cs typeface="Courier New" pitchFamily="49" charset="0"/>
              </a:rPr>
              <a:t>(c3);</a:t>
            </a:r>
          </a:p>
        </p:txBody>
      </p:sp>
      <p:sp>
        <p:nvSpPr>
          <p:cNvPr id="29" name="TextBox 40"/>
          <p:cNvSpPr txBox="1"/>
          <p:nvPr/>
        </p:nvSpPr>
        <p:spPr bwMode="black">
          <a:xfrm>
            <a:off x="5567363" y="2867025"/>
            <a:ext cx="1924050" cy="341313"/>
          </a:xfrm>
          <a:prstGeom prst="rect">
            <a:avLst/>
          </a:prstGeom>
          <a:noFill/>
        </p:spPr>
        <p:txBody>
          <a:bodyPr wrap="none" lIns="64008" tIns="32004" rIns="64008" bIns="32004">
            <a:spAutoFit/>
          </a:bodyPr>
          <a:lstStyle/>
          <a:p>
            <a:pPr fontAlgn="auto">
              <a:spcBef>
                <a:spcPts val="0"/>
              </a:spcBef>
              <a:spcAft>
                <a:spcPts val="0"/>
              </a:spcAft>
              <a:defRPr/>
            </a:pPr>
            <a:r>
              <a:rPr lang="en-US" dirty="0" err="1">
                <a:solidFill>
                  <a:srgbClr val="FFFFFF"/>
                </a:solidFill>
                <a:effectLst>
                  <a:outerShdw blurRad="38100" dist="38100" dir="2700000" algn="tl">
                    <a:srgbClr val="000000">
                      <a:alpha val="43137"/>
                    </a:srgbClr>
                  </a:outerShdw>
                </a:effectLst>
                <a:latin typeface="+mn-lt"/>
                <a:cs typeface="Arial" pitchFamily="34" charset="0"/>
              </a:rPr>
              <a:t>SubmitChanges</a:t>
            </a:r>
            <a:r>
              <a:rPr lang="en-US" dirty="0">
                <a:solidFill>
                  <a:srgbClr val="FFFFFF"/>
                </a:solidFill>
                <a:effectLst>
                  <a:outerShdw blurRad="38100" dist="38100" dir="2700000" algn="tl">
                    <a:srgbClr val="000000">
                      <a:alpha val="43137"/>
                    </a:srgbClr>
                  </a:outerShdw>
                </a:effectLst>
                <a:latin typeface="+mn-lt"/>
                <a:cs typeface="Arial" pitchFamily="34" charset="0"/>
              </a:rPr>
              <a:t>()</a:t>
            </a:r>
          </a:p>
        </p:txBody>
      </p:sp>
      <p:sp>
        <p:nvSpPr>
          <p:cNvPr id="30" name="Rounded Rectangle 41"/>
          <p:cNvSpPr/>
          <p:nvPr/>
        </p:nvSpPr>
        <p:spPr bwMode="blackWhite">
          <a:xfrm>
            <a:off x="5900300" y="5661827"/>
            <a:ext cx="3022692" cy="887911"/>
          </a:xfrm>
          <a:prstGeom prst="roundRect">
            <a:avLst>
              <a:gd name="adj" fmla="val 5384"/>
            </a:avLst>
          </a:prstGeom>
          <a:solidFill>
            <a:srgbClr val="FF0000"/>
          </a:solidFill>
          <a:ln>
            <a:solidFill>
              <a:srgbClr val="27728D"/>
            </a:solidFill>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defTabSz="1096963">
              <a:defRPr/>
            </a:pPr>
            <a:r>
              <a:rPr lang="en-US" sz="1400" b="1" dirty="0">
                <a:solidFill>
                  <a:srgbClr val="FFFFFF"/>
                </a:solidFill>
                <a:latin typeface="Courier New" pitchFamily="49" charset="0"/>
                <a:cs typeface="Courier New" pitchFamily="49" charset="0"/>
              </a:rPr>
              <a:t>INSERT INTO Customer …</a:t>
            </a:r>
          </a:p>
          <a:p>
            <a:pPr defTabSz="1096963">
              <a:defRPr/>
            </a:pPr>
            <a:r>
              <a:rPr lang="en-US" sz="1400" b="1" dirty="0">
                <a:solidFill>
                  <a:srgbClr val="FFFFFF"/>
                </a:solidFill>
                <a:latin typeface="Courier New" pitchFamily="49" charset="0"/>
                <a:cs typeface="Courier New" pitchFamily="49" charset="0"/>
              </a:rPr>
              <a:t>UPDATE Customer …</a:t>
            </a:r>
            <a:br>
              <a:rPr lang="en-US" sz="1400" b="1" dirty="0">
                <a:solidFill>
                  <a:srgbClr val="FFFFFF"/>
                </a:solidFill>
                <a:latin typeface="Courier New" pitchFamily="49" charset="0"/>
                <a:cs typeface="Courier New" pitchFamily="49" charset="0"/>
              </a:rPr>
            </a:br>
            <a:r>
              <a:rPr lang="en-US" sz="1400" b="1" dirty="0">
                <a:solidFill>
                  <a:srgbClr val="FFFFFF"/>
                </a:solidFill>
                <a:latin typeface="Courier New" pitchFamily="49" charset="0"/>
                <a:cs typeface="Courier New" pitchFamily="49" charset="0"/>
              </a:rPr>
              <a:t>DELETE FROM Customer …</a:t>
            </a:r>
          </a:p>
        </p:txBody>
      </p:sp>
      <p:sp>
        <p:nvSpPr>
          <p:cNvPr id="31" name="TextBox 42"/>
          <p:cNvSpPr txBox="1"/>
          <p:nvPr/>
        </p:nvSpPr>
        <p:spPr bwMode="black">
          <a:xfrm>
            <a:off x="5614988" y="4835525"/>
            <a:ext cx="1839912" cy="619125"/>
          </a:xfrm>
          <a:prstGeom prst="rect">
            <a:avLst/>
          </a:prstGeom>
          <a:noFill/>
        </p:spPr>
        <p:txBody>
          <a:bodyPr wrap="none" lIns="64008" tIns="32004" rIns="64008" bIns="32004">
            <a:spAutoFit/>
          </a:bodyPr>
          <a:lstStyle/>
          <a:p>
            <a:pPr fontAlgn="auto">
              <a:spcBef>
                <a:spcPts val="0"/>
              </a:spcBef>
              <a:spcAft>
                <a:spcPts val="0"/>
              </a:spcAft>
              <a:defRPr/>
            </a:pPr>
            <a:r>
              <a:rPr lang="en-US" dirty="0">
                <a:solidFill>
                  <a:srgbClr val="FFFFFF"/>
                </a:solidFill>
                <a:effectLst>
                  <a:outerShdw blurRad="38100" dist="38100" dir="2700000" algn="tl">
                    <a:srgbClr val="000000">
                      <a:alpha val="43137"/>
                    </a:srgbClr>
                  </a:outerShdw>
                </a:effectLst>
                <a:latin typeface="+mn-lt"/>
                <a:cs typeface="Arial" pitchFamily="34" charset="0"/>
              </a:rPr>
              <a:t>DML </a:t>
            </a:r>
            <a:br>
              <a:rPr lang="en-US" dirty="0">
                <a:solidFill>
                  <a:srgbClr val="FFFFFF"/>
                </a:solidFill>
                <a:effectLst>
                  <a:outerShdw blurRad="38100" dist="38100" dir="2700000" algn="tl">
                    <a:srgbClr val="000000">
                      <a:alpha val="43137"/>
                    </a:srgbClr>
                  </a:outerShdw>
                </a:effectLst>
                <a:latin typeface="+mn-lt"/>
                <a:cs typeface="Arial" pitchFamily="34" charset="0"/>
              </a:rPr>
            </a:br>
            <a:r>
              <a:rPr lang="hu-HU" dirty="0">
                <a:solidFill>
                  <a:srgbClr val="FFFFFF"/>
                </a:solidFill>
                <a:effectLst>
                  <a:outerShdw blurRad="38100" dist="38100" dir="2700000" algn="tl">
                    <a:srgbClr val="000000">
                      <a:alpha val="43137"/>
                    </a:srgbClr>
                  </a:outerShdw>
                </a:effectLst>
                <a:latin typeface="+mn-lt"/>
                <a:cs typeface="Arial" pitchFamily="34" charset="0"/>
              </a:rPr>
              <a:t>vagy Tárolt eljárás</a:t>
            </a:r>
            <a:endParaRPr lang="en-US" dirty="0">
              <a:solidFill>
                <a:srgbClr val="FFFFFF"/>
              </a:solidFill>
              <a:effectLst>
                <a:outerShdw blurRad="38100" dist="38100" dir="2700000" algn="tl">
                  <a:srgbClr val="000000">
                    <a:alpha val="43137"/>
                  </a:srgbClr>
                </a:outerShdw>
              </a:effectLst>
              <a:latin typeface="+mn-lt"/>
              <a:cs typeface="Arial" pitchFamily="34" charset="0"/>
            </a:endParaRPr>
          </a:p>
        </p:txBody>
      </p:sp>
      <p:sp>
        <p:nvSpPr>
          <p:cNvPr id="32" name="Szövegdoboz 31"/>
          <p:cNvSpPr txBox="1"/>
          <p:nvPr/>
        </p:nvSpPr>
        <p:spPr>
          <a:xfrm>
            <a:off x="0" y="0"/>
            <a:ext cx="814390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LINQ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to</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SQL architektúra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500"/>
                                        <p:tgtEl>
                                          <p:spTgt spid="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fade">
                                      <p:cBhvr>
                                        <p:cTn id="63" dur="500"/>
                                        <p:tgtEl>
                                          <p:spTgt spid="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500"/>
                                        <p:tgtEl>
                                          <p:spTgt spid="29"/>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fade">
                                      <p:cBhvr>
                                        <p:cTn id="71" dur="500"/>
                                        <p:tgtEl>
                                          <p:spTgt spid="4"/>
                                        </p:tgtEl>
                                      </p:cBhvr>
                                    </p:animEffect>
                                  </p:childTnLst>
                                </p:cTn>
                              </p:par>
                              <p:par>
                                <p:cTn id="72" presetID="10" presetClass="entr" presetSubtype="0" fill="hold" nodeType="with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fade">
                                      <p:cBhvr>
                                        <p:cTn id="7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6" grpId="0"/>
      <p:bldP spid="27" grpId="0"/>
      <p:bldP spid="29"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4"/>
          <p:cNvSpPr>
            <a:spLocks noChangeArrowheads="1"/>
          </p:cNvSpPr>
          <p:nvPr/>
        </p:nvSpPr>
        <p:spPr bwMode="auto">
          <a:xfrm>
            <a:off x="147919" y="1200974"/>
            <a:ext cx="2852445" cy="3926197"/>
          </a:xfrm>
          <a:prstGeom prst="roundRect">
            <a:avLst>
              <a:gd name="adj" fmla="val 5547"/>
            </a:avLst>
          </a:prstGeom>
          <a:ln>
            <a:noFill/>
          </a:ln>
          <a:scene3d>
            <a:camera prst="orthographicFront">
              <a:rot lat="0" lon="0" rev="0"/>
            </a:camera>
            <a:lightRig rig="threePt" dir="t">
              <a:rot lat="0" lon="0" rev="1200000"/>
            </a:lightRig>
          </a:scene3d>
          <a:sp3d contourW="6350" prstMaterial="clear">
            <a:contourClr>
              <a:srgbClr val="002060"/>
            </a:contourClr>
          </a:sp3d>
        </p:spPr>
        <p:style>
          <a:lnRef idx="0">
            <a:schemeClr val="dk1"/>
          </a:lnRef>
          <a:fillRef idx="3">
            <a:schemeClr val="dk1"/>
          </a:fillRef>
          <a:effectRef idx="3">
            <a:schemeClr val="dk1"/>
          </a:effectRef>
          <a:fontRef idx="minor">
            <a:schemeClr val="lt1"/>
          </a:fontRef>
        </p:style>
        <p:txBody>
          <a:bodyPr lIns="90000" tIns="72000" bIns="0"/>
          <a:lstStyle/>
          <a:p>
            <a:pPr algn="ctr" fontAlgn="auto">
              <a:spcAft>
                <a:spcPts val="0"/>
              </a:spcAft>
              <a:defRPr/>
            </a:pPr>
            <a:r>
              <a:rPr lang="hu-HU" sz="2800" b="1" dirty="0">
                <a:ln>
                  <a:solidFill>
                    <a:schemeClr val="tx1">
                      <a:lumMod val="75000"/>
                      <a:alpha val="20000"/>
                    </a:schemeClr>
                  </a:solidFill>
                </a:ln>
                <a:solidFill>
                  <a:schemeClr val="bg1"/>
                </a:solidFill>
              </a:rPr>
              <a:t>SQL</a:t>
            </a:r>
            <a:endParaRPr lang="en-US" sz="2800" b="1" dirty="0">
              <a:ln>
                <a:solidFill>
                  <a:schemeClr val="tx1">
                    <a:lumMod val="75000"/>
                    <a:alpha val="20000"/>
                  </a:schemeClr>
                </a:solidFill>
              </a:ln>
              <a:solidFill>
                <a:schemeClr val="bg1"/>
              </a:solidFill>
            </a:endParaRPr>
          </a:p>
        </p:txBody>
      </p:sp>
      <p:sp>
        <p:nvSpPr>
          <p:cNvPr id="6" name="Rectangle 24"/>
          <p:cNvSpPr>
            <a:spLocks noChangeArrowheads="1"/>
          </p:cNvSpPr>
          <p:nvPr/>
        </p:nvSpPr>
        <p:spPr bwMode="auto">
          <a:xfrm>
            <a:off x="6077273" y="1200974"/>
            <a:ext cx="2852445" cy="3926197"/>
          </a:xfrm>
          <a:prstGeom prst="roundRect">
            <a:avLst>
              <a:gd name="adj" fmla="val 5547"/>
            </a:avLst>
          </a:prstGeom>
          <a:ln>
            <a:noFill/>
          </a:ln>
          <a:scene3d>
            <a:camera prst="orthographicFront">
              <a:rot lat="0" lon="0" rev="0"/>
            </a:camera>
            <a:lightRig rig="threePt" dir="t">
              <a:rot lat="0" lon="0" rev="1200000"/>
            </a:lightRig>
          </a:scene3d>
          <a:sp3d contourW="6350" prstMaterial="clear">
            <a:contourClr>
              <a:srgbClr val="002060"/>
            </a:contourClr>
          </a:sp3d>
        </p:spPr>
        <p:style>
          <a:lnRef idx="0">
            <a:schemeClr val="dk1"/>
          </a:lnRef>
          <a:fillRef idx="3">
            <a:schemeClr val="dk1"/>
          </a:fillRef>
          <a:effectRef idx="3">
            <a:schemeClr val="dk1"/>
          </a:effectRef>
          <a:fontRef idx="minor">
            <a:schemeClr val="lt1"/>
          </a:fontRef>
        </p:style>
        <p:txBody>
          <a:bodyPr lIns="90000" tIns="72000" bIns="0"/>
          <a:lstStyle/>
          <a:p>
            <a:pPr algn="ctr" fontAlgn="auto">
              <a:spcAft>
                <a:spcPts val="0"/>
              </a:spcAft>
              <a:defRPr/>
            </a:pPr>
            <a:r>
              <a:rPr lang="hu-HU" sz="2800" b="1" dirty="0">
                <a:ln>
                  <a:solidFill>
                    <a:schemeClr val="tx1">
                      <a:lumMod val="75000"/>
                      <a:alpha val="20000"/>
                    </a:schemeClr>
                  </a:solidFill>
                </a:ln>
                <a:solidFill>
                  <a:schemeClr val="bg1"/>
                </a:solidFill>
              </a:rPr>
              <a:t>Kód</a:t>
            </a:r>
            <a:endParaRPr lang="en-US" sz="2800" b="1" dirty="0">
              <a:ln>
                <a:solidFill>
                  <a:schemeClr val="tx1">
                    <a:lumMod val="75000"/>
                    <a:alpha val="20000"/>
                  </a:schemeClr>
                </a:solidFill>
              </a:ln>
              <a:solidFill>
                <a:schemeClr val="bg1"/>
              </a:solidFill>
            </a:endParaRPr>
          </a:p>
        </p:txBody>
      </p:sp>
      <p:sp>
        <p:nvSpPr>
          <p:cNvPr id="7" name="Rounded Rectangle 6"/>
          <p:cNvSpPr/>
          <p:nvPr/>
        </p:nvSpPr>
        <p:spPr>
          <a:xfrm>
            <a:off x="304800" y="1857364"/>
            <a:ext cx="2481250" cy="3106522"/>
          </a:xfrm>
          <a:prstGeom prst="roundRect">
            <a:avLst>
              <a:gd name="adj" fmla="val 5586"/>
            </a:avLst>
          </a:prstGeom>
          <a:gradFill flip="none" rotWithShape="1">
            <a:gsLst>
              <a:gs pos="0">
                <a:srgbClr val="F9F9F9"/>
              </a:gs>
              <a:gs pos="50000">
                <a:srgbClr val="F3F3F3"/>
              </a:gs>
              <a:gs pos="100000">
                <a:srgbClr val="E3E3E3"/>
              </a:gs>
            </a:gsLst>
            <a:path path="circle">
              <a:fillToRect r="100000" b="100000"/>
            </a:path>
            <a:tileRect l="-100000" t="-100000"/>
          </a:gradFill>
          <a:ln w="28575" cap="flat" cmpd="sng" algn="ctr">
            <a:gradFill flip="none" rotWithShape="1">
              <a:gsLst>
                <a:gs pos="0">
                  <a:srgbClr val="F9F9F9"/>
                </a:gs>
                <a:gs pos="50000">
                  <a:srgbClr val="FDFDFD"/>
                </a:gs>
                <a:gs pos="100000">
                  <a:srgbClr val="E3E3E3"/>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lstStyle/>
          <a:p>
            <a:pPr algn="ctr" fontAlgn="auto">
              <a:spcBef>
                <a:spcPts val="0"/>
              </a:spcBef>
              <a:spcAft>
                <a:spcPts val="0"/>
              </a:spcAft>
              <a:defRPr/>
            </a:pPr>
            <a:r>
              <a:rPr lang="hu-HU" sz="24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Adatbázis</a:t>
            </a:r>
          </a:p>
        </p:txBody>
      </p:sp>
      <p:sp>
        <p:nvSpPr>
          <p:cNvPr id="8" name="Rounded Rectangle 7"/>
          <p:cNvSpPr/>
          <p:nvPr/>
        </p:nvSpPr>
        <p:spPr>
          <a:xfrm>
            <a:off x="6234154" y="1857364"/>
            <a:ext cx="2481250" cy="855316"/>
          </a:xfrm>
          <a:prstGeom prst="roundRect">
            <a:avLst>
              <a:gd name="adj" fmla="val 5586"/>
            </a:avLst>
          </a:prstGeom>
          <a:gradFill flip="none" rotWithShape="1">
            <a:gsLst>
              <a:gs pos="0">
                <a:srgbClr val="F9F9F9"/>
              </a:gs>
              <a:gs pos="50000">
                <a:srgbClr val="F3F3F3"/>
              </a:gs>
              <a:gs pos="100000">
                <a:srgbClr val="E3E3E3"/>
              </a:gs>
            </a:gsLst>
            <a:path path="circle">
              <a:fillToRect r="100000" b="100000"/>
            </a:path>
            <a:tileRect l="-100000" t="-100000"/>
          </a:gradFill>
          <a:ln w="28575" cap="flat" cmpd="sng" algn="ctr">
            <a:gradFill flip="none" rotWithShape="1">
              <a:gsLst>
                <a:gs pos="0">
                  <a:srgbClr val="F9F9F9"/>
                </a:gs>
                <a:gs pos="50000">
                  <a:srgbClr val="FDFDFD"/>
                </a:gs>
                <a:gs pos="100000">
                  <a:srgbClr val="E3E3E3"/>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r>
              <a:rPr lang="hu-HU" sz="2400" b="1" kern="0" dirty="0" err="1">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DataContext</a:t>
            </a:r>
            <a:endParaRPr lang="hu-HU" sz="24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endParaRPr>
          </a:p>
        </p:txBody>
      </p:sp>
      <p:sp>
        <p:nvSpPr>
          <p:cNvPr id="10" name="Rectangle 9"/>
          <p:cNvSpPr/>
          <p:nvPr/>
        </p:nvSpPr>
        <p:spPr>
          <a:xfrm>
            <a:off x="500034" y="2500306"/>
            <a:ext cx="2071702" cy="2300293"/>
          </a:xfrm>
          <a:prstGeom prst="rect">
            <a:avLst/>
          </a:prstGeom>
          <a:gradFill flip="none" rotWithShape="1">
            <a:gsLst>
              <a:gs pos="0">
                <a:srgbClr val="FFC89F"/>
              </a:gs>
              <a:gs pos="50000">
                <a:srgbClr val="FFEEC5"/>
              </a:gs>
              <a:gs pos="100000">
                <a:srgbClr val="DCA771"/>
              </a:gs>
            </a:gsLst>
            <a:path path="circle">
              <a:fillToRect r="100000" b="100000"/>
            </a:path>
            <a:tileRect l="-100000" t="-100000"/>
          </a:gradFill>
          <a:ln w="28575" cap="flat" cmpd="sng" algn="ctr">
            <a:gradFill flip="none" rotWithShape="1">
              <a:gsLst>
                <a:gs pos="0">
                  <a:srgbClr val="FFC89F"/>
                </a:gs>
                <a:gs pos="50000">
                  <a:srgbClr val="FFEEC5"/>
                </a:gs>
                <a:gs pos="100000">
                  <a:srgbClr val="DCA771"/>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lstStyle/>
          <a:p>
            <a:pPr algn="ctr" fontAlgn="auto">
              <a:spcBef>
                <a:spcPts val="0"/>
              </a:spcBef>
              <a:spcAft>
                <a:spcPts val="0"/>
              </a:spcAft>
              <a:defRPr/>
            </a:pPr>
            <a:r>
              <a:rPr lang="hu-HU" sz="24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Tábla</a:t>
            </a:r>
          </a:p>
        </p:txBody>
      </p:sp>
      <p:sp>
        <p:nvSpPr>
          <p:cNvPr id="11" name="Rounded Rectangle 10"/>
          <p:cNvSpPr/>
          <p:nvPr/>
        </p:nvSpPr>
        <p:spPr>
          <a:xfrm>
            <a:off x="6234154" y="2923985"/>
            <a:ext cx="2481250" cy="857256"/>
          </a:xfrm>
          <a:prstGeom prst="roundRect">
            <a:avLst>
              <a:gd name="adj" fmla="val 5586"/>
            </a:avLst>
          </a:prstGeom>
          <a:gradFill flip="none" rotWithShape="1">
            <a:gsLst>
              <a:gs pos="0">
                <a:srgbClr val="FFC89F"/>
              </a:gs>
              <a:gs pos="50000">
                <a:srgbClr val="FFEEC5"/>
              </a:gs>
              <a:gs pos="100000">
                <a:srgbClr val="DCA771"/>
              </a:gs>
            </a:gsLst>
            <a:path path="circle">
              <a:fillToRect r="100000" b="100000"/>
            </a:path>
            <a:tileRect l="-100000" t="-100000"/>
          </a:gradFill>
          <a:ln w="28575" cap="flat" cmpd="sng" algn="ctr">
            <a:gradFill flip="none" rotWithShape="1">
              <a:gsLst>
                <a:gs pos="0">
                  <a:srgbClr val="FFC89F"/>
                </a:gs>
                <a:gs pos="50000">
                  <a:srgbClr val="FFEEC5"/>
                </a:gs>
                <a:gs pos="100000">
                  <a:srgbClr val="DCA771"/>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r>
              <a:rPr lang="hu-HU" sz="24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Entitás osztály</a:t>
            </a:r>
          </a:p>
        </p:txBody>
      </p:sp>
      <p:sp>
        <p:nvSpPr>
          <p:cNvPr id="12" name="Rectangle 11"/>
          <p:cNvSpPr/>
          <p:nvPr/>
        </p:nvSpPr>
        <p:spPr>
          <a:xfrm>
            <a:off x="714347" y="3053443"/>
            <a:ext cx="1604309" cy="1518565"/>
          </a:xfrm>
          <a:prstGeom prst="rect">
            <a:avLst/>
          </a:prstGeom>
          <a:gradFill flip="none" rotWithShape="1">
            <a:gsLst>
              <a:gs pos="0">
                <a:srgbClr val="ADFFAD"/>
              </a:gs>
              <a:gs pos="50000">
                <a:srgbClr val="D3FFD1"/>
              </a:gs>
              <a:gs pos="100000">
                <a:srgbClr val="5FD760"/>
              </a:gs>
            </a:gsLst>
            <a:path path="circle">
              <a:fillToRect r="100000" b="100000"/>
            </a:path>
            <a:tileRect l="-100000" t="-100000"/>
          </a:gradFill>
          <a:ln w="28575" cap="flat" cmpd="sng" algn="ctr">
            <a:gradFill flip="none" rotWithShape="1">
              <a:gsLst>
                <a:gs pos="0">
                  <a:srgbClr val="ADFFAD"/>
                </a:gs>
                <a:gs pos="50000">
                  <a:srgbClr val="D3FFD1"/>
                </a:gs>
                <a:gs pos="100000">
                  <a:srgbClr val="5FD760"/>
                </a:gs>
              </a:gsLst>
              <a:path path="circle">
                <a:fillToRect l="100000" t="100000"/>
              </a:path>
              <a:tileRect r="-100000" b="-100000"/>
            </a:gradFill>
            <a:prstDash val="solid"/>
          </a:ln>
          <a:effectLst/>
        </p:spPr>
        <p:txBody>
          <a:bodyPr anchor="ctr"/>
          <a:lstStyle/>
          <a:p>
            <a:pPr algn="ctr" fontAlgn="auto">
              <a:spcBef>
                <a:spcPts val="0"/>
              </a:spcBef>
              <a:spcAft>
                <a:spcPts val="0"/>
              </a:spcAft>
              <a:defRPr/>
            </a:pPr>
            <a:r>
              <a:rPr lang="hu-HU" sz="24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Oszlopok</a:t>
            </a:r>
          </a:p>
        </p:txBody>
      </p:sp>
      <p:sp>
        <p:nvSpPr>
          <p:cNvPr id="13" name="Rounded Rectangle 12"/>
          <p:cNvSpPr/>
          <p:nvPr/>
        </p:nvSpPr>
        <p:spPr>
          <a:xfrm>
            <a:off x="6234154" y="3992545"/>
            <a:ext cx="2481250" cy="856800"/>
          </a:xfrm>
          <a:prstGeom prst="roundRect">
            <a:avLst>
              <a:gd name="adj" fmla="val 5586"/>
            </a:avLst>
          </a:prstGeom>
          <a:gradFill flip="none" rotWithShape="1">
            <a:gsLst>
              <a:gs pos="0">
                <a:srgbClr val="ADFFAD"/>
              </a:gs>
              <a:gs pos="50000">
                <a:srgbClr val="D3FFD1"/>
              </a:gs>
              <a:gs pos="100000">
                <a:srgbClr val="5FD760"/>
              </a:gs>
            </a:gsLst>
            <a:path path="circle">
              <a:fillToRect r="100000" b="100000"/>
            </a:path>
            <a:tileRect l="-100000" t="-100000"/>
          </a:gradFill>
          <a:ln w="28575" cap="flat" cmpd="sng" algn="ctr">
            <a:gradFill flip="none" rotWithShape="1">
              <a:gsLst>
                <a:gs pos="0">
                  <a:srgbClr val="ADFFAD"/>
                </a:gs>
                <a:gs pos="50000">
                  <a:srgbClr val="D3FFD1"/>
                </a:gs>
                <a:gs pos="100000">
                  <a:srgbClr val="5FD760"/>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r>
              <a:rPr lang="hu-HU" sz="24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Mezők, tulajdonságok</a:t>
            </a:r>
          </a:p>
        </p:txBody>
      </p:sp>
      <p:sp>
        <p:nvSpPr>
          <p:cNvPr id="14" name="Left-Right Arrow 13"/>
          <p:cNvSpPr/>
          <p:nvPr/>
        </p:nvSpPr>
        <p:spPr>
          <a:xfrm>
            <a:off x="3000364" y="1857364"/>
            <a:ext cx="3076909" cy="928694"/>
          </a:xfrm>
          <a:prstGeom prst="leftRightArrow">
            <a:avLst>
              <a:gd name="adj1" fmla="val 64066"/>
              <a:gd name="adj2" fmla="val 50000"/>
            </a:avLst>
          </a:prstGeom>
          <a:gradFill flip="none" rotWithShape="1">
            <a:gsLst>
              <a:gs pos="0">
                <a:srgbClr val="F9F9F9"/>
              </a:gs>
              <a:gs pos="50000">
                <a:srgbClr val="F3F3F3"/>
              </a:gs>
              <a:gs pos="100000">
                <a:srgbClr val="E3E3E3"/>
              </a:gs>
            </a:gsLst>
            <a:path path="circle">
              <a:fillToRect r="100000" b="100000"/>
            </a:path>
            <a:tileRect l="-100000" t="-100000"/>
          </a:gradFill>
          <a:ln w="28575" cap="flat" cmpd="sng" algn="ctr">
            <a:gradFill flip="none" rotWithShape="1">
              <a:gsLst>
                <a:gs pos="0">
                  <a:srgbClr val="F9F9F9"/>
                </a:gs>
                <a:gs pos="50000">
                  <a:srgbClr val="FDFDFD"/>
                </a:gs>
                <a:gs pos="100000">
                  <a:srgbClr val="E3E3E3"/>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r>
              <a:rPr lang="hu-HU" sz="28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reflection blurRad="6350" stA="50000" endA="300" endPos="50000" dist="29997" dir="5400000" sy="-100000" algn="bl" rotWithShape="0"/>
                </a:effectLst>
                <a:latin typeface="Calibri"/>
                <a:cs typeface="Tahoma" pitchFamily="34" charset="0"/>
              </a:rPr>
              <a:t>[Database]</a:t>
            </a:r>
          </a:p>
        </p:txBody>
      </p:sp>
      <p:sp>
        <p:nvSpPr>
          <p:cNvPr id="17" name="Left-Right Arrow 16"/>
          <p:cNvSpPr/>
          <p:nvPr/>
        </p:nvSpPr>
        <p:spPr>
          <a:xfrm>
            <a:off x="3000364" y="2928935"/>
            <a:ext cx="3076909" cy="928694"/>
          </a:xfrm>
          <a:prstGeom prst="leftRightArrow">
            <a:avLst>
              <a:gd name="adj1" fmla="val 64066"/>
              <a:gd name="adj2" fmla="val 50000"/>
            </a:avLst>
          </a:prstGeom>
          <a:gradFill flip="none" rotWithShape="1">
            <a:gsLst>
              <a:gs pos="0">
                <a:srgbClr val="FFC89F"/>
              </a:gs>
              <a:gs pos="50000">
                <a:srgbClr val="FFEEC5"/>
              </a:gs>
              <a:gs pos="100000">
                <a:srgbClr val="DCA771"/>
              </a:gs>
            </a:gsLst>
            <a:path path="circle">
              <a:fillToRect r="100000" b="100000"/>
            </a:path>
            <a:tileRect l="-100000" t="-100000"/>
          </a:gradFill>
          <a:ln w="28575" cap="flat" cmpd="sng" algn="ctr">
            <a:gradFill flip="none" rotWithShape="1">
              <a:gsLst>
                <a:gs pos="0">
                  <a:srgbClr val="FFC89F"/>
                </a:gs>
                <a:gs pos="50000">
                  <a:srgbClr val="FFEEC5"/>
                </a:gs>
                <a:gs pos="100000">
                  <a:srgbClr val="DCA771"/>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r>
              <a:rPr lang="hu-HU" sz="28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reflection blurRad="6350" stA="50000" endA="300" endPos="50000" dist="29997" dir="5400000" sy="-100000" algn="bl" rotWithShape="0"/>
                </a:effectLst>
                <a:latin typeface="Calibri"/>
                <a:cs typeface="Tahoma" pitchFamily="34" charset="0"/>
              </a:rPr>
              <a:t>[Table]</a:t>
            </a:r>
          </a:p>
        </p:txBody>
      </p:sp>
      <p:sp>
        <p:nvSpPr>
          <p:cNvPr id="18" name="Left-Right Arrow 17"/>
          <p:cNvSpPr/>
          <p:nvPr/>
        </p:nvSpPr>
        <p:spPr>
          <a:xfrm>
            <a:off x="3000364" y="3929067"/>
            <a:ext cx="3076909" cy="928694"/>
          </a:xfrm>
          <a:prstGeom prst="leftRightArrow">
            <a:avLst>
              <a:gd name="adj1" fmla="val 64066"/>
              <a:gd name="adj2" fmla="val 50000"/>
            </a:avLst>
          </a:prstGeom>
          <a:gradFill flip="none" rotWithShape="1">
            <a:gsLst>
              <a:gs pos="0">
                <a:srgbClr val="ADFFAD"/>
              </a:gs>
              <a:gs pos="50000">
                <a:srgbClr val="D3FFD1"/>
              </a:gs>
              <a:gs pos="100000">
                <a:srgbClr val="5FD760"/>
              </a:gs>
            </a:gsLst>
            <a:path path="circle">
              <a:fillToRect r="100000" b="100000"/>
            </a:path>
            <a:tileRect l="-100000" t="-100000"/>
          </a:gradFill>
          <a:ln w="28575" cap="flat" cmpd="sng" algn="ctr">
            <a:gradFill flip="none" rotWithShape="1">
              <a:gsLst>
                <a:gs pos="0">
                  <a:srgbClr val="ADFFAD"/>
                </a:gs>
                <a:gs pos="50000">
                  <a:srgbClr val="D3FFD1"/>
                </a:gs>
                <a:gs pos="100000">
                  <a:srgbClr val="5FD760"/>
                </a:gs>
              </a:gsLst>
              <a:path path="circle">
                <a:fillToRect l="100000" t="100000"/>
              </a:path>
              <a:tileRect r="-100000" b="-100000"/>
            </a:gradFill>
            <a:prstDash val="solid"/>
          </a:ln>
          <a:effectLst/>
        </p:spPr>
        <p:txBody>
          <a:bodyPr anchor="ctr"/>
          <a:lstStyle/>
          <a:p>
            <a:pPr algn="ctr" fontAlgn="auto">
              <a:spcBef>
                <a:spcPts val="0"/>
              </a:spcBef>
              <a:spcAft>
                <a:spcPts val="0"/>
              </a:spcAft>
              <a:defRPr/>
            </a:pPr>
            <a:r>
              <a:rPr lang="hu-HU" sz="28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reflection blurRad="6350" stA="50000" endA="300" endPos="50000" dist="29997" dir="5400000" sy="-100000" algn="bl" rotWithShape="0"/>
                </a:effectLst>
                <a:latin typeface="Calibri"/>
                <a:cs typeface="Tahoma" pitchFamily="34" charset="0"/>
              </a:rPr>
              <a:t>[</a:t>
            </a:r>
            <a:r>
              <a:rPr lang="hu-HU" sz="2800" b="1" kern="0" dirty="0" err="1">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reflection blurRad="6350" stA="50000" endA="300" endPos="50000" dist="29997" dir="5400000" sy="-100000" algn="bl" rotWithShape="0"/>
                </a:effectLst>
                <a:latin typeface="Calibri"/>
                <a:cs typeface="Tahoma" pitchFamily="34" charset="0"/>
              </a:rPr>
              <a:t>Column</a:t>
            </a:r>
            <a:r>
              <a:rPr lang="hu-HU" sz="28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reflection blurRad="6350" stA="50000" endA="300" endPos="50000" dist="29997" dir="5400000" sy="-100000" algn="bl" rotWithShape="0"/>
                </a:effectLst>
                <a:latin typeface="Calibri"/>
                <a:cs typeface="Tahoma" pitchFamily="34" charset="0"/>
              </a:rPr>
              <a:t>]</a:t>
            </a:r>
          </a:p>
        </p:txBody>
      </p:sp>
      <p:sp>
        <p:nvSpPr>
          <p:cNvPr id="20" name="Rectangle 24"/>
          <p:cNvSpPr>
            <a:spLocks noChangeArrowheads="1"/>
          </p:cNvSpPr>
          <p:nvPr/>
        </p:nvSpPr>
        <p:spPr bwMode="auto">
          <a:xfrm>
            <a:off x="4375616" y="5686813"/>
            <a:ext cx="4356008" cy="1063610"/>
          </a:xfrm>
          <a:prstGeom prst="wedgeRoundRectCallout">
            <a:avLst>
              <a:gd name="adj1" fmla="val -8159"/>
              <a:gd name="adj2" fmla="val -115352"/>
              <a:gd name="adj3" fmla="val 16667"/>
            </a:avLst>
          </a:prstGeom>
          <a:ln>
            <a:noFill/>
          </a:ln>
          <a:scene3d>
            <a:camera prst="orthographicFront">
              <a:rot lat="0" lon="0" rev="0"/>
            </a:camera>
            <a:lightRig rig="threePt" dir="t">
              <a:rot lat="0" lon="0" rev="1200000"/>
            </a:lightRig>
          </a:scene3d>
          <a:sp3d contourW="6350" prstMaterial="clear">
            <a:contourClr>
              <a:srgbClr val="002060"/>
            </a:contourClr>
          </a:sp3d>
        </p:spPr>
        <p:style>
          <a:lnRef idx="0">
            <a:schemeClr val="dk1"/>
          </a:lnRef>
          <a:fillRef idx="3">
            <a:schemeClr val="dk1"/>
          </a:fillRef>
          <a:effectRef idx="3">
            <a:schemeClr val="dk1"/>
          </a:effectRef>
          <a:fontRef idx="minor">
            <a:schemeClr val="lt1"/>
          </a:fontRef>
        </p:style>
        <p:txBody>
          <a:bodyPr lIns="90000" tIns="72000" bIns="0" anchor="ctr"/>
          <a:lstStyle/>
          <a:p>
            <a:pPr fontAlgn="auto">
              <a:spcAft>
                <a:spcPts val="0"/>
              </a:spcAft>
              <a:defRPr/>
            </a:pPr>
            <a:r>
              <a:rPr lang="hu-HU" sz="2400" b="1" dirty="0">
                <a:ln>
                  <a:solidFill>
                    <a:schemeClr val="tx1">
                      <a:lumMod val="75000"/>
                      <a:alpha val="20000"/>
                    </a:schemeClr>
                  </a:solidFill>
                </a:ln>
                <a:solidFill>
                  <a:schemeClr val="bg1"/>
                </a:solidFill>
              </a:rPr>
              <a:t>Generálható:</a:t>
            </a:r>
          </a:p>
          <a:p>
            <a:pPr fontAlgn="auto">
              <a:spcAft>
                <a:spcPts val="0"/>
              </a:spcAft>
              <a:defRPr/>
            </a:pPr>
            <a:r>
              <a:rPr lang="hu-HU" sz="2400" b="1" dirty="0">
                <a:ln>
                  <a:solidFill>
                    <a:schemeClr val="tx1">
                      <a:lumMod val="75000"/>
                      <a:alpha val="20000"/>
                    </a:schemeClr>
                  </a:solidFill>
                </a:ln>
                <a:solidFill>
                  <a:schemeClr val="bg1"/>
                </a:solidFill>
              </a:rPr>
              <a:t>VS O/R Designer,  </a:t>
            </a:r>
            <a:r>
              <a:rPr lang="hu-HU" sz="2400" b="1" dirty="0" err="1">
                <a:ln>
                  <a:solidFill>
                    <a:schemeClr val="tx1">
                      <a:lumMod val="75000"/>
                      <a:alpha val="20000"/>
                    </a:schemeClr>
                  </a:solidFill>
                </a:ln>
                <a:solidFill>
                  <a:schemeClr val="bg1"/>
                </a:solidFill>
              </a:rPr>
              <a:t>SqlMetal.exe</a:t>
            </a:r>
            <a:endParaRPr lang="en-US" sz="2400" b="1" dirty="0">
              <a:ln>
                <a:solidFill>
                  <a:schemeClr val="tx1">
                    <a:lumMod val="75000"/>
                    <a:alpha val="20000"/>
                  </a:schemeClr>
                </a:solidFill>
              </a:ln>
              <a:solidFill>
                <a:schemeClr val="bg1"/>
              </a:solidFill>
            </a:endParaRPr>
          </a:p>
        </p:txBody>
      </p:sp>
      <p:sp>
        <p:nvSpPr>
          <p:cNvPr id="16" name="Szövegdoboz 15"/>
          <p:cNvSpPr txBox="1"/>
          <p:nvPr/>
        </p:nvSpPr>
        <p:spPr>
          <a:xfrm>
            <a:off x="0" y="0"/>
            <a:ext cx="6215074"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Leképzés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metaadatokkal</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85720" y="785794"/>
            <a:ext cx="8624918" cy="4500594"/>
          </a:xfrm>
        </p:spPr>
        <p:txBody>
          <a:bodyPr>
            <a:normAutofit/>
          </a:bodyPr>
          <a:lstStyle/>
          <a:p>
            <a:pPr fontAlgn="auto">
              <a:spcAft>
                <a:spcPts val="0"/>
              </a:spcAft>
              <a:defRPr/>
            </a:pPr>
            <a:r>
              <a:rPr lang="hu-HU" dirty="0" err="1" smtClean="0">
                <a:solidFill>
                  <a:schemeClr val="bg1"/>
                </a:solidFill>
              </a:rPr>
              <a:t>IQueryable</a:t>
            </a:r>
            <a:r>
              <a:rPr lang="hu-HU" dirty="0" smtClean="0">
                <a:solidFill>
                  <a:schemeClr val="bg1"/>
                </a:solidFill>
              </a:rPr>
              <a:t>&lt;T&gt;</a:t>
            </a:r>
          </a:p>
          <a:p>
            <a:pPr lvl="1" fontAlgn="auto">
              <a:spcAft>
                <a:spcPts val="0"/>
              </a:spcAft>
              <a:defRPr/>
            </a:pPr>
            <a:r>
              <a:rPr lang="hu-HU" dirty="0" smtClean="0">
                <a:solidFill>
                  <a:schemeClr val="bg1"/>
                </a:solidFill>
              </a:rPr>
              <a:t>.</a:t>
            </a:r>
            <a:r>
              <a:rPr lang="hu-HU" dirty="0" err="1" smtClean="0">
                <a:solidFill>
                  <a:schemeClr val="bg1"/>
                </a:solidFill>
              </a:rPr>
              <a:t>Expression</a:t>
            </a:r>
            <a:endParaRPr lang="hu-HU" dirty="0" smtClean="0">
              <a:solidFill>
                <a:schemeClr val="bg1"/>
              </a:solidFill>
            </a:endParaRPr>
          </a:p>
          <a:p>
            <a:pPr lvl="1" fontAlgn="auto">
              <a:spcAft>
                <a:spcPts val="0"/>
              </a:spcAft>
              <a:defRPr/>
            </a:pPr>
            <a:r>
              <a:rPr lang="hu-HU" dirty="0" smtClean="0">
                <a:solidFill>
                  <a:schemeClr val="bg1"/>
                </a:solidFill>
              </a:rPr>
              <a:t>.</a:t>
            </a:r>
            <a:r>
              <a:rPr lang="hu-HU" dirty="0" err="1" smtClean="0">
                <a:solidFill>
                  <a:schemeClr val="bg1"/>
                </a:solidFill>
              </a:rPr>
              <a:t>Execute</a:t>
            </a:r>
            <a:r>
              <a:rPr lang="hu-HU" dirty="0" smtClean="0">
                <a:solidFill>
                  <a:schemeClr val="bg1"/>
                </a:solidFill>
              </a:rPr>
              <a:t>()</a:t>
            </a:r>
          </a:p>
          <a:p>
            <a:pPr fontAlgn="auto">
              <a:spcAft>
                <a:spcPts val="0"/>
              </a:spcAft>
              <a:defRPr/>
            </a:pPr>
            <a:r>
              <a:rPr lang="hu-HU" dirty="0" smtClean="0">
                <a:solidFill>
                  <a:schemeClr val="bg1"/>
                </a:solidFill>
              </a:rPr>
              <a:t>A </a:t>
            </a:r>
            <a:r>
              <a:rPr lang="hu-HU" dirty="0" err="1" smtClean="0">
                <a:solidFill>
                  <a:schemeClr val="bg1"/>
                </a:solidFill>
              </a:rPr>
              <a:t>Query</a:t>
            </a:r>
            <a:r>
              <a:rPr lang="hu-HU" dirty="0" smtClean="0">
                <a:solidFill>
                  <a:schemeClr val="bg1"/>
                </a:solidFill>
              </a:rPr>
              <a:t> csak egy </a:t>
            </a:r>
            <a:r>
              <a:rPr lang="hu-HU" dirty="0" err="1" smtClean="0">
                <a:solidFill>
                  <a:schemeClr val="bg1"/>
                </a:solidFill>
              </a:rPr>
              <a:t>definició</a:t>
            </a:r>
            <a:endParaRPr lang="hu-HU" dirty="0" smtClean="0">
              <a:solidFill>
                <a:schemeClr val="bg1"/>
              </a:solidFill>
            </a:endParaRPr>
          </a:p>
          <a:p>
            <a:pPr fontAlgn="auto">
              <a:spcAft>
                <a:spcPts val="0"/>
              </a:spcAft>
              <a:defRPr/>
            </a:pPr>
            <a:r>
              <a:rPr lang="hu-HU" b="1" dirty="0" smtClean="0">
                <a:solidFill>
                  <a:schemeClr val="bg1"/>
                </a:solidFill>
              </a:rPr>
              <a:t>Késleltetett végrehajtás:</a:t>
            </a:r>
            <a:r>
              <a:rPr lang="hu-HU" dirty="0" smtClean="0">
                <a:solidFill>
                  <a:schemeClr val="bg1"/>
                </a:solidFill>
              </a:rPr>
              <a:t> iteráláskor</a:t>
            </a:r>
          </a:p>
          <a:p>
            <a:pPr lvl="1" fontAlgn="auto">
              <a:spcAft>
                <a:spcPts val="0"/>
              </a:spcAft>
              <a:buNone/>
              <a:defRPr/>
            </a:pPr>
            <a:r>
              <a:rPr lang="hu-HU" dirty="0" smtClean="0">
                <a:solidFill>
                  <a:schemeClr val="bg1"/>
                </a:solidFill>
              </a:rPr>
              <a:t>Kikapcsolható</a:t>
            </a:r>
          </a:p>
          <a:p>
            <a:pPr lvl="1" fontAlgn="auto">
              <a:spcAft>
                <a:spcPts val="0"/>
              </a:spcAft>
              <a:buNone/>
              <a:defRPr/>
            </a:pPr>
            <a:r>
              <a:rPr lang="hu-HU" dirty="0" smtClean="0">
                <a:solidFill>
                  <a:schemeClr val="bg1"/>
                </a:solidFill>
              </a:rPr>
              <a:t>	</a:t>
            </a:r>
            <a:r>
              <a:rPr lang="hu-HU" dirty="0" err="1" smtClean="0">
                <a:solidFill>
                  <a:schemeClr val="bg1"/>
                </a:solidFill>
              </a:rPr>
              <a:t>DataContext.DeferredLoadingEnabled</a:t>
            </a:r>
            <a:endParaRPr lang="hu-HU" dirty="0" smtClean="0">
              <a:solidFill>
                <a:schemeClr val="bg1"/>
              </a:solidFill>
            </a:endParaRPr>
          </a:p>
          <a:p>
            <a:pPr fontAlgn="auto">
              <a:spcAft>
                <a:spcPts val="0"/>
              </a:spcAft>
              <a:defRPr/>
            </a:pPr>
            <a:r>
              <a:rPr lang="hu-HU" b="1" dirty="0" smtClean="0">
                <a:solidFill>
                  <a:schemeClr val="bg1"/>
                </a:solidFill>
              </a:rPr>
              <a:t>Azonnali végrehajtás:</a:t>
            </a:r>
            <a:r>
              <a:rPr lang="hu-HU" dirty="0" smtClean="0">
                <a:solidFill>
                  <a:schemeClr val="bg1"/>
                </a:solidFill>
              </a:rPr>
              <a:t> </a:t>
            </a:r>
            <a:r>
              <a:rPr lang="hu-HU" dirty="0" err="1" smtClean="0">
                <a:solidFill>
                  <a:schemeClr val="bg1"/>
                </a:solidFill>
              </a:rPr>
              <a:t>ToList</a:t>
            </a:r>
            <a:r>
              <a:rPr lang="hu-HU" dirty="0" smtClean="0">
                <a:solidFill>
                  <a:schemeClr val="bg1"/>
                </a:solidFill>
              </a:rPr>
              <a:t>(), </a:t>
            </a:r>
            <a:r>
              <a:rPr lang="hu-HU" dirty="0" err="1" smtClean="0">
                <a:solidFill>
                  <a:schemeClr val="bg1"/>
                </a:solidFill>
              </a:rPr>
              <a:t>ToArray</a:t>
            </a:r>
            <a:r>
              <a:rPr lang="hu-HU" dirty="0" smtClean="0">
                <a:solidFill>
                  <a:schemeClr val="bg1"/>
                </a:solidFill>
              </a:rPr>
              <a:t>()</a:t>
            </a:r>
          </a:p>
        </p:txBody>
      </p:sp>
      <p:sp>
        <p:nvSpPr>
          <p:cNvPr id="7" name="Szövegdoboz 6"/>
          <p:cNvSpPr txBox="1"/>
          <p:nvPr/>
        </p:nvSpPr>
        <p:spPr>
          <a:xfrm>
            <a:off x="0" y="0"/>
            <a:ext cx="750095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Lekérdezések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querv</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20" descr="Database Sm"/>
          <p:cNvPicPr>
            <a:picLocks noChangeAspect="1" noChangeArrowheads="1"/>
          </p:cNvPicPr>
          <p:nvPr/>
        </p:nvPicPr>
        <p:blipFill>
          <a:blip r:embed="rId3"/>
          <a:srcRect/>
          <a:stretch>
            <a:fillRect/>
          </a:stretch>
        </p:blipFill>
        <p:spPr bwMode="auto">
          <a:xfrm>
            <a:off x="8172450" y="3946525"/>
            <a:ext cx="522288" cy="625475"/>
          </a:xfrm>
          <a:prstGeom prst="rect">
            <a:avLst/>
          </a:prstGeom>
          <a:noFill/>
          <a:ln w="9525">
            <a:noFill/>
            <a:miter lim="800000"/>
            <a:headEnd/>
            <a:tailEnd/>
          </a:ln>
        </p:spPr>
      </p:pic>
      <p:grpSp>
        <p:nvGrpSpPr>
          <p:cNvPr id="2" name="Group 24"/>
          <p:cNvGrpSpPr>
            <a:grpSpLocks/>
          </p:cNvGrpSpPr>
          <p:nvPr/>
        </p:nvGrpSpPr>
        <p:grpSpPr bwMode="auto">
          <a:xfrm>
            <a:off x="266700" y="1917700"/>
            <a:ext cx="852488" cy="1133475"/>
            <a:chOff x="219046" y="2076442"/>
            <a:chExt cx="852492" cy="1133480"/>
          </a:xfrm>
        </p:grpSpPr>
        <p:cxnSp>
          <p:nvCxnSpPr>
            <p:cNvPr id="18" name="Straight Arrow Connector 17"/>
            <p:cNvCxnSpPr>
              <a:stCxn id="0" idx="3"/>
              <a:endCxn id="0" idx="0"/>
            </p:cNvCxnSpPr>
            <p:nvPr/>
          </p:nvCxnSpPr>
          <p:spPr>
            <a:xfrm rot="5400000">
              <a:off x="307152" y="2272500"/>
              <a:ext cx="244476" cy="211139"/>
            </a:xfrm>
            <a:prstGeom prst="straightConnector1">
              <a:avLst/>
            </a:prstGeom>
            <a:ln w="38100">
              <a:solidFill>
                <a:schemeClr val="tx1"/>
              </a:solidFill>
              <a:tailEnd type="triangl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0" idx="5"/>
              <a:endCxn id="15" idx="1"/>
            </p:cNvCxnSpPr>
            <p:nvPr/>
          </p:nvCxnSpPr>
          <p:spPr>
            <a:xfrm rot="16200000" flipH="1">
              <a:off x="650848" y="2289169"/>
              <a:ext cx="274638" cy="207963"/>
            </a:xfrm>
            <a:prstGeom prst="straightConnector1">
              <a:avLst/>
            </a:prstGeom>
            <a:ln w="38100">
              <a:solidFill>
                <a:schemeClr val="tx1"/>
              </a:solidFill>
              <a:tailEnd type="triangl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5" idx="4"/>
              <a:endCxn id="16" idx="0"/>
            </p:cNvCxnSpPr>
            <p:nvPr/>
          </p:nvCxnSpPr>
          <p:spPr>
            <a:xfrm rot="5400000">
              <a:off x="750069" y="2783676"/>
              <a:ext cx="290513" cy="142876"/>
            </a:xfrm>
            <a:prstGeom prst="straightConnector1">
              <a:avLst/>
            </a:prstGeom>
            <a:ln w="38100">
              <a:solidFill>
                <a:schemeClr val="tx1"/>
              </a:solidFill>
              <a:tailEnd type="triangl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504798" y="2076442"/>
              <a:ext cx="209550" cy="209550"/>
            </a:xfrm>
            <a:prstGeom prst="ellipse">
              <a:avLst/>
            </a:prstGeom>
            <a:gradFill flip="none" rotWithShape="1">
              <a:gsLst>
                <a:gs pos="0">
                  <a:srgbClr val="ADFFAD"/>
                </a:gs>
                <a:gs pos="50000">
                  <a:srgbClr val="D3FFD1"/>
                </a:gs>
                <a:gs pos="100000">
                  <a:srgbClr val="5FD760"/>
                </a:gs>
              </a:gsLst>
              <a:path path="circle">
                <a:fillToRect r="100000" b="100000"/>
              </a:path>
              <a:tileRect l="-100000" t="-100000"/>
            </a:gradFill>
            <a:ln w="28575" cap="flat" cmpd="sng" algn="ctr">
              <a:gradFill flip="none" rotWithShape="1">
                <a:gsLst>
                  <a:gs pos="0">
                    <a:srgbClr val="ADFFAD"/>
                  </a:gs>
                  <a:gs pos="50000">
                    <a:srgbClr val="D3FFD1"/>
                  </a:gs>
                  <a:gs pos="100000">
                    <a:srgbClr val="5FD760"/>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endParaRPr lang="hu-HU" sz="20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endParaRPr>
            </a:p>
          </p:txBody>
        </p:sp>
        <p:sp>
          <p:nvSpPr>
            <p:cNvPr id="14" name="Oval 13"/>
            <p:cNvSpPr/>
            <p:nvPr/>
          </p:nvSpPr>
          <p:spPr>
            <a:xfrm>
              <a:off x="219046" y="2500306"/>
              <a:ext cx="209550" cy="209550"/>
            </a:xfrm>
            <a:prstGeom prst="ellipse">
              <a:avLst/>
            </a:prstGeom>
            <a:gradFill flip="none" rotWithShape="1">
              <a:gsLst>
                <a:gs pos="0">
                  <a:srgbClr val="ADFFAD"/>
                </a:gs>
                <a:gs pos="50000">
                  <a:srgbClr val="D3FFD1"/>
                </a:gs>
                <a:gs pos="100000">
                  <a:srgbClr val="5FD760"/>
                </a:gs>
              </a:gsLst>
              <a:path path="circle">
                <a:fillToRect r="100000" b="100000"/>
              </a:path>
              <a:tileRect l="-100000" t="-100000"/>
            </a:gradFill>
            <a:ln w="28575" cap="flat" cmpd="sng" algn="ctr">
              <a:gradFill flip="none" rotWithShape="1">
                <a:gsLst>
                  <a:gs pos="0">
                    <a:srgbClr val="ADFFAD"/>
                  </a:gs>
                  <a:gs pos="50000">
                    <a:srgbClr val="D3FFD1"/>
                  </a:gs>
                  <a:gs pos="100000">
                    <a:srgbClr val="5FD760"/>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endParaRPr lang="hu-HU" sz="20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endParaRPr>
            </a:p>
          </p:txBody>
        </p:sp>
        <p:sp>
          <p:nvSpPr>
            <p:cNvPr id="15" name="Oval 14"/>
            <p:cNvSpPr/>
            <p:nvPr/>
          </p:nvSpPr>
          <p:spPr>
            <a:xfrm>
              <a:off x="861988" y="2500306"/>
              <a:ext cx="209550" cy="209550"/>
            </a:xfrm>
            <a:prstGeom prst="ellipse">
              <a:avLst/>
            </a:prstGeom>
            <a:gradFill flip="none" rotWithShape="1">
              <a:gsLst>
                <a:gs pos="0">
                  <a:srgbClr val="ADFFAD"/>
                </a:gs>
                <a:gs pos="50000">
                  <a:srgbClr val="D3FFD1"/>
                </a:gs>
                <a:gs pos="100000">
                  <a:srgbClr val="5FD760"/>
                </a:gs>
              </a:gsLst>
              <a:path path="circle">
                <a:fillToRect r="100000" b="100000"/>
              </a:path>
              <a:tileRect l="-100000" t="-100000"/>
            </a:gradFill>
            <a:ln w="28575" cap="flat" cmpd="sng" algn="ctr">
              <a:gradFill flip="none" rotWithShape="1">
                <a:gsLst>
                  <a:gs pos="0">
                    <a:srgbClr val="ADFFAD"/>
                  </a:gs>
                  <a:gs pos="50000">
                    <a:srgbClr val="D3FFD1"/>
                  </a:gs>
                  <a:gs pos="100000">
                    <a:srgbClr val="5FD760"/>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endParaRPr lang="hu-HU" sz="20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endParaRPr>
            </a:p>
          </p:txBody>
        </p:sp>
        <p:sp>
          <p:nvSpPr>
            <p:cNvPr id="16" name="Oval 15"/>
            <p:cNvSpPr/>
            <p:nvPr/>
          </p:nvSpPr>
          <p:spPr>
            <a:xfrm>
              <a:off x="719112" y="3000372"/>
              <a:ext cx="209550" cy="209550"/>
            </a:xfrm>
            <a:prstGeom prst="ellipse">
              <a:avLst/>
            </a:prstGeom>
            <a:gradFill flip="none" rotWithShape="1">
              <a:gsLst>
                <a:gs pos="0">
                  <a:srgbClr val="ADFFAD"/>
                </a:gs>
                <a:gs pos="50000">
                  <a:srgbClr val="D3FFD1"/>
                </a:gs>
                <a:gs pos="100000">
                  <a:srgbClr val="5FD760"/>
                </a:gs>
              </a:gsLst>
              <a:path path="circle">
                <a:fillToRect r="100000" b="100000"/>
              </a:path>
              <a:tileRect l="-100000" t="-100000"/>
            </a:gradFill>
            <a:ln w="28575" cap="flat" cmpd="sng" algn="ctr">
              <a:gradFill flip="none" rotWithShape="1">
                <a:gsLst>
                  <a:gs pos="0">
                    <a:srgbClr val="ADFFAD"/>
                  </a:gs>
                  <a:gs pos="50000">
                    <a:srgbClr val="D3FFD1"/>
                  </a:gs>
                  <a:gs pos="100000">
                    <a:srgbClr val="5FD760"/>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endParaRPr lang="hu-HU" sz="20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endParaRPr>
            </a:p>
          </p:txBody>
        </p:sp>
      </p:grpSp>
      <p:grpSp>
        <p:nvGrpSpPr>
          <p:cNvPr id="3" name="Group 25"/>
          <p:cNvGrpSpPr>
            <a:grpSpLocks/>
          </p:cNvGrpSpPr>
          <p:nvPr/>
        </p:nvGrpSpPr>
        <p:grpSpPr bwMode="auto">
          <a:xfrm>
            <a:off x="261938" y="4911725"/>
            <a:ext cx="852487" cy="1133475"/>
            <a:chOff x="219046" y="2076442"/>
            <a:chExt cx="852492" cy="1133480"/>
          </a:xfrm>
        </p:grpSpPr>
        <p:cxnSp>
          <p:nvCxnSpPr>
            <p:cNvPr id="27" name="Straight Arrow Connector 26"/>
            <p:cNvCxnSpPr>
              <a:stCxn id="0" idx="3"/>
              <a:endCxn id="0" idx="0"/>
            </p:cNvCxnSpPr>
            <p:nvPr/>
          </p:nvCxnSpPr>
          <p:spPr>
            <a:xfrm rot="5400000">
              <a:off x="307153" y="2272500"/>
              <a:ext cx="244476" cy="211138"/>
            </a:xfrm>
            <a:prstGeom prst="straightConnector1">
              <a:avLst/>
            </a:prstGeom>
            <a:ln w="38100">
              <a:solidFill>
                <a:schemeClr val="tx1"/>
              </a:solidFill>
              <a:tailEnd type="triangl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30" idx="5"/>
              <a:endCxn id="32" idx="1"/>
            </p:cNvCxnSpPr>
            <p:nvPr/>
          </p:nvCxnSpPr>
          <p:spPr>
            <a:xfrm rot="16200000" flipH="1">
              <a:off x="650849" y="2289168"/>
              <a:ext cx="274638" cy="207964"/>
            </a:xfrm>
            <a:prstGeom prst="straightConnector1">
              <a:avLst/>
            </a:prstGeom>
            <a:ln w="38100">
              <a:solidFill>
                <a:schemeClr val="tx1"/>
              </a:solidFill>
              <a:tailEnd type="triangl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32" idx="4"/>
              <a:endCxn id="33" idx="0"/>
            </p:cNvCxnSpPr>
            <p:nvPr/>
          </p:nvCxnSpPr>
          <p:spPr>
            <a:xfrm rot="5400000">
              <a:off x="750068" y="2783676"/>
              <a:ext cx="290513" cy="142876"/>
            </a:xfrm>
            <a:prstGeom prst="straightConnector1">
              <a:avLst/>
            </a:prstGeom>
            <a:ln w="38100">
              <a:solidFill>
                <a:schemeClr val="tx1"/>
              </a:solidFill>
              <a:tailEnd type="triangl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504798" y="2076442"/>
              <a:ext cx="209550" cy="209550"/>
            </a:xfrm>
            <a:prstGeom prst="ellipse">
              <a:avLst/>
            </a:prstGeom>
            <a:gradFill flip="none" rotWithShape="1">
              <a:gsLst>
                <a:gs pos="0">
                  <a:srgbClr val="ADFFAD"/>
                </a:gs>
                <a:gs pos="50000">
                  <a:srgbClr val="D3FFD1"/>
                </a:gs>
                <a:gs pos="100000">
                  <a:srgbClr val="5FD760"/>
                </a:gs>
              </a:gsLst>
              <a:path path="circle">
                <a:fillToRect r="100000" b="100000"/>
              </a:path>
              <a:tileRect l="-100000" t="-100000"/>
            </a:gradFill>
            <a:ln w="28575" cap="flat" cmpd="sng" algn="ctr">
              <a:gradFill flip="none" rotWithShape="1">
                <a:gsLst>
                  <a:gs pos="0">
                    <a:srgbClr val="ADFFAD"/>
                  </a:gs>
                  <a:gs pos="50000">
                    <a:srgbClr val="D3FFD1"/>
                  </a:gs>
                  <a:gs pos="100000">
                    <a:srgbClr val="5FD760"/>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endParaRPr lang="hu-HU" sz="20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endParaRPr>
            </a:p>
          </p:txBody>
        </p:sp>
        <p:sp>
          <p:nvSpPr>
            <p:cNvPr id="31" name="Oval 30"/>
            <p:cNvSpPr/>
            <p:nvPr/>
          </p:nvSpPr>
          <p:spPr>
            <a:xfrm>
              <a:off x="219046" y="2500306"/>
              <a:ext cx="209550" cy="209550"/>
            </a:xfrm>
            <a:prstGeom prst="ellipse">
              <a:avLst/>
            </a:prstGeom>
            <a:gradFill flip="none" rotWithShape="1">
              <a:gsLst>
                <a:gs pos="0">
                  <a:srgbClr val="ADFFAD"/>
                </a:gs>
                <a:gs pos="50000">
                  <a:srgbClr val="D3FFD1"/>
                </a:gs>
                <a:gs pos="100000">
                  <a:srgbClr val="5FD760"/>
                </a:gs>
              </a:gsLst>
              <a:path path="circle">
                <a:fillToRect r="100000" b="100000"/>
              </a:path>
              <a:tileRect l="-100000" t="-100000"/>
            </a:gradFill>
            <a:ln w="28575" cap="flat" cmpd="sng" algn="ctr">
              <a:gradFill flip="none" rotWithShape="1">
                <a:gsLst>
                  <a:gs pos="0">
                    <a:srgbClr val="ADFFAD"/>
                  </a:gs>
                  <a:gs pos="50000">
                    <a:srgbClr val="D3FFD1"/>
                  </a:gs>
                  <a:gs pos="100000">
                    <a:srgbClr val="5FD760"/>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endParaRPr lang="hu-HU" sz="20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endParaRPr>
            </a:p>
          </p:txBody>
        </p:sp>
        <p:sp>
          <p:nvSpPr>
            <p:cNvPr id="32" name="Oval 31"/>
            <p:cNvSpPr/>
            <p:nvPr/>
          </p:nvSpPr>
          <p:spPr>
            <a:xfrm>
              <a:off x="861988" y="2500306"/>
              <a:ext cx="209550" cy="209550"/>
            </a:xfrm>
            <a:prstGeom prst="ellipse">
              <a:avLst/>
            </a:prstGeom>
            <a:gradFill flip="none" rotWithShape="1">
              <a:gsLst>
                <a:gs pos="0">
                  <a:srgbClr val="ADFFAD"/>
                </a:gs>
                <a:gs pos="50000">
                  <a:srgbClr val="D3FFD1"/>
                </a:gs>
                <a:gs pos="100000">
                  <a:srgbClr val="5FD760"/>
                </a:gs>
              </a:gsLst>
              <a:path path="circle">
                <a:fillToRect r="100000" b="100000"/>
              </a:path>
              <a:tileRect l="-100000" t="-100000"/>
            </a:gradFill>
            <a:ln w="28575" cap="flat" cmpd="sng" algn="ctr">
              <a:gradFill flip="none" rotWithShape="1">
                <a:gsLst>
                  <a:gs pos="0">
                    <a:srgbClr val="ADFFAD"/>
                  </a:gs>
                  <a:gs pos="50000">
                    <a:srgbClr val="D3FFD1"/>
                  </a:gs>
                  <a:gs pos="100000">
                    <a:srgbClr val="5FD760"/>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endParaRPr lang="hu-HU" sz="20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endParaRPr>
            </a:p>
          </p:txBody>
        </p:sp>
        <p:sp>
          <p:nvSpPr>
            <p:cNvPr id="33" name="Oval 32"/>
            <p:cNvSpPr/>
            <p:nvPr/>
          </p:nvSpPr>
          <p:spPr>
            <a:xfrm>
              <a:off x="719112" y="3000372"/>
              <a:ext cx="209550" cy="209550"/>
            </a:xfrm>
            <a:prstGeom prst="ellipse">
              <a:avLst/>
            </a:prstGeom>
            <a:gradFill flip="none" rotWithShape="1">
              <a:gsLst>
                <a:gs pos="0">
                  <a:srgbClr val="ADFFAD"/>
                </a:gs>
                <a:gs pos="50000">
                  <a:srgbClr val="D3FFD1"/>
                </a:gs>
                <a:gs pos="100000">
                  <a:srgbClr val="5FD760"/>
                </a:gs>
              </a:gsLst>
              <a:path path="circle">
                <a:fillToRect r="100000" b="100000"/>
              </a:path>
              <a:tileRect l="-100000" t="-100000"/>
            </a:gradFill>
            <a:ln w="28575" cap="flat" cmpd="sng" algn="ctr">
              <a:gradFill flip="none" rotWithShape="1">
                <a:gsLst>
                  <a:gs pos="0">
                    <a:srgbClr val="ADFFAD"/>
                  </a:gs>
                  <a:gs pos="50000">
                    <a:srgbClr val="D3FFD1"/>
                  </a:gs>
                  <a:gs pos="100000">
                    <a:srgbClr val="5FD760"/>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endParaRPr lang="hu-HU" sz="20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endParaRPr>
            </a:p>
          </p:txBody>
        </p:sp>
      </p:grpSp>
      <p:cxnSp>
        <p:nvCxnSpPr>
          <p:cNvPr id="34" name="Elbow Connector 42"/>
          <p:cNvCxnSpPr>
            <a:stCxn id="15" idx="6"/>
            <a:endCxn id="8" idx="1"/>
          </p:cNvCxnSpPr>
          <p:nvPr/>
        </p:nvCxnSpPr>
        <p:spPr>
          <a:xfrm flipV="1">
            <a:off x="1119188" y="2446338"/>
            <a:ext cx="738187" cy="0"/>
          </a:xfrm>
          <a:prstGeom prst="straightConnector1">
            <a:avLst/>
          </a:prstGeom>
          <a:ln>
            <a:tailEnd type="triangle" w="med" len="med"/>
          </a:ln>
        </p:spPr>
        <p:style>
          <a:lnRef idx="3">
            <a:schemeClr val="accent2"/>
          </a:lnRef>
          <a:fillRef idx="0">
            <a:schemeClr val="accent2"/>
          </a:fillRef>
          <a:effectRef idx="2">
            <a:schemeClr val="accent2"/>
          </a:effectRef>
          <a:fontRef idx="minor">
            <a:schemeClr val="tx1"/>
          </a:fontRef>
        </p:style>
      </p:cxnSp>
      <p:cxnSp>
        <p:nvCxnSpPr>
          <p:cNvPr id="38" name="Elbow Connector 42"/>
          <p:cNvCxnSpPr>
            <a:stCxn id="8" idx="3"/>
            <a:endCxn id="13" idx="1"/>
          </p:cNvCxnSpPr>
          <p:nvPr/>
        </p:nvCxnSpPr>
        <p:spPr>
          <a:xfrm>
            <a:off x="3643313" y="2446338"/>
            <a:ext cx="463550" cy="1587"/>
          </a:xfrm>
          <a:prstGeom prst="bentConnector3">
            <a:avLst>
              <a:gd name="adj1" fmla="val 50000"/>
            </a:avLst>
          </a:prstGeom>
          <a:ln>
            <a:tailEnd type="triangle" w="med" len="med"/>
          </a:ln>
        </p:spPr>
        <p:style>
          <a:lnRef idx="3">
            <a:schemeClr val="accent2"/>
          </a:lnRef>
          <a:fillRef idx="0">
            <a:schemeClr val="accent2"/>
          </a:fillRef>
          <a:effectRef idx="2">
            <a:schemeClr val="accent2"/>
          </a:effectRef>
          <a:fontRef idx="minor">
            <a:schemeClr val="tx1"/>
          </a:fontRef>
        </p:style>
      </p:cxnSp>
      <p:cxnSp>
        <p:nvCxnSpPr>
          <p:cNvPr id="39" name="Elbow Connector 42"/>
          <p:cNvCxnSpPr>
            <a:stCxn id="12" idx="1"/>
            <a:endCxn id="32" idx="6"/>
          </p:cNvCxnSpPr>
          <p:nvPr/>
        </p:nvCxnSpPr>
        <p:spPr>
          <a:xfrm rot="10800000" flipV="1">
            <a:off x="1114425" y="5434013"/>
            <a:ext cx="1100138" cy="6350"/>
          </a:xfrm>
          <a:prstGeom prst="straightConnector1">
            <a:avLst/>
          </a:prstGeom>
          <a:ln>
            <a:tailEnd type="triangle" w="med" len="med"/>
          </a:ln>
        </p:spPr>
        <p:style>
          <a:lnRef idx="3">
            <a:schemeClr val="accent2"/>
          </a:lnRef>
          <a:fillRef idx="0">
            <a:schemeClr val="accent2"/>
          </a:fillRef>
          <a:effectRef idx="2">
            <a:schemeClr val="accent2"/>
          </a:effectRef>
          <a:fontRef idx="minor">
            <a:schemeClr val="tx1"/>
          </a:fontRef>
        </p:style>
      </p:cxnSp>
      <p:cxnSp>
        <p:nvCxnSpPr>
          <p:cNvPr id="46" name="Elbow Connector 42"/>
          <p:cNvCxnSpPr>
            <a:stCxn id="12" idx="3"/>
            <a:endCxn id="11" idx="1"/>
          </p:cNvCxnSpPr>
          <p:nvPr/>
        </p:nvCxnSpPr>
        <p:spPr>
          <a:xfrm>
            <a:off x="4000500" y="5434013"/>
            <a:ext cx="1000125" cy="1587"/>
          </a:xfrm>
          <a:prstGeom prst="bentConnector3">
            <a:avLst>
              <a:gd name="adj1" fmla="val 50000"/>
            </a:avLst>
          </a:prstGeom>
          <a:ln>
            <a:tailEnd type="triangle" w="med" len="med"/>
          </a:ln>
        </p:spPr>
        <p:style>
          <a:lnRef idx="3">
            <a:schemeClr val="accent2"/>
          </a:lnRef>
          <a:fillRef idx="0">
            <a:schemeClr val="accent2"/>
          </a:fillRef>
          <a:effectRef idx="2">
            <a:schemeClr val="accent2"/>
          </a:effectRef>
          <a:fontRef idx="minor">
            <a:schemeClr val="tx1"/>
          </a:fontRef>
        </p:style>
      </p:cxnSp>
      <p:cxnSp>
        <p:nvCxnSpPr>
          <p:cNvPr id="49" name="Elbow Connector 42"/>
          <p:cNvCxnSpPr>
            <a:stCxn id="6" idx="3"/>
            <a:endCxn id="9" idx="0"/>
          </p:cNvCxnSpPr>
          <p:nvPr/>
        </p:nvCxnSpPr>
        <p:spPr>
          <a:xfrm>
            <a:off x="8172450" y="2446338"/>
            <a:ext cx="261938" cy="1500187"/>
          </a:xfrm>
          <a:prstGeom prst="bentConnector2">
            <a:avLst/>
          </a:prstGeom>
          <a:ln>
            <a:tailEnd type="triangle" w="med" len="med"/>
          </a:ln>
        </p:spPr>
        <p:style>
          <a:lnRef idx="3">
            <a:schemeClr val="accent2"/>
          </a:lnRef>
          <a:fillRef idx="0">
            <a:schemeClr val="accent2"/>
          </a:fillRef>
          <a:effectRef idx="2">
            <a:schemeClr val="accent2"/>
          </a:effectRef>
          <a:fontRef idx="minor">
            <a:schemeClr val="tx1"/>
          </a:fontRef>
        </p:style>
      </p:cxnSp>
      <p:cxnSp>
        <p:nvCxnSpPr>
          <p:cNvPr id="53" name="Elbow Connector 42"/>
          <p:cNvCxnSpPr>
            <a:stCxn id="9" idx="2"/>
            <a:endCxn id="11" idx="3"/>
          </p:cNvCxnSpPr>
          <p:nvPr/>
        </p:nvCxnSpPr>
        <p:spPr>
          <a:xfrm rot="5400000">
            <a:off x="7179469" y="4179094"/>
            <a:ext cx="862013" cy="1647825"/>
          </a:xfrm>
          <a:prstGeom prst="bentConnector2">
            <a:avLst/>
          </a:prstGeom>
          <a:ln>
            <a:tailEnd type="triangle" w="med" len="med"/>
          </a:ln>
        </p:spPr>
        <p:style>
          <a:lnRef idx="3">
            <a:schemeClr val="accent2"/>
          </a:lnRef>
          <a:fillRef idx="0">
            <a:schemeClr val="accent2"/>
          </a:fillRef>
          <a:effectRef idx="2">
            <a:schemeClr val="accent2"/>
          </a:effectRef>
          <a:fontRef idx="minor">
            <a:schemeClr val="tx1"/>
          </a:fontRef>
        </p:style>
      </p:cxnSp>
      <p:cxnSp>
        <p:nvCxnSpPr>
          <p:cNvPr id="56" name="Elbow Connector 42"/>
          <p:cNvCxnSpPr>
            <a:stCxn id="13" idx="2"/>
            <a:endCxn id="12" idx="0"/>
          </p:cNvCxnSpPr>
          <p:nvPr/>
        </p:nvCxnSpPr>
        <p:spPr>
          <a:xfrm rot="5400000">
            <a:off x="2988469" y="2993232"/>
            <a:ext cx="2130425" cy="1893887"/>
          </a:xfrm>
          <a:prstGeom prst="bentConnector3">
            <a:avLst>
              <a:gd name="adj1" fmla="val 50000"/>
            </a:avLst>
          </a:prstGeom>
          <a:ln w="50800">
            <a:solidFill>
              <a:schemeClr val="tx1"/>
            </a:solidFill>
            <a:prstDash val="sysDash"/>
            <a:tailEnd type="non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0" name="Elbow Connector 42"/>
          <p:cNvCxnSpPr>
            <a:stCxn id="6" idx="2"/>
            <a:endCxn id="11" idx="0"/>
          </p:cNvCxnSpPr>
          <p:nvPr/>
        </p:nvCxnSpPr>
        <p:spPr>
          <a:xfrm rot="5400000">
            <a:off x="5521325" y="3248026"/>
            <a:ext cx="2130425" cy="1384300"/>
          </a:xfrm>
          <a:prstGeom prst="bentConnector3">
            <a:avLst>
              <a:gd name="adj1" fmla="val 22067"/>
            </a:avLst>
          </a:prstGeom>
          <a:ln w="50800">
            <a:solidFill>
              <a:schemeClr val="tx1"/>
            </a:solidFill>
            <a:prstDash val="sysDash"/>
            <a:tailEnd type="none"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7" name="Rectangle 66"/>
          <p:cNvSpPr/>
          <p:nvPr/>
        </p:nvSpPr>
        <p:spPr>
          <a:xfrm>
            <a:off x="214282" y="1071546"/>
            <a:ext cx="1816203" cy="523220"/>
          </a:xfrm>
          <a:prstGeom prst="rect">
            <a:avLst/>
          </a:prstGeom>
        </p:spPr>
        <p:txBody>
          <a:bodyPr wrap="none">
            <a:spAutoFit/>
          </a:bodyPr>
          <a:lstStyle/>
          <a:p>
            <a:pPr fontAlgn="auto">
              <a:spcBef>
                <a:spcPts val="0"/>
              </a:spcBef>
              <a:spcAft>
                <a:spcPts val="0"/>
              </a:spcAft>
              <a:defRPr/>
            </a:pPr>
            <a:r>
              <a:rPr lang="hu-HU" sz="2800" b="1" dirty="0">
                <a:ln>
                  <a:solidFill>
                    <a:prstClr val="white">
                      <a:lumMod val="75000"/>
                      <a:alpha val="20000"/>
                    </a:prstClr>
                  </a:solidFill>
                </a:ln>
                <a:gradFill flip="none" rotWithShape="1">
                  <a:gsLst>
                    <a:gs pos="0">
                      <a:prstClr val="white"/>
                    </a:gs>
                    <a:gs pos="100000">
                      <a:prstClr val="white">
                        <a:lumMod val="85000"/>
                      </a:prstClr>
                    </a:gs>
                  </a:gsLst>
                  <a:lin ang="5400000" scaled="1"/>
                  <a:tileRect/>
                </a:gradFill>
                <a:effectLst>
                  <a:outerShdw blurRad="38100" dist="38100" dir="2700000" algn="tl">
                    <a:srgbClr val="000000">
                      <a:alpha val="43137"/>
                    </a:srgbClr>
                  </a:outerShdw>
                </a:effectLst>
                <a:latin typeface="Calibri"/>
                <a:cs typeface="+mn-cs"/>
              </a:rPr>
              <a:t>Lekérdezés</a:t>
            </a:r>
            <a:endParaRPr lang="hu-HU" sz="2400" dirty="0">
              <a:latin typeface="+mn-lt"/>
              <a:cs typeface="+mn-cs"/>
            </a:endParaRPr>
          </a:p>
        </p:txBody>
      </p:sp>
      <p:sp>
        <p:nvSpPr>
          <p:cNvPr id="68" name="Rectangle 67"/>
          <p:cNvSpPr/>
          <p:nvPr/>
        </p:nvSpPr>
        <p:spPr>
          <a:xfrm>
            <a:off x="167832" y="4282513"/>
            <a:ext cx="2037609" cy="523220"/>
          </a:xfrm>
          <a:prstGeom prst="rect">
            <a:avLst/>
          </a:prstGeom>
        </p:spPr>
        <p:txBody>
          <a:bodyPr wrap="none">
            <a:spAutoFit/>
          </a:bodyPr>
          <a:lstStyle/>
          <a:p>
            <a:pPr fontAlgn="auto">
              <a:spcBef>
                <a:spcPts val="0"/>
              </a:spcBef>
              <a:spcAft>
                <a:spcPts val="0"/>
              </a:spcAft>
              <a:defRPr/>
            </a:pPr>
            <a:r>
              <a:rPr lang="hu-HU" sz="2800" b="1" dirty="0">
                <a:ln>
                  <a:solidFill>
                    <a:prstClr val="white">
                      <a:lumMod val="75000"/>
                      <a:alpha val="20000"/>
                    </a:prstClr>
                  </a:solidFill>
                </a:ln>
                <a:gradFill flip="none" rotWithShape="1">
                  <a:gsLst>
                    <a:gs pos="0">
                      <a:prstClr val="white"/>
                    </a:gs>
                    <a:gs pos="100000">
                      <a:prstClr val="white">
                        <a:lumMod val="85000"/>
                      </a:prstClr>
                    </a:gs>
                  </a:gsLst>
                  <a:lin ang="5400000" scaled="1"/>
                  <a:tileRect/>
                </a:gradFill>
                <a:effectLst>
                  <a:outerShdw blurRad="38100" dist="38100" dir="2700000" algn="tl">
                    <a:srgbClr val="000000">
                      <a:alpha val="43137"/>
                    </a:srgbClr>
                  </a:outerShdw>
                </a:effectLst>
                <a:latin typeface="Calibri"/>
                <a:cs typeface="+mn-cs"/>
              </a:rPr>
              <a:t>Objektumok</a:t>
            </a:r>
            <a:endParaRPr lang="hu-HU" sz="2400" dirty="0">
              <a:latin typeface="+mn-lt"/>
              <a:cs typeface="+mn-cs"/>
            </a:endParaRPr>
          </a:p>
        </p:txBody>
      </p:sp>
      <p:cxnSp>
        <p:nvCxnSpPr>
          <p:cNvPr id="71" name="Elbow Connector 42"/>
          <p:cNvCxnSpPr>
            <a:stCxn id="13" idx="3"/>
            <a:endCxn id="6" idx="1"/>
          </p:cNvCxnSpPr>
          <p:nvPr/>
        </p:nvCxnSpPr>
        <p:spPr>
          <a:xfrm>
            <a:off x="5894388" y="2446338"/>
            <a:ext cx="492125" cy="1587"/>
          </a:xfrm>
          <a:prstGeom prst="bentConnector3">
            <a:avLst>
              <a:gd name="adj1" fmla="val 50000"/>
            </a:avLst>
          </a:prstGeom>
          <a:ln>
            <a:tailEnd type="triangle" w="med" len="med"/>
          </a:ln>
        </p:spPr>
        <p:style>
          <a:lnRef idx="3">
            <a:schemeClr val="accent2"/>
          </a:lnRef>
          <a:fillRef idx="0">
            <a:schemeClr val="accent2"/>
          </a:fillRef>
          <a:effectRef idx="2">
            <a:schemeClr val="accent2"/>
          </a:effectRef>
          <a:fontRef idx="minor">
            <a:schemeClr val="tx1"/>
          </a:fontRef>
        </p:style>
      </p:cxnSp>
      <p:sp>
        <p:nvSpPr>
          <p:cNvPr id="6" name="Rounded Rectangle 5"/>
          <p:cNvSpPr/>
          <p:nvPr/>
        </p:nvSpPr>
        <p:spPr>
          <a:xfrm>
            <a:off x="6386500" y="2017707"/>
            <a:ext cx="1785950" cy="857256"/>
          </a:xfrm>
          <a:prstGeom prst="roundRect">
            <a:avLst>
              <a:gd name="adj" fmla="val 5586"/>
            </a:avLst>
          </a:prstGeom>
          <a:gradFill flip="none" rotWithShape="1">
            <a:gsLst>
              <a:gs pos="0">
                <a:srgbClr val="FDFF9E"/>
              </a:gs>
              <a:gs pos="50000">
                <a:srgbClr val="FEFFE2"/>
              </a:gs>
              <a:gs pos="100000">
                <a:srgbClr val="D5D772"/>
              </a:gs>
            </a:gsLst>
            <a:path path="circle">
              <a:fillToRect r="100000" b="100000"/>
            </a:path>
            <a:tileRect l="-100000" t="-100000"/>
          </a:gradFill>
          <a:ln w="28575" cap="flat" cmpd="sng" algn="ctr">
            <a:gradFill flip="none" rotWithShape="1">
              <a:gsLst>
                <a:gs pos="0">
                  <a:srgbClr val="D5D772"/>
                </a:gs>
                <a:gs pos="50000">
                  <a:srgbClr val="FEFFE2"/>
                </a:gs>
                <a:gs pos="100000">
                  <a:srgbClr val="FDFF9E"/>
                </a:gs>
              </a:gsLst>
              <a:path path="circle">
                <a:fillToRect r="100000" b="100000"/>
              </a:path>
              <a:tileRect l="-100000" t="-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r>
              <a:rPr lang="hu-HU" sz="20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ADO Provider</a:t>
            </a:r>
          </a:p>
        </p:txBody>
      </p:sp>
      <p:sp>
        <p:nvSpPr>
          <p:cNvPr id="8" name="Rounded Rectangle 7"/>
          <p:cNvSpPr/>
          <p:nvPr/>
        </p:nvSpPr>
        <p:spPr>
          <a:xfrm>
            <a:off x="1857356" y="2017707"/>
            <a:ext cx="1785950" cy="857256"/>
          </a:xfrm>
          <a:prstGeom prst="roundRect">
            <a:avLst>
              <a:gd name="adj" fmla="val 5586"/>
            </a:avLst>
          </a:prstGeom>
          <a:gradFill flip="none" rotWithShape="1">
            <a:gsLst>
              <a:gs pos="0">
                <a:srgbClr val="FFC89F"/>
              </a:gs>
              <a:gs pos="50000">
                <a:srgbClr val="FFEEC5"/>
              </a:gs>
              <a:gs pos="100000">
                <a:srgbClr val="DCA771"/>
              </a:gs>
            </a:gsLst>
            <a:path path="circle">
              <a:fillToRect r="100000" b="100000"/>
            </a:path>
            <a:tileRect l="-100000" t="-100000"/>
          </a:gradFill>
          <a:ln w="28575" cap="flat" cmpd="sng" algn="ctr">
            <a:gradFill flip="none" rotWithShape="1">
              <a:gsLst>
                <a:gs pos="0">
                  <a:srgbClr val="FFC89F"/>
                </a:gs>
                <a:gs pos="50000">
                  <a:srgbClr val="FFEEC5"/>
                </a:gs>
                <a:gs pos="100000">
                  <a:srgbClr val="DCA771"/>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r>
              <a:rPr lang="hu-HU" sz="20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LINQ to SQL API</a:t>
            </a:r>
          </a:p>
        </p:txBody>
      </p:sp>
      <p:sp>
        <p:nvSpPr>
          <p:cNvPr id="11" name="Rounded Rectangle 10"/>
          <p:cNvSpPr/>
          <p:nvPr/>
        </p:nvSpPr>
        <p:spPr>
          <a:xfrm>
            <a:off x="5000628" y="5005400"/>
            <a:ext cx="1785950" cy="857256"/>
          </a:xfrm>
          <a:prstGeom prst="roundRect">
            <a:avLst>
              <a:gd name="adj" fmla="val 5586"/>
            </a:avLst>
          </a:prstGeom>
          <a:gradFill flip="none" rotWithShape="1">
            <a:gsLst>
              <a:gs pos="0">
                <a:srgbClr val="FDFF9E"/>
              </a:gs>
              <a:gs pos="50000">
                <a:srgbClr val="FEFFE2"/>
              </a:gs>
              <a:gs pos="100000">
                <a:srgbClr val="D5D772"/>
              </a:gs>
            </a:gsLst>
            <a:path path="circle">
              <a:fillToRect r="100000" b="100000"/>
            </a:path>
            <a:tileRect l="-100000" t="-100000"/>
          </a:gradFill>
          <a:ln w="28575" cap="flat" cmpd="sng" algn="ctr">
            <a:gradFill flip="none" rotWithShape="1">
              <a:gsLst>
                <a:gs pos="0">
                  <a:srgbClr val="D5D772"/>
                </a:gs>
                <a:gs pos="50000">
                  <a:srgbClr val="FEFFE2"/>
                </a:gs>
                <a:gs pos="100000">
                  <a:srgbClr val="FDFF9E"/>
                </a:gs>
              </a:gsLst>
              <a:path path="circle">
                <a:fillToRect r="100000" b="100000"/>
              </a:path>
              <a:tileRect l="-100000" t="-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r>
              <a:rPr lang="hu-HU" sz="20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Data Reader</a:t>
            </a:r>
          </a:p>
        </p:txBody>
      </p:sp>
      <p:sp>
        <p:nvSpPr>
          <p:cNvPr id="12" name="Rounded Rectangle 11"/>
          <p:cNvSpPr/>
          <p:nvPr/>
        </p:nvSpPr>
        <p:spPr>
          <a:xfrm>
            <a:off x="2214546" y="5005400"/>
            <a:ext cx="1785950" cy="857256"/>
          </a:xfrm>
          <a:prstGeom prst="roundRect">
            <a:avLst>
              <a:gd name="adj" fmla="val 5586"/>
            </a:avLst>
          </a:prstGeom>
          <a:gradFill flip="none" rotWithShape="1">
            <a:gsLst>
              <a:gs pos="0">
                <a:srgbClr val="FDFF9E"/>
              </a:gs>
              <a:gs pos="50000">
                <a:srgbClr val="FEFFE2"/>
              </a:gs>
              <a:gs pos="100000">
                <a:srgbClr val="D5D772"/>
              </a:gs>
            </a:gsLst>
            <a:path path="circle">
              <a:fillToRect r="100000" b="100000"/>
            </a:path>
            <a:tileRect l="-100000" t="-100000"/>
          </a:gradFill>
          <a:ln w="28575" cap="flat" cmpd="sng" algn="ctr">
            <a:gradFill flip="none" rotWithShape="1">
              <a:gsLst>
                <a:gs pos="0">
                  <a:srgbClr val="D5D772"/>
                </a:gs>
                <a:gs pos="50000">
                  <a:srgbClr val="FEFFE2"/>
                </a:gs>
                <a:gs pos="100000">
                  <a:srgbClr val="FDFF9E"/>
                </a:gs>
              </a:gsLst>
              <a:path path="circle">
                <a:fillToRect r="100000" b="100000"/>
              </a:path>
              <a:tileRect l="-100000" t="-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r>
              <a:rPr lang="hu-HU" sz="20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Object </a:t>
            </a:r>
            <a:r>
              <a:rPr lang="hu-HU" sz="2000" b="1" kern="0" dirty="0" err="1">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Enumerator</a:t>
            </a:r>
            <a:endParaRPr lang="hu-HU" sz="20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endParaRPr>
          </a:p>
        </p:txBody>
      </p:sp>
      <p:sp>
        <p:nvSpPr>
          <p:cNvPr id="13" name="Rounded Rectangle 12"/>
          <p:cNvSpPr/>
          <p:nvPr/>
        </p:nvSpPr>
        <p:spPr>
          <a:xfrm>
            <a:off x="4107653" y="2017707"/>
            <a:ext cx="1785950" cy="857256"/>
          </a:xfrm>
          <a:prstGeom prst="roundRect">
            <a:avLst>
              <a:gd name="adj" fmla="val 5586"/>
            </a:avLst>
          </a:prstGeom>
          <a:gradFill flip="none" rotWithShape="1">
            <a:gsLst>
              <a:gs pos="0">
                <a:srgbClr val="FFC89F"/>
              </a:gs>
              <a:gs pos="50000">
                <a:srgbClr val="FFEEC5"/>
              </a:gs>
              <a:gs pos="100000">
                <a:srgbClr val="DCA771"/>
              </a:gs>
            </a:gsLst>
            <a:path path="circle">
              <a:fillToRect r="100000" b="100000"/>
            </a:path>
            <a:tileRect l="-100000" t="-100000"/>
          </a:gradFill>
          <a:ln w="28575" cap="flat" cmpd="sng" algn="ctr">
            <a:gradFill flip="none" rotWithShape="1">
              <a:gsLst>
                <a:gs pos="0">
                  <a:srgbClr val="FFC89F"/>
                </a:gs>
                <a:gs pos="50000">
                  <a:srgbClr val="FFEEC5"/>
                </a:gs>
                <a:gs pos="100000">
                  <a:srgbClr val="DCA771"/>
                </a:gs>
              </a:gsLst>
              <a:path path="circle">
                <a:fillToRect l="100000" t="100000"/>
              </a:path>
              <a:tileRect r="-100000" b="-100000"/>
            </a:grad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r>
              <a:rPr lang="hu-HU" sz="20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LINQ to SQL Provider</a:t>
            </a:r>
          </a:p>
        </p:txBody>
      </p:sp>
      <p:sp>
        <p:nvSpPr>
          <p:cNvPr id="77" name="Rectangle 76"/>
          <p:cNvSpPr/>
          <p:nvPr/>
        </p:nvSpPr>
        <p:spPr>
          <a:xfrm>
            <a:off x="5929322" y="3455259"/>
            <a:ext cx="2544255" cy="830997"/>
          </a:xfrm>
          <a:prstGeom prst="rect">
            <a:avLst/>
          </a:prstGeom>
        </p:spPr>
        <p:txBody>
          <a:bodyPr>
            <a:spAutoFit/>
          </a:bodyPr>
          <a:lstStyle/>
          <a:p>
            <a:pPr algn="ctr" fontAlgn="auto">
              <a:spcBef>
                <a:spcPts val="0"/>
              </a:spcBef>
              <a:spcAft>
                <a:spcPts val="0"/>
              </a:spcAft>
              <a:defRPr/>
            </a:pPr>
            <a:r>
              <a:rPr lang="hu-HU" sz="2400" b="1" dirty="0">
                <a:ln>
                  <a:solidFill>
                    <a:prstClr val="white">
                      <a:lumMod val="75000"/>
                      <a:alpha val="20000"/>
                    </a:prstClr>
                  </a:solidFill>
                </a:ln>
                <a:gradFill flip="none" rotWithShape="1">
                  <a:gsLst>
                    <a:gs pos="0">
                      <a:prstClr val="white"/>
                    </a:gs>
                    <a:gs pos="100000">
                      <a:prstClr val="white">
                        <a:lumMod val="85000"/>
                      </a:prstClr>
                    </a:gs>
                  </a:gsLst>
                  <a:lin ang="5400000" scaled="1"/>
                  <a:tileRect/>
                </a:gradFill>
                <a:effectLst>
                  <a:outerShdw blurRad="38100" dist="38100" dir="2700000" algn="tl">
                    <a:srgbClr val="000000">
                      <a:alpha val="43137"/>
                    </a:srgbClr>
                  </a:outerShdw>
                </a:effectLst>
                <a:latin typeface="Calibri"/>
                <a:cs typeface="+mn-cs"/>
              </a:rPr>
              <a:t>Paraméterezett lekérdezések</a:t>
            </a:r>
            <a:endParaRPr lang="hu-HU" sz="2000" dirty="0">
              <a:latin typeface="+mn-lt"/>
              <a:cs typeface="+mn-cs"/>
            </a:endParaRPr>
          </a:p>
        </p:txBody>
      </p:sp>
      <p:sp>
        <p:nvSpPr>
          <p:cNvPr id="40" name="Szövegdoboz 39"/>
          <p:cNvSpPr txBox="1"/>
          <p:nvPr/>
        </p:nvSpPr>
        <p:spPr>
          <a:xfrm>
            <a:off x="0" y="0"/>
            <a:ext cx="528638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Lekérdezések végrehajtása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ed Rectangle 41"/>
          <p:cNvSpPr/>
          <p:nvPr/>
        </p:nvSpPr>
        <p:spPr>
          <a:xfrm>
            <a:off x="4561552" y="3813486"/>
            <a:ext cx="4286280" cy="1672984"/>
          </a:xfrm>
          <a:prstGeom prst="roundRect">
            <a:avLst>
              <a:gd name="adj" fmla="val 5586"/>
            </a:avLst>
          </a:prstGeom>
          <a:ln/>
        </p:spPr>
        <p:style>
          <a:lnRef idx="1">
            <a:schemeClr val="accent2"/>
          </a:lnRef>
          <a:fillRef idx="2">
            <a:schemeClr val="accent2"/>
          </a:fillRef>
          <a:effectRef idx="1">
            <a:schemeClr val="accent2"/>
          </a:effectRef>
          <a:fontRef idx="minor">
            <a:schemeClr val="dk1"/>
          </a:fontRef>
        </p:style>
        <p:txBody>
          <a:bodyPr lIns="360000" anchor="ctr"/>
          <a:lstStyle/>
          <a:p>
            <a:pPr fontAlgn="auto">
              <a:spcBef>
                <a:spcPts val="0"/>
              </a:spcBef>
              <a:spcAft>
                <a:spcPts val="0"/>
              </a:spcAft>
              <a:defRPr/>
            </a:pPr>
            <a:endParaRPr lang="hu-HU" sz="28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endParaRPr>
          </a:p>
        </p:txBody>
      </p:sp>
      <p:sp>
        <p:nvSpPr>
          <p:cNvPr id="41" name="Rounded Rectangle 40"/>
          <p:cNvSpPr/>
          <p:nvPr/>
        </p:nvSpPr>
        <p:spPr>
          <a:xfrm>
            <a:off x="4481490" y="3886200"/>
            <a:ext cx="4286280" cy="1672984"/>
          </a:xfrm>
          <a:prstGeom prst="roundRect">
            <a:avLst>
              <a:gd name="adj" fmla="val 5586"/>
            </a:avLst>
          </a:prstGeom>
          <a:ln/>
        </p:spPr>
        <p:style>
          <a:lnRef idx="1">
            <a:schemeClr val="accent2"/>
          </a:lnRef>
          <a:fillRef idx="2">
            <a:schemeClr val="accent2"/>
          </a:fillRef>
          <a:effectRef idx="1">
            <a:schemeClr val="accent2"/>
          </a:effectRef>
          <a:fontRef idx="minor">
            <a:schemeClr val="dk1"/>
          </a:fontRef>
        </p:style>
        <p:txBody>
          <a:bodyPr lIns="360000" anchor="ctr"/>
          <a:lstStyle/>
          <a:p>
            <a:pPr fontAlgn="auto">
              <a:spcBef>
                <a:spcPts val="0"/>
              </a:spcBef>
              <a:spcAft>
                <a:spcPts val="0"/>
              </a:spcAft>
              <a:defRPr/>
            </a:pPr>
            <a:endParaRPr lang="hu-HU" sz="28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endParaRPr>
          </a:p>
        </p:txBody>
      </p:sp>
      <p:sp>
        <p:nvSpPr>
          <p:cNvPr id="6" name="Rounded Rectangle 5"/>
          <p:cNvSpPr/>
          <p:nvPr/>
        </p:nvSpPr>
        <p:spPr>
          <a:xfrm>
            <a:off x="4423040" y="3959720"/>
            <a:ext cx="4286280" cy="1672984"/>
          </a:xfrm>
          <a:prstGeom prst="roundRect">
            <a:avLst>
              <a:gd name="adj" fmla="val 5586"/>
            </a:avLst>
          </a:prstGeom>
          <a:ln/>
        </p:spPr>
        <p:style>
          <a:lnRef idx="1">
            <a:schemeClr val="accent2"/>
          </a:lnRef>
          <a:fillRef idx="2">
            <a:schemeClr val="accent2"/>
          </a:fillRef>
          <a:effectRef idx="1">
            <a:schemeClr val="accent2"/>
          </a:effectRef>
          <a:fontRef idx="minor">
            <a:schemeClr val="dk1"/>
          </a:fontRef>
        </p:style>
        <p:txBody>
          <a:bodyPr lIns="360000" anchor="ctr"/>
          <a:lstStyle/>
          <a:p>
            <a:pPr fontAlgn="auto">
              <a:spcBef>
                <a:spcPts val="0"/>
              </a:spcBef>
              <a:spcAft>
                <a:spcPts val="0"/>
              </a:spcAft>
              <a:defRPr/>
            </a:pPr>
            <a:r>
              <a:rPr lang="hu-HU" sz="28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FK_</a:t>
            </a:r>
            <a:r>
              <a:rPr lang="hu-HU" sz="2800" b="1" kern="0" dirty="0" err="1">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SzülőID</a:t>
            </a:r>
            <a:endParaRPr lang="hu-HU" sz="28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endParaRPr>
          </a:p>
          <a:p>
            <a:pPr fontAlgn="auto">
              <a:spcBef>
                <a:spcPts val="0"/>
              </a:spcBef>
              <a:spcAft>
                <a:spcPts val="0"/>
              </a:spcAft>
              <a:defRPr/>
            </a:pPr>
            <a:endParaRPr lang="hu-HU" sz="11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endParaRPr>
          </a:p>
          <a:p>
            <a:pPr fontAlgn="auto">
              <a:spcBef>
                <a:spcPts val="0"/>
              </a:spcBef>
              <a:spcAft>
                <a:spcPts val="0"/>
              </a:spcAft>
              <a:defRPr/>
            </a:pPr>
            <a:r>
              <a:rPr lang="hu-HU" sz="28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mn-lt"/>
                <a:cs typeface="Tahoma" pitchFamily="34" charset="0"/>
              </a:rPr>
              <a:t>[</a:t>
            </a:r>
            <a:r>
              <a:rPr lang="hu-HU" sz="2800" b="1" kern="0" dirty="0" err="1">
                <a:gradFill flip="none" rotWithShape="1">
                  <a:gsLst>
                    <a:gs pos="0">
                      <a:srgbClr val="0000FF"/>
                    </a:gs>
                    <a:gs pos="100000">
                      <a:srgbClr val="000262"/>
                    </a:gs>
                  </a:gsLst>
                  <a:lin ang="5400000" scaled="1"/>
                  <a:tileRect/>
                </a:gradFill>
                <a:effectLst>
                  <a:outerShdw blurRad="50800" dist="38100" dir="2700000" algn="tl" rotWithShape="0">
                    <a:prstClr val="black">
                      <a:alpha val="40000"/>
                    </a:prstClr>
                  </a:outerShdw>
                </a:effectLst>
                <a:latin typeface="+mn-lt"/>
                <a:cs typeface="Tahoma" pitchFamily="34" charset="0"/>
              </a:rPr>
              <a:t>Association</a:t>
            </a:r>
            <a:r>
              <a:rPr lang="hu-HU" sz="28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mn-lt"/>
                <a:cs typeface="Tahoma" pitchFamily="34" charset="0"/>
              </a:rPr>
              <a:t>(…)]</a:t>
            </a:r>
          </a:p>
          <a:p>
            <a:pPr fontAlgn="auto">
              <a:spcBef>
                <a:spcPts val="0"/>
              </a:spcBef>
              <a:spcAft>
                <a:spcPts val="0"/>
              </a:spcAft>
              <a:defRPr/>
            </a:pPr>
            <a:r>
              <a:rPr lang="hu-HU" sz="2800" b="1" kern="0" dirty="0" err="1">
                <a:gradFill>
                  <a:gsLst>
                    <a:gs pos="0">
                      <a:srgbClr val="0000FF"/>
                    </a:gs>
                    <a:gs pos="100000">
                      <a:srgbClr val="000262"/>
                    </a:gs>
                  </a:gsLst>
                  <a:lin ang="5400000" scaled="1"/>
                </a:gradFill>
                <a:effectLst>
                  <a:outerShdw blurRad="50800" dist="38100" dir="2700000" algn="tl" rotWithShape="0">
                    <a:prstClr val="black">
                      <a:alpha val="40000"/>
                    </a:prstClr>
                  </a:outerShdw>
                </a:effectLst>
                <a:latin typeface="Calibri"/>
                <a:cs typeface="Tahoma" pitchFamily="34" charset="0"/>
              </a:rPr>
              <a:t>EntityRef</a:t>
            </a:r>
            <a:r>
              <a:rPr lang="hu-HU" sz="28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&lt;Szülő&gt; </a:t>
            </a:r>
            <a:r>
              <a:rPr lang="hu-HU" sz="2800" b="1" kern="0" dirty="0" err="1">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Szülő</a:t>
            </a:r>
            <a:endParaRPr lang="hu-HU" sz="28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endParaRPr>
          </a:p>
        </p:txBody>
      </p:sp>
      <p:sp>
        <p:nvSpPr>
          <p:cNvPr id="7" name="Rounded Rectangle 6"/>
          <p:cNvSpPr/>
          <p:nvPr/>
        </p:nvSpPr>
        <p:spPr>
          <a:xfrm>
            <a:off x="642910" y="1806141"/>
            <a:ext cx="5208890" cy="1772679"/>
          </a:xfrm>
          <a:prstGeom prst="roundRect">
            <a:avLst>
              <a:gd name="adj" fmla="val 5586"/>
            </a:avLst>
          </a:prstGeom>
          <a:ln/>
        </p:spPr>
        <p:style>
          <a:lnRef idx="1">
            <a:schemeClr val="accent1"/>
          </a:lnRef>
          <a:fillRef idx="2">
            <a:schemeClr val="accent1"/>
          </a:fillRef>
          <a:effectRef idx="1">
            <a:schemeClr val="accent1"/>
          </a:effectRef>
          <a:fontRef idx="minor">
            <a:schemeClr val="dk1"/>
          </a:fontRef>
        </p:style>
        <p:txBody>
          <a:bodyPr anchor="ctr"/>
          <a:lstStyle/>
          <a:p>
            <a:pPr fontAlgn="auto">
              <a:spcBef>
                <a:spcPts val="0"/>
              </a:spcBef>
              <a:spcAft>
                <a:spcPts val="0"/>
              </a:spcAft>
              <a:defRPr/>
            </a:pPr>
            <a:r>
              <a:rPr lang="hu-HU" sz="28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PK_</a:t>
            </a:r>
            <a:r>
              <a:rPr lang="hu-HU" sz="2800" b="1" kern="0" dirty="0" err="1">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SzülőID</a:t>
            </a:r>
            <a:endParaRPr lang="hu-HU" sz="28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endParaRPr>
          </a:p>
          <a:p>
            <a:pPr fontAlgn="auto">
              <a:spcBef>
                <a:spcPts val="0"/>
              </a:spcBef>
              <a:spcAft>
                <a:spcPts val="0"/>
              </a:spcAft>
              <a:defRPr/>
            </a:pPr>
            <a:endParaRPr lang="hu-HU" sz="11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endParaRPr>
          </a:p>
          <a:p>
            <a:pPr fontAlgn="auto">
              <a:spcBef>
                <a:spcPts val="0"/>
              </a:spcBef>
              <a:spcAft>
                <a:spcPts val="0"/>
              </a:spcAft>
              <a:defRPr/>
            </a:pPr>
            <a:r>
              <a:rPr lang="hu-HU" sz="28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a:t>
            </a:r>
            <a:r>
              <a:rPr lang="hu-HU" sz="2800" b="1" kern="0" dirty="0" err="1">
                <a:gradFill flip="none" rotWithShape="1">
                  <a:gsLst>
                    <a:gs pos="0">
                      <a:srgbClr val="0000FF"/>
                    </a:gs>
                    <a:gs pos="100000">
                      <a:srgbClr val="000262"/>
                    </a:gs>
                  </a:gsLst>
                  <a:lin ang="5400000" scaled="1"/>
                  <a:tileRect/>
                </a:gradFill>
                <a:effectLst>
                  <a:outerShdw blurRad="50800" dist="38100" dir="2700000" algn="tl" rotWithShape="0">
                    <a:prstClr val="black">
                      <a:alpha val="40000"/>
                    </a:prstClr>
                  </a:outerShdw>
                </a:effectLst>
                <a:latin typeface="Calibri"/>
                <a:cs typeface="Tahoma" pitchFamily="34" charset="0"/>
              </a:rPr>
              <a:t>Association</a:t>
            </a:r>
            <a:r>
              <a:rPr lang="hu-HU" sz="28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a:t>
            </a:r>
          </a:p>
          <a:p>
            <a:pPr fontAlgn="auto">
              <a:spcBef>
                <a:spcPts val="0"/>
              </a:spcBef>
              <a:spcAft>
                <a:spcPts val="0"/>
              </a:spcAft>
              <a:defRPr/>
            </a:pPr>
            <a:r>
              <a:rPr lang="hu-HU" sz="2800" b="1" kern="0" dirty="0" err="1">
                <a:gradFill>
                  <a:gsLst>
                    <a:gs pos="0">
                      <a:srgbClr val="0000FF"/>
                    </a:gs>
                    <a:gs pos="100000">
                      <a:srgbClr val="000262"/>
                    </a:gs>
                  </a:gsLst>
                  <a:lin ang="5400000" scaled="1"/>
                </a:gradFill>
                <a:effectLst>
                  <a:outerShdw blurRad="50800" dist="38100" dir="2700000" algn="tl" rotWithShape="0">
                    <a:prstClr val="black">
                      <a:alpha val="40000"/>
                    </a:prstClr>
                  </a:outerShdw>
                </a:effectLst>
                <a:latin typeface="Calibri"/>
                <a:cs typeface="Tahoma" pitchFamily="34" charset="0"/>
              </a:rPr>
              <a:t>EntitySet</a:t>
            </a:r>
            <a:r>
              <a:rPr lang="hu-HU" sz="2800" b="1" kern="0" dirty="0">
                <a:gradFill flip="none" rotWithShape="1">
                  <a:gsLst>
                    <a:gs pos="0">
                      <a:sysClr val="windowText" lastClr="000000">
                        <a:lumMod val="65000"/>
                        <a:lumOff val="35000"/>
                      </a:sysClr>
                    </a:gs>
                    <a:gs pos="100000">
                      <a:sysClr val="windowText" lastClr="000000"/>
                    </a:gs>
                  </a:gsLst>
                  <a:lin ang="5400000" scaled="1"/>
                  <a:tileRect/>
                </a:gradFill>
                <a:effectLst>
                  <a:outerShdw blurRad="50800" dist="38100" dir="2700000" algn="tl" rotWithShape="0">
                    <a:prstClr val="black">
                      <a:alpha val="40000"/>
                    </a:prstClr>
                  </a:outerShdw>
                </a:effectLst>
                <a:latin typeface="Calibri"/>
                <a:cs typeface="Tahoma" pitchFamily="34" charset="0"/>
              </a:rPr>
              <a:t>&lt;Gyermek&gt; Gyermekek</a:t>
            </a:r>
          </a:p>
        </p:txBody>
      </p:sp>
      <p:sp>
        <p:nvSpPr>
          <p:cNvPr id="8" name="Rectangle 7"/>
          <p:cNvSpPr/>
          <p:nvPr/>
        </p:nvSpPr>
        <p:spPr>
          <a:xfrm>
            <a:off x="636826" y="1221367"/>
            <a:ext cx="1083951" cy="584775"/>
          </a:xfrm>
          <a:prstGeom prst="rect">
            <a:avLst/>
          </a:prstGeom>
        </p:spPr>
        <p:txBody>
          <a:bodyPr wrap="none">
            <a:spAutoFit/>
          </a:bodyPr>
          <a:lstStyle/>
          <a:p>
            <a:pPr fontAlgn="auto">
              <a:spcBef>
                <a:spcPts val="0"/>
              </a:spcBef>
              <a:spcAft>
                <a:spcPts val="0"/>
              </a:spcAft>
              <a:defRPr/>
            </a:pPr>
            <a:r>
              <a:rPr lang="hu-HU" sz="3200" b="1" dirty="0">
                <a:ln>
                  <a:solidFill>
                    <a:prstClr val="white">
                      <a:lumMod val="75000"/>
                      <a:alpha val="20000"/>
                    </a:prstClr>
                  </a:solidFill>
                </a:ln>
                <a:gradFill flip="none" rotWithShape="1">
                  <a:gsLst>
                    <a:gs pos="0">
                      <a:prstClr val="white"/>
                    </a:gs>
                    <a:gs pos="100000">
                      <a:prstClr val="white">
                        <a:lumMod val="85000"/>
                      </a:prstClr>
                    </a:gs>
                  </a:gsLst>
                  <a:lin ang="5400000" scaled="1"/>
                  <a:tileRect/>
                </a:gradFill>
                <a:effectLst>
                  <a:outerShdw blurRad="38100" dist="38100" dir="2700000" algn="tl">
                    <a:srgbClr val="000000">
                      <a:alpha val="43137"/>
                    </a:srgbClr>
                  </a:outerShdw>
                </a:effectLst>
                <a:latin typeface="Calibri"/>
                <a:cs typeface="+mn-cs"/>
              </a:rPr>
              <a:t>Szülő</a:t>
            </a:r>
            <a:endParaRPr lang="hu-HU" sz="2800" dirty="0">
              <a:latin typeface="+mn-lt"/>
              <a:cs typeface="+mn-cs"/>
            </a:endParaRPr>
          </a:p>
        </p:txBody>
      </p:sp>
      <p:sp>
        <p:nvSpPr>
          <p:cNvPr id="9" name="Rectangle 8"/>
          <p:cNvSpPr/>
          <p:nvPr/>
        </p:nvSpPr>
        <p:spPr>
          <a:xfrm>
            <a:off x="6990003" y="3286432"/>
            <a:ext cx="2112053" cy="584775"/>
          </a:xfrm>
          <a:prstGeom prst="rect">
            <a:avLst/>
          </a:prstGeom>
        </p:spPr>
        <p:txBody>
          <a:bodyPr wrap="none">
            <a:spAutoFit/>
          </a:bodyPr>
          <a:lstStyle/>
          <a:p>
            <a:pPr fontAlgn="auto">
              <a:spcBef>
                <a:spcPts val="0"/>
              </a:spcBef>
              <a:spcAft>
                <a:spcPts val="0"/>
              </a:spcAft>
              <a:defRPr/>
            </a:pPr>
            <a:r>
              <a:rPr lang="hu-HU" sz="3200" b="1" dirty="0">
                <a:ln>
                  <a:solidFill>
                    <a:prstClr val="white">
                      <a:lumMod val="75000"/>
                      <a:alpha val="20000"/>
                    </a:prstClr>
                  </a:solidFill>
                </a:ln>
                <a:gradFill flip="none" rotWithShape="1">
                  <a:gsLst>
                    <a:gs pos="0">
                      <a:prstClr val="white"/>
                    </a:gs>
                    <a:gs pos="100000">
                      <a:prstClr val="white">
                        <a:lumMod val="85000"/>
                      </a:prstClr>
                    </a:gs>
                  </a:gsLst>
                  <a:lin ang="5400000" scaled="1"/>
                  <a:tileRect/>
                </a:gradFill>
                <a:effectLst>
                  <a:outerShdw blurRad="38100" dist="38100" dir="2700000" algn="tl">
                    <a:srgbClr val="000000">
                      <a:alpha val="43137"/>
                    </a:srgbClr>
                  </a:outerShdw>
                </a:effectLst>
                <a:latin typeface="Calibri"/>
                <a:cs typeface="+mn-cs"/>
              </a:rPr>
              <a:t>Gyermekek</a:t>
            </a:r>
            <a:endParaRPr lang="hu-HU" sz="2800" dirty="0">
              <a:latin typeface="+mn-lt"/>
              <a:cs typeface="+mn-cs"/>
            </a:endParaRPr>
          </a:p>
        </p:txBody>
      </p:sp>
      <p:cxnSp>
        <p:nvCxnSpPr>
          <p:cNvPr id="11" name="Elbow Connector 10"/>
          <p:cNvCxnSpPr>
            <a:endCxn id="7" idx="2"/>
          </p:cNvCxnSpPr>
          <p:nvPr/>
        </p:nvCxnSpPr>
        <p:spPr>
          <a:xfrm rot="16200000" flipV="1">
            <a:off x="3098800" y="3727450"/>
            <a:ext cx="1754188" cy="1455738"/>
          </a:xfrm>
          <a:prstGeom prst="bentConnector3">
            <a:avLst>
              <a:gd name="adj1" fmla="val -48"/>
            </a:avLst>
          </a:prstGeom>
          <a:ln>
            <a:tailEnd type="triangle" w="lg" len="lg"/>
          </a:ln>
        </p:spPr>
        <p:style>
          <a:lnRef idx="3">
            <a:schemeClr val="accent2"/>
          </a:lnRef>
          <a:fillRef idx="0">
            <a:schemeClr val="accent2"/>
          </a:fillRef>
          <a:effectRef idx="2">
            <a:schemeClr val="accent2"/>
          </a:effectRef>
          <a:fontRef idx="minor">
            <a:schemeClr val="tx1"/>
          </a:fontRef>
        </p:style>
      </p:cxnSp>
      <p:cxnSp>
        <p:nvCxnSpPr>
          <p:cNvPr id="15" name="Elbow Connector 10"/>
          <p:cNvCxnSpPr/>
          <p:nvPr/>
        </p:nvCxnSpPr>
        <p:spPr>
          <a:xfrm rot="10800000">
            <a:off x="2636838" y="2149475"/>
            <a:ext cx="3940175" cy="2120900"/>
          </a:xfrm>
          <a:prstGeom prst="bentConnector3">
            <a:avLst>
              <a:gd name="adj1" fmla="val -11382"/>
            </a:avLst>
          </a:prstGeom>
          <a:ln w="50800">
            <a:solidFill>
              <a:srgbClr val="FFC000"/>
            </a:solidFill>
            <a:tailEnd type="triangle"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713348" y="5908100"/>
            <a:ext cx="7717305" cy="523220"/>
          </a:xfrm>
          <a:prstGeom prst="rect">
            <a:avLst/>
          </a:prstGeom>
        </p:spPr>
        <p:txBody>
          <a:bodyPr wrap="none">
            <a:spAutoFit/>
          </a:bodyPr>
          <a:lstStyle/>
          <a:p>
            <a:pPr fontAlgn="auto">
              <a:spcBef>
                <a:spcPts val="0"/>
              </a:spcBef>
              <a:spcAft>
                <a:spcPts val="0"/>
              </a:spcAft>
              <a:defRPr/>
            </a:pPr>
            <a:r>
              <a:rPr lang="hu-HU" sz="2800" dirty="0">
                <a:ln>
                  <a:solidFill>
                    <a:prstClr val="white">
                      <a:lumMod val="75000"/>
                      <a:alpha val="20000"/>
                    </a:prstClr>
                  </a:solidFill>
                </a:ln>
                <a:gradFill flip="none" rotWithShape="1">
                  <a:gsLst>
                    <a:gs pos="0">
                      <a:prstClr val="white"/>
                    </a:gs>
                    <a:gs pos="100000">
                      <a:prstClr val="white">
                        <a:lumMod val="85000"/>
                      </a:prstClr>
                    </a:gs>
                  </a:gsLst>
                  <a:lin ang="5400000" scaled="1"/>
                  <a:tileRect/>
                </a:gradFill>
                <a:effectLst>
                  <a:outerShdw blurRad="38100" dist="38100" dir="2700000" algn="tl">
                    <a:srgbClr val="000000">
                      <a:alpha val="43137"/>
                    </a:srgbClr>
                  </a:outerShdw>
                </a:effectLst>
                <a:latin typeface="Calibri"/>
                <a:cs typeface="+mn-cs"/>
              </a:rPr>
              <a:t>Cél: kapcsolatok bejárása tulajdonságokon keresztül</a:t>
            </a:r>
          </a:p>
        </p:txBody>
      </p:sp>
      <p:cxnSp>
        <p:nvCxnSpPr>
          <p:cNvPr id="43" name="Elbow Connector 42"/>
          <p:cNvCxnSpPr>
            <a:endCxn id="0" idx="0"/>
          </p:cNvCxnSpPr>
          <p:nvPr/>
        </p:nvCxnSpPr>
        <p:spPr>
          <a:xfrm>
            <a:off x="5651500" y="3200400"/>
            <a:ext cx="1052513" cy="612775"/>
          </a:xfrm>
          <a:prstGeom prst="bentConnector2">
            <a:avLst/>
          </a:prstGeom>
          <a:ln>
            <a:tailEnd type="triangle" w="lg" len="lg"/>
          </a:ln>
        </p:spPr>
        <p:style>
          <a:lnRef idx="3">
            <a:schemeClr val="accent2"/>
          </a:lnRef>
          <a:fillRef idx="0">
            <a:schemeClr val="accent2"/>
          </a:fillRef>
          <a:effectRef idx="2">
            <a:schemeClr val="accent2"/>
          </a:effectRef>
          <a:fontRef idx="minor">
            <a:schemeClr val="tx1"/>
          </a:fontRef>
        </p:style>
      </p:cxnSp>
      <p:sp>
        <p:nvSpPr>
          <p:cNvPr id="14" name="Szövegdoboz 13"/>
          <p:cNvSpPr txBox="1"/>
          <p:nvPr/>
        </p:nvSpPr>
        <p:spPr>
          <a:xfrm>
            <a:off x="0" y="0"/>
            <a:ext cx="221457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Relációk</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dissolve">
                                      <p:cBhvr>
                                        <p:cTn id="7" dur="1000"/>
                                        <p:tgtEl>
                                          <p:spTgt spid="6">
                                            <p:txEl>
                                              <p:pRg st="2" end="2"/>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6">
                                            <p:txEl>
                                              <p:pRg st="3" end="3"/>
                                            </p:txEl>
                                          </p:spTgt>
                                        </p:tgtEl>
                                        <p:attrNameLst>
                                          <p:attrName>style.visibility</p:attrName>
                                        </p:attrNameLst>
                                      </p:cBhvr>
                                      <p:to>
                                        <p:strVal val="visible"/>
                                      </p:to>
                                    </p:set>
                                    <p:animEffect transition="in" filter="dissolve">
                                      <p:cBhvr>
                                        <p:cTn id="10" dur="1000"/>
                                        <p:tgtEl>
                                          <p:spTgt spid="6">
                                            <p:txEl>
                                              <p:pRg st="3" end="3"/>
                                            </p:txEl>
                                          </p:spTgt>
                                        </p:tgtEl>
                                      </p:cBhvr>
                                    </p:animEffect>
                                  </p:childTnLst>
                                </p:cTn>
                              </p:par>
                            </p:childTnLst>
                          </p:cTn>
                        </p:par>
                        <p:par>
                          <p:cTn id="11" fill="hold">
                            <p:stCondLst>
                              <p:cond delay="1000"/>
                            </p:stCondLst>
                            <p:childTnLst>
                              <p:par>
                                <p:cTn id="12" presetID="22" presetClass="entr" presetSubtype="2"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right)">
                                      <p:cBhvr>
                                        <p:cTn id="14" dur="1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Effect transition="in" filter="dissolve">
                                      <p:cBhvr>
                                        <p:cTn id="19" dur="1000"/>
                                        <p:tgtEl>
                                          <p:spTgt spid="7">
                                            <p:txEl>
                                              <p:pRg st="2" end="2"/>
                                            </p:txEl>
                                          </p:spTgt>
                                        </p:tgtEl>
                                      </p:cBhvr>
                                    </p:animEffect>
                                  </p:childTnLst>
                                </p:cTn>
                              </p:par>
                              <p:par>
                                <p:cTn id="20" presetID="9" presetClass="entr" presetSubtype="0" fill="hold" nodeType="with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dissolve">
                                      <p:cBhvr>
                                        <p:cTn id="22" dur="1000"/>
                                        <p:tgtEl>
                                          <p:spTgt spid="7">
                                            <p:txEl>
                                              <p:pRg st="3" end="3"/>
                                            </p:txEl>
                                          </p:spTgt>
                                        </p:tgtEl>
                                      </p:cBhvr>
                                    </p:animEffect>
                                  </p:childTnLst>
                                </p:cTn>
                              </p:par>
                            </p:childTnLst>
                          </p:cTn>
                        </p:par>
                        <p:par>
                          <p:cTn id="23" fill="hold">
                            <p:stCondLst>
                              <p:cond delay="1000"/>
                            </p:stCondLst>
                            <p:childTnLst>
                              <p:par>
                                <p:cTn id="24" presetID="22" presetClass="entr" presetSubtype="8"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2110</TotalTime>
  <Words>2059</Words>
  <Application>Microsoft Office PowerPoint</Application>
  <PresentationFormat>Diavetítés a képernyőre (4:3 oldalarány)</PresentationFormat>
  <Paragraphs>319</Paragraphs>
  <Slides>18</Slides>
  <Notes>16</Notes>
  <HiddenSlides>0</HiddenSlides>
  <MMClips>0</MMClips>
  <ScaleCrop>false</ScaleCrop>
  <HeadingPairs>
    <vt:vector size="4" baseType="variant">
      <vt:variant>
        <vt:lpstr>Téma</vt:lpstr>
      </vt:variant>
      <vt:variant>
        <vt:i4>1</vt:i4>
      </vt:variant>
      <vt:variant>
        <vt:lpstr>Diacímek</vt:lpstr>
      </vt:variant>
      <vt:variant>
        <vt:i4>18</vt:i4>
      </vt:variant>
    </vt:vector>
  </HeadingPairs>
  <TitlesOfParts>
    <vt:vector size="19" baseType="lpstr">
      <vt:lpstr>Office-téma</vt:lpstr>
      <vt:lpstr>1. dia</vt:lpstr>
      <vt:lpstr>2. dia</vt:lpstr>
      <vt:lpstr>3. dia</vt:lpstr>
      <vt:lpstr>4. dia</vt:lpstr>
      <vt:lpstr>5. dia</vt:lpstr>
      <vt:lpstr>6. dia</vt:lpstr>
      <vt:lpstr>7. dia</vt:lpstr>
      <vt:lpstr>8. dia</vt:lpstr>
      <vt:lpstr>9. dia</vt:lpstr>
      <vt:lpstr>10. dia</vt:lpstr>
      <vt:lpstr>11. dia</vt:lpstr>
      <vt:lpstr>12. dia</vt:lpstr>
      <vt:lpstr>13. dia</vt:lpstr>
      <vt:lpstr>14. dia</vt:lpstr>
      <vt:lpstr>15. dia</vt:lpstr>
      <vt:lpstr>16. dia</vt:lpstr>
      <vt:lpstr>17. dia</vt:lpstr>
      <vt:lpstr>18. dia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70-536 Microsoft .NET Framework - Application Development Foundation</dc:title>
  <dc:creator>Turóczy Attila</dc:creator>
  <cp:lastModifiedBy>Turóczy Attila</cp:lastModifiedBy>
  <cp:revision>183</cp:revision>
  <dcterms:created xsi:type="dcterms:W3CDTF">2007-07-03T19:17:14Z</dcterms:created>
  <dcterms:modified xsi:type="dcterms:W3CDTF">2009-03-18T12:03:32Z</dcterms:modified>
</cp:coreProperties>
</file>