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301" r:id="rId3"/>
    <p:sldId id="318" r:id="rId4"/>
    <p:sldId id="330" r:id="rId5"/>
    <p:sldId id="319" r:id="rId6"/>
    <p:sldId id="320" r:id="rId7"/>
    <p:sldId id="321" r:id="rId8"/>
    <p:sldId id="327" r:id="rId9"/>
    <p:sldId id="308" r:id="rId10"/>
    <p:sldId id="309" r:id="rId11"/>
    <p:sldId id="310" r:id="rId12"/>
    <p:sldId id="328" r:id="rId13"/>
    <p:sldId id="322" r:id="rId14"/>
    <p:sldId id="323" r:id="rId15"/>
    <p:sldId id="329" r:id="rId16"/>
    <p:sldId id="324" r:id="rId17"/>
    <p:sldId id="326" r:id="rId18"/>
    <p:sldId id="325" r:id="rId19"/>
    <p:sldId id="258" r:id="rId20"/>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ny" initials="KB"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A0000"/>
    <a:srgbClr val="B11313"/>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éma alapján készült stílus 1 – 4. jelölőszín">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éma alapján készült stílus 1 – 1. jelölőszín">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éma alapján készült stílus 1 – 6. jelölőszín">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0A15C55-8517-42AA-B614-E9B94910E393}" styleName="Közepesen sötét stílus 2 – 4.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Közepesen sötét stílus 2 – 6.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Közepesen sötét stílus 2 – 2.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C4B1156A-380E-4F78-BDF5-A606A8083BF9}" styleName="Közepesen sötét stílus 4 – 4. jelölőszín">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8B1032C-EA38-4F05-BA0D-38AFFFC7BED3}" styleName="Világos stílus 3 – 6. jelölőszín">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084" autoAdjust="0"/>
    <p:restoredTop sz="71714" autoAdjust="0"/>
  </p:normalViewPr>
  <p:slideViewPr>
    <p:cSldViewPr>
      <p:cViewPr>
        <p:scale>
          <a:sx n="60" d="100"/>
          <a:sy n="60" d="100"/>
        </p:scale>
        <p:origin x="-96" y="-13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9669F-7CF5-4857-ABC7-1622A12DBE8B}" type="datetimeFigureOut">
              <a:rPr lang="hu-HU" smtClean="0"/>
              <a:pPr/>
              <a:t>2009.06.15.</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6FED6D-7189-4263-BF0A-1DC167A8F962}"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a:t>
            </a:fld>
            <a:endParaRPr lang="hu-H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11</a:t>
            </a:fld>
            <a:endParaRPr lang="hu-HU" sz="1000" b="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12</a:t>
            </a:fld>
            <a:endParaRPr lang="hu-H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13</a:t>
            </a:fld>
            <a:endParaRPr lang="hu-H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14</a:t>
            </a:fld>
            <a:endParaRPr lang="hu-H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15</a:t>
            </a:fld>
            <a:endParaRPr lang="hu-H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16</a:t>
            </a:fld>
            <a:endParaRPr lang="hu-H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18</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2</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dirty="0" smtClean="0"/>
              <a:t>A gazda alkalmazásban fut </a:t>
            </a:r>
            <a:r>
              <a:rPr lang="en-US" dirty="0" smtClean="0"/>
              <a:t>In-Proc</a:t>
            </a:r>
            <a:r>
              <a:rPr lang="hu-HU" dirty="0" smtClean="0"/>
              <a:t> módon (nem szolgáltatásként).</a:t>
            </a:r>
          </a:p>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5</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6</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SqlCeConnection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connenction</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SqlCeConnection</a:t>
            </a:r>
            <a:r>
              <a:rPr lang="hu-HU" sz="1200" kern="1200" dirty="0" smtClean="0">
                <a:solidFill>
                  <a:schemeClr val="tx1"/>
                </a:solidFill>
                <a:latin typeface="+mn-lt"/>
                <a:ea typeface="+mn-ea"/>
                <a:cs typeface="+mn-cs"/>
              </a:rPr>
              <a:t>(@"Data </a:t>
            </a:r>
            <a:r>
              <a:rPr lang="hu-HU" sz="1200" kern="1200" dirty="0" err="1" smtClean="0">
                <a:solidFill>
                  <a:schemeClr val="tx1"/>
                </a:solidFill>
                <a:latin typeface="+mn-lt"/>
                <a:ea typeface="+mn-ea"/>
                <a:cs typeface="+mn-cs"/>
              </a:rPr>
              <a:t>Source</a:t>
            </a:r>
            <a:r>
              <a:rPr lang="hu-HU" sz="1200" kern="1200" dirty="0" smtClean="0">
                <a:solidFill>
                  <a:schemeClr val="tx1"/>
                </a:solidFill>
                <a:latin typeface="+mn-lt"/>
                <a:ea typeface="+mn-ea"/>
                <a:cs typeface="+mn-cs"/>
              </a:rPr>
              <a:t>=D:\Tanfolyam\SQLCE\</a:t>
            </a:r>
            <a:r>
              <a:rPr lang="hu-HU" sz="1200" kern="1200" dirty="0" err="1" smtClean="0">
                <a:solidFill>
                  <a:schemeClr val="tx1"/>
                </a:solidFill>
                <a:latin typeface="+mn-lt"/>
                <a:ea typeface="+mn-ea"/>
                <a:cs typeface="+mn-cs"/>
              </a:rPr>
              <a:t>SQLCE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MyDataBase.sdf</a:t>
            </a:r>
            <a:r>
              <a:rPr lang="hu-HU"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SqlCeCommand</a:t>
            </a:r>
            <a:r>
              <a:rPr lang="en-US" sz="1200" kern="1200" dirty="0" smtClean="0">
                <a:solidFill>
                  <a:schemeClr val="tx1"/>
                </a:solidFill>
                <a:latin typeface="+mn-lt"/>
                <a:ea typeface="+mn-ea"/>
                <a:cs typeface="+mn-cs"/>
              </a:rPr>
              <a:t> command = new </a:t>
            </a:r>
            <a:r>
              <a:rPr lang="en-US" sz="1200" kern="1200" dirty="0" err="1" smtClean="0">
                <a:solidFill>
                  <a:schemeClr val="tx1"/>
                </a:solidFill>
                <a:latin typeface="+mn-lt"/>
                <a:ea typeface="+mn-ea"/>
                <a:cs typeface="+mn-cs"/>
              </a:rPr>
              <a:t>SqlCeCommand</a:t>
            </a:r>
            <a:r>
              <a:rPr lang="en-US" sz="1200" kern="1200" dirty="0" smtClean="0">
                <a:solidFill>
                  <a:schemeClr val="tx1"/>
                </a:solidFill>
                <a:latin typeface="+mn-lt"/>
                <a:ea typeface="+mn-ea"/>
                <a:cs typeface="+mn-cs"/>
              </a:rPr>
              <a:t>("SELECT ID, Description FROM </a:t>
            </a:r>
            <a:r>
              <a:rPr lang="en-US" sz="1200" kern="1200" dirty="0" err="1" smtClean="0">
                <a:solidFill>
                  <a:schemeClr val="tx1"/>
                </a:solidFill>
                <a:latin typeface="+mn-lt"/>
                <a:ea typeface="+mn-ea"/>
                <a:cs typeface="+mn-cs"/>
              </a:rPr>
              <a:t>ToDoList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connenction</a:t>
            </a:r>
            <a:r>
              <a:rPr lang="en-US"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connenction.Open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SqlCeDataReader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reader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command.ExecuteReader</a:t>
            </a:r>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while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reader.Read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Console.WriteLine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reader</a:t>
            </a:r>
            <a:r>
              <a:rPr lang="hu-HU" sz="1200" kern="1200" dirty="0" smtClean="0">
                <a:solidFill>
                  <a:schemeClr val="tx1"/>
                </a:solidFill>
                <a:latin typeface="+mn-lt"/>
                <a:ea typeface="+mn-ea"/>
                <a:cs typeface="+mn-cs"/>
              </a:rPr>
              <a:t>["ID"] + "\t" + </a:t>
            </a:r>
            <a:r>
              <a:rPr lang="hu-HU" sz="1200" kern="1200" dirty="0" err="1" smtClean="0">
                <a:solidFill>
                  <a:schemeClr val="tx1"/>
                </a:solidFill>
                <a:latin typeface="+mn-lt"/>
                <a:ea typeface="+mn-ea"/>
                <a:cs typeface="+mn-cs"/>
              </a:rPr>
              <a:t>reader</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Description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connenction.Close</a:t>
            </a:r>
            <a:r>
              <a:rPr lang="hu-HU" sz="1200" kern="1200" dirty="0" smtClean="0">
                <a:solidFill>
                  <a:schemeClr val="tx1"/>
                </a:solidFill>
                <a:latin typeface="+mn-lt"/>
                <a:ea typeface="+mn-ea"/>
                <a:cs typeface="+mn-cs"/>
              </a:rPr>
              <a:t>();</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7</a:t>
            </a:fld>
            <a:endParaRPr lang="hu-H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8</a:t>
            </a:fld>
            <a:endParaRPr lang="hu-H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9</a:t>
            </a:fld>
            <a:endParaRPr lang="hu-HU" sz="1000" b="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500063"/>
            <a:ext cx="3786187" cy="2840037"/>
          </a:xfrm>
        </p:spPr>
      </p:sp>
      <p:sp>
        <p:nvSpPr>
          <p:cNvPr id="3" name="Notes Placeholder 2"/>
          <p:cNvSpPr>
            <a:spLocks noGrp="1"/>
          </p:cNvSpPr>
          <p:nvPr>
            <p:ph type="body" idx="1"/>
          </p:nvPr>
        </p:nvSpPr>
        <p:spPr/>
        <p:txBody>
          <a:bodyPr>
            <a:normAutofit/>
          </a:bodyPr>
          <a:lstStyle/>
          <a:p>
            <a:endParaRPr lang="hu-HU" dirty="0"/>
          </a:p>
        </p:txBody>
      </p:sp>
      <p:sp>
        <p:nvSpPr>
          <p:cNvPr id="4" name="Header Placeholder 3"/>
          <p:cNvSpPr>
            <a:spLocks noGrp="1"/>
          </p:cNvSpPr>
          <p:nvPr>
            <p:ph type="hdr" sz="quarter" idx="10"/>
          </p:nvPr>
        </p:nvSpPr>
        <p:spPr/>
        <p:txBody>
          <a:bodyPr/>
          <a:lstStyle/>
          <a:p>
            <a:r>
              <a:rPr lang="hu-HU" smtClean="0"/>
              <a:t>Visual Studio "Orcas" Konferencia</a:t>
            </a:r>
            <a:endParaRPr lang="hu-HU" sz="1000" b="1"/>
          </a:p>
        </p:txBody>
      </p:sp>
      <p:sp>
        <p:nvSpPr>
          <p:cNvPr id="5" name="Date Placeholder 4"/>
          <p:cNvSpPr>
            <a:spLocks noGrp="1"/>
          </p:cNvSpPr>
          <p:nvPr>
            <p:ph type="dt" idx="11"/>
          </p:nvPr>
        </p:nvSpPr>
        <p:spPr/>
        <p:txBody>
          <a:bodyPr/>
          <a:lstStyle/>
          <a:p>
            <a:r>
              <a:rPr lang="hu-HU" smtClean="0"/>
              <a:t>2007. május 24., Budapest Lurdy Ház</a:t>
            </a:r>
            <a:endParaRPr lang="hu-HU" sz="1000" b="1"/>
          </a:p>
        </p:txBody>
      </p:sp>
      <p:sp>
        <p:nvSpPr>
          <p:cNvPr id="6" name="Footer Placeholder 5"/>
          <p:cNvSpPr>
            <a:spLocks noGrp="1"/>
          </p:cNvSpPr>
          <p:nvPr>
            <p:ph type="ftr" sz="quarter" idx="12"/>
          </p:nvPr>
        </p:nvSpPr>
        <p:spPr/>
        <p:txBody>
          <a:bodyPr/>
          <a:lstStyle/>
          <a:p>
            <a:r>
              <a:rPr lang="hu-HU" smtClean="0"/>
              <a:t>MSDN Kompetencia Központ (http://www.devPORTAL.hu)</a:t>
            </a:r>
            <a:endParaRPr lang="hu-HU" sz="1000" b="1"/>
          </a:p>
        </p:txBody>
      </p:sp>
      <p:sp>
        <p:nvSpPr>
          <p:cNvPr id="7" name="Slide Number Placeholder 6"/>
          <p:cNvSpPr>
            <a:spLocks noGrp="1"/>
          </p:cNvSpPr>
          <p:nvPr>
            <p:ph type="sldNum" sz="quarter" idx="13"/>
          </p:nvPr>
        </p:nvSpPr>
        <p:spPr/>
        <p:txBody>
          <a:bodyPr/>
          <a:lstStyle/>
          <a:p>
            <a:fld id="{6F2A1986-D952-4A50-8B47-71C127B3DA8B}" type="slidenum">
              <a:rPr lang="hu-HU" smtClean="0"/>
              <a:pPr/>
              <a:t>10</a:t>
            </a:fld>
            <a:endParaRPr lang="hu-HU" sz="1000" b="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2E3B78B8-6050-4E5C-98E7-400A1FCBBB38}" type="datetimeFigureOut">
              <a:rPr lang="hu-HU" smtClean="0"/>
              <a:pPr/>
              <a:t>2009.06.15.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1D36C2E5-A0F3-4857-86DC-0FB6ADDAABF8}"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3B78B8-6050-4E5C-98E7-400A1FCBBB38}" type="datetimeFigureOut">
              <a:rPr lang="hu-HU" smtClean="0"/>
              <a:pPr/>
              <a:t>2009.06.15.</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6C2E5-A0F3-4857-86DC-0FB6ADDAABF8}"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églalap 3"/>
          <p:cNvSpPr/>
          <p:nvPr/>
        </p:nvSpPr>
        <p:spPr>
          <a:xfrm>
            <a:off x="2740280" y="2967335"/>
            <a:ext cx="184731"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hu-H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Szövegdoboz 4"/>
          <p:cNvSpPr txBox="1"/>
          <p:nvPr/>
        </p:nvSpPr>
        <p:spPr>
          <a:xfrm>
            <a:off x="785786" y="1857364"/>
            <a:ext cx="8001024" cy="707886"/>
          </a:xfrm>
          <a:prstGeom prst="rect">
            <a:avLst/>
          </a:prstGeom>
          <a:noFill/>
          <a:effectLst/>
        </p:spPr>
        <p:txBody>
          <a:bodyPr wrap="square" rtlCol="0">
            <a:spAutoFit/>
            <a:scene3d>
              <a:camera prst="orthographicFront"/>
              <a:lightRig rig="threePt" dir="t"/>
            </a:scene3d>
            <a:sp3d extrusionH="57150">
              <a:bevelT w="38100" h="38100"/>
            </a:sp3d>
          </a:bodyPr>
          <a:lstStyle/>
          <a:p>
            <a:pPr algn="ctr"/>
            <a:r>
              <a:rPr lang="hu-HU" sz="4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.NET 3.5 Újdonságok </a:t>
            </a:r>
          </a:p>
        </p:txBody>
      </p:sp>
      <p:pic>
        <p:nvPicPr>
          <p:cNvPr id="7" name="Picture 9" descr="title-slide-lines_BIG.png"/>
          <p:cNvPicPr>
            <a:picLocks noChangeAspect="1"/>
          </p:cNvPicPr>
          <p:nvPr/>
        </p:nvPicPr>
        <p:blipFill>
          <a:blip r:embed="rId3" cstate="print"/>
          <a:srcRect/>
          <a:stretch>
            <a:fillRect/>
          </a:stretch>
        </p:blipFill>
        <p:spPr bwMode="auto">
          <a:xfrm>
            <a:off x="0" y="2997200"/>
            <a:ext cx="3360738" cy="38608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429520" y="5715016"/>
            <a:ext cx="1643074" cy="513530"/>
          </a:xfrm>
          <a:prstGeom prst="roundRect">
            <a:avLst>
              <a:gd name="adj" fmla="val 8594"/>
            </a:avLst>
          </a:prstGeom>
          <a:solidFill>
            <a:srgbClr val="FFFFFF">
              <a:shade val="85000"/>
            </a:srgbClr>
          </a:solidFill>
          <a:ln>
            <a:noFill/>
          </a:ln>
          <a:effectLst>
            <a:softEdge rad="12700"/>
          </a:effectLst>
        </p:spPr>
      </p:pic>
      <p:pic>
        <p:nvPicPr>
          <p:cNvPr id="10"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418368" y="6251890"/>
            <a:ext cx="1654225" cy="534695"/>
          </a:xfrm>
          <a:prstGeom prst="roundRect">
            <a:avLst>
              <a:gd name="adj" fmla="val 8594"/>
            </a:avLst>
          </a:prstGeom>
          <a:solidFill>
            <a:srgbClr val="FFFFFF">
              <a:shade val="85000"/>
            </a:srgbClr>
          </a:solidFill>
          <a:ln>
            <a:noFill/>
          </a:ln>
          <a:effectLst>
            <a:softEdge rad="12700"/>
          </a:effectLst>
        </p:spPr>
      </p:pic>
      <p:sp>
        <p:nvSpPr>
          <p:cNvPr id="11" name="Szövegdoboz 10"/>
          <p:cNvSpPr txBox="1"/>
          <p:nvPr/>
        </p:nvSpPr>
        <p:spPr>
          <a:xfrm>
            <a:off x="0" y="6211669"/>
            <a:ext cx="3071802" cy="646331"/>
          </a:xfrm>
          <a:prstGeom prst="rect">
            <a:avLst/>
          </a:prstGeom>
          <a:noFill/>
        </p:spPr>
        <p:txBody>
          <a:bodyPr wrap="square" rtlCol="0">
            <a:spAutoFit/>
          </a:bodyPr>
          <a:lstStyle/>
          <a:p>
            <a:r>
              <a:rPr lang="hu-HU" sz="2000" i="1" dirty="0" err="1" smtClean="0">
                <a:solidFill>
                  <a:schemeClr val="bg2"/>
                </a:solidFill>
              </a:rPr>
              <a:t>Turóczy</a:t>
            </a:r>
            <a:r>
              <a:rPr lang="hu-HU" sz="2000" i="1" dirty="0" smtClean="0">
                <a:solidFill>
                  <a:schemeClr val="bg2"/>
                </a:solidFill>
              </a:rPr>
              <a:t> Attila</a:t>
            </a:r>
          </a:p>
          <a:p>
            <a:r>
              <a:rPr lang="hu-HU" sz="1600" dirty="0" smtClean="0">
                <a:solidFill>
                  <a:schemeClr val="bg2"/>
                </a:solidFill>
              </a:rPr>
              <a:t>MCP, MCTS</a:t>
            </a:r>
            <a:endParaRPr lang="hu-HU" sz="1600" dirty="0">
              <a:solidFill>
                <a:schemeClr val="bg2"/>
              </a:solidFill>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24918" cy="5857916"/>
          </a:xfrm>
        </p:spPr>
        <p:txBody>
          <a:bodyPr>
            <a:normAutofit/>
          </a:bodyPr>
          <a:lstStyle/>
          <a:p>
            <a:pPr>
              <a:buNone/>
            </a:pPr>
            <a:r>
              <a:rPr lang="hu-HU" dirty="0" smtClean="0">
                <a:solidFill>
                  <a:schemeClr val="bg1"/>
                </a:solidFill>
              </a:rPr>
              <a:t>Windows </a:t>
            </a:r>
            <a:r>
              <a:rPr lang="hu-HU" dirty="0" err="1" smtClean="0">
                <a:solidFill>
                  <a:schemeClr val="bg1"/>
                </a:solidFill>
              </a:rPr>
              <a:t>Forms</a:t>
            </a:r>
            <a:r>
              <a:rPr lang="hu-HU" dirty="0" smtClean="0">
                <a:solidFill>
                  <a:schemeClr val="bg1"/>
                </a:solidFill>
              </a:rPr>
              <a:t> / WPF</a:t>
            </a:r>
          </a:p>
          <a:p>
            <a:r>
              <a:rPr lang="hu-HU" dirty="0" smtClean="0">
                <a:solidFill>
                  <a:schemeClr val="bg1"/>
                </a:solidFill>
              </a:rPr>
              <a:t>Project </a:t>
            </a:r>
            <a:r>
              <a:rPr lang="hu-HU" dirty="0" err="1" smtClean="0">
                <a:solidFill>
                  <a:schemeClr val="bg1"/>
                </a:solidFill>
              </a:rPr>
              <a:t>Properties</a:t>
            </a:r>
            <a:r>
              <a:rPr lang="hu-HU" dirty="0" smtClean="0">
                <a:solidFill>
                  <a:schemeClr val="bg1"/>
                </a:solidFill>
              </a:rPr>
              <a:t> </a:t>
            </a:r>
          </a:p>
          <a:p>
            <a:r>
              <a:rPr lang="hu-HU" dirty="0" err="1" smtClean="0">
                <a:solidFill>
                  <a:schemeClr val="bg1"/>
                </a:solidFill>
              </a:rPr>
              <a:t>Services</a:t>
            </a:r>
            <a:endParaRPr lang="hu-HU" dirty="0" smtClean="0">
              <a:solidFill>
                <a:schemeClr val="bg1"/>
              </a:solidFill>
            </a:endParaRPr>
          </a:p>
          <a:p>
            <a:pPr>
              <a:buNone/>
            </a:pPr>
            <a:r>
              <a:rPr lang="hu-HU" dirty="0" smtClean="0">
                <a:solidFill>
                  <a:schemeClr val="bg1"/>
                </a:solidFill>
              </a:rPr>
              <a:t>	</a:t>
            </a:r>
          </a:p>
        </p:txBody>
      </p:sp>
      <p:sp>
        <p:nvSpPr>
          <p:cNvPr id="8" name="Szövegdoboz 7"/>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Client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Application</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Service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Steps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36867" name="Picture 3"/>
          <p:cNvPicPr>
            <a:picLocks noChangeAspect="1" noChangeArrowheads="1"/>
          </p:cNvPicPr>
          <p:nvPr/>
        </p:nvPicPr>
        <p:blipFill>
          <a:blip r:embed="rId3" cstate="print"/>
          <a:srcRect/>
          <a:stretch>
            <a:fillRect/>
          </a:stretch>
        </p:blipFill>
        <p:spPr bwMode="auto">
          <a:xfrm>
            <a:off x="2428860" y="2143115"/>
            <a:ext cx="6715140" cy="390268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24918" cy="5857916"/>
          </a:xfrm>
        </p:spPr>
        <p:txBody>
          <a:bodyPr>
            <a:normAutofit/>
          </a:bodyPr>
          <a:lstStyle/>
          <a:p>
            <a:pPr>
              <a:buNone/>
            </a:pPr>
            <a:r>
              <a:rPr lang="hu-HU" dirty="0" smtClean="0">
                <a:solidFill>
                  <a:schemeClr val="bg1"/>
                </a:solidFill>
              </a:rPr>
              <a:t>Service létrehozása és publikálása.</a:t>
            </a:r>
          </a:p>
          <a:p>
            <a:r>
              <a:rPr lang="hu-HU" dirty="0" err="1" smtClean="0">
                <a:solidFill>
                  <a:schemeClr val="bg1"/>
                </a:solidFill>
              </a:rPr>
              <a:t>App.config</a:t>
            </a:r>
            <a:r>
              <a:rPr lang="hu-HU" dirty="0" smtClean="0">
                <a:solidFill>
                  <a:schemeClr val="bg1"/>
                </a:solidFill>
              </a:rPr>
              <a:t> fájl felkészítése</a:t>
            </a:r>
          </a:p>
          <a:p>
            <a:pPr lvl="1">
              <a:buNone/>
            </a:pPr>
            <a:r>
              <a:rPr lang="hu-HU" dirty="0" smtClean="0">
                <a:solidFill>
                  <a:schemeClr val="bg1"/>
                </a:solidFill>
              </a:rPr>
              <a:t>(Saját vagy már elkészített </a:t>
            </a:r>
            <a:r>
              <a:rPr lang="hu-HU" dirty="0" err="1" smtClean="0">
                <a:solidFill>
                  <a:schemeClr val="bg1"/>
                </a:solidFill>
              </a:rPr>
              <a:t>Provider</a:t>
            </a:r>
            <a:r>
              <a:rPr lang="hu-HU" dirty="0" smtClean="0">
                <a:solidFill>
                  <a:schemeClr val="bg1"/>
                </a:solidFill>
              </a:rPr>
              <a:t> használata)</a:t>
            </a:r>
          </a:p>
          <a:p>
            <a:pPr>
              <a:buNone/>
            </a:pPr>
            <a:r>
              <a:rPr lang="hu-HU" dirty="0" smtClean="0">
                <a:solidFill>
                  <a:schemeClr val="bg1"/>
                </a:solidFill>
              </a:rPr>
              <a:t>	</a:t>
            </a:r>
          </a:p>
        </p:txBody>
      </p:sp>
      <p:sp>
        <p:nvSpPr>
          <p:cNvPr id="8" name="Szövegdoboz 7"/>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Client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Application</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Service -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Steps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5" name="Text Box 4"/>
          <p:cNvSpPr txBox="1">
            <a:spLocks noChangeArrowheads="1"/>
          </p:cNvSpPr>
          <p:nvPr/>
        </p:nvSpPr>
        <p:spPr bwMode="auto">
          <a:xfrm>
            <a:off x="571472" y="2686596"/>
            <a:ext cx="7770838" cy="3957114"/>
          </a:xfrm>
          <a:prstGeom prst="rect">
            <a:avLst/>
          </a:prstGeom>
          <a:solidFill>
            <a:schemeClr val="bg1"/>
          </a:solidFill>
          <a:ln w="38100" algn="ctr">
            <a:noFill/>
            <a:miter lim="800000"/>
            <a:headEnd type="none" w="sm" len="sm"/>
            <a:tailEnd type="none" w="lg" len="lg"/>
          </a:ln>
          <a:effectLst>
            <a:innerShdw blurRad="63500" dist="50800">
              <a:prstClr val="black">
                <a:alpha val="50000"/>
              </a:prstClr>
            </a:innerShdw>
            <a:reflection blurRad="6350" stA="52000" endA="300" endPos="35000" dir="5400000" sy="-100000" algn="bl" rotWithShape="0"/>
          </a:effectLst>
        </p:spPr>
        <p:txBody>
          <a:bodyPr wrap="square" lIns="130622" tIns="130622" rIns="130622" bIns="130622">
            <a:spAutoFit/>
          </a:bodyPr>
          <a:lstStyle/>
          <a:p>
            <a:r>
              <a:rPr lang="hu-HU" sz="2000" dirty="0" smtClean="0"/>
              <a:t>&lt;</a:t>
            </a:r>
            <a:r>
              <a:rPr lang="hu-HU" sz="2000" dirty="0" err="1" smtClean="0"/>
              <a:t>membership</a:t>
            </a:r>
            <a:r>
              <a:rPr lang="hu-HU" sz="2000" dirty="0" smtClean="0"/>
              <a:t> </a:t>
            </a:r>
            <a:r>
              <a:rPr lang="hu-HU" sz="2000" dirty="0" err="1" smtClean="0"/>
              <a:t>defaultProvider</a:t>
            </a:r>
            <a:r>
              <a:rPr lang="hu-HU" sz="2000" dirty="0" smtClean="0"/>
              <a:t>="</a:t>
            </a:r>
            <a:r>
              <a:rPr lang="hu-HU" sz="2000" dirty="0" err="1" smtClean="0"/>
              <a:t>TestMembershipProvider</a:t>
            </a:r>
            <a:r>
              <a:rPr lang="hu-HU" sz="2000" dirty="0" smtClean="0"/>
              <a:t>"&gt;</a:t>
            </a:r>
          </a:p>
          <a:p>
            <a:pPr lvl="1"/>
            <a:r>
              <a:rPr lang="hu-HU" sz="2000" dirty="0" smtClean="0"/>
              <a:t>&lt;</a:t>
            </a:r>
            <a:r>
              <a:rPr lang="hu-HU" sz="2000" dirty="0" err="1" smtClean="0"/>
              <a:t>providers</a:t>
            </a:r>
            <a:r>
              <a:rPr lang="hu-HU" sz="2000" dirty="0" smtClean="0"/>
              <a:t>&gt;</a:t>
            </a:r>
          </a:p>
          <a:p>
            <a:pPr lvl="3"/>
            <a:r>
              <a:rPr lang="hu-HU" sz="2000" dirty="0" smtClean="0"/>
              <a:t>&lt;add </a:t>
            </a:r>
            <a:r>
              <a:rPr lang="hu-HU" sz="2000" dirty="0" err="1" smtClean="0"/>
              <a:t>name</a:t>
            </a:r>
            <a:r>
              <a:rPr lang="hu-HU" sz="2000" dirty="0" smtClean="0"/>
              <a:t>="</a:t>
            </a:r>
            <a:r>
              <a:rPr lang="hu-HU" sz="2000" dirty="0" err="1" smtClean="0"/>
              <a:t>TestMembershipProvider</a:t>
            </a:r>
            <a:r>
              <a:rPr lang="hu-HU" sz="2000" dirty="0" smtClean="0"/>
              <a:t>"</a:t>
            </a:r>
          </a:p>
          <a:p>
            <a:pPr lvl="3"/>
            <a:r>
              <a:rPr lang="hu-HU" sz="2000" dirty="0" err="1" smtClean="0"/>
              <a:t>type</a:t>
            </a:r>
            <a:r>
              <a:rPr lang="hu-HU" sz="2000" dirty="0" smtClean="0"/>
              <a:t>="</a:t>
            </a:r>
            <a:r>
              <a:rPr lang="hu-HU" sz="2000" dirty="0" err="1" smtClean="0"/>
              <a:t>AppServices.TestMembershipProvider</a:t>
            </a:r>
            <a:r>
              <a:rPr lang="hu-HU" sz="2000" dirty="0" smtClean="0"/>
              <a:t>"/&gt;</a:t>
            </a:r>
          </a:p>
          <a:p>
            <a:pPr lvl="1"/>
            <a:r>
              <a:rPr lang="hu-HU" sz="2000" dirty="0" smtClean="0"/>
              <a:t>&lt;/</a:t>
            </a:r>
            <a:r>
              <a:rPr lang="hu-HU" sz="2000" dirty="0" err="1" smtClean="0"/>
              <a:t>providers</a:t>
            </a:r>
            <a:r>
              <a:rPr lang="hu-HU" sz="2000" dirty="0" smtClean="0"/>
              <a:t>&gt;</a:t>
            </a:r>
          </a:p>
          <a:p>
            <a:r>
              <a:rPr lang="hu-HU" sz="2000" dirty="0" smtClean="0"/>
              <a:t>&lt;/</a:t>
            </a:r>
            <a:r>
              <a:rPr lang="hu-HU" sz="2000" dirty="0" err="1" smtClean="0"/>
              <a:t>membership</a:t>
            </a:r>
            <a:r>
              <a:rPr lang="hu-HU" sz="2000" dirty="0" smtClean="0"/>
              <a:t>&gt;</a:t>
            </a:r>
          </a:p>
          <a:p>
            <a:r>
              <a:rPr lang="en-US" sz="2000" dirty="0" smtClean="0"/>
              <a:t>&lt;</a:t>
            </a:r>
            <a:r>
              <a:rPr lang="en-US" sz="2000" dirty="0" err="1" smtClean="0"/>
              <a:t>roleManager</a:t>
            </a:r>
            <a:r>
              <a:rPr lang="en-US" sz="2000" dirty="0" smtClean="0"/>
              <a:t> enabled="true" </a:t>
            </a:r>
            <a:r>
              <a:rPr lang="en-US" sz="2000" dirty="0" err="1" smtClean="0"/>
              <a:t>defaultProvider</a:t>
            </a:r>
            <a:r>
              <a:rPr lang="en-US" sz="2000" dirty="0" smtClean="0"/>
              <a:t>="</a:t>
            </a:r>
            <a:r>
              <a:rPr lang="en-US" sz="2000" dirty="0" err="1" smtClean="0"/>
              <a:t>TestRoleProvider</a:t>
            </a:r>
            <a:r>
              <a:rPr lang="en-US" sz="2000" dirty="0" smtClean="0"/>
              <a:t>"&gt;</a:t>
            </a:r>
          </a:p>
          <a:p>
            <a:pPr lvl="1"/>
            <a:r>
              <a:rPr lang="hu-HU" sz="2000" dirty="0" smtClean="0"/>
              <a:t>&lt;</a:t>
            </a:r>
            <a:r>
              <a:rPr lang="hu-HU" sz="2000" dirty="0" err="1" smtClean="0"/>
              <a:t>providers</a:t>
            </a:r>
            <a:r>
              <a:rPr lang="hu-HU" sz="2000" dirty="0" smtClean="0"/>
              <a:t>&gt;</a:t>
            </a:r>
          </a:p>
          <a:p>
            <a:pPr lvl="2"/>
            <a:r>
              <a:rPr lang="hu-HU" sz="2000" dirty="0" smtClean="0"/>
              <a:t>&lt;add </a:t>
            </a:r>
            <a:r>
              <a:rPr lang="hu-HU" sz="2000" dirty="0" err="1" smtClean="0"/>
              <a:t>name</a:t>
            </a:r>
            <a:r>
              <a:rPr lang="hu-HU" sz="2000" dirty="0" smtClean="0"/>
              <a:t>="</a:t>
            </a:r>
            <a:r>
              <a:rPr lang="hu-HU" sz="2000" dirty="0" err="1" smtClean="0"/>
              <a:t>TestRoleProvider</a:t>
            </a:r>
            <a:r>
              <a:rPr lang="hu-HU" sz="2000" dirty="0" smtClean="0"/>
              <a:t>"</a:t>
            </a:r>
          </a:p>
          <a:p>
            <a:pPr lvl="2"/>
            <a:r>
              <a:rPr lang="hu-HU" sz="2000" dirty="0" err="1" smtClean="0"/>
              <a:t>type</a:t>
            </a:r>
            <a:r>
              <a:rPr lang="hu-HU" sz="2000" dirty="0" smtClean="0"/>
              <a:t>="</a:t>
            </a:r>
            <a:r>
              <a:rPr lang="hu-HU" sz="2000" dirty="0" err="1" smtClean="0"/>
              <a:t>AppServices.TestRoleProvider</a:t>
            </a:r>
            <a:r>
              <a:rPr lang="hu-HU" sz="2000" dirty="0" smtClean="0"/>
              <a:t>" /&gt;</a:t>
            </a:r>
          </a:p>
          <a:p>
            <a:pPr lvl="1"/>
            <a:r>
              <a:rPr lang="hu-HU" sz="2000" dirty="0" smtClean="0"/>
              <a:t>&lt;/</a:t>
            </a:r>
            <a:r>
              <a:rPr lang="hu-HU" sz="2000" dirty="0" err="1" smtClean="0"/>
              <a:t>providers</a:t>
            </a:r>
            <a:r>
              <a:rPr lang="hu-HU" sz="2000" dirty="0" smtClean="0"/>
              <a:t>&gt;</a:t>
            </a:r>
          </a:p>
          <a:p>
            <a:r>
              <a:rPr lang="hu-HU" sz="2000" dirty="0" smtClean="0"/>
              <a:t>&lt;/</a:t>
            </a:r>
            <a:r>
              <a:rPr lang="hu-HU" sz="2000" dirty="0" err="1" smtClean="0"/>
              <a:t>roleManager</a:t>
            </a:r>
            <a:r>
              <a:rPr lang="hu-HU" sz="2000" dirty="0" smtClean="0"/>
              <a:t>&gt;</a:t>
            </a:r>
            <a:endParaRPr lang="hu-HU" sz="2000" b="1"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1500174"/>
            <a:ext cx="8929718" cy="3462486"/>
          </a:xfrm>
          <a:prstGeom prst="rect">
            <a:avLst/>
          </a:prstGeom>
          <a:noFill/>
        </p:spPr>
        <p:txBody>
          <a:bodyPr wrap="square" rtlCol="0">
            <a:spAutoFit/>
          </a:bodyPr>
          <a:lstStyle/>
          <a:p>
            <a:pPr>
              <a:spcAft>
                <a:spcPts val="3000"/>
              </a:spcAft>
            </a:pPr>
            <a:r>
              <a:rPr lang="hu-HU" sz="3600" dirty="0" smtClean="0">
                <a:solidFill>
                  <a:schemeClr val="bg1">
                    <a:lumMod val="95000"/>
                  </a:schemeClr>
                </a:solidFill>
              </a:rPr>
              <a:t>SQL Server CE</a:t>
            </a:r>
          </a:p>
          <a:p>
            <a:pPr>
              <a:spcAft>
                <a:spcPts val="3000"/>
              </a:spcAft>
            </a:pP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Application</a:t>
            </a:r>
            <a:r>
              <a:rPr lang="hu-HU" sz="3600" dirty="0" smtClean="0">
                <a:solidFill>
                  <a:schemeClr val="bg1">
                    <a:lumMod val="95000"/>
                  </a:schemeClr>
                </a:solidFill>
              </a:rPr>
              <a:t> Service</a:t>
            </a:r>
          </a:p>
          <a:p>
            <a:pPr>
              <a:spcAft>
                <a:spcPts val="3000"/>
              </a:spcAft>
            </a:pPr>
            <a:r>
              <a:rPr lang="hu-HU" sz="3600" dirty="0" smtClean="0">
                <a:solidFill>
                  <a:schemeClr val="bg1">
                    <a:lumMod val="95000"/>
                  </a:schemeClr>
                </a:solidFill>
              </a:rPr>
              <a:t>Office integráció</a:t>
            </a:r>
          </a:p>
          <a:p>
            <a:pPr>
              <a:spcAft>
                <a:spcPts val="3000"/>
              </a:spcAft>
            </a:pPr>
            <a:r>
              <a:rPr lang="hu-HU" sz="3600" dirty="0" smtClean="0">
                <a:solidFill>
                  <a:schemeClr val="bg1">
                    <a:lumMod val="95000"/>
                  </a:schemeClr>
                </a:solidFill>
              </a:rPr>
              <a:t>.NET Framework </a:t>
            </a: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Profile</a:t>
            </a:r>
            <a:endParaRPr lang="hu-HU" sz="3600" dirty="0" smtClean="0">
              <a:solidFill>
                <a:schemeClr val="bg1">
                  <a:lumMod val="95000"/>
                </a:schemeClr>
              </a:solidFill>
            </a:endParaRPr>
          </a:p>
        </p:txBody>
      </p:sp>
      <p:sp>
        <p:nvSpPr>
          <p:cNvPr id="15" name="Aktuális sáv"/>
          <p:cNvSpPr/>
          <p:nvPr/>
        </p:nvSpPr>
        <p:spPr>
          <a:xfrm>
            <a:off x="121550" y="3357562"/>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14282" y="785794"/>
            <a:ext cx="8624918" cy="585791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Szövegdoboz 5"/>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Office üzleti alkalmazások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pic>
        <p:nvPicPr>
          <p:cNvPr id="38915" name="Picture 3"/>
          <p:cNvPicPr>
            <a:picLocks noChangeAspect="1" noChangeArrowheads="1"/>
          </p:cNvPicPr>
          <p:nvPr/>
        </p:nvPicPr>
        <p:blipFill>
          <a:blip r:embed="rId3" cstate="print"/>
          <a:srcRect/>
          <a:stretch>
            <a:fillRect/>
          </a:stretch>
        </p:blipFill>
        <p:spPr bwMode="auto">
          <a:xfrm>
            <a:off x="6286512" y="714356"/>
            <a:ext cx="2633661" cy="21683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Content Placeholder 2"/>
          <p:cNvSpPr>
            <a:spLocks noGrp="1"/>
          </p:cNvSpPr>
          <p:nvPr>
            <p:ph idx="1"/>
          </p:nvPr>
        </p:nvSpPr>
        <p:spPr>
          <a:xfrm>
            <a:off x="0" y="938194"/>
            <a:ext cx="6357950" cy="5857916"/>
          </a:xfrm>
        </p:spPr>
        <p:txBody>
          <a:bodyPr>
            <a:normAutofit/>
          </a:bodyPr>
          <a:lstStyle/>
          <a:p>
            <a:pPr>
              <a:buNone/>
            </a:pPr>
            <a:r>
              <a:rPr lang="hu-HU" dirty="0" smtClean="0">
                <a:solidFill>
                  <a:schemeClr val="bg1"/>
                </a:solidFill>
              </a:rPr>
              <a:t>	A Visual </a:t>
            </a:r>
            <a:r>
              <a:rPr lang="hu-HU" dirty="0" err="1" smtClean="0">
                <a:solidFill>
                  <a:schemeClr val="bg1"/>
                </a:solidFill>
              </a:rPr>
              <a:t>Studio</a:t>
            </a:r>
            <a:r>
              <a:rPr lang="hu-HU" dirty="0" smtClean="0">
                <a:solidFill>
                  <a:schemeClr val="bg1"/>
                </a:solidFill>
              </a:rPr>
              <a:t> </a:t>
            </a:r>
            <a:r>
              <a:rPr lang="hu-HU" dirty="0" err="1" smtClean="0">
                <a:solidFill>
                  <a:schemeClr val="bg1"/>
                </a:solidFill>
              </a:rPr>
              <a:t>Tools</a:t>
            </a:r>
            <a:r>
              <a:rPr lang="hu-HU" dirty="0" smtClean="0">
                <a:solidFill>
                  <a:schemeClr val="bg1"/>
                </a:solidFill>
              </a:rPr>
              <a:t> </a:t>
            </a:r>
            <a:r>
              <a:rPr lang="hu-HU" dirty="0" err="1" smtClean="0">
                <a:solidFill>
                  <a:schemeClr val="bg1"/>
                </a:solidFill>
              </a:rPr>
              <a:t>for</a:t>
            </a:r>
            <a:r>
              <a:rPr lang="hu-HU" dirty="0" smtClean="0">
                <a:solidFill>
                  <a:schemeClr val="bg1"/>
                </a:solidFill>
              </a:rPr>
              <a:t> Office a Visual </a:t>
            </a:r>
            <a:r>
              <a:rPr lang="hu-HU" dirty="0" err="1" smtClean="0">
                <a:solidFill>
                  <a:schemeClr val="bg1"/>
                </a:solidFill>
              </a:rPr>
              <a:t>Studio</a:t>
            </a:r>
            <a:r>
              <a:rPr lang="hu-HU" dirty="0" smtClean="0">
                <a:solidFill>
                  <a:schemeClr val="bg1"/>
                </a:solidFill>
              </a:rPr>
              <a:t> 2008 Professional (vagy feljebb) van a Stúdióban.</a:t>
            </a:r>
          </a:p>
          <a:p>
            <a:pPr>
              <a:buNone/>
            </a:pPr>
            <a:endParaRPr lang="hu-HU" dirty="0" smtClean="0">
              <a:solidFill>
                <a:schemeClr val="bg1"/>
              </a:solidFill>
            </a:endParaRPr>
          </a:p>
          <a:p>
            <a:pPr>
              <a:buNone/>
            </a:pPr>
            <a:r>
              <a:rPr lang="hu-HU" dirty="0" smtClean="0">
                <a:solidFill>
                  <a:schemeClr val="bg1"/>
                </a:solidFill>
              </a:rPr>
              <a:t>	A VSTO segítségével </a:t>
            </a:r>
            <a:r>
              <a:rPr lang="hu-HU" dirty="0" err="1" smtClean="0">
                <a:solidFill>
                  <a:schemeClr val="bg1"/>
                </a:solidFill>
              </a:rPr>
              <a:t>add-inokat</a:t>
            </a:r>
            <a:r>
              <a:rPr lang="hu-HU" dirty="0" smtClean="0">
                <a:solidFill>
                  <a:schemeClr val="bg1"/>
                </a:solidFill>
              </a:rPr>
              <a:t> vagy ép meglévő dokumentum funkcionalitást tudunk kiegészíteni, az üzleti igényeknek megfelelően.</a:t>
            </a:r>
          </a:p>
          <a:p>
            <a:pPr>
              <a:buNone/>
            </a:pPr>
            <a:endParaRPr lang="hu-HU" dirty="0" smtClean="0">
              <a:solidFill>
                <a:schemeClr val="bg1"/>
              </a:solidFill>
            </a:endParaRPr>
          </a:p>
          <a:p>
            <a:pPr>
              <a:buNone/>
            </a:pPr>
            <a:r>
              <a:rPr lang="hu-HU" dirty="0" smtClean="0">
                <a:solidFill>
                  <a:schemeClr val="bg1"/>
                </a:solidFill>
              </a:rPr>
              <a:t>	Mind az Office 2007 mind a 2003 támogatott.</a:t>
            </a:r>
          </a:p>
          <a:p>
            <a:pPr>
              <a:buNone/>
            </a:pPr>
            <a:endParaRPr lang="hu-HU" dirty="0" smtClean="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1500174"/>
            <a:ext cx="8929718" cy="3462486"/>
          </a:xfrm>
          <a:prstGeom prst="rect">
            <a:avLst/>
          </a:prstGeom>
          <a:noFill/>
        </p:spPr>
        <p:txBody>
          <a:bodyPr wrap="square" rtlCol="0">
            <a:spAutoFit/>
          </a:bodyPr>
          <a:lstStyle/>
          <a:p>
            <a:pPr>
              <a:spcAft>
                <a:spcPts val="3000"/>
              </a:spcAft>
            </a:pPr>
            <a:r>
              <a:rPr lang="hu-HU" sz="3600" dirty="0" smtClean="0">
                <a:solidFill>
                  <a:schemeClr val="bg1">
                    <a:lumMod val="95000"/>
                  </a:schemeClr>
                </a:solidFill>
              </a:rPr>
              <a:t>SQL Server CE</a:t>
            </a:r>
          </a:p>
          <a:p>
            <a:pPr>
              <a:spcAft>
                <a:spcPts val="3000"/>
              </a:spcAft>
            </a:pP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Application</a:t>
            </a:r>
            <a:r>
              <a:rPr lang="hu-HU" sz="3600" dirty="0" smtClean="0">
                <a:solidFill>
                  <a:schemeClr val="bg1">
                    <a:lumMod val="95000"/>
                  </a:schemeClr>
                </a:solidFill>
              </a:rPr>
              <a:t> Service</a:t>
            </a:r>
          </a:p>
          <a:p>
            <a:pPr>
              <a:spcAft>
                <a:spcPts val="3000"/>
              </a:spcAft>
            </a:pPr>
            <a:r>
              <a:rPr lang="hu-HU" sz="3600" dirty="0" smtClean="0">
                <a:solidFill>
                  <a:schemeClr val="bg1">
                    <a:lumMod val="95000"/>
                  </a:schemeClr>
                </a:solidFill>
              </a:rPr>
              <a:t>Office integráció</a:t>
            </a:r>
          </a:p>
          <a:p>
            <a:pPr>
              <a:spcAft>
                <a:spcPts val="3000"/>
              </a:spcAft>
            </a:pPr>
            <a:r>
              <a:rPr lang="hu-HU" sz="3600" dirty="0" smtClean="0">
                <a:solidFill>
                  <a:schemeClr val="bg1">
                    <a:lumMod val="95000"/>
                  </a:schemeClr>
                </a:solidFill>
              </a:rPr>
              <a:t>.NET Framework </a:t>
            </a: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Profile</a:t>
            </a:r>
            <a:endParaRPr lang="hu-HU" sz="3600" dirty="0" smtClean="0">
              <a:solidFill>
                <a:schemeClr val="bg1">
                  <a:lumMod val="95000"/>
                </a:schemeClr>
              </a:solidFill>
            </a:endParaRPr>
          </a:p>
        </p:txBody>
      </p:sp>
      <p:sp>
        <p:nvSpPr>
          <p:cNvPr id="15" name="Aktuális sáv"/>
          <p:cNvSpPr/>
          <p:nvPr/>
        </p:nvSpPr>
        <p:spPr>
          <a:xfrm>
            <a:off x="121550" y="428625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14282" y="785794"/>
            <a:ext cx="8624918" cy="5857916"/>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Szövegdoboz 5"/>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.NET Framework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Client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Profile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8" name="Content Placeholder 2"/>
          <p:cNvSpPr>
            <a:spLocks noGrp="1"/>
          </p:cNvSpPr>
          <p:nvPr>
            <p:ph idx="1"/>
          </p:nvPr>
        </p:nvSpPr>
        <p:spPr>
          <a:xfrm>
            <a:off x="357158" y="938194"/>
            <a:ext cx="8429684" cy="5857916"/>
          </a:xfrm>
        </p:spPr>
        <p:txBody>
          <a:bodyPr>
            <a:normAutofit lnSpcReduction="10000"/>
          </a:bodyPr>
          <a:lstStyle/>
          <a:p>
            <a:r>
              <a:rPr lang="hu-HU" dirty="0" smtClean="0">
                <a:solidFill>
                  <a:schemeClr val="bg1"/>
                </a:solidFill>
              </a:rPr>
              <a:t>Egy új telepítő csomag, tipikusan kliens alkalmazásokhoz. </a:t>
            </a:r>
          </a:p>
          <a:p>
            <a:r>
              <a:rPr lang="hu-HU" dirty="0" smtClean="0">
                <a:solidFill>
                  <a:schemeClr val="bg1"/>
                </a:solidFill>
              </a:rPr>
              <a:t>Kisebb, gyorsabb és egyszerűbb. </a:t>
            </a:r>
          </a:p>
          <a:p>
            <a:r>
              <a:rPr lang="hu-HU" dirty="0" smtClean="0">
                <a:solidFill>
                  <a:schemeClr val="bg1"/>
                </a:solidFill>
              </a:rPr>
              <a:t>Ha nincs .NET keretrendszer és nincs is igazán szükség rá </a:t>
            </a:r>
            <a:r>
              <a:rPr lang="hu-HU" sz="2400" i="1" dirty="0" smtClean="0">
                <a:solidFill>
                  <a:schemeClr val="bg1"/>
                </a:solidFill>
              </a:rPr>
              <a:t>(van ilyen? </a:t>
            </a:r>
            <a:r>
              <a:rPr lang="hu-HU" sz="2400" i="1" dirty="0" smtClean="0">
                <a:solidFill>
                  <a:schemeClr val="bg1"/>
                </a:solidFill>
                <a:sym typeface="Wingdings" pitchFamily="2" charset="2"/>
              </a:rPr>
              <a:t>)</a:t>
            </a:r>
          </a:p>
          <a:p>
            <a:r>
              <a:rPr lang="hu-HU" dirty="0" smtClean="0">
                <a:solidFill>
                  <a:schemeClr val="bg1"/>
                </a:solidFill>
                <a:sym typeface="Wingdings" pitchFamily="2" charset="2"/>
              </a:rPr>
              <a:t>A telepítő csomag alapból tartalmazza a legfontosabb </a:t>
            </a:r>
            <a:r>
              <a:rPr lang="hu-HU" dirty="0" err="1" smtClean="0">
                <a:solidFill>
                  <a:schemeClr val="bg1"/>
                </a:solidFill>
                <a:sym typeface="Wingdings" pitchFamily="2" charset="2"/>
              </a:rPr>
              <a:t>Dll</a:t>
            </a:r>
            <a:r>
              <a:rPr lang="hu-HU" dirty="0" smtClean="0">
                <a:solidFill>
                  <a:schemeClr val="bg1"/>
                </a:solidFill>
                <a:sym typeface="Wingdings" pitchFamily="2" charset="2"/>
              </a:rPr>
              <a:t> –</a:t>
            </a:r>
            <a:r>
              <a:rPr lang="hu-HU" dirty="0" err="1" smtClean="0">
                <a:solidFill>
                  <a:schemeClr val="bg1"/>
                </a:solidFill>
                <a:sym typeface="Wingdings" pitchFamily="2" charset="2"/>
              </a:rPr>
              <a:t>eket</a:t>
            </a:r>
            <a:r>
              <a:rPr lang="hu-HU" dirty="0" smtClean="0">
                <a:solidFill>
                  <a:schemeClr val="bg1"/>
                </a:solidFill>
                <a:sym typeface="Wingdings" pitchFamily="2" charset="2"/>
              </a:rPr>
              <a:t>.</a:t>
            </a:r>
            <a:endParaRPr lang="hu-HU" i="1" dirty="0" smtClean="0">
              <a:solidFill>
                <a:schemeClr val="bg1"/>
              </a:solidFill>
              <a:sym typeface="Wingdings" pitchFamily="2" charset="2"/>
            </a:endParaRPr>
          </a:p>
          <a:p>
            <a:r>
              <a:rPr lang="hu-HU" dirty="0" smtClean="0">
                <a:solidFill>
                  <a:schemeClr val="bg1"/>
                </a:solidFill>
                <a:sym typeface="Wingdings" pitchFamily="2" charset="2"/>
              </a:rPr>
              <a:t>ASP.NET, és más általában szolgáltató alkalmazásokhoz szükséges DLL </a:t>
            </a:r>
            <a:r>
              <a:rPr lang="hu-HU" dirty="0" err="1" smtClean="0">
                <a:solidFill>
                  <a:schemeClr val="bg1"/>
                </a:solidFill>
                <a:sym typeface="Wingdings" pitchFamily="2" charset="2"/>
              </a:rPr>
              <a:t>-eket</a:t>
            </a:r>
            <a:r>
              <a:rPr lang="hu-HU" dirty="0" smtClean="0">
                <a:solidFill>
                  <a:schemeClr val="bg1"/>
                </a:solidFill>
                <a:sym typeface="Wingdings" pitchFamily="2" charset="2"/>
              </a:rPr>
              <a:t> nem tartalmazza</a:t>
            </a:r>
            <a:endParaRPr lang="hu-HU" dirty="0" smtClean="0">
              <a:solidFill>
                <a:schemeClr val="bg1"/>
              </a:solidFill>
            </a:endParaRPr>
          </a:p>
          <a:p>
            <a:r>
              <a:rPr lang="hu-HU" dirty="0" smtClean="0">
                <a:solidFill>
                  <a:schemeClr val="bg1"/>
                </a:solidFill>
              </a:rPr>
              <a:t>.NET 3.5 SP1-ben vezették be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0" y="0"/>
            <a:ext cx="914400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.NET Framework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Client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Profile</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 Engedélyezés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5" name="Content Placeholder 2"/>
          <p:cNvSpPr>
            <a:spLocks noGrp="1"/>
          </p:cNvSpPr>
          <p:nvPr>
            <p:ph idx="1"/>
          </p:nvPr>
        </p:nvSpPr>
        <p:spPr>
          <a:xfrm>
            <a:off x="357158" y="938194"/>
            <a:ext cx="8429684" cy="3919566"/>
          </a:xfrm>
        </p:spPr>
        <p:txBody>
          <a:bodyPr>
            <a:normAutofit/>
          </a:bodyPr>
          <a:lstStyle/>
          <a:p>
            <a:r>
              <a:rPr lang="hu-HU" dirty="0" err="1" smtClean="0">
                <a:solidFill>
                  <a:schemeClr val="bg1"/>
                </a:solidFill>
              </a:rPr>
              <a:t>Solution</a:t>
            </a:r>
            <a:r>
              <a:rPr lang="hu-HU" dirty="0" smtClean="0">
                <a:solidFill>
                  <a:schemeClr val="bg1"/>
                </a:solidFill>
              </a:rPr>
              <a:t> Explorer (Jobb klikk a </a:t>
            </a:r>
            <a:r>
              <a:rPr lang="hu-HU" dirty="0" err="1" smtClean="0">
                <a:solidFill>
                  <a:schemeClr val="bg1"/>
                </a:solidFill>
              </a:rPr>
              <a:t>Solution-ön</a:t>
            </a:r>
            <a:r>
              <a:rPr lang="hu-HU" dirty="0" smtClean="0">
                <a:solidFill>
                  <a:schemeClr val="bg1"/>
                </a:solidFill>
              </a:rPr>
              <a:t>)</a:t>
            </a:r>
          </a:p>
          <a:p>
            <a:r>
              <a:rPr lang="hu-HU" dirty="0" smtClean="0">
                <a:solidFill>
                  <a:schemeClr val="bg1"/>
                </a:solidFill>
              </a:rPr>
              <a:t>A helyi menüből a </a:t>
            </a:r>
            <a:r>
              <a:rPr lang="hu-HU" b="1" dirty="0" err="1" smtClean="0">
                <a:solidFill>
                  <a:schemeClr val="bg1"/>
                </a:solidFill>
              </a:rPr>
              <a:t>Properties</a:t>
            </a:r>
            <a:r>
              <a:rPr lang="hu-HU" b="1" dirty="0" smtClean="0">
                <a:solidFill>
                  <a:schemeClr val="bg1"/>
                </a:solidFill>
              </a:rPr>
              <a:t> </a:t>
            </a:r>
            <a:r>
              <a:rPr lang="hu-HU" dirty="0" smtClean="0">
                <a:solidFill>
                  <a:schemeClr val="bg1"/>
                </a:solidFill>
              </a:rPr>
              <a:t> menüpont kiválasztása</a:t>
            </a:r>
          </a:p>
          <a:p>
            <a:r>
              <a:rPr lang="hu-HU" dirty="0" err="1" smtClean="0">
                <a:solidFill>
                  <a:schemeClr val="bg1"/>
                </a:solidFill>
              </a:rPr>
              <a:t>Application</a:t>
            </a:r>
            <a:r>
              <a:rPr lang="hu-HU" dirty="0" smtClean="0">
                <a:solidFill>
                  <a:schemeClr val="bg1"/>
                </a:solidFill>
              </a:rPr>
              <a:t> Tab kiválasztása </a:t>
            </a:r>
          </a:p>
          <a:p>
            <a:r>
              <a:rPr lang="hu-HU" dirty="0" err="1" smtClean="0">
                <a:solidFill>
                  <a:schemeClr val="bg1"/>
                </a:solidFill>
              </a:rPr>
              <a:t>Client-Only</a:t>
            </a:r>
            <a:r>
              <a:rPr lang="hu-HU" dirty="0" smtClean="0">
                <a:solidFill>
                  <a:schemeClr val="bg1"/>
                </a:solidFill>
              </a:rPr>
              <a:t> Framework </a:t>
            </a:r>
            <a:r>
              <a:rPr lang="hu-HU" dirty="0" err="1" smtClean="0">
                <a:solidFill>
                  <a:schemeClr val="bg1"/>
                </a:solidFill>
              </a:rPr>
              <a:t>subset</a:t>
            </a:r>
            <a:r>
              <a:rPr lang="hu-HU" dirty="0" smtClean="0">
                <a:solidFill>
                  <a:schemeClr val="bg1"/>
                </a:solidFill>
              </a:rPr>
              <a:t> kiválasztása (pipa)</a:t>
            </a:r>
          </a:p>
          <a:p>
            <a:endParaRPr lang="hu-HU" dirty="0" smtClean="0">
              <a:solidFill>
                <a:schemeClr val="bg1"/>
              </a:solidFill>
            </a:endParaRPr>
          </a:p>
        </p:txBody>
      </p:sp>
      <p:pic>
        <p:nvPicPr>
          <p:cNvPr id="39938" name="Picture 2"/>
          <p:cNvPicPr>
            <a:picLocks noChangeAspect="1" noChangeArrowheads="1"/>
          </p:cNvPicPr>
          <p:nvPr/>
        </p:nvPicPr>
        <p:blipFill>
          <a:blip r:embed="rId2" cstate="print"/>
          <a:srcRect/>
          <a:stretch>
            <a:fillRect/>
          </a:stretch>
        </p:blipFill>
        <p:spPr bwMode="auto">
          <a:xfrm>
            <a:off x="285720" y="857232"/>
            <a:ext cx="8058150" cy="44672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2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YPOP_logo_magyar_alul"/>
          <p:cNvPicPr>
            <a:picLocks noChangeAspect="1" noChangeArrowheads="1"/>
          </p:cNvPicPr>
          <p:nvPr/>
        </p:nvPicPr>
        <p:blipFill>
          <a:blip r:embed="rId2" cstate="print"/>
          <a:srcRect/>
          <a:stretch>
            <a:fillRect/>
          </a:stretch>
        </p:blipFill>
        <p:spPr bwMode="auto">
          <a:xfrm>
            <a:off x="1403350" y="2708275"/>
            <a:ext cx="6913563" cy="1319213"/>
          </a:xfrm>
          <a:prstGeom prst="rect">
            <a:avLst/>
          </a:prstGeom>
          <a:noFill/>
        </p:spPr>
      </p:pic>
      <p:sp>
        <p:nvSpPr>
          <p:cNvPr id="3" name="Text Box 6"/>
          <p:cNvSpPr txBox="1">
            <a:spLocks noChangeArrowheads="1"/>
          </p:cNvSpPr>
          <p:nvPr/>
        </p:nvSpPr>
        <p:spPr bwMode="auto">
          <a:xfrm>
            <a:off x="312738" y="6091238"/>
            <a:ext cx="8532812" cy="523220"/>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700" dirty="0">
                <a:solidFill>
                  <a:schemeClr val="bg1"/>
                </a:solidFill>
                <a:latin typeface="Segoe"/>
                <a:cs typeface="Arial"/>
              </a:rPr>
              <a:t>© 2006 Microsoft Corporation. All rights reserved. Microsoft, Windows, Windows Vista and other product names are or may be registered trademarks and/or trademarks in the U.S. and/or other countries.</a:t>
            </a:r>
            <a:endParaRPr lang="hu-HU" dirty="0">
              <a:solidFill>
                <a:schemeClr val="bg1"/>
              </a:solidFill>
            </a:endParaRPr>
          </a:p>
          <a:p>
            <a:pPr algn="ctr" eaLnBrk="0" fontAlgn="base" hangingPunct="0">
              <a:spcBef>
                <a:spcPct val="0"/>
              </a:spcBef>
              <a:spcAft>
                <a:spcPct val="0"/>
              </a:spcAft>
            </a:pPr>
            <a:r>
              <a:rPr lang="en-US" sz="700" dirty="0">
                <a:solidFill>
                  <a:schemeClr val="bg1"/>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chemeClr val="bg1"/>
                </a:solidFill>
                <a:latin typeface="Segoe"/>
                <a:cs typeface="Arial"/>
              </a:rPr>
            </a:br>
            <a:r>
              <a:rPr lang="en-US" sz="700" dirty="0">
                <a:solidFill>
                  <a:schemeClr val="bg1"/>
                </a:solidFill>
                <a:latin typeface="Segoe"/>
                <a:cs typeface="Arial"/>
              </a:rPr>
              <a:t>MICROSOFT MAKES NO WARRANTIES, EXPRESS, IMPLIED OR STATUTORY, AS TO THE INFORMATION IN THIS PRESENTATION.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1500174"/>
            <a:ext cx="8929718" cy="3462486"/>
          </a:xfrm>
          <a:prstGeom prst="rect">
            <a:avLst/>
          </a:prstGeom>
          <a:noFill/>
        </p:spPr>
        <p:txBody>
          <a:bodyPr wrap="square" rtlCol="0">
            <a:spAutoFit/>
          </a:bodyPr>
          <a:lstStyle/>
          <a:p>
            <a:pPr>
              <a:spcAft>
                <a:spcPts val="3000"/>
              </a:spcAft>
            </a:pPr>
            <a:r>
              <a:rPr lang="hu-HU" sz="3600" dirty="0" smtClean="0">
                <a:solidFill>
                  <a:schemeClr val="bg1">
                    <a:lumMod val="95000"/>
                  </a:schemeClr>
                </a:solidFill>
              </a:rPr>
              <a:t>SQL Server CE</a:t>
            </a:r>
          </a:p>
          <a:p>
            <a:pPr>
              <a:spcAft>
                <a:spcPts val="3000"/>
              </a:spcAft>
            </a:pP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Application</a:t>
            </a:r>
            <a:r>
              <a:rPr lang="hu-HU" sz="3600" dirty="0" smtClean="0">
                <a:solidFill>
                  <a:schemeClr val="bg1">
                    <a:lumMod val="95000"/>
                  </a:schemeClr>
                </a:solidFill>
              </a:rPr>
              <a:t> Service</a:t>
            </a:r>
          </a:p>
          <a:p>
            <a:pPr>
              <a:spcAft>
                <a:spcPts val="3000"/>
              </a:spcAft>
            </a:pPr>
            <a:r>
              <a:rPr lang="hu-HU" sz="3600" dirty="0" smtClean="0">
                <a:solidFill>
                  <a:schemeClr val="bg1">
                    <a:lumMod val="95000"/>
                  </a:schemeClr>
                </a:solidFill>
              </a:rPr>
              <a:t>Office integráció</a:t>
            </a:r>
          </a:p>
          <a:p>
            <a:pPr>
              <a:spcAft>
                <a:spcPts val="3000"/>
              </a:spcAft>
            </a:pPr>
            <a:r>
              <a:rPr lang="hu-HU" sz="3600" dirty="0" smtClean="0">
                <a:solidFill>
                  <a:schemeClr val="bg1">
                    <a:lumMod val="95000"/>
                  </a:schemeClr>
                </a:solidFill>
              </a:rPr>
              <a:t>.NET Framework </a:t>
            </a: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Profile</a:t>
            </a:r>
            <a:endParaRPr lang="hu-HU" sz="3600" dirty="0" smtClean="0">
              <a:solidFill>
                <a:schemeClr val="bg1">
                  <a:lumMod val="95000"/>
                </a:schemeClr>
              </a:solidFill>
            </a:endParaRPr>
          </a:p>
        </p:txBody>
      </p:sp>
      <p:sp>
        <p:nvSpPr>
          <p:cNvPr id="15" name="Aktuális sáv"/>
          <p:cNvSpPr/>
          <p:nvPr/>
        </p:nvSpPr>
        <p:spPr>
          <a:xfrm>
            <a:off x="121550" y="1500174"/>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srcRect/>
          <a:stretch>
            <a:fillRect/>
          </a:stretch>
        </p:blipFill>
        <p:spPr bwMode="auto">
          <a:xfrm>
            <a:off x="6000760" y="1028707"/>
            <a:ext cx="2857500" cy="34004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ontent Placeholder 2"/>
          <p:cNvSpPr txBox="1">
            <a:spLocks/>
          </p:cNvSpPr>
          <p:nvPr/>
        </p:nvSpPr>
        <p:spPr>
          <a:xfrm>
            <a:off x="214282" y="785794"/>
            <a:ext cx="8624918" cy="5857916"/>
          </a:xfrm>
          <a:prstGeom prst="rect">
            <a:avLst/>
          </a:prstGeom>
        </p:spPr>
        <p:txBody>
          <a:bodyPr vert="horz" lIns="91440" tIns="45720" rIns="91440" bIns="45720" rtlCol="0">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hu-HU" sz="3200" dirty="0" smtClean="0">
                <a:solidFill>
                  <a:schemeClr val="bg1"/>
                </a:solidFill>
              </a:rPr>
              <a:t>Ingyenes adatbázismotor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hu-HU" sz="3200" dirty="0" smtClean="0">
                <a:solidFill>
                  <a:schemeClr val="bg1"/>
                </a:solidFill>
              </a:rPr>
              <a:t>Fájl alapú (.</a:t>
            </a:r>
            <a:r>
              <a:rPr lang="hu-HU" sz="3200" dirty="0" err="1" smtClean="0">
                <a:solidFill>
                  <a:schemeClr val="bg1"/>
                </a:solidFill>
              </a:rPr>
              <a:t>sdf</a:t>
            </a:r>
            <a:r>
              <a:rPr lang="hu-HU" sz="3200" dirty="0" smtClean="0">
                <a:solidFill>
                  <a:schemeClr val="bg1"/>
                </a:solidFill>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hu-HU" sz="3200" dirty="0" smtClean="0">
                <a:solidFill>
                  <a:schemeClr val="bg1"/>
                </a:solidFill>
              </a:rPr>
              <a:t>1 felhasználós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InProc</a:t>
            </a:r>
            <a:r>
              <a:rPr kumimoji="0" lang="hu-HU" sz="3200" b="0" i="0" u="none" strike="noStrike" kern="1200" cap="none" spc="0" normalizeH="0" noProof="0" dirty="0" smtClean="0">
                <a:ln>
                  <a:noFill/>
                </a:ln>
                <a:solidFill>
                  <a:schemeClr val="bg1"/>
                </a:solidFill>
                <a:effectLst/>
                <a:uLnTx/>
                <a:uFillTx/>
                <a:latin typeface="+mn-lt"/>
                <a:ea typeface="+mn-ea"/>
                <a:cs typeface="+mn-cs"/>
              </a:rPr>
              <a:t> módon futtatható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Beágyazható</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hu-HU" sz="3200" dirty="0" smtClean="0">
                <a:solidFill>
                  <a:schemeClr val="bg1"/>
                </a:solidFill>
              </a:rPr>
              <a:t>SQL Server </a:t>
            </a:r>
            <a:r>
              <a:rPr lang="hu-HU" sz="3200" dirty="0" err="1" smtClean="0">
                <a:solidFill>
                  <a:schemeClr val="bg1"/>
                </a:solidFill>
              </a:rPr>
              <a:t>szinkronizáció</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hu-HU" sz="3200" dirty="0" smtClean="0">
                <a:solidFill>
                  <a:schemeClr val="bg1"/>
                </a:solidFill>
              </a:rPr>
              <a:t>MAX 4GB</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Telepítés</a:t>
            </a:r>
            <a:r>
              <a:rPr kumimoji="0" lang="hu-HU" sz="3200" b="0" i="0" u="none" strike="noStrike" kern="1200" cap="none" spc="0" normalizeH="0" noProof="0" dirty="0" smtClean="0">
                <a:ln>
                  <a:noFill/>
                </a:ln>
                <a:solidFill>
                  <a:schemeClr val="bg1"/>
                </a:solidFill>
                <a:effectLst/>
                <a:uLnTx/>
                <a:uFillTx/>
                <a:latin typeface="+mn-lt"/>
                <a:ea typeface="+mn-ea"/>
                <a:cs typeface="+mn-cs"/>
              </a:rPr>
              <a:t> SDF és DLL másolással</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hu-HU" sz="3200" dirty="0" smtClean="0">
                <a:solidFill>
                  <a:schemeClr val="bg1"/>
                </a:solidFill>
              </a:rPr>
              <a:t>NEM SQL EXPRESS! NEM JET!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hu-HU" sz="3200" dirty="0" smtClean="0">
              <a:solidFill>
                <a:schemeClr val="bg1"/>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Windows</a:t>
            </a:r>
            <a:r>
              <a:rPr kumimoji="0" lang="hu-HU" sz="3200" b="0" i="0" u="none" strike="noStrike" kern="1200" cap="none" spc="0" normalizeH="0" noProof="0" dirty="0" smtClean="0">
                <a:ln>
                  <a:noFill/>
                </a:ln>
                <a:solidFill>
                  <a:schemeClr val="bg1"/>
                </a:solidFill>
                <a:effectLst/>
                <a:uLnTx/>
                <a:uFillTx/>
                <a:latin typeface="+mn-lt"/>
                <a:ea typeface="+mn-ea"/>
                <a:cs typeface="+mn-cs"/>
              </a:rPr>
              <a:t> Mobile / Vékony kliens (egy felhasználós)</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Szövegdoboz 5"/>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SQL Server CE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7" name="Szövegdoboz 6"/>
          <p:cNvSpPr txBox="1"/>
          <p:nvPr/>
        </p:nvSpPr>
        <p:spPr>
          <a:xfrm>
            <a:off x="5643570" y="500042"/>
            <a:ext cx="3071834" cy="400110"/>
          </a:xfrm>
          <a:prstGeom prst="rect">
            <a:avLst/>
          </a:prstGeom>
          <a:noFill/>
        </p:spPr>
        <p:txBody>
          <a:bodyPr wrap="square" rtlCol="0">
            <a:spAutoFit/>
          </a:bodyPr>
          <a:lstStyle/>
          <a:p>
            <a:r>
              <a:rPr lang="hu-HU" sz="2000" b="1" spc="50" dirty="0" err="1" smtClean="0">
                <a:ln w="13500">
                  <a:solidFill>
                    <a:schemeClr val="accent1">
                      <a:shade val="2500"/>
                      <a:alpha val="6500"/>
                    </a:schemeClr>
                  </a:solidFill>
                  <a:prstDash val="solid"/>
                </a:ln>
                <a:solidFill>
                  <a:schemeClr val="accent1">
                    <a:tint val="3000"/>
                    <a:alpha val="95000"/>
                  </a:schemeClr>
                </a:solidFill>
                <a:effectLst>
                  <a:glow rad="101600">
                    <a:schemeClr val="accent1">
                      <a:satMod val="175000"/>
                      <a:alpha val="40000"/>
                    </a:schemeClr>
                  </a:glow>
                  <a:innerShdw blurRad="50900" dist="38500" dir="13500000">
                    <a:srgbClr val="000000">
                      <a:alpha val="60000"/>
                    </a:srgbClr>
                  </a:innerShdw>
                </a:effectLst>
              </a:rPr>
              <a:t>System.Data.SqlServerCE</a:t>
            </a:r>
            <a:endParaRPr lang="hu-HU" sz="2000" b="1" spc="50" dirty="0">
              <a:ln w="13500">
                <a:solidFill>
                  <a:schemeClr val="accent1">
                    <a:shade val="2500"/>
                    <a:alpha val="6500"/>
                  </a:schemeClr>
                </a:solidFill>
                <a:prstDash val="solid"/>
              </a:ln>
              <a:solidFill>
                <a:schemeClr val="accent1">
                  <a:tint val="3000"/>
                  <a:alpha val="95000"/>
                </a:schemeClr>
              </a:solidFill>
              <a:effectLst>
                <a:glow rad="101600">
                  <a:schemeClr val="accent1">
                    <a:satMod val="175000"/>
                    <a:alpha val="40000"/>
                  </a:schemeClr>
                </a:glow>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noGrp="1"/>
          </p:cNvGraphicFramePr>
          <p:nvPr>
            <p:ph idx="1"/>
          </p:nvPr>
        </p:nvGraphicFramePr>
        <p:xfrm>
          <a:off x="457200" y="1600200"/>
          <a:ext cx="8229600" cy="3708400"/>
        </p:xfrm>
        <a:graphic>
          <a:graphicData uri="http://schemas.openxmlformats.org/drawingml/2006/table">
            <a:tbl>
              <a:tblPr firstRow="1" bandRow="1">
                <a:effectLst>
                  <a:innerShdw blurRad="63500" dist="50800" dir="2700000">
                    <a:prstClr val="black">
                      <a:alpha val="50000"/>
                    </a:prstClr>
                  </a:innerShdw>
                </a:effectLst>
                <a:tableStyleId>{93296810-A885-4BE3-A3E7-6D5BEEA58F35}</a:tableStyleId>
              </a:tblPr>
              <a:tblGrid>
                <a:gridCol w="4191000"/>
                <a:gridCol w="1981200"/>
                <a:gridCol w="2057400"/>
              </a:tblGrid>
              <a:tr h="370840">
                <a:tc>
                  <a:txBody>
                    <a:bodyPr/>
                    <a:lstStyle/>
                    <a:p>
                      <a:endParaRPr lang="en-US" dirty="0"/>
                    </a:p>
                  </a:txBody>
                  <a:tcPr/>
                </a:tc>
                <a:tc>
                  <a:txBody>
                    <a:bodyPr/>
                    <a:lstStyle/>
                    <a:p>
                      <a:r>
                        <a:rPr lang="en-US" dirty="0" smtClean="0"/>
                        <a:t>Express Edition</a:t>
                      </a:r>
                      <a:endParaRPr lang="en-US" dirty="0"/>
                    </a:p>
                  </a:txBody>
                  <a:tcPr/>
                </a:tc>
                <a:tc>
                  <a:txBody>
                    <a:bodyPr/>
                    <a:lstStyle/>
                    <a:p>
                      <a:r>
                        <a:rPr lang="en-US" dirty="0" smtClean="0"/>
                        <a:t>Compact Edition</a:t>
                      </a:r>
                      <a:endParaRPr lang="en-US" dirty="0"/>
                    </a:p>
                  </a:txBody>
                  <a:tcPr/>
                </a:tc>
              </a:tr>
              <a:tr h="370840">
                <a:tc>
                  <a:txBody>
                    <a:bodyPr/>
                    <a:lstStyle/>
                    <a:p>
                      <a:r>
                        <a:rPr lang="en-US" dirty="0" smtClean="0"/>
                        <a:t>Installed </a:t>
                      </a:r>
                      <a:r>
                        <a:rPr lang="en-US" dirty="0" err="1" smtClean="0"/>
                        <a:t>Siz</a:t>
                      </a:r>
                      <a:r>
                        <a:rPr lang="hu-HU" dirty="0" smtClean="0"/>
                        <a:t>e</a:t>
                      </a:r>
                      <a:endParaRPr lang="en-US" dirty="0"/>
                    </a:p>
                  </a:txBody>
                  <a:tcPr/>
                </a:tc>
                <a:tc>
                  <a:txBody>
                    <a:bodyPr/>
                    <a:lstStyle/>
                    <a:p>
                      <a:r>
                        <a:rPr lang="en-US" dirty="0" smtClean="0"/>
                        <a:t>197 MB</a:t>
                      </a:r>
                      <a:endParaRPr lang="en-US" dirty="0"/>
                    </a:p>
                  </a:txBody>
                  <a:tcPr/>
                </a:tc>
                <a:tc>
                  <a:txBody>
                    <a:bodyPr/>
                    <a:lstStyle/>
                    <a:p>
                      <a:r>
                        <a:rPr lang="en-US" dirty="0" smtClean="0"/>
                        <a:t>1.8 MB</a:t>
                      </a:r>
                      <a:endParaRPr lang="en-US" dirty="0"/>
                    </a:p>
                  </a:txBody>
                  <a:tcPr/>
                </a:tc>
              </a:tr>
              <a:tr h="370840">
                <a:tc>
                  <a:txBody>
                    <a:bodyPr/>
                    <a:lstStyle/>
                    <a:p>
                      <a:r>
                        <a:rPr lang="en-US" dirty="0" smtClean="0"/>
                        <a:t>Able to install with App</a:t>
                      </a:r>
                      <a:endParaRPr lang="en-US" dirty="0"/>
                    </a:p>
                  </a:txBody>
                  <a:tcPr/>
                </a:tc>
                <a:tc>
                  <a:txBody>
                    <a:bodyPr/>
                    <a:lstStyle/>
                    <a:p>
                      <a:r>
                        <a:rPr lang="en-US" dirty="0" smtClean="0"/>
                        <a:t>No</a:t>
                      </a:r>
                      <a:endParaRPr lang="en-US" dirty="0"/>
                    </a:p>
                  </a:txBody>
                  <a:tcPr/>
                </a:tc>
                <a:tc>
                  <a:txBody>
                    <a:bodyPr/>
                    <a:lstStyle/>
                    <a:p>
                      <a:r>
                        <a:rPr lang="en-US" dirty="0" smtClean="0"/>
                        <a:t>Yes</a:t>
                      </a:r>
                      <a:endParaRPr lang="en-US" dirty="0"/>
                    </a:p>
                  </a:txBody>
                  <a:tcPr/>
                </a:tc>
              </a:tr>
              <a:tr h="370840">
                <a:tc>
                  <a:txBody>
                    <a:bodyPr/>
                    <a:lstStyle/>
                    <a:p>
                      <a:r>
                        <a:rPr lang="en-US" dirty="0" smtClean="0"/>
                        <a:t>Admin</a:t>
                      </a:r>
                      <a:r>
                        <a:rPr lang="en-US" baseline="0" dirty="0" smtClean="0"/>
                        <a:t> rights needed to install</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r>
              <a:tr h="370840">
                <a:tc>
                  <a:txBody>
                    <a:bodyPr/>
                    <a:lstStyle/>
                    <a:p>
                      <a:r>
                        <a:rPr lang="en-US" dirty="0" smtClean="0"/>
                        <a:t>Database File Format</a:t>
                      </a:r>
                      <a:endParaRPr lang="en-US" dirty="0"/>
                    </a:p>
                  </a:txBody>
                  <a:tcPr/>
                </a:tc>
                <a:tc>
                  <a:txBody>
                    <a:bodyPr/>
                    <a:lstStyle/>
                    <a:p>
                      <a:r>
                        <a:rPr lang="en-US" dirty="0" smtClean="0"/>
                        <a:t>Multiple Files</a:t>
                      </a:r>
                      <a:endParaRPr lang="en-US" dirty="0"/>
                    </a:p>
                  </a:txBody>
                  <a:tcPr/>
                </a:tc>
                <a:tc>
                  <a:txBody>
                    <a:bodyPr/>
                    <a:lstStyle/>
                    <a:p>
                      <a:r>
                        <a:rPr lang="en-US" dirty="0" smtClean="0"/>
                        <a:t>Single Files</a:t>
                      </a:r>
                      <a:endParaRPr lang="en-US" dirty="0"/>
                    </a:p>
                  </a:txBody>
                  <a:tcPr/>
                </a:tc>
              </a:tr>
              <a:tr h="370840">
                <a:tc>
                  <a:txBody>
                    <a:bodyPr/>
                    <a:lstStyle/>
                    <a:p>
                      <a:r>
                        <a:rPr lang="en-US" dirty="0" smtClean="0"/>
                        <a:t>Database Max Size</a:t>
                      </a:r>
                      <a:endParaRPr lang="en-US" dirty="0"/>
                    </a:p>
                  </a:txBody>
                  <a:tcPr/>
                </a:tc>
                <a:tc>
                  <a:txBody>
                    <a:bodyPr/>
                    <a:lstStyle/>
                    <a:p>
                      <a:r>
                        <a:rPr lang="en-US" dirty="0" smtClean="0"/>
                        <a:t>4 GB</a:t>
                      </a:r>
                      <a:endParaRPr lang="en-US" dirty="0"/>
                    </a:p>
                  </a:txBody>
                  <a:tcPr/>
                </a:tc>
                <a:tc>
                  <a:txBody>
                    <a:bodyPr/>
                    <a:lstStyle/>
                    <a:p>
                      <a:r>
                        <a:rPr lang="en-US" dirty="0" smtClean="0"/>
                        <a:t>4 GB</a:t>
                      </a:r>
                      <a:endParaRPr lang="en-US" dirty="0"/>
                    </a:p>
                  </a:txBody>
                  <a:tcPr/>
                </a:tc>
              </a:tr>
              <a:tr h="370840">
                <a:tc>
                  <a:txBody>
                    <a:bodyPr/>
                    <a:lstStyle/>
                    <a:p>
                      <a:r>
                        <a:rPr lang="en-US" dirty="0" smtClean="0"/>
                        <a:t>Transactions</a:t>
                      </a:r>
                      <a:endParaRPr lang="en-US" dirty="0"/>
                    </a:p>
                  </a:txBody>
                  <a:tcPr/>
                </a:tc>
                <a:tc>
                  <a:txBody>
                    <a:bodyPr/>
                    <a:lstStyle/>
                    <a:p>
                      <a:r>
                        <a:rPr lang="en-US" dirty="0" smtClean="0"/>
                        <a:t>Yes</a:t>
                      </a:r>
                      <a:endParaRPr lang="en-US" dirty="0"/>
                    </a:p>
                  </a:txBody>
                  <a:tcPr/>
                </a:tc>
                <a:tc>
                  <a:txBody>
                    <a:bodyPr/>
                    <a:lstStyle/>
                    <a:p>
                      <a:r>
                        <a:rPr lang="en-US" dirty="0" smtClean="0"/>
                        <a:t>Yes</a:t>
                      </a:r>
                      <a:endParaRPr lang="en-US" dirty="0"/>
                    </a:p>
                  </a:txBody>
                  <a:tcPr/>
                </a:tc>
              </a:tr>
              <a:tr h="370840">
                <a:tc>
                  <a:txBody>
                    <a:bodyPr/>
                    <a:lstStyle/>
                    <a:p>
                      <a:r>
                        <a:rPr lang="en-US" dirty="0" smtClean="0"/>
                        <a:t>Stored Procedures,</a:t>
                      </a:r>
                      <a:r>
                        <a:rPr lang="en-US" baseline="0" dirty="0" smtClean="0"/>
                        <a:t> Triggers</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r>
              <a:tr h="370840">
                <a:tc>
                  <a:txBody>
                    <a:bodyPr/>
                    <a:lstStyle/>
                    <a:p>
                      <a:r>
                        <a:rPr lang="en-US" baseline="0" dirty="0" smtClean="0"/>
                        <a:t>Views</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r>
              <a:tr h="370840">
                <a:tc>
                  <a:txBody>
                    <a:bodyPr/>
                    <a:lstStyle/>
                    <a:p>
                      <a:r>
                        <a:rPr lang="en-US" dirty="0" smtClean="0"/>
                        <a:t>Multi-User</a:t>
                      </a:r>
                      <a:endParaRPr lang="en-US" dirty="0"/>
                    </a:p>
                  </a:txBody>
                  <a:tcPr/>
                </a:tc>
                <a:tc>
                  <a:txBody>
                    <a:bodyPr/>
                    <a:lstStyle/>
                    <a:p>
                      <a:r>
                        <a:rPr lang="en-US" dirty="0" smtClean="0"/>
                        <a:t>Yes</a:t>
                      </a:r>
                      <a:endParaRPr lang="en-US" dirty="0"/>
                    </a:p>
                  </a:txBody>
                  <a:tcPr/>
                </a:tc>
                <a:tc>
                  <a:txBody>
                    <a:bodyPr/>
                    <a:lstStyle/>
                    <a:p>
                      <a:r>
                        <a:rPr lang="en-US" dirty="0" smtClean="0"/>
                        <a:t>No</a:t>
                      </a:r>
                      <a:endParaRPr lang="en-US" dirty="0"/>
                    </a:p>
                  </a:txBody>
                  <a:tcPr/>
                </a:tc>
              </a:tr>
            </a:tbl>
          </a:graphicData>
        </a:graphic>
      </p:graphicFrame>
      <p:sp>
        <p:nvSpPr>
          <p:cNvPr id="5" name="Szövegdoboz 4"/>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SQL Server CE  Kontra SQL Express</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zövegdoboz 5"/>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SQL Server CE Típusok</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graphicFrame>
        <p:nvGraphicFramePr>
          <p:cNvPr id="8" name="Content Placeholder 4"/>
          <p:cNvGraphicFramePr>
            <a:graphicFrameLocks noGrp="1"/>
          </p:cNvGraphicFramePr>
          <p:nvPr>
            <p:ph idx="1"/>
          </p:nvPr>
        </p:nvGraphicFramePr>
        <p:xfrm>
          <a:off x="457200" y="1600200"/>
          <a:ext cx="8229600" cy="3708400"/>
        </p:xfrm>
        <a:graphic>
          <a:graphicData uri="http://schemas.openxmlformats.org/drawingml/2006/table">
            <a:tbl>
              <a:tblPr firstRow="1" bandRow="1">
                <a:effectLst>
                  <a:innerShdw blurRad="63500" dist="50800" dir="2700000">
                    <a:prstClr val="black">
                      <a:alpha val="50000"/>
                    </a:prstClr>
                  </a:innerShdw>
                </a:effectLst>
                <a:tableStyleId>{93296810-A885-4BE3-A3E7-6D5BEEA58F35}</a:tableStyleId>
              </a:tblPr>
              <a:tblGrid>
                <a:gridCol w="2743200"/>
                <a:gridCol w="2743200"/>
                <a:gridCol w="2743200"/>
              </a:tblGrid>
              <a:tr h="370840">
                <a:tc>
                  <a:txBody>
                    <a:bodyPr/>
                    <a:lstStyle/>
                    <a:p>
                      <a:r>
                        <a:rPr lang="en-US" dirty="0" smtClean="0"/>
                        <a:t>Numbers</a:t>
                      </a:r>
                      <a:endParaRPr lang="en-US" dirty="0"/>
                    </a:p>
                  </a:txBody>
                  <a:tcPr/>
                </a:tc>
                <a:tc>
                  <a:txBody>
                    <a:bodyPr/>
                    <a:lstStyle/>
                    <a:p>
                      <a:r>
                        <a:rPr lang="en-US" dirty="0" smtClean="0"/>
                        <a:t>Characters / Strings</a:t>
                      </a:r>
                      <a:endParaRPr lang="en-US" dirty="0"/>
                    </a:p>
                  </a:txBody>
                  <a:tcPr/>
                </a:tc>
                <a:tc>
                  <a:txBody>
                    <a:bodyPr/>
                    <a:lstStyle/>
                    <a:p>
                      <a:r>
                        <a:rPr lang="en-US" dirty="0" smtClean="0"/>
                        <a:t>Other</a:t>
                      </a:r>
                      <a:endParaRPr lang="en-US" dirty="0"/>
                    </a:p>
                  </a:txBody>
                  <a:tcPr/>
                </a:tc>
              </a:tr>
              <a:tr h="370840">
                <a:tc>
                  <a:txBody>
                    <a:bodyPr/>
                    <a:lstStyle/>
                    <a:p>
                      <a:r>
                        <a:rPr lang="en-US" dirty="0" err="1" smtClean="0"/>
                        <a:t>Bigint</a:t>
                      </a:r>
                      <a:r>
                        <a:rPr lang="en-US" dirty="0" smtClean="0"/>
                        <a:t>*</a:t>
                      </a:r>
                      <a:endParaRPr lang="en-US" dirty="0"/>
                    </a:p>
                  </a:txBody>
                  <a:tcPr/>
                </a:tc>
                <a:tc>
                  <a:txBody>
                    <a:bodyPr/>
                    <a:lstStyle/>
                    <a:p>
                      <a:r>
                        <a:rPr lang="en-US" dirty="0" err="1" smtClean="0"/>
                        <a:t>nvarchar</a:t>
                      </a:r>
                      <a:r>
                        <a:rPr lang="en-US" dirty="0" smtClean="0"/>
                        <a:t>(n)</a:t>
                      </a:r>
                      <a:endParaRPr lang="en-US" dirty="0"/>
                    </a:p>
                  </a:txBody>
                  <a:tcPr/>
                </a:tc>
                <a:tc>
                  <a:txBody>
                    <a:bodyPr/>
                    <a:lstStyle/>
                    <a:p>
                      <a:r>
                        <a:rPr lang="en-US" dirty="0" err="1" smtClean="0"/>
                        <a:t>datetime</a:t>
                      </a:r>
                      <a:endParaRPr lang="en-US" dirty="0"/>
                    </a:p>
                  </a:txBody>
                  <a:tcPr/>
                </a:tc>
              </a:tr>
              <a:tr h="370840">
                <a:tc>
                  <a:txBody>
                    <a:bodyPr/>
                    <a:lstStyle/>
                    <a:p>
                      <a:r>
                        <a:rPr lang="en-US" dirty="0" smtClean="0"/>
                        <a:t>Integer*</a:t>
                      </a:r>
                      <a:endParaRPr lang="en-US" dirty="0"/>
                    </a:p>
                  </a:txBody>
                  <a:tcPr/>
                </a:tc>
                <a:tc>
                  <a:txBody>
                    <a:bodyPr/>
                    <a:lstStyle/>
                    <a:p>
                      <a:r>
                        <a:rPr lang="en-US" dirty="0" err="1" smtClean="0"/>
                        <a:t>ntext</a:t>
                      </a:r>
                      <a:endParaRPr lang="en-US" dirty="0"/>
                    </a:p>
                  </a:txBody>
                  <a:tcPr/>
                </a:tc>
                <a:tc>
                  <a:txBody>
                    <a:bodyPr/>
                    <a:lstStyle/>
                    <a:p>
                      <a:r>
                        <a:rPr lang="en-US" dirty="0" smtClean="0"/>
                        <a:t>binary(n)</a:t>
                      </a:r>
                      <a:endParaRPr lang="en-US" dirty="0"/>
                    </a:p>
                  </a:txBody>
                  <a:tcPr/>
                </a:tc>
              </a:tr>
              <a:tr h="370840">
                <a:tc>
                  <a:txBody>
                    <a:bodyPr/>
                    <a:lstStyle/>
                    <a:p>
                      <a:r>
                        <a:rPr lang="en-US" dirty="0" err="1" smtClean="0"/>
                        <a:t>smallint</a:t>
                      </a:r>
                      <a:endParaRPr lang="en-US" dirty="0"/>
                    </a:p>
                  </a:txBody>
                  <a:tcPr/>
                </a:tc>
                <a:tc>
                  <a:txBody>
                    <a:bodyPr/>
                    <a:lstStyle/>
                    <a:p>
                      <a:r>
                        <a:rPr lang="en-US" dirty="0" err="1" smtClean="0"/>
                        <a:t>nchar</a:t>
                      </a:r>
                      <a:endParaRPr lang="en-US" dirty="0"/>
                    </a:p>
                  </a:txBody>
                  <a:tcPr/>
                </a:tc>
                <a:tc>
                  <a:txBody>
                    <a:bodyPr/>
                    <a:lstStyle/>
                    <a:p>
                      <a:r>
                        <a:rPr lang="en-US" dirty="0" err="1" smtClean="0"/>
                        <a:t>varbinary</a:t>
                      </a:r>
                      <a:r>
                        <a:rPr lang="en-US" dirty="0" smtClean="0"/>
                        <a:t>(n)</a:t>
                      </a:r>
                      <a:endParaRPr lang="en-US" dirty="0"/>
                    </a:p>
                  </a:txBody>
                  <a:tcPr/>
                </a:tc>
              </a:tr>
              <a:tr h="370840">
                <a:tc>
                  <a:txBody>
                    <a:bodyPr/>
                    <a:lstStyle/>
                    <a:p>
                      <a:r>
                        <a:rPr lang="en-US" dirty="0" err="1" smtClean="0"/>
                        <a:t>tinyint</a:t>
                      </a:r>
                      <a:endParaRPr lang="en-US" dirty="0"/>
                    </a:p>
                  </a:txBody>
                  <a:tcPr/>
                </a:tc>
                <a:tc>
                  <a:txBody>
                    <a:bodyPr/>
                    <a:lstStyle/>
                    <a:p>
                      <a:endParaRPr lang="en-US" dirty="0"/>
                    </a:p>
                  </a:txBody>
                  <a:tcPr/>
                </a:tc>
                <a:tc>
                  <a:txBody>
                    <a:bodyPr/>
                    <a:lstStyle/>
                    <a:p>
                      <a:r>
                        <a:rPr lang="en-US" dirty="0" smtClean="0"/>
                        <a:t>image</a:t>
                      </a:r>
                      <a:endParaRPr lang="en-US" dirty="0"/>
                    </a:p>
                  </a:txBody>
                  <a:tcPr/>
                </a:tc>
              </a:tr>
              <a:tr h="370840">
                <a:tc>
                  <a:txBody>
                    <a:bodyPr/>
                    <a:lstStyle/>
                    <a:p>
                      <a:r>
                        <a:rPr lang="en-US" dirty="0" smtClean="0"/>
                        <a:t>bit</a:t>
                      </a:r>
                      <a:endParaRPr lang="en-US" dirty="0"/>
                    </a:p>
                  </a:txBody>
                  <a:tcPr/>
                </a:tc>
                <a:tc>
                  <a:txBody>
                    <a:bodyPr/>
                    <a:lstStyle/>
                    <a:p>
                      <a:endParaRPr lang="en-US" dirty="0"/>
                    </a:p>
                  </a:txBody>
                  <a:tcPr/>
                </a:tc>
                <a:tc>
                  <a:txBody>
                    <a:bodyPr/>
                    <a:lstStyle/>
                    <a:p>
                      <a:r>
                        <a:rPr lang="en-US" dirty="0" err="1" smtClean="0"/>
                        <a:t>Uniqueidentifier</a:t>
                      </a:r>
                      <a:r>
                        <a:rPr lang="en-US" dirty="0" smtClean="0"/>
                        <a:t>*</a:t>
                      </a:r>
                      <a:endParaRPr lang="en-US" dirty="0"/>
                    </a:p>
                  </a:txBody>
                  <a:tcPr/>
                </a:tc>
              </a:tr>
              <a:tr h="370840">
                <a:tc>
                  <a:txBody>
                    <a:bodyPr/>
                    <a:lstStyle/>
                    <a:p>
                      <a:r>
                        <a:rPr lang="en-US" dirty="0" smtClean="0"/>
                        <a:t>numeric (</a:t>
                      </a:r>
                      <a:r>
                        <a:rPr lang="en-US" dirty="0" err="1" smtClean="0"/>
                        <a:t>p,s</a:t>
                      </a:r>
                      <a:r>
                        <a:rPr lang="en-US" dirty="0" smtClean="0"/>
                        <a:t>)</a:t>
                      </a:r>
                      <a:endParaRPr lang="en-US" dirty="0"/>
                    </a:p>
                  </a:txBody>
                  <a:tcPr/>
                </a:tc>
                <a:tc>
                  <a:txBody>
                    <a:bodyPr/>
                    <a:lstStyle/>
                    <a:p>
                      <a:endParaRPr lang="en-US" dirty="0"/>
                    </a:p>
                  </a:txBody>
                  <a:tcPr/>
                </a:tc>
                <a:tc>
                  <a:txBody>
                    <a:bodyPr/>
                    <a:lstStyle/>
                    <a:p>
                      <a:r>
                        <a:rPr lang="en-US" dirty="0" smtClean="0"/>
                        <a:t>identity[(</a:t>
                      </a:r>
                      <a:r>
                        <a:rPr lang="en-US" dirty="0" err="1" smtClean="0"/>
                        <a:t>s,i</a:t>
                      </a:r>
                      <a:r>
                        <a:rPr lang="en-US" dirty="0" smtClean="0"/>
                        <a:t>)]</a:t>
                      </a:r>
                      <a:endParaRPr lang="en-US" dirty="0"/>
                    </a:p>
                  </a:txBody>
                  <a:tcPr/>
                </a:tc>
              </a:tr>
              <a:tr h="370840">
                <a:tc>
                  <a:txBody>
                    <a:bodyPr/>
                    <a:lstStyle/>
                    <a:p>
                      <a:r>
                        <a:rPr lang="en-US" dirty="0" smtClean="0"/>
                        <a:t>money</a:t>
                      </a:r>
                      <a:endParaRPr lang="en-US" dirty="0"/>
                    </a:p>
                  </a:txBody>
                  <a:tcPr/>
                </a:tc>
                <a:tc>
                  <a:txBody>
                    <a:bodyPr/>
                    <a:lstStyle/>
                    <a:p>
                      <a:endParaRPr lang="en-US" dirty="0"/>
                    </a:p>
                  </a:txBody>
                  <a:tcPr/>
                </a:tc>
                <a:tc>
                  <a:txBody>
                    <a:bodyPr/>
                    <a:lstStyle/>
                    <a:p>
                      <a:r>
                        <a:rPr lang="en-US" dirty="0" err="1" smtClean="0"/>
                        <a:t>rowguidcol</a:t>
                      </a:r>
                      <a:endParaRPr lang="en-US" dirty="0"/>
                    </a:p>
                  </a:txBody>
                  <a:tcPr/>
                </a:tc>
              </a:tr>
              <a:tr h="370840">
                <a:tc>
                  <a:txBody>
                    <a:bodyPr/>
                    <a:lstStyle/>
                    <a:p>
                      <a:r>
                        <a:rPr lang="en-US" dirty="0" smtClean="0"/>
                        <a:t>float</a:t>
                      </a:r>
                      <a:endParaRPr lang="en-US" dirty="0"/>
                    </a:p>
                  </a:txBody>
                  <a:tcPr/>
                </a:tc>
                <a:tc>
                  <a:txBody>
                    <a:bodyPr/>
                    <a:lstStyle/>
                    <a:p>
                      <a:endParaRPr lang="en-US" dirty="0"/>
                    </a:p>
                  </a:txBody>
                  <a:tcPr/>
                </a:tc>
                <a:tc>
                  <a:txBody>
                    <a:bodyPr/>
                    <a:lstStyle/>
                    <a:p>
                      <a:r>
                        <a:rPr lang="en-US" dirty="0" smtClean="0"/>
                        <a:t>timestamp</a:t>
                      </a:r>
                      <a:r>
                        <a:rPr lang="en-US" baseline="0" dirty="0" smtClean="0"/>
                        <a:t> (</a:t>
                      </a:r>
                      <a:r>
                        <a:rPr lang="en-US" baseline="0" dirty="0" err="1" smtClean="0"/>
                        <a:t>rowversion</a:t>
                      </a:r>
                      <a:r>
                        <a:rPr lang="en-US" baseline="0" dirty="0" smtClean="0"/>
                        <a:t>) **</a:t>
                      </a:r>
                      <a:endParaRPr lang="en-US" dirty="0"/>
                    </a:p>
                  </a:txBody>
                  <a:tcPr/>
                </a:tc>
              </a:tr>
              <a:tr h="370840">
                <a:tc>
                  <a:txBody>
                    <a:bodyPr/>
                    <a:lstStyle/>
                    <a:p>
                      <a:r>
                        <a:rPr lang="en-US" dirty="0" smtClean="0"/>
                        <a:t>real</a:t>
                      </a:r>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9" name="TextBox 6"/>
          <p:cNvSpPr txBox="1"/>
          <p:nvPr/>
        </p:nvSpPr>
        <p:spPr>
          <a:xfrm>
            <a:off x="381000" y="5715000"/>
            <a:ext cx="4202625" cy="830997"/>
          </a:xfrm>
          <a:prstGeom prst="rect">
            <a:avLst/>
          </a:prstGeom>
          <a:noFill/>
        </p:spPr>
        <p:txBody>
          <a:bodyPr wrap="none" rtlCol="0">
            <a:spAutoFit/>
          </a:bodyPr>
          <a:lstStyle/>
          <a:p>
            <a:r>
              <a:rPr lang="en-US" sz="2400" i="1" dirty="0" smtClean="0">
                <a:solidFill>
                  <a:schemeClr val="bg1"/>
                </a:solidFill>
              </a:rPr>
              <a:t>* </a:t>
            </a:r>
            <a:r>
              <a:rPr lang="hu-HU" sz="2400" i="1" dirty="0" smtClean="0">
                <a:solidFill>
                  <a:schemeClr val="bg1"/>
                </a:solidFill>
              </a:rPr>
              <a:t>Használható egyedi kulcsként</a:t>
            </a:r>
            <a:r>
              <a:rPr lang="en-US" sz="2400" i="1" dirty="0" smtClean="0">
                <a:solidFill>
                  <a:schemeClr val="bg1"/>
                </a:solidFill>
              </a:rPr>
              <a:t>  </a:t>
            </a:r>
            <a:r>
              <a:rPr lang="hu-HU" sz="2400" i="1" dirty="0" smtClean="0">
                <a:solidFill>
                  <a:schemeClr val="bg1"/>
                </a:solidFill>
              </a:rPr>
              <a:t/>
            </a:r>
            <a:br>
              <a:rPr lang="hu-HU" sz="2400" i="1" dirty="0" smtClean="0">
                <a:solidFill>
                  <a:schemeClr val="bg1"/>
                </a:solidFill>
              </a:rPr>
            </a:br>
            <a:r>
              <a:rPr lang="en-US" sz="2400" i="1" dirty="0" smtClean="0">
                <a:solidFill>
                  <a:schemeClr val="bg1"/>
                </a:solidFill>
              </a:rPr>
              <a:t>** </a:t>
            </a:r>
            <a:r>
              <a:rPr lang="hu-HU" sz="2400" i="1" dirty="0" smtClean="0">
                <a:solidFill>
                  <a:schemeClr val="bg1"/>
                </a:solidFill>
              </a:rPr>
              <a:t>Csak 3.5 </a:t>
            </a:r>
            <a:r>
              <a:rPr lang="hu-HU" sz="2400" i="1" dirty="0" err="1" smtClean="0">
                <a:solidFill>
                  <a:schemeClr val="bg1"/>
                </a:solidFill>
              </a:rPr>
              <a:t>-tól</a:t>
            </a:r>
            <a:endParaRPr lang="en-US" sz="2400" i="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zövegdoboz 5"/>
          <p:cNvSpPr txBox="1"/>
          <p:nvPr/>
        </p:nvSpPr>
        <p:spPr>
          <a:xfrm>
            <a:off x="0" y="0"/>
            <a:ext cx="7072330"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SQL Server CE – Evolúció</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8" name="Content Placeholder 2"/>
          <p:cNvSpPr>
            <a:spLocks noGrp="1"/>
          </p:cNvSpPr>
          <p:nvPr>
            <p:ph idx="1"/>
          </p:nvPr>
        </p:nvSpPr>
        <p:spPr>
          <a:xfrm>
            <a:off x="285720" y="642918"/>
            <a:ext cx="8624918" cy="5429288"/>
          </a:xfrm>
        </p:spPr>
        <p:txBody>
          <a:bodyPr>
            <a:normAutofit fontScale="85000" lnSpcReduction="10000"/>
          </a:bodyPr>
          <a:lstStyle/>
          <a:p>
            <a:r>
              <a:rPr lang="en-US" dirty="0" smtClean="0">
                <a:solidFill>
                  <a:schemeClr val="bg1"/>
                </a:solidFill>
              </a:rPr>
              <a:t>2000 – SQL Server CE 1.0</a:t>
            </a:r>
          </a:p>
          <a:p>
            <a:r>
              <a:rPr lang="en-US" dirty="0" smtClean="0">
                <a:solidFill>
                  <a:schemeClr val="bg1"/>
                </a:solidFill>
              </a:rPr>
              <a:t>2003 – SQL Server CE 2.0</a:t>
            </a:r>
            <a:endParaRPr lang="hu-HU" dirty="0" smtClean="0">
              <a:solidFill>
                <a:schemeClr val="bg1"/>
              </a:solidFill>
            </a:endParaRPr>
          </a:p>
          <a:p>
            <a:pPr lvl="1"/>
            <a:r>
              <a:rPr lang="hu-HU" dirty="0" smtClean="0">
                <a:solidFill>
                  <a:schemeClr val="bg1"/>
                </a:solidFill>
              </a:rPr>
              <a:t>Visual </a:t>
            </a:r>
            <a:r>
              <a:rPr lang="hu-HU" dirty="0" err="1" smtClean="0">
                <a:solidFill>
                  <a:schemeClr val="bg1"/>
                </a:solidFill>
              </a:rPr>
              <a:t>Studio</a:t>
            </a:r>
            <a:r>
              <a:rPr lang="hu-HU" dirty="0" smtClean="0">
                <a:solidFill>
                  <a:schemeClr val="bg1"/>
                </a:solidFill>
              </a:rPr>
              <a:t> 2003 </a:t>
            </a:r>
          </a:p>
          <a:p>
            <a:pPr lvl="1"/>
            <a:r>
              <a:rPr lang="hu-HU" dirty="0" err="1" smtClean="0">
                <a:solidFill>
                  <a:schemeClr val="bg1"/>
                </a:solidFill>
              </a:rPr>
              <a:t>Compact</a:t>
            </a:r>
            <a:r>
              <a:rPr lang="hu-HU" dirty="0" smtClean="0">
                <a:solidFill>
                  <a:schemeClr val="bg1"/>
                </a:solidFill>
              </a:rPr>
              <a:t> Framework</a:t>
            </a:r>
            <a:endParaRPr lang="en-US" dirty="0" smtClean="0">
              <a:solidFill>
                <a:schemeClr val="bg1"/>
              </a:solidFill>
            </a:endParaRPr>
          </a:p>
          <a:p>
            <a:r>
              <a:rPr lang="en-US" dirty="0" smtClean="0">
                <a:solidFill>
                  <a:schemeClr val="bg1"/>
                </a:solidFill>
              </a:rPr>
              <a:t>2005 – SQL Server Mobile 3.0</a:t>
            </a:r>
            <a:endParaRPr lang="hu-HU" dirty="0" smtClean="0">
              <a:solidFill>
                <a:schemeClr val="bg1"/>
              </a:solidFill>
            </a:endParaRPr>
          </a:p>
          <a:p>
            <a:pPr lvl="1"/>
            <a:r>
              <a:rPr lang="hu-HU" dirty="0" err="1" smtClean="0">
                <a:solidFill>
                  <a:schemeClr val="bg1"/>
                </a:solidFill>
              </a:rPr>
              <a:t>Winodws</a:t>
            </a:r>
            <a:r>
              <a:rPr lang="hu-HU" dirty="0" smtClean="0">
                <a:solidFill>
                  <a:schemeClr val="bg1"/>
                </a:solidFill>
              </a:rPr>
              <a:t> Mobile, </a:t>
            </a:r>
            <a:r>
              <a:rPr lang="hu-HU" dirty="0" err="1" smtClean="0">
                <a:solidFill>
                  <a:schemeClr val="bg1"/>
                </a:solidFill>
              </a:rPr>
              <a:t>Tablet</a:t>
            </a:r>
            <a:r>
              <a:rPr lang="hu-HU" dirty="0" smtClean="0">
                <a:solidFill>
                  <a:schemeClr val="bg1"/>
                </a:solidFill>
              </a:rPr>
              <a:t> PC</a:t>
            </a:r>
            <a:endParaRPr lang="en-US" dirty="0" smtClean="0">
              <a:solidFill>
                <a:schemeClr val="bg1"/>
              </a:solidFill>
            </a:endParaRPr>
          </a:p>
          <a:p>
            <a:r>
              <a:rPr lang="en-US" dirty="0" smtClean="0">
                <a:solidFill>
                  <a:schemeClr val="bg1"/>
                </a:solidFill>
              </a:rPr>
              <a:t>2006 – Beta known as SQL Server Everywhere Edition</a:t>
            </a:r>
          </a:p>
          <a:p>
            <a:r>
              <a:rPr lang="en-US" dirty="0" smtClean="0">
                <a:solidFill>
                  <a:schemeClr val="bg1"/>
                </a:solidFill>
              </a:rPr>
              <a:t>2007 – SQL Server Compact Edition 3.1 (VS 2005)</a:t>
            </a:r>
            <a:endParaRPr lang="hu-HU" dirty="0" smtClean="0">
              <a:solidFill>
                <a:schemeClr val="bg1"/>
              </a:solidFill>
            </a:endParaRPr>
          </a:p>
          <a:p>
            <a:pPr lvl="1"/>
            <a:r>
              <a:rPr lang="hu-HU" dirty="0" smtClean="0">
                <a:solidFill>
                  <a:schemeClr val="bg1"/>
                </a:solidFill>
              </a:rPr>
              <a:t>Minden asztali operációsrendszerre is</a:t>
            </a:r>
            <a:endParaRPr lang="en-US" dirty="0" smtClean="0">
              <a:solidFill>
                <a:schemeClr val="bg1"/>
              </a:solidFill>
            </a:endParaRPr>
          </a:p>
          <a:p>
            <a:r>
              <a:rPr lang="en-US" dirty="0" smtClean="0">
                <a:solidFill>
                  <a:schemeClr val="bg1"/>
                </a:solidFill>
              </a:rPr>
              <a:t>2008 – SQL Server Compact Edition 3.5 (VS 2008)</a:t>
            </a:r>
          </a:p>
          <a:p>
            <a:pPr lvl="1"/>
            <a:r>
              <a:rPr lang="hu-HU" dirty="0" smtClean="0">
                <a:solidFill>
                  <a:schemeClr val="bg1"/>
                </a:solidFill>
              </a:rPr>
              <a:t>SOA és </a:t>
            </a:r>
            <a:r>
              <a:rPr lang="hu-HU" dirty="0" err="1" smtClean="0">
                <a:solidFill>
                  <a:schemeClr val="bg1"/>
                </a:solidFill>
              </a:rPr>
              <a:t>Sync</a:t>
            </a:r>
            <a:r>
              <a:rPr lang="hu-HU" dirty="0" smtClean="0">
                <a:solidFill>
                  <a:schemeClr val="bg1"/>
                </a:solidFill>
              </a:rPr>
              <a:t> Framework támogatás</a:t>
            </a:r>
          </a:p>
          <a:p>
            <a:pPr lvl="1"/>
            <a:r>
              <a:rPr lang="hu-HU" dirty="0" smtClean="0">
                <a:solidFill>
                  <a:schemeClr val="bg1"/>
                </a:solidFill>
              </a:rPr>
              <a:t>Visual </a:t>
            </a:r>
            <a:r>
              <a:rPr lang="hu-HU" dirty="0" err="1" smtClean="0">
                <a:solidFill>
                  <a:schemeClr val="bg1"/>
                </a:solidFill>
              </a:rPr>
              <a:t>Studio</a:t>
            </a:r>
            <a:r>
              <a:rPr lang="hu-HU" dirty="0" smtClean="0">
                <a:solidFill>
                  <a:schemeClr val="bg1"/>
                </a:solidFill>
              </a:rPr>
              <a:t> 2008 alapértelmezett lokális adatbázisa</a:t>
            </a:r>
          </a:p>
          <a:p>
            <a:pPr lvl="1"/>
            <a:endParaRPr lang="hu-HU" dirty="0" smtClean="0">
              <a:solidFill>
                <a:schemeClr val="bg1"/>
              </a:solidFill>
            </a:endParaRPr>
          </a:p>
          <a:p>
            <a:pPr lvl="1"/>
            <a:endParaRPr lang="hu-HU" dirty="0" smtClean="0">
              <a:solidFill>
                <a:schemeClr val="bg1"/>
              </a:solidFill>
            </a:endParaRPr>
          </a:p>
          <a:p>
            <a:pPr lvl="1"/>
            <a:endParaRPr lang="hu-HU" dirty="0" smtClean="0">
              <a:solidFill>
                <a:schemeClr val="bg1"/>
              </a:solidFill>
            </a:endParaRPr>
          </a:p>
          <a:p>
            <a:pPr lvl="1"/>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zövegdoboz 3"/>
          <p:cNvSpPr txBox="1"/>
          <p:nvPr/>
        </p:nvSpPr>
        <p:spPr>
          <a:xfrm>
            <a:off x="5000628" y="3929066"/>
            <a:ext cx="3714808" cy="1569660"/>
          </a:xfrm>
          <a:prstGeom prst="rect">
            <a:avLst/>
          </a:prstGeom>
          <a:noFill/>
          <a:effectLst>
            <a:innerShdw blurRad="63500" dist="50800" dir="18900000">
              <a:prstClr val="black">
                <a:alpha val="50000"/>
              </a:prstClr>
            </a:innerShdw>
            <a:reflection blurRad="6350" stA="50000" endA="300" endPos="55500" dist="50800" dir="5400000" sy="-100000" algn="bl" rotWithShape="0"/>
            <a:softEdge rad="63500"/>
          </a:effectLst>
          <a:scene3d>
            <a:camera prst="perspectiveHeroicExtremeLeftFacing"/>
            <a:lightRig rig="threePt" dir="t"/>
          </a:scene3d>
          <a:sp3d>
            <a:bevelT/>
          </a:sp3d>
        </p:spPr>
        <p:txBody>
          <a:bodyPr wrap="square" rtlCol="0">
            <a:spAutoFit/>
          </a:bodyPr>
          <a:lstStyle/>
          <a:p>
            <a:r>
              <a:rPr lang="hu-HU" sz="96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demo</a:t>
            </a:r>
            <a:endParaRPr lang="hu-HU" sz="96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descr="title-slide-lines_BIG.png"/>
          <p:cNvPicPr>
            <a:picLocks noChangeAspect="1"/>
          </p:cNvPicPr>
          <p:nvPr/>
        </p:nvPicPr>
        <p:blipFill>
          <a:blip r:embed="rId3" cstate="print"/>
          <a:srcRect/>
          <a:stretch>
            <a:fillRect/>
          </a:stretch>
        </p:blipFill>
        <p:spPr bwMode="auto">
          <a:xfrm rot="16200000">
            <a:off x="5533231" y="3247231"/>
            <a:ext cx="3360738" cy="3860800"/>
          </a:xfrm>
          <a:prstGeom prst="rect">
            <a:avLst/>
          </a:prstGeom>
          <a:noFill/>
          <a:ln w="9525">
            <a:noFill/>
            <a:miter lim="800000"/>
            <a:headEnd/>
            <a:tailEnd/>
          </a:ln>
        </p:spPr>
      </p:pic>
      <p:sp>
        <p:nvSpPr>
          <p:cNvPr id="13" name="Szövegdoboz 12"/>
          <p:cNvSpPr txBox="1"/>
          <p:nvPr/>
        </p:nvSpPr>
        <p:spPr>
          <a:xfrm>
            <a:off x="0" y="0"/>
            <a:ext cx="2214578" cy="584775"/>
          </a:xfrm>
          <a:prstGeom prst="rect">
            <a:avLst/>
          </a:prstGeom>
          <a:noFill/>
        </p:spPr>
        <p:txBody>
          <a:bodyPr wrap="square" rtlCol="0">
            <a:spAutoFit/>
          </a:bodyPr>
          <a:lstStyle/>
          <a:p>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Tematika</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
        <p:nvSpPr>
          <p:cNvPr id="14" name="Szövegdoboz 13"/>
          <p:cNvSpPr txBox="1"/>
          <p:nvPr/>
        </p:nvSpPr>
        <p:spPr>
          <a:xfrm>
            <a:off x="214282" y="1500174"/>
            <a:ext cx="8929718" cy="3462486"/>
          </a:xfrm>
          <a:prstGeom prst="rect">
            <a:avLst/>
          </a:prstGeom>
          <a:noFill/>
        </p:spPr>
        <p:txBody>
          <a:bodyPr wrap="square" rtlCol="0">
            <a:spAutoFit/>
          </a:bodyPr>
          <a:lstStyle/>
          <a:p>
            <a:pPr>
              <a:spcAft>
                <a:spcPts val="3000"/>
              </a:spcAft>
            </a:pPr>
            <a:r>
              <a:rPr lang="hu-HU" sz="3600" dirty="0" smtClean="0">
                <a:solidFill>
                  <a:schemeClr val="bg1">
                    <a:lumMod val="95000"/>
                  </a:schemeClr>
                </a:solidFill>
              </a:rPr>
              <a:t>SQL Server CE</a:t>
            </a:r>
          </a:p>
          <a:p>
            <a:pPr>
              <a:spcAft>
                <a:spcPts val="3000"/>
              </a:spcAft>
            </a:pP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Application</a:t>
            </a:r>
            <a:r>
              <a:rPr lang="hu-HU" sz="3600" dirty="0" smtClean="0">
                <a:solidFill>
                  <a:schemeClr val="bg1">
                    <a:lumMod val="95000"/>
                  </a:schemeClr>
                </a:solidFill>
              </a:rPr>
              <a:t> Service</a:t>
            </a:r>
          </a:p>
          <a:p>
            <a:pPr>
              <a:spcAft>
                <a:spcPts val="3000"/>
              </a:spcAft>
            </a:pPr>
            <a:r>
              <a:rPr lang="hu-HU" sz="3600" dirty="0" smtClean="0">
                <a:solidFill>
                  <a:schemeClr val="bg1">
                    <a:lumMod val="95000"/>
                  </a:schemeClr>
                </a:solidFill>
              </a:rPr>
              <a:t>Office integráció</a:t>
            </a:r>
          </a:p>
          <a:p>
            <a:pPr>
              <a:spcAft>
                <a:spcPts val="3000"/>
              </a:spcAft>
            </a:pPr>
            <a:r>
              <a:rPr lang="hu-HU" sz="3600" dirty="0" smtClean="0">
                <a:solidFill>
                  <a:schemeClr val="bg1">
                    <a:lumMod val="95000"/>
                  </a:schemeClr>
                </a:solidFill>
              </a:rPr>
              <a:t>.NET Framework </a:t>
            </a:r>
            <a:r>
              <a:rPr lang="hu-HU" sz="3600" dirty="0" err="1" smtClean="0">
                <a:solidFill>
                  <a:schemeClr val="bg1">
                    <a:lumMod val="95000"/>
                  </a:schemeClr>
                </a:solidFill>
              </a:rPr>
              <a:t>Client</a:t>
            </a:r>
            <a:r>
              <a:rPr lang="hu-HU" sz="3600" dirty="0" smtClean="0">
                <a:solidFill>
                  <a:schemeClr val="bg1">
                    <a:lumMod val="95000"/>
                  </a:schemeClr>
                </a:solidFill>
              </a:rPr>
              <a:t> </a:t>
            </a:r>
            <a:r>
              <a:rPr lang="hu-HU" sz="3600" dirty="0" err="1" smtClean="0">
                <a:solidFill>
                  <a:schemeClr val="bg1">
                    <a:lumMod val="95000"/>
                  </a:schemeClr>
                </a:solidFill>
              </a:rPr>
              <a:t>Profile</a:t>
            </a:r>
            <a:endParaRPr lang="hu-HU" sz="3600" dirty="0" smtClean="0">
              <a:solidFill>
                <a:schemeClr val="bg1">
                  <a:lumMod val="95000"/>
                </a:schemeClr>
              </a:solidFill>
            </a:endParaRPr>
          </a:p>
        </p:txBody>
      </p:sp>
      <p:sp>
        <p:nvSpPr>
          <p:cNvPr id="15" name="Aktuális sáv"/>
          <p:cNvSpPr/>
          <p:nvPr/>
        </p:nvSpPr>
        <p:spPr>
          <a:xfrm>
            <a:off x="121550" y="2428868"/>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624918" cy="5857916"/>
          </a:xfrm>
        </p:spPr>
        <p:txBody>
          <a:bodyPr>
            <a:normAutofit/>
          </a:bodyPr>
          <a:lstStyle/>
          <a:p>
            <a:r>
              <a:rPr lang="hu-HU" dirty="0" smtClean="0">
                <a:solidFill>
                  <a:schemeClr val="bg1"/>
                </a:solidFill>
              </a:rPr>
              <a:t>Ez a szolgáltatás lehetővé teszi a Windows alkalmazások számára, hogy egy már meglévő </a:t>
            </a:r>
            <a:r>
              <a:rPr lang="hu-HU" dirty="0" err="1" smtClean="0">
                <a:solidFill>
                  <a:schemeClr val="bg1"/>
                </a:solidFill>
              </a:rPr>
              <a:t>ASP.NET-es</a:t>
            </a:r>
            <a:r>
              <a:rPr lang="hu-HU" dirty="0" smtClean="0">
                <a:solidFill>
                  <a:schemeClr val="bg1"/>
                </a:solidFill>
              </a:rPr>
              <a:t> Webes alkalmazás felhasználói bázisát, szerepkörét és profil beállításai  használjuk a saját Windowsos alkalmazásunkba.</a:t>
            </a:r>
          </a:p>
          <a:p>
            <a:endParaRPr lang="hu-HU" dirty="0" smtClean="0">
              <a:solidFill>
                <a:schemeClr val="bg1"/>
              </a:solidFill>
            </a:endParaRPr>
          </a:p>
          <a:p>
            <a:r>
              <a:rPr lang="hu-HU" dirty="0" err="1" smtClean="0">
                <a:solidFill>
                  <a:schemeClr val="bg1"/>
                </a:solidFill>
              </a:rPr>
              <a:t>Autentikálhatjuk</a:t>
            </a:r>
            <a:r>
              <a:rPr lang="hu-HU" dirty="0" smtClean="0">
                <a:solidFill>
                  <a:schemeClr val="bg1"/>
                </a:solidFill>
              </a:rPr>
              <a:t> a felhasználókat</a:t>
            </a:r>
          </a:p>
          <a:p>
            <a:r>
              <a:rPr lang="hu-HU" dirty="0" smtClean="0">
                <a:solidFill>
                  <a:schemeClr val="bg1"/>
                </a:solidFill>
              </a:rPr>
              <a:t>Szerepköreit megállapíthatjuk</a:t>
            </a:r>
          </a:p>
          <a:p>
            <a:r>
              <a:rPr lang="hu-HU" dirty="0" smtClean="0">
                <a:solidFill>
                  <a:schemeClr val="bg1"/>
                </a:solidFill>
              </a:rPr>
              <a:t>Beállításait megoszthatjuk.</a:t>
            </a:r>
          </a:p>
          <a:p>
            <a:endParaRPr lang="hu-HU" dirty="0" smtClean="0">
              <a:solidFill>
                <a:schemeClr val="bg1"/>
              </a:solidFill>
            </a:endParaRPr>
          </a:p>
          <a:p>
            <a:pPr>
              <a:buNone/>
            </a:pPr>
            <a:endParaRPr lang="hu-HU" dirty="0" smtClean="0">
              <a:solidFill>
                <a:schemeClr val="bg1"/>
              </a:solidFill>
            </a:endParaRPr>
          </a:p>
        </p:txBody>
      </p:sp>
      <p:sp>
        <p:nvSpPr>
          <p:cNvPr id="8" name="Szövegdoboz 7"/>
          <p:cNvSpPr txBox="1"/>
          <p:nvPr/>
        </p:nvSpPr>
        <p:spPr>
          <a:xfrm>
            <a:off x="0" y="0"/>
            <a:ext cx="7072330" cy="584775"/>
          </a:xfrm>
          <a:prstGeom prst="rect">
            <a:avLst/>
          </a:prstGeom>
          <a:noFill/>
        </p:spPr>
        <p:txBody>
          <a:bodyPr wrap="square" rtlCol="0">
            <a:spAutoFit/>
          </a:bodyPr>
          <a:lstStyle/>
          <a:p>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Client</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a:t>
            </a:r>
            <a:r>
              <a:rPr lang="hu-HU" sz="3200" dirty="0" err="1"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Application</a:t>
            </a:r>
            <a:r>
              <a:rPr lang="hu-HU" sz="3200" dirty="0" smtClean="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rPr>
              <a:t> Service</a:t>
            </a:r>
            <a:endParaRPr lang="hu-HU" sz="3200" dirty="0">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r="-100000" b="-100000"/>
              </a:gra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Template>
  <TotalTime>3111</TotalTime>
  <Words>786</Words>
  <Application>Microsoft Office PowerPoint</Application>
  <PresentationFormat>Diavetítés a képernyőre (4:3 oldalarány)</PresentationFormat>
  <Paragraphs>195</Paragraphs>
  <Slides>19</Slides>
  <Notes>16</Notes>
  <HiddenSlides>0</HiddenSlides>
  <MMClips>0</MMClips>
  <ScaleCrop>false</ScaleCrop>
  <HeadingPairs>
    <vt:vector size="4" baseType="variant">
      <vt:variant>
        <vt:lpstr>Téma</vt:lpstr>
      </vt:variant>
      <vt:variant>
        <vt:i4>1</vt:i4>
      </vt:variant>
      <vt:variant>
        <vt:lpstr>Diacímek</vt:lpstr>
      </vt:variant>
      <vt:variant>
        <vt:i4>19</vt:i4>
      </vt:variant>
    </vt:vector>
  </HeadingPairs>
  <TitlesOfParts>
    <vt:vector size="20" baseType="lpstr">
      <vt:lpstr>Office-téma</vt:lpstr>
      <vt:lpstr>1. dia</vt:lpstr>
      <vt:lpstr>2. dia</vt:lpstr>
      <vt:lpstr>3. dia</vt:lpstr>
      <vt:lpstr>4. dia</vt:lpstr>
      <vt:lpstr>5. dia</vt:lpstr>
      <vt:lpstr>6. dia</vt:lpstr>
      <vt:lpstr>7. dia</vt:lpstr>
      <vt:lpstr>8. dia</vt:lpstr>
      <vt:lpstr>9. dia</vt:lpstr>
      <vt:lpstr>10. dia</vt:lpstr>
      <vt:lpstr>11. dia</vt:lpstr>
      <vt:lpstr>12. dia</vt:lpstr>
      <vt:lpstr>13. dia</vt:lpstr>
      <vt:lpstr>14. dia</vt:lpstr>
      <vt:lpstr>15. dia</vt:lpstr>
      <vt:lpstr>16. dia</vt:lpstr>
      <vt:lpstr>17. dia</vt:lpstr>
      <vt:lpstr>18. dia</vt:lpstr>
      <vt:lpstr>19. dia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70-536 Microsoft .NET Framework - Application Development Foundation</dc:title>
  <dc:creator>Turóczy Attila</dc:creator>
  <cp:lastModifiedBy>Turóczy Attila</cp:lastModifiedBy>
  <cp:revision>302</cp:revision>
  <dcterms:created xsi:type="dcterms:W3CDTF">2007-07-03T19:17:14Z</dcterms:created>
  <dcterms:modified xsi:type="dcterms:W3CDTF">2009-06-15T15:03:58Z</dcterms:modified>
</cp:coreProperties>
</file>