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61" r:id="rId4"/>
    <p:sldId id="262" r:id="rId5"/>
    <p:sldId id="263" r:id="rId6"/>
    <p:sldId id="264" r:id="rId7"/>
    <p:sldId id="270" r:id="rId8"/>
    <p:sldId id="258" r:id="rId9"/>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5" autoAdjust="0"/>
    <p:restoredTop sz="66571" autoAdjust="0"/>
  </p:normalViewPr>
  <p:slideViewPr>
    <p:cSldViewPr>
      <p:cViewPr>
        <p:scale>
          <a:sx n="60" d="100"/>
          <a:sy n="60" d="100"/>
        </p:scale>
        <p:origin x="-468" y="-11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2009.06.15.</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Az első fejezetben a</a:t>
            </a:r>
            <a:r>
              <a:rPr lang="hu-HU" baseline="0" dirty="0" smtClean="0"/>
              <a:t> .NET keretrendszerrel kapcsolatos alapismeretekkel fogunk megismerkedni.</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Az XML mindenhol jelen van, konfigurációs</a:t>
            </a:r>
            <a:r>
              <a:rPr lang="hu-HU" baseline="0" dirty="0" smtClean="0"/>
              <a:t> állományok </a:t>
            </a:r>
            <a:r>
              <a:rPr lang="hu-HU" baseline="0" dirty="0" err="1" smtClean="0"/>
              <a:t>webservicek</a:t>
            </a:r>
            <a:r>
              <a:rPr lang="hu-HU" baseline="0" dirty="0" smtClean="0"/>
              <a:t> mind </a:t>
            </a:r>
            <a:r>
              <a:rPr lang="hu-HU" baseline="0" dirty="0" err="1" smtClean="0"/>
              <a:t>mind</a:t>
            </a:r>
            <a:r>
              <a:rPr lang="hu-HU" baseline="0" dirty="0" smtClean="0"/>
              <a:t> XML-re épül. A világ az XML felé húz, hisz nyílt, bárki számára könnyen olvasható és szabványos formátumot biztosít mind a fejlesztők mind a „felhasználók” számára.</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Az eddigi osztályok egyik sem volt tökéletes.</a:t>
            </a:r>
            <a:r>
              <a:rPr lang="hu-HU" baseline="0" dirty="0" smtClean="0"/>
              <a:t> Az </a:t>
            </a:r>
            <a:r>
              <a:rPr lang="hu-HU" baseline="0" dirty="0" err="1" smtClean="0"/>
              <a:t>XmlReader</a:t>
            </a:r>
            <a:r>
              <a:rPr lang="hu-HU" baseline="0" dirty="0" smtClean="0"/>
              <a:t> jónak jó volt, de kicsit nehézkes a kezelés. A bejárások, a keresések nem az igaziak, és nekünk kellet a részletekbe </a:t>
            </a:r>
            <a:r>
              <a:rPr lang="hu-HU" baseline="0" dirty="0" err="1" smtClean="0"/>
              <a:t>belásni</a:t>
            </a:r>
            <a:r>
              <a:rPr lang="hu-HU" baseline="0" dirty="0" smtClean="0"/>
              <a:t> magunkat, hogy ez jól </a:t>
            </a:r>
            <a:r>
              <a:rPr lang="hu-HU" baseline="0" dirty="0" err="1" smtClean="0"/>
              <a:t>működjün</a:t>
            </a:r>
            <a:r>
              <a:rPr lang="hu-HU" baseline="0" dirty="0" smtClean="0"/>
              <a:t>.</a:t>
            </a:r>
          </a:p>
          <a:p>
            <a:r>
              <a:rPr lang="hu-HU" baseline="0" dirty="0" smtClean="0"/>
              <a:t>A DOM hatékony megoldás viszont csak kis adatoknál.</a:t>
            </a:r>
            <a:br>
              <a:rPr lang="hu-HU" baseline="0" dirty="0" smtClean="0"/>
            </a:br>
            <a:r>
              <a:rPr lang="hu-HU" baseline="0" dirty="0" smtClean="0"/>
              <a:t>Az XSLT </a:t>
            </a:r>
            <a:r>
              <a:rPr lang="hu-HU" baseline="0" dirty="0" err="1" smtClean="0"/>
              <a:t>nél</a:t>
            </a:r>
            <a:r>
              <a:rPr lang="hu-HU" baseline="0" dirty="0" smtClean="0"/>
              <a:t> ha a hierarchia túl mély lassúvá válik a feldolgozás mégis inkább a nehézkes tanulás az elrettentőbb az XSLT </a:t>
            </a:r>
            <a:r>
              <a:rPr lang="hu-HU" baseline="0" dirty="0" err="1" smtClean="0"/>
              <a:t>nél</a:t>
            </a:r>
            <a:r>
              <a:rPr lang="hu-HU" baseline="0" dirty="0" smtClean="0"/>
              <a: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Könnyen tanulható, egyszerű és átlátható</a:t>
            </a:r>
            <a:r>
              <a:rPr lang="hu-HU" baseline="0" dirty="0" smtClean="0"/>
              <a:t> legyen, valamint a meglévő tudás újrahasználható legyen. Gondoljunk csak bele egy </a:t>
            </a:r>
            <a:r>
              <a:rPr lang="hu-HU" baseline="0" dirty="0" err="1" smtClean="0"/>
              <a:t>XmlWriterrel</a:t>
            </a:r>
            <a:r>
              <a:rPr lang="hu-HU" baseline="0" dirty="0" smtClean="0"/>
              <a:t> </a:t>
            </a:r>
            <a:r>
              <a:rPr lang="hu-HU" baseline="0" dirty="0" err="1" smtClean="0"/>
              <a:t>egy</a:t>
            </a:r>
            <a:r>
              <a:rPr lang="hu-HU" baseline="0" dirty="0" smtClean="0"/>
              <a:t> RSS </a:t>
            </a:r>
            <a:r>
              <a:rPr lang="hu-HU" baseline="0" dirty="0" err="1" smtClean="0"/>
              <a:t>Feed</a:t>
            </a:r>
            <a:r>
              <a:rPr lang="hu-HU" baseline="0" dirty="0" smtClean="0"/>
              <a:t> vagy egy komplexebb konfigurációs állomány elkészítése elég nehézkes és bonyolult kódot tud eredményezni.</a:t>
            </a:r>
          </a:p>
          <a:p>
            <a:endParaRPr lang="hu-HU" baseline="0"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4</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 </a:t>
            </a:r>
            <a:r>
              <a:rPr lang="hu-HU" dirty="0" err="1" smtClean="0"/>
              <a:t>Linq</a:t>
            </a:r>
            <a:r>
              <a:rPr lang="hu-HU" dirty="0" smtClean="0"/>
              <a:t> pont a korábbi </a:t>
            </a:r>
            <a:r>
              <a:rPr lang="hu-HU" dirty="0" err="1" smtClean="0"/>
              <a:t>szempotokat</a:t>
            </a:r>
            <a:r>
              <a:rPr lang="hu-HU" dirty="0" smtClean="0"/>
              <a:t> próbálja figyelembe venni. És immár megjelent egy új névtér</a:t>
            </a:r>
            <a:r>
              <a:rPr lang="hu-HU" baseline="0" dirty="0" smtClean="0"/>
              <a:t> ez pedig a </a:t>
            </a:r>
            <a:r>
              <a:rPr lang="hu-HU" baseline="0" dirty="0" err="1" smtClean="0"/>
              <a:t>System.Xml.Linq</a:t>
            </a:r>
            <a:r>
              <a:rPr lang="hu-HU" baseline="0" dirty="0" smtClean="0"/>
              <a:t>.</a:t>
            </a:r>
            <a:br>
              <a:rPr lang="hu-HU" baseline="0" dirty="0" smtClean="0"/>
            </a:br>
            <a:r>
              <a:rPr lang="hu-HU" baseline="0" dirty="0" smtClean="0"/>
              <a:t>Gyorsabban tudunk XML adatokat összeállítani.</a:t>
            </a:r>
            <a:endParaRPr lang="hu-HU" dirty="0" smtClean="0"/>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5</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hu-HU" smtClean="0"/>
              <a:t>Visual Studio "Orcas" KonferenciaMSDN Kompetenciák Egyeteme: ASP.NET AJAX</a:t>
            </a:r>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endParaRPr lang="hu-HU" dirty="0" smtClean="0">
              <a:latin typeface="Arial" charset="0"/>
            </a:endParaRPr>
          </a:p>
          <a:p>
            <a:endParaRPr lang="en-US" dirty="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smtClean="0"/>
          </a:p>
          <a:p>
            <a:r>
              <a:rPr lang="hu-HU" sz="1200" dirty="0" smtClean="0"/>
              <a:t> </a:t>
            </a:r>
            <a:r>
              <a:rPr lang="hu-HU" sz="1200" kern="1200" dirty="0" smtClean="0">
                <a:solidFill>
                  <a:schemeClr val="tx1"/>
                </a:solidFill>
                <a:latin typeface="+mn-lt"/>
                <a:ea typeface="+mn-ea"/>
                <a:cs typeface="+mn-cs"/>
              </a:rPr>
              <a:t>List&lt;</a:t>
            </a:r>
            <a:r>
              <a:rPr lang="hu-HU" sz="1200" kern="1200" dirty="0" err="1" smtClean="0">
                <a:solidFill>
                  <a:schemeClr val="tx1"/>
                </a:solidFill>
                <a:latin typeface="+mn-lt"/>
                <a:ea typeface="+mn-ea"/>
                <a:cs typeface="+mn-cs"/>
              </a:rPr>
              <a:t>RssClass</a:t>
            </a:r>
            <a:r>
              <a:rPr lang="hu-HU" sz="1200" kern="1200" dirty="0" smtClean="0">
                <a:solidFill>
                  <a:schemeClr val="tx1"/>
                </a:solidFill>
                <a:latin typeface="+mn-lt"/>
                <a:ea typeface="+mn-ea"/>
                <a:cs typeface="+mn-cs"/>
              </a:rPr>
              <a:t>&gt; </a:t>
            </a:r>
            <a:r>
              <a:rPr lang="hu-HU" sz="1200" kern="1200" dirty="0" err="1" smtClean="0">
                <a:solidFill>
                  <a:schemeClr val="tx1"/>
                </a:solidFill>
                <a:latin typeface="+mn-lt"/>
                <a:ea typeface="+mn-ea"/>
                <a:cs typeface="+mn-cs"/>
              </a:rPr>
              <a:t>rssClass</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RssClass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Form1()</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GetRssFeed</a:t>
            </a:r>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private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GetRssFeed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XDocument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xdoc</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XDocument.Load</a:t>
            </a:r>
            <a:r>
              <a:rPr lang="hu-HU" sz="1200" kern="1200" dirty="0" smtClean="0">
                <a:solidFill>
                  <a:schemeClr val="tx1"/>
                </a:solidFill>
                <a:latin typeface="+mn-lt"/>
                <a:ea typeface="+mn-ea"/>
                <a:cs typeface="+mn-cs"/>
              </a:rPr>
              <a:t>(@"D:\</a:t>
            </a:r>
            <a:r>
              <a:rPr lang="hu-HU" sz="1200" kern="1200" dirty="0" err="1" smtClean="0">
                <a:solidFill>
                  <a:schemeClr val="tx1"/>
                </a:solidFill>
                <a:latin typeface="+mn-lt"/>
                <a:ea typeface="+mn-ea"/>
                <a:cs typeface="+mn-cs"/>
              </a:rPr>
              <a:t>Presentations</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Text.xml</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from c in </a:t>
            </a:r>
            <a:r>
              <a:rPr lang="en-US" sz="1200" kern="1200" dirty="0" err="1" smtClean="0">
                <a:solidFill>
                  <a:schemeClr val="tx1"/>
                </a:solidFill>
                <a:latin typeface="+mn-lt"/>
                <a:ea typeface="+mn-ea"/>
                <a:cs typeface="+mn-cs"/>
              </a:rPr>
              <a:t>xdoc.Descendants</a:t>
            </a:r>
            <a:r>
              <a:rPr lang="en-US" sz="1200" kern="1200" dirty="0" smtClean="0">
                <a:solidFill>
                  <a:schemeClr val="tx1"/>
                </a:solidFill>
                <a:latin typeface="+mn-lt"/>
                <a:ea typeface="+mn-ea"/>
                <a:cs typeface="+mn-cs"/>
              </a:rPr>
              <a:t>("item")</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Title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c.Element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title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URL = </a:t>
            </a:r>
            <a:r>
              <a:rPr lang="hu-HU" sz="1200" kern="1200" dirty="0" err="1" smtClean="0">
                <a:solidFill>
                  <a:schemeClr val="tx1"/>
                </a:solidFill>
                <a:latin typeface="+mn-lt"/>
                <a:ea typeface="+mn-ea"/>
                <a:cs typeface="+mn-cs"/>
              </a:rPr>
              <a:t>c.Element</a:t>
            </a:r>
            <a:r>
              <a:rPr lang="hu-HU" sz="1200" kern="1200" dirty="0" smtClean="0">
                <a:solidFill>
                  <a:schemeClr val="tx1"/>
                </a:solidFill>
                <a:latin typeface="+mn-lt"/>
                <a:ea typeface="+mn-ea"/>
                <a:cs typeface="+mn-cs"/>
              </a:rPr>
              <a:t>("link"),</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Description</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c.Element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description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rssClass.Add</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RssClass</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Title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item.Title.Value.ToString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Description</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item.Description.Value.ToString</a:t>
            </a:r>
            <a:r>
              <a:rPr lang="hu-HU" sz="1200" kern="1200" dirty="0" smtClean="0">
                <a:solidFill>
                  <a:schemeClr val="tx1"/>
                </a:solidFill>
                <a:latin typeface="+mn-lt"/>
                <a:ea typeface="+mn-ea"/>
                <a:cs typeface="+mn-cs"/>
              </a:rPr>
              <a:t>(), URL = </a:t>
            </a:r>
            <a:r>
              <a:rPr lang="hu-HU" sz="1200" kern="1200" dirty="0" err="1" smtClean="0">
                <a:solidFill>
                  <a:schemeClr val="tx1"/>
                </a:solidFill>
                <a:latin typeface="+mn-lt"/>
                <a:ea typeface="+mn-ea"/>
                <a:cs typeface="+mn-cs"/>
              </a:rPr>
              <a:t>item.URL.Value.ToString</a:t>
            </a:r>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rssClass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listView1.Items.Add(</a:t>
            </a:r>
            <a:r>
              <a:rPr lang="hu-HU" sz="1200" kern="1200" dirty="0" err="1" smtClean="0">
                <a:solidFill>
                  <a:schemeClr val="tx1"/>
                </a:solidFill>
                <a:latin typeface="+mn-lt"/>
                <a:ea typeface="+mn-ea"/>
                <a:cs typeface="+mn-cs"/>
              </a:rPr>
              <a:t>item.Title</a:t>
            </a:r>
            <a:r>
              <a:rPr lang="hu-HU" sz="1200" kern="1200" dirty="0" smtClean="0">
                <a:solidFill>
                  <a:schemeClr val="tx1"/>
                </a:solidFill>
                <a:latin typeface="+mn-lt"/>
                <a:ea typeface="+mn-ea"/>
                <a:cs typeface="+mn-cs"/>
              </a:rPr>
              <a:t>, 0);</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private void listView1_Click(object sender, </a:t>
            </a:r>
            <a:r>
              <a:rPr lang="en-US" sz="1200" kern="1200" dirty="0" err="1" smtClean="0">
                <a:solidFill>
                  <a:schemeClr val="tx1"/>
                </a:solidFill>
                <a:latin typeface="+mn-lt"/>
                <a:ea typeface="+mn-ea"/>
                <a:cs typeface="+mn-cs"/>
              </a:rPr>
              <a:t>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result = </a:t>
            </a:r>
            <a:r>
              <a:rPr lang="en-US" sz="1200" kern="1200" dirty="0" err="1" smtClean="0">
                <a:solidFill>
                  <a:schemeClr val="tx1"/>
                </a:solidFill>
                <a:latin typeface="+mn-lt"/>
                <a:ea typeface="+mn-ea"/>
                <a:cs typeface="+mn-cs"/>
              </a:rPr>
              <a:t>rssClass.Where</a:t>
            </a:r>
            <a:r>
              <a:rPr lang="en-US" sz="1200" kern="1200" dirty="0" smtClean="0">
                <a:solidFill>
                  <a:schemeClr val="tx1"/>
                </a:solidFill>
                <a:latin typeface="+mn-lt"/>
                <a:ea typeface="+mn-ea"/>
                <a:cs typeface="+mn-cs"/>
              </a:rPr>
              <a:t>(b =&gt; </a:t>
            </a:r>
            <a:r>
              <a:rPr lang="en-US" sz="1200" kern="1200" dirty="0" err="1" smtClean="0">
                <a:solidFill>
                  <a:schemeClr val="tx1"/>
                </a:solidFill>
                <a:latin typeface="+mn-lt"/>
                <a:ea typeface="+mn-ea"/>
                <a:cs typeface="+mn-cs"/>
              </a:rPr>
              <a:t>b.Title</a:t>
            </a:r>
            <a:r>
              <a:rPr lang="en-US" sz="1200" kern="1200" dirty="0" smtClean="0">
                <a:solidFill>
                  <a:schemeClr val="tx1"/>
                </a:solidFill>
                <a:latin typeface="+mn-lt"/>
                <a:ea typeface="+mn-ea"/>
                <a:cs typeface="+mn-cs"/>
              </a:rPr>
              <a:t> == listView1.SelectedItems[0].Text);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richTextBox1.Text = </a:t>
            </a:r>
            <a:r>
              <a:rPr lang="hu-HU" sz="1200" kern="1200" dirty="0" err="1" smtClean="0">
                <a:solidFill>
                  <a:schemeClr val="tx1"/>
                </a:solidFill>
                <a:latin typeface="+mn-lt"/>
                <a:ea typeface="+mn-ea"/>
                <a:cs typeface="+mn-cs"/>
              </a:rPr>
              <a:t>item.Description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linkLabel1.Text = </a:t>
            </a:r>
            <a:r>
              <a:rPr lang="hu-HU" sz="1200" kern="1200" dirty="0" err="1" smtClean="0">
                <a:solidFill>
                  <a:schemeClr val="tx1"/>
                </a:solidFill>
                <a:latin typeface="+mn-lt"/>
                <a:ea typeface="+mn-ea"/>
                <a:cs typeface="+mn-cs"/>
              </a:rPr>
              <a:t>item.URL</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RssClass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public string Title { get; set; }</a:t>
            </a:r>
          </a:p>
          <a:p>
            <a:r>
              <a:rPr lang="en-US" sz="1200" kern="1200" dirty="0" smtClean="0">
                <a:solidFill>
                  <a:schemeClr val="tx1"/>
                </a:solidFill>
                <a:latin typeface="+mn-lt"/>
                <a:ea typeface="+mn-ea"/>
                <a:cs typeface="+mn-cs"/>
              </a:rPr>
              <a:t>        public string URL { get; set; }</a:t>
            </a:r>
          </a:p>
          <a:p>
            <a:r>
              <a:rPr lang="en-US" sz="1200" kern="1200" dirty="0" smtClean="0">
                <a:solidFill>
                  <a:schemeClr val="tx1"/>
                </a:solidFill>
                <a:latin typeface="+mn-lt"/>
                <a:ea typeface="+mn-ea"/>
                <a:cs typeface="+mn-cs"/>
              </a:rPr>
              <a:t>        public string Description { get; set; }</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7</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2009.06.15.</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LINQ </a:t>
            </a:r>
            <a:r>
              <a:rPr lang="hu-HU" sz="40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to</a:t>
            </a: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XML</a:t>
            </a:r>
          </a:p>
        </p:txBody>
      </p:sp>
      <p:pic>
        <p:nvPicPr>
          <p:cNvPr id="7" name="Picture 9" descr="title-slide-lines_BIG.png"/>
          <p:cNvPicPr>
            <a:picLocks noChangeAspect="1"/>
          </p:cNvPicPr>
          <p:nvPr/>
        </p:nvPicPr>
        <p:blipFill>
          <a:blip r:embed="rId3" cstate="print"/>
          <a:srcRect/>
          <a:stretch>
            <a:fillRect/>
          </a:stretch>
        </p:blipFill>
        <p:spPr bwMode="auto">
          <a:xfrm>
            <a:off x="0" y="2997200"/>
            <a:ext cx="3360738" cy="38608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429520" y="5715016"/>
            <a:ext cx="1643074" cy="513530"/>
          </a:xfrm>
          <a:prstGeom prst="roundRect">
            <a:avLst>
              <a:gd name="adj" fmla="val 8594"/>
            </a:avLst>
          </a:prstGeom>
          <a:solidFill>
            <a:srgbClr val="FFFFFF">
              <a:shade val="85000"/>
            </a:srgbClr>
          </a:solidFill>
          <a:ln>
            <a:noFill/>
          </a:ln>
          <a:effectLst>
            <a:softEdge rad="12700"/>
          </a:effectLst>
        </p:spPr>
      </p:pic>
      <p:pic>
        <p:nvPicPr>
          <p:cNvPr id="10"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418368" y="6251890"/>
            <a:ext cx="1654225" cy="534695"/>
          </a:xfrm>
          <a:prstGeom prst="roundRect">
            <a:avLst>
              <a:gd name="adj" fmla="val 8594"/>
            </a:avLst>
          </a:prstGeom>
          <a:solidFill>
            <a:srgbClr val="FFFFFF">
              <a:shade val="85000"/>
            </a:srgbClr>
          </a:solidFill>
          <a:ln>
            <a:noFill/>
          </a:ln>
          <a:effectLst>
            <a:softEdge rad="12700"/>
          </a:effectLst>
        </p:spPr>
      </p:pic>
      <p:sp>
        <p:nvSpPr>
          <p:cNvPr id="11" name="Szövegdoboz 10"/>
          <p:cNvSpPr txBox="1"/>
          <p:nvPr/>
        </p:nvSpPr>
        <p:spPr>
          <a:xfrm>
            <a:off x="0" y="6211669"/>
            <a:ext cx="3071802" cy="646331"/>
          </a:xfrm>
          <a:prstGeom prst="rect">
            <a:avLst/>
          </a:prstGeom>
          <a:noFill/>
        </p:spPr>
        <p:txBody>
          <a:bodyPr wrap="square" rtlCol="0">
            <a:spAutoFit/>
          </a:bodyPr>
          <a:lstStyle/>
          <a:p>
            <a:r>
              <a:rPr lang="hu-HU" sz="2000" i="1" dirty="0" err="1" smtClean="0">
                <a:solidFill>
                  <a:schemeClr val="bg2"/>
                </a:solidFill>
              </a:rPr>
              <a:t>Turóczy</a:t>
            </a:r>
            <a:r>
              <a:rPr lang="hu-HU" sz="2000" i="1" dirty="0" smtClean="0">
                <a:solidFill>
                  <a:schemeClr val="bg2"/>
                </a:solidFill>
              </a:rPr>
              <a:t> Attila</a:t>
            </a:r>
          </a:p>
          <a:p>
            <a:r>
              <a:rPr lang="hu-HU" sz="1600" dirty="0" smtClean="0">
                <a:solidFill>
                  <a:schemeClr val="bg2"/>
                </a:solidFill>
              </a:rPr>
              <a:t>MCP, MCTS</a:t>
            </a:r>
            <a:endParaRPr lang="hu-HU" sz="1600" dirty="0">
              <a:solidFill>
                <a:schemeClr val="bg2"/>
              </a:solidFill>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body" idx="1"/>
          </p:nvPr>
        </p:nvSpPr>
        <p:spPr>
          <a:xfrm>
            <a:off x="381000" y="1416050"/>
            <a:ext cx="8578850" cy="2720975"/>
          </a:xfrm>
        </p:spPr>
        <p:txBody>
          <a:bodyPr>
            <a:normAutofit lnSpcReduction="10000"/>
          </a:bodyPr>
          <a:lstStyle/>
          <a:p>
            <a:pPr>
              <a:defRPr/>
            </a:pPr>
            <a:r>
              <a:rPr lang="hu-HU" dirty="0" smtClean="0">
                <a:solidFill>
                  <a:schemeClr val="bg1"/>
                </a:solidFill>
              </a:rPr>
              <a:t>Konfigurációs állományok</a:t>
            </a:r>
          </a:p>
          <a:p>
            <a:pPr>
              <a:defRPr/>
            </a:pPr>
            <a:r>
              <a:rPr lang="hu-HU" dirty="0" smtClean="0">
                <a:solidFill>
                  <a:schemeClr val="bg1"/>
                </a:solidFill>
              </a:rPr>
              <a:t>Web szolgáltatások, </a:t>
            </a:r>
            <a:r>
              <a:rPr lang="hu-HU" dirty="0" smtClean="0">
                <a:solidFill>
                  <a:schemeClr val="bg1"/>
                </a:solidFill>
              </a:rPr>
              <a:t>RSS</a:t>
            </a:r>
          </a:p>
          <a:p>
            <a:pPr>
              <a:defRPr/>
            </a:pPr>
            <a:r>
              <a:rPr lang="hu-HU" dirty="0" smtClean="0">
                <a:solidFill>
                  <a:schemeClr val="bg1"/>
                </a:solidFill>
              </a:rPr>
              <a:t>Hierarchikus adatok tárolása</a:t>
            </a:r>
          </a:p>
          <a:p>
            <a:pPr>
              <a:defRPr/>
            </a:pPr>
            <a:r>
              <a:rPr lang="hu-HU" dirty="0" smtClean="0">
                <a:solidFill>
                  <a:schemeClr val="bg1"/>
                </a:solidFill>
              </a:rPr>
              <a:t>Platform független kommunikáció</a:t>
            </a:r>
          </a:p>
          <a:p>
            <a:pPr>
              <a:defRPr/>
            </a:pPr>
            <a:r>
              <a:rPr lang="hu-HU" dirty="0" smtClean="0">
                <a:solidFill>
                  <a:schemeClr val="bg1"/>
                </a:solidFill>
              </a:rPr>
              <a:t>Windows </a:t>
            </a:r>
            <a:r>
              <a:rPr lang="hu-HU" dirty="0" err="1" smtClean="0">
                <a:solidFill>
                  <a:schemeClr val="bg1"/>
                </a:solidFill>
              </a:rPr>
              <a:t>Communication</a:t>
            </a:r>
            <a:r>
              <a:rPr lang="hu-HU" dirty="0" smtClean="0">
                <a:solidFill>
                  <a:schemeClr val="bg1"/>
                </a:solidFill>
              </a:rPr>
              <a:t> </a:t>
            </a:r>
            <a:r>
              <a:rPr lang="hu-HU" dirty="0" err="1" smtClean="0">
                <a:solidFill>
                  <a:schemeClr val="bg1"/>
                </a:solidFill>
              </a:rPr>
              <a:t>Foundation</a:t>
            </a:r>
            <a:endParaRPr lang="hu-HU" dirty="0" smtClean="0">
              <a:solidFill>
                <a:schemeClr val="bg1"/>
              </a:solidFill>
            </a:endParaRPr>
          </a:p>
        </p:txBody>
      </p:sp>
      <p:sp>
        <p:nvSpPr>
          <p:cNvPr id="4" name="Szövegdoboz 3"/>
          <p:cNvSpPr txBox="1"/>
          <p:nvPr/>
        </p:nvSpPr>
        <p:spPr>
          <a:xfrm>
            <a:off x="0" y="0"/>
            <a:ext cx="5000628"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Xml</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mindenhol van</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381000" y="1416050"/>
            <a:ext cx="8578850" cy="4443413"/>
          </a:xfrm>
        </p:spPr>
        <p:txBody>
          <a:bodyPr/>
          <a:lstStyle/>
          <a:p>
            <a:pPr>
              <a:defRPr/>
            </a:pPr>
            <a:r>
              <a:rPr lang="hu-HU" dirty="0" err="1" smtClean="0">
                <a:solidFill>
                  <a:schemeClr val="bg1"/>
                </a:solidFill>
              </a:rPr>
              <a:t>XmlReader</a:t>
            </a:r>
            <a:r>
              <a:rPr lang="hu-HU" dirty="0" smtClean="0">
                <a:solidFill>
                  <a:schemeClr val="bg1"/>
                </a:solidFill>
              </a:rPr>
              <a:t> / </a:t>
            </a:r>
            <a:r>
              <a:rPr lang="hu-HU" dirty="0" err="1" smtClean="0">
                <a:solidFill>
                  <a:schemeClr val="bg1"/>
                </a:solidFill>
              </a:rPr>
              <a:t>XmlWriter</a:t>
            </a:r>
            <a:endParaRPr lang="hu-HU" dirty="0" smtClean="0">
              <a:solidFill>
                <a:schemeClr val="bg1"/>
              </a:solidFill>
            </a:endParaRPr>
          </a:p>
          <a:p>
            <a:pPr lvl="1">
              <a:buSzPct val="80000"/>
              <a:buFont typeface="Wingdings" pitchFamily="2" charset="2"/>
              <a:buChar char="J"/>
              <a:defRPr/>
            </a:pPr>
            <a:r>
              <a:rPr lang="hu-HU" dirty="0" smtClean="0">
                <a:solidFill>
                  <a:schemeClr val="bg1"/>
                </a:solidFill>
              </a:rPr>
              <a:t>Hatékony, de nehézkes</a:t>
            </a:r>
          </a:p>
          <a:p>
            <a:pPr>
              <a:defRPr/>
            </a:pPr>
            <a:r>
              <a:rPr lang="hu-HU" dirty="0" smtClean="0">
                <a:solidFill>
                  <a:schemeClr val="bg1"/>
                </a:solidFill>
              </a:rPr>
              <a:t>DOM</a:t>
            </a:r>
          </a:p>
          <a:p>
            <a:pPr lvl="1">
              <a:buSzPct val="80000"/>
              <a:buFont typeface="Wingdings" pitchFamily="2" charset="2"/>
              <a:buChar char="L"/>
              <a:defRPr/>
            </a:pPr>
            <a:r>
              <a:rPr lang="hu-HU" dirty="0" smtClean="0">
                <a:solidFill>
                  <a:schemeClr val="bg1"/>
                </a:solidFill>
              </a:rPr>
              <a:t>Sok adatnál lassú</a:t>
            </a:r>
          </a:p>
          <a:p>
            <a:pPr>
              <a:defRPr/>
            </a:pPr>
            <a:r>
              <a:rPr lang="hu-HU" dirty="0" smtClean="0">
                <a:solidFill>
                  <a:schemeClr val="bg1"/>
                </a:solidFill>
              </a:rPr>
              <a:t>XSLT</a:t>
            </a:r>
          </a:p>
          <a:p>
            <a:pPr lvl="1">
              <a:buSzPct val="80000"/>
              <a:buFont typeface="Wingdings" pitchFamily="2" charset="2"/>
              <a:buChar char="J"/>
              <a:defRPr/>
            </a:pPr>
            <a:r>
              <a:rPr lang="hu-HU" dirty="0" smtClean="0">
                <a:solidFill>
                  <a:schemeClr val="bg1"/>
                </a:solidFill>
              </a:rPr>
              <a:t>Kevésbé mély struktúrájú adatokra</a:t>
            </a:r>
          </a:p>
          <a:p>
            <a:pPr lvl="1">
              <a:buSzPct val="80000"/>
              <a:buFont typeface="Wingdings" pitchFamily="2" charset="2"/>
              <a:buChar char="L"/>
              <a:defRPr/>
            </a:pPr>
            <a:r>
              <a:rPr lang="hu-HU" dirty="0" smtClean="0">
                <a:solidFill>
                  <a:schemeClr val="bg1"/>
                </a:solidFill>
              </a:rPr>
              <a:t>Nehéz megtanulni</a:t>
            </a:r>
          </a:p>
          <a:p>
            <a:pPr lvl="1">
              <a:buSzPct val="80000"/>
              <a:buFont typeface="Wingdings" pitchFamily="2" charset="2"/>
              <a:buChar char="L"/>
              <a:defRPr/>
            </a:pPr>
            <a:r>
              <a:rPr lang="hu-HU" dirty="0" smtClean="0">
                <a:solidFill>
                  <a:schemeClr val="bg1"/>
                </a:solidFill>
              </a:rPr>
              <a:t>Sok adatnál</a:t>
            </a:r>
            <a:endParaRPr lang="en-US" dirty="0" smtClean="0">
              <a:solidFill>
                <a:schemeClr val="bg1"/>
              </a:solidFill>
            </a:endParaRPr>
          </a:p>
        </p:txBody>
      </p:sp>
      <p:sp>
        <p:nvSpPr>
          <p:cNvPr id="4" name="Szövegdoboz 3"/>
          <p:cNvSpPr txBox="1"/>
          <p:nvPr/>
        </p:nvSpPr>
        <p:spPr>
          <a:xfrm>
            <a:off x="0" y="0"/>
            <a:ext cx="3357554"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Korábbi módszerek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type="body" idx="1"/>
          </p:nvPr>
        </p:nvSpPr>
        <p:spPr>
          <a:xfrm>
            <a:off x="381000" y="1416050"/>
            <a:ext cx="8578850" cy="3702050"/>
          </a:xfrm>
        </p:spPr>
        <p:txBody>
          <a:bodyPr/>
          <a:lstStyle/>
          <a:p>
            <a:pPr>
              <a:defRPr/>
            </a:pPr>
            <a:r>
              <a:rPr lang="hu-HU" dirty="0" smtClean="0">
                <a:solidFill>
                  <a:schemeClr val="bg1"/>
                </a:solidFill>
              </a:rPr>
              <a:t>XML támogatás C# és VB szinten</a:t>
            </a:r>
          </a:p>
          <a:p>
            <a:pPr lvl="1">
              <a:defRPr/>
            </a:pPr>
            <a:r>
              <a:rPr lang="hu-HU" dirty="0" smtClean="0">
                <a:solidFill>
                  <a:schemeClr val="bg1"/>
                </a:solidFill>
              </a:rPr>
              <a:t>Kevés tanulás</a:t>
            </a:r>
          </a:p>
          <a:p>
            <a:pPr lvl="1">
              <a:defRPr/>
            </a:pPr>
            <a:r>
              <a:rPr lang="hu-HU" dirty="0" smtClean="0">
                <a:solidFill>
                  <a:schemeClr val="bg1"/>
                </a:solidFill>
              </a:rPr>
              <a:t>Átmenteni a meglévő tudást, eszközöket</a:t>
            </a:r>
          </a:p>
          <a:p>
            <a:pPr>
              <a:defRPr/>
            </a:pPr>
            <a:r>
              <a:rPr lang="hu-HU" dirty="0" smtClean="0">
                <a:solidFill>
                  <a:schemeClr val="bg1"/>
                </a:solidFill>
              </a:rPr>
              <a:t>Letisztult, világos felhasználás</a:t>
            </a:r>
          </a:p>
          <a:p>
            <a:pPr>
              <a:defRPr/>
            </a:pPr>
            <a:r>
              <a:rPr lang="hu-HU" dirty="0" err="1" smtClean="0">
                <a:solidFill>
                  <a:schemeClr val="bg1"/>
                </a:solidFill>
              </a:rPr>
              <a:t>XQuery</a:t>
            </a:r>
            <a:r>
              <a:rPr lang="hu-HU" dirty="0" smtClean="0">
                <a:solidFill>
                  <a:schemeClr val="bg1"/>
                </a:solidFill>
              </a:rPr>
              <a:t>, XSLT támogatás</a:t>
            </a:r>
          </a:p>
          <a:p>
            <a:pPr>
              <a:defRPr/>
            </a:pPr>
            <a:r>
              <a:rPr lang="hu-HU" dirty="0" smtClean="0">
                <a:solidFill>
                  <a:schemeClr val="bg1"/>
                </a:solidFill>
              </a:rPr>
              <a:t>IDE támogatás</a:t>
            </a:r>
            <a:endParaRPr lang="en-US" dirty="0" smtClean="0">
              <a:solidFill>
                <a:schemeClr val="bg1"/>
              </a:solidFill>
            </a:endParaRPr>
          </a:p>
        </p:txBody>
      </p:sp>
      <p:sp>
        <p:nvSpPr>
          <p:cNvPr id="4" name="Szövegdoboz 3"/>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Elvárások…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357158" y="1857364"/>
            <a:ext cx="8578850" cy="4443413"/>
          </a:xfrm>
        </p:spPr>
        <p:txBody>
          <a:bodyPr/>
          <a:lstStyle/>
          <a:p>
            <a:pPr>
              <a:defRPr/>
            </a:pPr>
            <a:r>
              <a:rPr lang="hu-HU" dirty="0" smtClean="0">
                <a:solidFill>
                  <a:schemeClr val="bg1"/>
                </a:solidFill>
              </a:rPr>
              <a:t>Megmaradnak a DOM, </a:t>
            </a:r>
            <a:r>
              <a:rPr lang="hu-HU" dirty="0" err="1" smtClean="0">
                <a:solidFill>
                  <a:schemeClr val="bg1"/>
                </a:solidFill>
              </a:rPr>
              <a:t>Xml</a:t>
            </a:r>
            <a:r>
              <a:rPr lang="hu-HU" dirty="0" smtClean="0">
                <a:solidFill>
                  <a:schemeClr val="bg1"/>
                </a:solidFill>
              </a:rPr>
              <a:t> könyvtárak</a:t>
            </a:r>
          </a:p>
          <a:p>
            <a:pPr>
              <a:defRPr/>
            </a:pPr>
            <a:r>
              <a:rPr lang="hu-HU" dirty="0" smtClean="0">
                <a:solidFill>
                  <a:schemeClr val="bg1"/>
                </a:solidFill>
              </a:rPr>
              <a:t>Új API XML kezeléshez (De megmarad a régi is)</a:t>
            </a:r>
          </a:p>
          <a:p>
            <a:pPr lvl="1">
              <a:defRPr/>
            </a:pPr>
            <a:r>
              <a:rPr lang="hu-HU" dirty="0" smtClean="0">
                <a:solidFill>
                  <a:schemeClr val="bg1"/>
                </a:solidFill>
              </a:rPr>
              <a:t>Nyelvbe ágyazott lekérdezés ( C# / VB 9 )</a:t>
            </a:r>
          </a:p>
          <a:p>
            <a:pPr lvl="1">
              <a:defRPr/>
            </a:pPr>
            <a:r>
              <a:rPr lang="hu-HU" dirty="0" smtClean="0">
                <a:solidFill>
                  <a:schemeClr val="bg1"/>
                </a:solidFill>
              </a:rPr>
              <a:t>XML támogatás </a:t>
            </a:r>
            <a:r>
              <a:rPr lang="hu-HU" dirty="0" err="1" smtClean="0">
                <a:solidFill>
                  <a:schemeClr val="bg1"/>
                </a:solidFill>
              </a:rPr>
              <a:t>XPath</a:t>
            </a:r>
            <a:r>
              <a:rPr lang="hu-HU" dirty="0" smtClean="0">
                <a:solidFill>
                  <a:schemeClr val="bg1"/>
                </a:solidFill>
              </a:rPr>
              <a:t>, XSLT ismeret nélkül</a:t>
            </a:r>
          </a:p>
          <a:p>
            <a:pPr lvl="1">
              <a:defRPr/>
            </a:pPr>
            <a:endParaRPr lang="en-US" dirty="0" smtClean="0">
              <a:solidFill>
                <a:schemeClr val="bg1"/>
              </a:solidFill>
            </a:endParaRPr>
          </a:p>
        </p:txBody>
      </p:sp>
      <p:sp>
        <p:nvSpPr>
          <p:cNvPr id="5" name="Szövegdoboz 4"/>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Xml</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6" name="Szövegdoboz 5"/>
          <p:cNvSpPr txBox="1"/>
          <p:nvPr/>
        </p:nvSpPr>
        <p:spPr>
          <a:xfrm>
            <a:off x="6429388" y="857232"/>
            <a:ext cx="2143140" cy="400110"/>
          </a:xfrm>
          <a:prstGeom prst="rect">
            <a:avLst/>
          </a:prstGeom>
          <a:noFill/>
        </p:spPr>
        <p:txBody>
          <a:bodyPr wrap="square" rtlCol="0">
            <a:spAutoFit/>
          </a:bodyPr>
          <a:lstStyle/>
          <a:p>
            <a:r>
              <a:rPr lang="hu-HU" sz="20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1">
                      <a:satMod val="175000"/>
                      <a:alpha val="40000"/>
                    </a:schemeClr>
                  </a:glow>
                  <a:innerShdw blurRad="50900" dist="38500" dir="13500000">
                    <a:srgbClr val="000000">
                      <a:alpha val="60000"/>
                    </a:srgbClr>
                  </a:innerShdw>
                </a:effectLst>
              </a:rPr>
              <a:t>System.Xml.Linq</a:t>
            </a:r>
            <a:endParaRPr lang="hu-HU" sz="2000" b="1" spc="50" dirty="0">
              <a:ln w="13500">
                <a:solidFill>
                  <a:schemeClr val="accent1">
                    <a:shade val="2500"/>
                    <a:alpha val="6500"/>
                  </a:schemeClr>
                </a:solidFill>
                <a:prstDash val="solid"/>
              </a:ln>
              <a:solidFill>
                <a:schemeClr val="accent1">
                  <a:tint val="3000"/>
                  <a:alpha val="95000"/>
                </a:schemeClr>
              </a:solidFill>
              <a:effectLst>
                <a:glow rad="101600">
                  <a:schemeClr val="accent1">
                    <a:satMod val="175000"/>
                    <a:alpha val="40000"/>
                  </a:schemeClr>
                </a:glow>
                <a:innerShdw blurRad="50900" dist="38500" dir="13500000">
                  <a:srgbClr val="000000">
                    <a:alpha val="60000"/>
                  </a:srgbClr>
                </a:innerShdw>
              </a:effectLs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type="body" idx="1"/>
          </p:nvPr>
        </p:nvSpPr>
        <p:spPr>
          <a:xfrm>
            <a:off x="381000" y="1416050"/>
            <a:ext cx="8578850" cy="5013346"/>
          </a:xfrm>
        </p:spPr>
        <p:txBody>
          <a:bodyPr>
            <a:normAutofit fontScale="92500" lnSpcReduction="10000"/>
          </a:bodyPr>
          <a:lstStyle/>
          <a:p>
            <a:pPr>
              <a:defRPr/>
            </a:pPr>
            <a:r>
              <a:rPr lang="hu-HU" dirty="0" err="1" smtClean="0">
                <a:solidFill>
                  <a:schemeClr val="bg1"/>
                </a:solidFill>
              </a:rPr>
              <a:t>XDocument</a:t>
            </a:r>
            <a:r>
              <a:rPr lang="hu-HU" dirty="0" smtClean="0">
                <a:solidFill>
                  <a:schemeClr val="bg1"/>
                </a:solidFill>
              </a:rPr>
              <a:t> – Új XML dokumentumot tudunk létrehozni a segítségével</a:t>
            </a:r>
          </a:p>
          <a:p>
            <a:pPr>
              <a:defRPr/>
            </a:pPr>
            <a:r>
              <a:rPr lang="hu-HU" dirty="0" err="1" smtClean="0">
                <a:solidFill>
                  <a:schemeClr val="bg1"/>
                </a:solidFill>
              </a:rPr>
              <a:t>XElement</a:t>
            </a:r>
            <a:r>
              <a:rPr lang="hu-HU" dirty="0" smtClean="0">
                <a:solidFill>
                  <a:schemeClr val="bg1"/>
                </a:solidFill>
              </a:rPr>
              <a:t> – Új </a:t>
            </a:r>
            <a:r>
              <a:rPr lang="hu-HU" dirty="0" err="1" smtClean="0">
                <a:solidFill>
                  <a:schemeClr val="bg1"/>
                </a:solidFill>
              </a:rPr>
              <a:t>taget</a:t>
            </a:r>
            <a:r>
              <a:rPr lang="hu-HU" dirty="0" smtClean="0">
                <a:solidFill>
                  <a:schemeClr val="bg1"/>
                </a:solidFill>
              </a:rPr>
              <a:t> adhatunk meg</a:t>
            </a:r>
          </a:p>
          <a:p>
            <a:pPr>
              <a:defRPr/>
            </a:pPr>
            <a:r>
              <a:rPr lang="hu-HU" dirty="0" err="1" smtClean="0">
                <a:solidFill>
                  <a:schemeClr val="bg1"/>
                </a:solidFill>
              </a:rPr>
              <a:t>XAttribute</a:t>
            </a:r>
            <a:r>
              <a:rPr lang="hu-HU" dirty="0" smtClean="0">
                <a:solidFill>
                  <a:schemeClr val="bg1"/>
                </a:solidFill>
              </a:rPr>
              <a:t> – Új attribútumot fűzhetünk egy létező </a:t>
            </a:r>
            <a:r>
              <a:rPr lang="hu-HU" dirty="0" err="1" smtClean="0">
                <a:solidFill>
                  <a:schemeClr val="bg1"/>
                </a:solidFill>
              </a:rPr>
              <a:t>taghez</a:t>
            </a:r>
            <a:endParaRPr lang="hu-HU" dirty="0" smtClean="0">
              <a:solidFill>
                <a:schemeClr val="bg1"/>
              </a:solidFill>
            </a:endParaRPr>
          </a:p>
          <a:p>
            <a:pPr>
              <a:defRPr/>
            </a:pPr>
            <a:r>
              <a:rPr lang="en-US" altLang="zh-CN" dirty="0" smtClean="0">
                <a:solidFill>
                  <a:schemeClr val="bg1"/>
                </a:solidFill>
                <a:ea typeface="宋体" charset="-122"/>
              </a:rPr>
              <a:t>X</a:t>
            </a:r>
            <a:r>
              <a:rPr lang="hu-HU" altLang="zh-CN" dirty="0" smtClean="0">
                <a:solidFill>
                  <a:schemeClr val="bg1"/>
                </a:solidFill>
                <a:ea typeface="宋体" charset="-122"/>
              </a:rPr>
              <a:t>C</a:t>
            </a:r>
            <a:r>
              <a:rPr lang="en-US" altLang="zh-CN" dirty="0" err="1" smtClean="0">
                <a:solidFill>
                  <a:schemeClr val="bg1"/>
                </a:solidFill>
                <a:ea typeface="宋体" charset="-122"/>
              </a:rPr>
              <a:t>omment</a:t>
            </a:r>
            <a:r>
              <a:rPr lang="hu-HU" altLang="zh-CN" dirty="0" smtClean="0">
                <a:solidFill>
                  <a:schemeClr val="bg1"/>
                </a:solidFill>
                <a:ea typeface="宋体" charset="-122"/>
              </a:rPr>
              <a:t> – Kommenteket tudunk betenni az XMLbe</a:t>
            </a:r>
            <a:endParaRPr lang="hu-HU" altLang="zh-CN" dirty="0" smtClean="0">
              <a:solidFill>
                <a:schemeClr val="bg1"/>
              </a:solidFill>
            </a:endParaRPr>
          </a:p>
          <a:p>
            <a:pPr>
              <a:defRPr/>
            </a:pPr>
            <a:r>
              <a:rPr lang="en-US" altLang="zh-CN" dirty="0" smtClean="0">
                <a:solidFill>
                  <a:schemeClr val="bg1"/>
                </a:solidFill>
                <a:ea typeface="宋体" charset="-122"/>
              </a:rPr>
              <a:t>X</a:t>
            </a:r>
            <a:r>
              <a:rPr lang="hu-HU" altLang="zh-CN" dirty="0" smtClean="0">
                <a:solidFill>
                  <a:schemeClr val="bg1"/>
                </a:solidFill>
                <a:ea typeface="宋体" charset="-122"/>
              </a:rPr>
              <a:t>D</a:t>
            </a:r>
            <a:r>
              <a:rPr lang="en-US" altLang="zh-CN" dirty="0" err="1" smtClean="0">
                <a:solidFill>
                  <a:schemeClr val="bg1"/>
                </a:solidFill>
                <a:ea typeface="宋体" charset="-122"/>
              </a:rPr>
              <a:t>eclaration</a:t>
            </a:r>
            <a:r>
              <a:rPr lang="hu-HU" altLang="zh-CN" dirty="0" smtClean="0">
                <a:solidFill>
                  <a:schemeClr val="bg1"/>
                </a:solidFill>
                <a:ea typeface="宋体" charset="-122"/>
              </a:rPr>
              <a:t> – XML fejléc hogy nézzen ki</a:t>
            </a:r>
            <a:endParaRPr lang="hu-HU" altLang="zh-CN" dirty="0" smtClean="0">
              <a:solidFill>
                <a:schemeClr val="bg1"/>
              </a:solidFill>
            </a:endParaRPr>
          </a:p>
          <a:p>
            <a:pPr>
              <a:defRPr/>
            </a:pPr>
            <a:r>
              <a:rPr lang="en-US" altLang="zh-CN" dirty="0" err="1" smtClean="0">
                <a:solidFill>
                  <a:schemeClr val="bg1"/>
                </a:solidFill>
                <a:ea typeface="宋体" charset="-122"/>
              </a:rPr>
              <a:t>XProcessingInstruction</a:t>
            </a:r>
            <a:r>
              <a:rPr lang="en-US" altLang="zh-CN" dirty="0" smtClean="0">
                <a:solidFill>
                  <a:schemeClr val="bg1"/>
                </a:solidFill>
                <a:ea typeface="宋体" charset="-122"/>
              </a:rPr>
              <a:t> </a:t>
            </a:r>
            <a:r>
              <a:rPr lang="hu-HU" altLang="zh-CN" dirty="0" smtClean="0">
                <a:solidFill>
                  <a:schemeClr val="bg1"/>
                </a:solidFill>
                <a:ea typeface="宋体" charset="-122"/>
              </a:rPr>
              <a:t>– Alkalmazás számára </a:t>
            </a:r>
            <a:r>
              <a:rPr lang="hu-HU" altLang="zh-CN" dirty="0" err="1" smtClean="0">
                <a:solidFill>
                  <a:schemeClr val="bg1"/>
                </a:solidFill>
                <a:ea typeface="宋体" charset="-122"/>
              </a:rPr>
              <a:t>szurhatunk</a:t>
            </a:r>
            <a:r>
              <a:rPr lang="hu-HU" altLang="zh-CN" dirty="0" smtClean="0">
                <a:solidFill>
                  <a:schemeClr val="bg1"/>
                </a:solidFill>
                <a:ea typeface="宋体" charset="-122"/>
              </a:rPr>
              <a:t> be információkat</a:t>
            </a:r>
            <a:endParaRPr lang="en-US" dirty="0" smtClean="0">
              <a:solidFill>
                <a:schemeClr val="bg1"/>
              </a:solidFill>
            </a:endParaRPr>
          </a:p>
        </p:txBody>
      </p:sp>
      <p:sp>
        <p:nvSpPr>
          <p:cNvPr id="4" name="Szövegdoboz 3"/>
          <p:cNvSpPr txBox="1"/>
          <p:nvPr/>
        </p:nvSpPr>
        <p:spPr>
          <a:xfrm>
            <a:off x="0" y="0"/>
            <a:ext cx="4572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Fontosabb osztályok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cstate="print"/>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bg1"/>
                </a:solidFill>
                <a:latin typeface="Segoe"/>
                <a:cs typeface="Arial"/>
              </a:rPr>
              <a:t>© 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2014</TotalTime>
  <Words>530</Words>
  <Application>Microsoft Office PowerPoint</Application>
  <PresentationFormat>Diavetítés a képernyőre (4:3 oldalarány)</PresentationFormat>
  <Paragraphs>106</Paragraphs>
  <Slides>8</Slides>
  <Notes>7</Notes>
  <HiddenSlides>0</HiddenSlides>
  <MMClips>0</MMClips>
  <ScaleCrop>false</ScaleCrop>
  <HeadingPairs>
    <vt:vector size="4" baseType="variant">
      <vt:variant>
        <vt:lpstr>Téma</vt:lpstr>
      </vt:variant>
      <vt:variant>
        <vt:i4>1</vt:i4>
      </vt:variant>
      <vt:variant>
        <vt:lpstr>Diacímek</vt:lpstr>
      </vt:variant>
      <vt:variant>
        <vt:i4>8</vt:i4>
      </vt:variant>
    </vt:vector>
  </HeadingPairs>
  <TitlesOfParts>
    <vt:vector size="9" baseType="lpstr">
      <vt:lpstr>Office-téma</vt:lpstr>
      <vt:lpstr>1. dia</vt:lpstr>
      <vt:lpstr>2. dia</vt:lpstr>
      <vt:lpstr>3. dia</vt:lpstr>
      <vt:lpstr>4. dia</vt:lpstr>
      <vt:lpstr>5. dia</vt:lpstr>
      <vt:lpstr>6. dia</vt:lpstr>
      <vt:lpstr>7. dia</vt:lpstr>
      <vt:lpstr>8.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Turóczy Attila</cp:lastModifiedBy>
  <cp:revision>171</cp:revision>
  <dcterms:created xsi:type="dcterms:W3CDTF">2007-07-03T19:17:14Z</dcterms:created>
  <dcterms:modified xsi:type="dcterms:W3CDTF">2009-06-15T15:03:49Z</dcterms:modified>
</cp:coreProperties>
</file>