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tags/tag2.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4"/>
  </p:notesMasterIdLst>
  <p:sldIdLst>
    <p:sldId id="256" r:id="rId2"/>
    <p:sldId id="356" r:id="rId3"/>
    <p:sldId id="357" r:id="rId4"/>
    <p:sldId id="280" r:id="rId5"/>
    <p:sldId id="308" r:id="rId6"/>
    <p:sldId id="297" r:id="rId7"/>
    <p:sldId id="309" r:id="rId8"/>
    <p:sldId id="358" r:id="rId9"/>
    <p:sldId id="295" r:id="rId10"/>
    <p:sldId id="284" r:id="rId11"/>
    <p:sldId id="282" r:id="rId12"/>
    <p:sldId id="310" r:id="rId13"/>
    <p:sldId id="311" r:id="rId14"/>
    <p:sldId id="312" r:id="rId15"/>
    <p:sldId id="313" r:id="rId16"/>
    <p:sldId id="314" r:id="rId17"/>
    <p:sldId id="315" r:id="rId18"/>
    <p:sldId id="316" r:id="rId19"/>
    <p:sldId id="317" r:id="rId20"/>
    <p:sldId id="318" r:id="rId21"/>
    <p:sldId id="319" r:id="rId22"/>
    <p:sldId id="320" r:id="rId23"/>
    <p:sldId id="322" r:id="rId24"/>
    <p:sldId id="325" r:id="rId25"/>
    <p:sldId id="326" r:id="rId26"/>
    <p:sldId id="327" r:id="rId27"/>
    <p:sldId id="330" r:id="rId28"/>
    <p:sldId id="328" r:id="rId29"/>
    <p:sldId id="329" r:id="rId30"/>
    <p:sldId id="333" r:id="rId31"/>
    <p:sldId id="332" r:id="rId32"/>
    <p:sldId id="335" r:id="rId33"/>
    <p:sldId id="336" r:id="rId34"/>
    <p:sldId id="337" r:id="rId35"/>
    <p:sldId id="338" r:id="rId36"/>
    <p:sldId id="339" r:id="rId37"/>
    <p:sldId id="341" r:id="rId38"/>
    <p:sldId id="342" r:id="rId39"/>
    <p:sldId id="343" r:id="rId40"/>
    <p:sldId id="340" r:id="rId41"/>
    <p:sldId id="344" r:id="rId42"/>
    <p:sldId id="345" r:id="rId43"/>
    <p:sldId id="346" r:id="rId44"/>
    <p:sldId id="347" r:id="rId45"/>
    <p:sldId id="348" r:id="rId46"/>
    <p:sldId id="349" r:id="rId47"/>
    <p:sldId id="350" r:id="rId48"/>
    <p:sldId id="351" r:id="rId49"/>
    <p:sldId id="352" r:id="rId50"/>
    <p:sldId id="353" r:id="rId51"/>
    <p:sldId id="354" r:id="rId52"/>
    <p:sldId id="285" r:id="rId53"/>
    <p:sldId id="286" r:id="rId54"/>
    <p:sldId id="290" r:id="rId55"/>
    <p:sldId id="293" r:id="rId56"/>
    <p:sldId id="331" r:id="rId57"/>
    <p:sldId id="334" r:id="rId58"/>
    <p:sldId id="355" r:id="rId59"/>
    <p:sldId id="359" r:id="rId60"/>
    <p:sldId id="296" r:id="rId61"/>
    <p:sldId id="299" r:id="rId62"/>
    <p:sldId id="258" r:id="rId63"/>
  </p:sldIdLst>
  <p:sldSz cx="9144000" cy="6858000" type="screen4x3"/>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ny" initials="KB" lastIdx="7"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A0000"/>
    <a:srgbClr val="B11313"/>
  </p:clrMru>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éma alapján készült stílus 1 – 4. jelölőszín">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Téma alapján készült stílus 1 – 1. jelölőszín">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éma alapján készült stílus 1 – 6. jelölőszín">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00A15C55-8517-42AA-B614-E9B94910E393}" styleName="Közepesen sötét stílus 2 – 4.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Közepesen sötét stílus 2 – 3.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Közepesen sötét stílus 2 – 6.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Közepesen sötét stílus 2 – 2.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C4B1156A-380E-4F78-BDF5-A606A8083BF9}" styleName="Közepesen sötét stílus 4 – 4. jelölőszín">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8B1032C-EA38-4F05-BA0D-38AFFFC7BED3}" styleName="Világos stílus 3 – 6. jelölőszín">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84" autoAdjust="0"/>
    <p:restoredTop sz="84799" autoAdjust="0"/>
  </p:normalViewPr>
  <p:slideViewPr>
    <p:cSldViewPr>
      <p:cViewPr>
        <p:scale>
          <a:sx n="60" d="100"/>
          <a:sy n="60" d="100"/>
        </p:scale>
        <p:origin x="-2364" y="-8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59669F-7CF5-4857-ABC7-1622A12DBE8B}" type="datetimeFigureOut">
              <a:rPr lang="hu-HU" smtClean="0"/>
              <a:pPr/>
              <a:t>2010.04.03.</a:t>
            </a:fld>
            <a:endParaRPr lang="hu-HU"/>
          </a:p>
        </p:txBody>
      </p:sp>
      <p:sp>
        <p:nvSpPr>
          <p:cNvPr id="4" name="Diakép hely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6FED6D-7189-4263-BF0A-1DC167A8F962}" type="slidenum">
              <a:rPr lang="hu-HU" smtClean="0"/>
              <a:pPr/>
              <a:t>‹#›</a:t>
            </a:fld>
            <a:endParaRPr lang="hu-H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msdn2.microsoft.com/en-us/library/ms810604.aspx" TargetMode="External"/><Relationship Id="rId2" Type="http://schemas.openxmlformats.org/officeDocument/2006/relationships/slide" Target="../slides/slide2.xml"/><Relationship Id="rId1" Type="http://schemas.openxmlformats.org/officeDocument/2006/relationships/notesMaster" Target="../notesMasters/notesMaster1.xml"/><Relationship Id="rId6" Type="http://schemas.openxmlformats.org/officeDocument/2006/relationships/hyperlink" Target="http://blogs.msdn.com/winfs/" TargetMode="External"/><Relationship Id="rId5" Type="http://schemas.openxmlformats.org/officeDocument/2006/relationships/hyperlink" Target="http://en.wikipedia.org/wiki/WinFS" TargetMode="External"/><Relationship Id="rId4" Type="http://schemas.openxmlformats.org/officeDocument/2006/relationships/hyperlink" Target="http://archive.devx.com/enterprise/articles/HailStorm/reisenberg/reisenberg-01.asp"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a:t>
            </a:fld>
            <a:endParaRPr lang="hu-HU"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en-US" sz="1200" dirty="0" smtClean="0"/>
              <a:t> </a:t>
            </a:r>
            <a:r>
              <a:rPr lang="en-US" sz="1200" kern="1200" dirty="0" err="1" smtClean="0">
                <a:solidFill>
                  <a:schemeClr val="tx1"/>
                </a:solidFill>
                <a:latin typeface="+mn-lt"/>
                <a:ea typeface="+mn-ea"/>
                <a:cs typeface="+mn-cs"/>
              </a:rPr>
              <a:t>var</a:t>
            </a:r>
            <a:r>
              <a:rPr lang="en-US" sz="1200" kern="1200" dirty="0" smtClean="0">
                <a:solidFill>
                  <a:schemeClr val="tx1"/>
                </a:solidFill>
                <a:latin typeface="+mn-lt"/>
                <a:ea typeface="+mn-ea"/>
                <a:cs typeface="+mn-cs"/>
              </a:rPr>
              <a:t> result = from c in </a:t>
            </a:r>
            <a:r>
              <a:rPr lang="en-US" sz="1200" kern="1200" dirty="0" err="1" smtClean="0">
                <a:solidFill>
                  <a:schemeClr val="tx1"/>
                </a:solidFill>
                <a:latin typeface="+mn-lt"/>
                <a:ea typeface="+mn-ea"/>
                <a:cs typeface="+mn-cs"/>
              </a:rPr>
              <a:t>db.Customers</a:t>
            </a:r>
            <a:endParaRPr lang="en-US"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where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c.City</a:t>
            </a:r>
            <a:r>
              <a:rPr lang="hu-HU" sz="1200" kern="1200" dirty="0" smtClean="0">
                <a:solidFill>
                  <a:schemeClr val="tx1"/>
                </a:solidFill>
                <a:latin typeface="+mn-lt"/>
                <a:ea typeface="+mn-ea"/>
                <a:cs typeface="+mn-cs"/>
              </a:rPr>
              <a:t> == "London"</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select</a:t>
            </a:r>
            <a:r>
              <a:rPr lang="hu-HU" sz="1200" kern="1200" dirty="0" smtClean="0">
                <a:solidFill>
                  <a:schemeClr val="tx1"/>
                </a:solidFill>
                <a:latin typeface="+mn-lt"/>
                <a:ea typeface="+mn-ea"/>
                <a:cs typeface="+mn-cs"/>
              </a:rPr>
              <a:t> c;</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13</a:t>
            </a:fld>
            <a:endParaRPr lang="hu-H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kern="1200" baseline="0" dirty="0" smtClean="0">
                <a:solidFill>
                  <a:schemeClr val="tx1"/>
                </a:solidFill>
                <a:latin typeface="+mn-lt"/>
                <a:ea typeface="+mn-ea"/>
                <a:cs typeface="+mn-cs"/>
              </a:rPr>
              <a:t>Eredményhalmazunk a 6. Elemtől fog tíz elemet </a:t>
            </a:r>
            <a:r>
              <a:rPr lang="hu-HU" sz="1200" kern="1200" baseline="0" dirty="0" err="1" smtClean="0">
                <a:solidFill>
                  <a:schemeClr val="tx1"/>
                </a:solidFill>
                <a:latin typeface="+mn-lt"/>
                <a:ea typeface="+mn-ea"/>
                <a:cs typeface="+mn-cs"/>
              </a:rPr>
              <a:t>visszadni</a:t>
            </a:r>
            <a:r>
              <a:rPr lang="hu-HU" sz="1200" kern="1200" baseline="0" dirty="0" smtClean="0">
                <a:solidFill>
                  <a:schemeClr val="tx1"/>
                </a:solidFill>
                <a:latin typeface="+mn-lt"/>
                <a:ea typeface="+mn-ea"/>
                <a:cs typeface="+mn-cs"/>
              </a:rPr>
              <a:t> tehát a 15-ig.</a:t>
            </a:r>
          </a:p>
          <a:p>
            <a:r>
              <a:rPr lang="en-US" sz="1200" dirty="0" smtClean="0"/>
              <a:t> </a:t>
            </a:r>
            <a:r>
              <a:rPr lang="en-US" sz="1200" kern="1200" dirty="0" err="1" smtClean="0">
                <a:solidFill>
                  <a:schemeClr val="tx1"/>
                </a:solidFill>
                <a:latin typeface="+mn-lt"/>
                <a:ea typeface="+mn-ea"/>
                <a:cs typeface="+mn-cs"/>
              </a:rPr>
              <a:t>var</a:t>
            </a:r>
            <a:r>
              <a:rPr lang="en-US" sz="1200" kern="1200" dirty="0" smtClean="0">
                <a:solidFill>
                  <a:schemeClr val="tx1"/>
                </a:solidFill>
                <a:latin typeface="+mn-lt"/>
                <a:ea typeface="+mn-ea"/>
                <a:cs typeface="+mn-cs"/>
              </a:rPr>
              <a:t> result = (from c in </a:t>
            </a:r>
            <a:r>
              <a:rPr lang="en-US" sz="1200" kern="1200" dirty="0" err="1" smtClean="0">
                <a:solidFill>
                  <a:schemeClr val="tx1"/>
                </a:solidFill>
                <a:latin typeface="+mn-lt"/>
                <a:ea typeface="+mn-ea"/>
                <a:cs typeface="+mn-cs"/>
              </a:rPr>
              <a:t>db.Customers</a:t>
            </a:r>
            <a:endParaRPr lang="en-US"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where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c.City</a:t>
            </a:r>
            <a:r>
              <a:rPr lang="hu-HU" sz="1200" kern="1200" dirty="0" smtClean="0">
                <a:solidFill>
                  <a:schemeClr val="tx1"/>
                </a:solidFill>
                <a:latin typeface="+mn-lt"/>
                <a:ea typeface="+mn-ea"/>
                <a:cs typeface="+mn-cs"/>
              </a:rPr>
              <a:t> == "London"</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select</a:t>
            </a:r>
            <a:r>
              <a:rPr lang="hu-HU" sz="1200" kern="1200" dirty="0" smtClean="0">
                <a:solidFill>
                  <a:schemeClr val="tx1"/>
                </a:solidFill>
                <a:latin typeface="+mn-lt"/>
                <a:ea typeface="+mn-ea"/>
                <a:cs typeface="+mn-cs"/>
              </a:rPr>
              <a:t> c).</a:t>
            </a:r>
            <a:r>
              <a:rPr lang="hu-HU" sz="1200" kern="1200" dirty="0" err="1" smtClean="0">
                <a:solidFill>
                  <a:schemeClr val="tx1"/>
                </a:solidFill>
                <a:latin typeface="+mn-lt"/>
                <a:ea typeface="+mn-ea"/>
                <a:cs typeface="+mn-cs"/>
              </a:rPr>
              <a:t>Skip</a:t>
            </a:r>
            <a:r>
              <a:rPr lang="hu-HU" sz="1200" kern="1200" dirty="0" smtClean="0">
                <a:solidFill>
                  <a:schemeClr val="tx1"/>
                </a:solidFill>
                <a:latin typeface="+mn-lt"/>
                <a:ea typeface="+mn-ea"/>
                <a:cs typeface="+mn-cs"/>
              </a:rPr>
              <a:t>(1).</a:t>
            </a:r>
            <a:r>
              <a:rPr lang="hu-HU" sz="1200" kern="1200" dirty="0" err="1" smtClean="0">
                <a:solidFill>
                  <a:schemeClr val="tx1"/>
                </a:solidFill>
                <a:latin typeface="+mn-lt"/>
                <a:ea typeface="+mn-ea"/>
                <a:cs typeface="+mn-cs"/>
              </a:rPr>
              <a:t>Take</a:t>
            </a:r>
            <a:r>
              <a:rPr lang="hu-HU" sz="1200" kern="1200" dirty="0" smtClean="0">
                <a:solidFill>
                  <a:schemeClr val="tx1"/>
                </a:solidFill>
                <a:latin typeface="+mn-lt"/>
                <a:ea typeface="+mn-ea"/>
                <a:cs typeface="+mn-cs"/>
              </a:rPr>
              <a:t>(2);</a:t>
            </a:r>
          </a:p>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14</a:t>
            </a:fld>
            <a:endParaRPr lang="hu-H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pl-PL" sz="1200" dirty="0" smtClean="0"/>
              <a:t> </a:t>
            </a:r>
            <a:r>
              <a:rPr lang="pl-PL" sz="1200" kern="1200" dirty="0" smtClean="0">
                <a:solidFill>
                  <a:schemeClr val="tx1"/>
                </a:solidFill>
                <a:latin typeface="+mn-lt"/>
                <a:ea typeface="+mn-ea"/>
                <a:cs typeface="+mn-cs"/>
              </a:rPr>
              <a:t>int[] szamok = { 3, 2, 1, 123, 344 };</a:t>
            </a:r>
          </a:p>
          <a:p>
            <a:r>
              <a:rPr lang="pt-BR" sz="1200" kern="1200" dirty="0" smtClean="0">
                <a:solidFill>
                  <a:schemeClr val="tx1"/>
                </a:solidFill>
                <a:latin typeface="+mn-lt"/>
                <a:ea typeface="+mn-ea"/>
                <a:cs typeface="+mn-cs"/>
              </a:rPr>
              <a:t>            var result = szamok.TakeWhile(n =&gt; n &lt; 100);</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15</a:t>
            </a:fld>
            <a:endParaRPr lang="hu-H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pl-PL" sz="1200" dirty="0" smtClean="0"/>
              <a:t> </a:t>
            </a:r>
            <a:r>
              <a:rPr lang="pl-PL" sz="1200" kern="1200" dirty="0" smtClean="0">
                <a:solidFill>
                  <a:schemeClr val="tx1"/>
                </a:solidFill>
                <a:latin typeface="+mn-lt"/>
                <a:ea typeface="+mn-ea"/>
                <a:cs typeface="+mn-cs"/>
              </a:rPr>
              <a:t>int[] szamok = { 3, 2, 1, 123, 344 };</a:t>
            </a:r>
          </a:p>
          <a:p>
            <a:r>
              <a:rPr lang="pt-BR" sz="1200" kern="1200" dirty="0" smtClean="0">
                <a:solidFill>
                  <a:schemeClr val="tx1"/>
                </a:solidFill>
                <a:latin typeface="+mn-lt"/>
                <a:ea typeface="+mn-ea"/>
                <a:cs typeface="+mn-cs"/>
              </a:rPr>
              <a:t>            var result = szamok.SkipWhile(n =&gt; n &lt; 100);</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16</a:t>
            </a:fld>
            <a:endParaRPr lang="hu-H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en-US" sz="1200" dirty="0" smtClean="0"/>
              <a:t> </a:t>
            </a:r>
            <a:r>
              <a:rPr lang="en-US" sz="1200" kern="1200" dirty="0" err="1" smtClean="0">
                <a:solidFill>
                  <a:schemeClr val="tx1"/>
                </a:solidFill>
                <a:latin typeface="+mn-lt"/>
                <a:ea typeface="+mn-ea"/>
                <a:cs typeface="+mn-cs"/>
              </a:rPr>
              <a:t>var</a:t>
            </a:r>
            <a:r>
              <a:rPr lang="en-US" sz="1200" kern="1200" dirty="0" smtClean="0">
                <a:solidFill>
                  <a:schemeClr val="tx1"/>
                </a:solidFill>
                <a:latin typeface="+mn-lt"/>
                <a:ea typeface="+mn-ea"/>
                <a:cs typeface="+mn-cs"/>
              </a:rPr>
              <a:t> result = (from c in </a:t>
            </a:r>
            <a:r>
              <a:rPr lang="en-US" sz="1200" kern="1200" dirty="0" err="1" smtClean="0">
                <a:solidFill>
                  <a:schemeClr val="tx1"/>
                </a:solidFill>
                <a:latin typeface="+mn-lt"/>
                <a:ea typeface="+mn-ea"/>
                <a:cs typeface="+mn-cs"/>
              </a:rPr>
              <a:t>db.Customers</a:t>
            </a:r>
            <a:endParaRPr lang="en-US"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select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c.City</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Distinct</a:t>
            </a:r>
            <a:r>
              <a:rPr lang="hu-HU" sz="1200" kern="1200" dirty="0" smtClean="0">
                <a:solidFill>
                  <a:schemeClr val="tx1"/>
                </a:solidFill>
                <a:latin typeface="+mn-lt"/>
                <a:ea typeface="+mn-ea"/>
                <a:cs typeface="+mn-cs"/>
              </a:rPr>
              <a:t>();</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17</a:t>
            </a:fld>
            <a:endParaRPr lang="hu-H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en-US" sz="1200" dirty="0" smtClean="0"/>
              <a:t> </a:t>
            </a:r>
            <a:r>
              <a:rPr lang="en-US" sz="1200" kern="1200" dirty="0" err="1" smtClean="0">
                <a:solidFill>
                  <a:schemeClr val="tx1"/>
                </a:solidFill>
                <a:latin typeface="+mn-lt"/>
                <a:ea typeface="+mn-ea"/>
                <a:cs typeface="+mn-cs"/>
              </a:rPr>
              <a:t>var</a:t>
            </a:r>
            <a:r>
              <a:rPr lang="en-US" sz="1200" kern="1200" dirty="0" smtClean="0">
                <a:solidFill>
                  <a:schemeClr val="tx1"/>
                </a:solidFill>
                <a:latin typeface="+mn-lt"/>
                <a:ea typeface="+mn-ea"/>
                <a:cs typeface="+mn-cs"/>
              </a:rPr>
              <a:t> result = from c in </a:t>
            </a:r>
            <a:r>
              <a:rPr lang="en-US" sz="1200" kern="1200" dirty="0" err="1" smtClean="0">
                <a:solidFill>
                  <a:schemeClr val="tx1"/>
                </a:solidFill>
                <a:latin typeface="+mn-lt"/>
                <a:ea typeface="+mn-ea"/>
                <a:cs typeface="+mn-cs"/>
              </a:rPr>
              <a:t>db.Customers</a:t>
            </a:r>
            <a:endParaRPr lang="en-US"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select</a:t>
            </a:r>
            <a:r>
              <a:rPr lang="hu-HU" sz="1200" kern="1200" dirty="0" smtClean="0">
                <a:solidFill>
                  <a:schemeClr val="tx1"/>
                </a:solidFill>
                <a:latin typeface="+mn-lt"/>
                <a:ea typeface="+mn-ea"/>
                <a:cs typeface="+mn-cs"/>
              </a:rPr>
              <a:t> c;</a:t>
            </a:r>
          </a:p>
          <a:p>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r>
              <a:rPr lang="hu-HU" sz="1200" dirty="0" err="1" smtClean="0"/>
              <a:t>db.Customers.Select</a:t>
            </a:r>
            <a:r>
              <a:rPr lang="hu-HU" sz="1200" dirty="0" smtClean="0"/>
              <a:t>(p =&gt; </a:t>
            </a:r>
            <a:r>
              <a:rPr lang="hu-HU" sz="1200" dirty="0" err="1" smtClean="0"/>
              <a:t>p</a:t>
            </a:r>
            <a:r>
              <a:rPr lang="hu-HU" sz="1200" dirty="0" smtClean="0"/>
              <a:t>);</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18</a:t>
            </a:fld>
            <a:endParaRPr lang="hu-H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19</a:t>
            </a:fld>
            <a:endParaRPr lang="hu-H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20</a:t>
            </a:fld>
            <a:endParaRPr lang="hu-H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21</a:t>
            </a:fld>
            <a:endParaRPr lang="hu-H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22</a:t>
            </a:fld>
            <a:endParaRPr lang="hu-H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smtClean="0"/>
              <a:t>A Microsoft ősidők óta próbálja megoldani az egységes tároló rendszer problémáját. Tudjuk, hogy nagyon sokféle adatot akarunk kezelni, ráadásul nagyon eltérőek a tipikus adatkezelési műveletek is az egyes esetekben. Minden ilyen esetre született több-kevésbé optimalizált adattár és elérési API: </a:t>
            </a:r>
          </a:p>
          <a:p>
            <a:endParaRPr lang="hu-HU" dirty="0" smtClean="0"/>
          </a:p>
          <a:p>
            <a:r>
              <a:rPr lang="hu-HU" dirty="0" smtClean="0"/>
              <a:t>"</a:t>
            </a:r>
            <a:r>
              <a:rPr lang="hu-HU" dirty="0" err="1" smtClean="0">
                <a:hlinkClick r:id="rId3"/>
              </a:rPr>
              <a:t>Cairo</a:t>
            </a:r>
            <a:r>
              <a:rPr lang="hu-HU" dirty="0" smtClean="0"/>
              <a:t>": az objektum orientált operációs rendszer, kb. 1994. Lényegében semmi sem lett belőle. </a:t>
            </a:r>
          </a:p>
          <a:p>
            <a:r>
              <a:rPr lang="hu-HU" dirty="0" smtClean="0"/>
              <a:t>"</a:t>
            </a:r>
            <a:r>
              <a:rPr lang="hu-HU" dirty="0" err="1" smtClean="0">
                <a:hlinkClick r:id="rId4"/>
              </a:rPr>
              <a:t>Hailstorm</a:t>
            </a:r>
            <a:r>
              <a:rPr lang="hu-HU" dirty="0" smtClean="0"/>
              <a:t>" avagy .NET </a:t>
            </a:r>
            <a:r>
              <a:rPr lang="hu-HU" dirty="0" err="1" smtClean="0"/>
              <a:t>My</a:t>
            </a:r>
            <a:r>
              <a:rPr lang="hu-HU" dirty="0" smtClean="0"/>
              <a:t> </a:t>
            </a:r>
            <a:r>
              <a:rPr lang="hu-HU" dirty="0" err="1" smtClean="0"/>
              <a:t>Services</a:t>
            </a:r>
            <a:r>
              <a:rPr lang="hu-HU" dirty="0" smtClean="0"/>
              <a:t>: a személyes adatok központosított tárháza a SOAP és a WS-* jegyében 2001-ből. Ezt ugyan kifütyülték a </a:t>
            </a:r>
            <a:r>
              <a:rPr lang="hu-HU" dirty="0" err="1" smtClean="0"/>
              <a:t>privacyra</a:t>
            </a:r>
            <a:r>
              <a:rPr lang="hu-HU" dirty="0" smtClean="0"/>
              <a:t> érzékeny kritikusok és versenytársak, de lássuk be, a Windows </a:t>
            </a:r>
            <a:r>
              <a:rPr lang="hu-HU" dirty="0" err="1" smtClean="0"/>
              <a:t>Live</a:t>
            </a:r>
            <a:r>
              <a:rPr lang="hu-HU" dirty="0" smtClean="0"/>
              <a:t> </a:t>
            </a:r>
            <a:r>
              <a:rPr lang="hu-HU" dirty="0" err="1" smtClean="0"/>
              <a:t>Services</a:t>
            </a:r>
            <a:r>
              <a:rPr lang="hu-HU" dirty="0" smtClean="0"/>
              <a:t> lényegében ennek utózengése. </a:t>
            </a:r>
          </a:p>
          <a:p>
            <a:r>
              <a:rPr lang="hu-HU" dirty="0" smtClean="0"/>
              <a:t>"</a:t>
            </a:r>
            <a:r>
              <a:rPr lang="hu-HU" dirty="0" err="1" smtClean="0">
                <a:hlinkClick r:id="rId5"/>
              </a:rPr>
              <a:t>WinFS</a:t>
            </a:r>
            <a:r>
              <a:rPr lang="hu-HU" dirty="0" smtClean="0"/>
              <a:t>" avagy Windows </a:t>
            </a:r>
            <a:r>
              <a:rPr lang="hu-HU" dirty="0" err="1" smtClean="0"/>
              <a:t>Future</a:t>
            </a:r>
            <a:r>
              <a:rPr lang="hu-HU" dirty="0" smtClean="0"/>
              <a:t> Storage: előbb a relációs fájlrendszer, majd a mindent tudó, operációs rendszerbe épített relációs adatbázis álma 2003-ból, megcélozva a közvetkező Windows verziót, az akkor még Windows </a:t>
            </a:r>
            <a:r>
              <a:rPr lang="hu-HU" dirty="0" err="1" smtClean="0"/>
              <a:t>Longhornnak</a:t>
            </a:r>
            <a:r>
              <a:rPr lang="hu-HU" dirty="0" smtClean="0"/>
              <a:t> nevezett, ma Windows Vistaként </a:t>
            </a:r>
            <a:r>
              <a:rPr lang="hu-HU" dirty="0" err="1" smtClean="0"/>
              <a:t>ismert....izét</a:t>
            </a:r>
            <a:r>
              <a:rPr lang="hu-HU" dirty="0" smtClean="0"/>
              <a:t>. A </a:t>
            </a:r>
            <a:r>
              <a:rPr lang="hu-HU" dirty="0" err="1" smtClean="0">
                <a:hlinkClick r:id="rId6"/>
              </a:rPr>
              <a:t>WinFS</a:t>
            </a:r>
            <a:r>
              <a:rPr lang="hu-HU" dirty="0" smtClean="0">
                <a:hlinkClick r:id="rId6"/>
              </a:rPr>
              <a:t> </a:t>
            </a:r>
            <a:r>
              <a:rPr lang="hu-HU" dirty="0" err="1" smtClean="0">
                <a:hlinkClick r:id="rId6"/>
              </a:rPr>
              <a:t>blog</a:t>
            </a:r>
            <a:r>
              <a:rPr lang="hu-HU" dirty="0" smtClean="0"/>
              <a:t> utolsó bejegyzése épp egy éves és akárhogy is cifrázza, lényegében arról szól, hogy a </a:t>
            </a:r>
            <a:r>
              <a:rPr lang="hu-HU" dirty="0" err="1" smtClean="0"/>
              <a:t>WinFS-ből</a:t>
            </a:r>
            <a:r>
              <a:rPr lang="hu-HU" dirty="0" smtClean="0"/>
              <a:t> sem lesz semmi. </a:t>
            </a:r>
          </a:p>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2</a:t>
            </a:fld>
            <a:endParaRPr lang="hu-H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23</a:t>
            </a:fld>
            <a:endParaRPr lang="hu-H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kern="1200" baseline="0" dirty="0" smtClean="0">
                <a:solidFill>
                  <a:schemeClr val="tx1"/>
                </a:solidFill>
                <a:latin typeface="+mn-lt"/>
                <a:ea typeface="+mn-ea"/>
                <a:cs typeface="+mn-cs"/>
              </a:rPr>
              <a:t>A </a:t>
            </a:r>
            <a:r>
              <a:rPr lang="hu-HU" sz="1200" kern="1200" baseline="0" dirty="0" err="1" smtClean="0">
                <a:solidFill>
                  <a:schemeClr val="tx1"/>
                </a:solidFill>
                <a:latin typeface="+mn-lt"/>
                <a:ea typeface="+mn-ea"/>
                <a:cs typeface="+mn-cs"/>
              </a:rPr>
              <a:t>join</a:t>
            </a:r>
            <a:r>
              <a:rPr lang="hu-HU" sz="1200" kern="1200" baseline="0" dirty="0" smtClean="0">
                <a:solidFill>
                  <a:schemeClr val="tx1"/>
                </a:solidFill>
                <a:latin typeface="+mn-lt"/>
                <a:ea typeface="+mn-ea"/>
                <a:cs typeface="+mn-cs"/>
              </a:rPr>
              <a:t> kulcsszó után megint egy új változót hozunk létre (</a:t>
            </a:r>
            <a:r>
              <a:rPr lang="hu-HU" sz="1200" kern="1200" baseline="0" dirty="0" err="1" smtClean="0">
                <a:solidFill>
                  <a:schemeClr val="tx1"/>
                </a:solidFill>
                <a:latin typeface="+mn-lt"/>
                <a:ea typeface="+mn-ea"/>
                <a:cs typeface="+mn-cs"/>
              </a:rPr>
              <a:t>felhasznalo</a:t>
            </a:r>
            <a:r>
              <a:rPr lang="hu-HU" sz="1200" kern="1200" baseline="0" dirty="0" smtClean="0">
                <a:solidFill>
                  <a:schemeClr val="tx1"/>
                </a:solidFill>
                <a:latin typeface="+mn-lt"/>
                <a:ea typeface="+mn-ea"/>
                <a:cs typeface="+mn-cs"/>
              </a:rPr>
              <a:t>), amelyhez hozzácsatoljuk a „USERS” táblát, méghozzá úgy, hogy kiválasztunk két mezőt mindkét osztályból és az </a:t>
            </a:r>
            <a:r>
              <a:rPr lang="hu-HU" sz="1200" kern="1200" baseline="0" dirty="0" err="1" smtClean="0">
                <a:solidFill>
                  <a:schemeClr val="tx1"/>
                </a:solidFill>
                <a:latin typeface="+mn-lt"/>
                <a:ea typeface="+mn-ea"/>
                <a:cs typeface="+mn-cs"/>
              </a:rPr>
              <a:t>equals</a:t>
            </a:r>
            <a:r>
              <a:rPr lang="hu-HU" sz="1200" kern="1200" baseline="0" dirty="0" smtClean="0">
                <a:solidFill>
                  <a:schemeClr val="tx1"/>
                </a:solidFill>
                <a:latin typeface="+mn-lt"/>
                <a:ea typeface="+mn-ea"/>
                <a:cs typeface="+mn-cs"/>
              </a:rPr>
              <a:t> kulcsszóval megfelejtetjük őket egymásnak.</a:t>
            </a:r>
          </a:p>
          <a:p>
            <a:endParaRPr lang="hu-HU" sz="1200" kern="1200" baseline="0" dirty="0" smtClean="0">
              <a:solidFill>
                <a:schemeClr val="tx1"/>
              </a:solidFill>
              <a:latin typeface="+mn-lt"/>
              <a:ea typeface="+mn-ea"/>
              <a:cs typeface="+mn-cs"/>
            </a:endParaRPr>
          </a:p>
          <a:p>
            <a:r>
              <a:rPr lang="en-US" sz="1200" dirty="0" smtClean="0"/>
              <a:t> </a:t>
            </a:r>
            <a:r>
              <a:rPr lang="en-US" sz="1200" kern="1200" dirty="0" err="1" smtClean="0">
                <a:solidFill>
                  <a:schemeClr val="tx1"/>
                </a:solidFill>
                <a:latin typeface="+mn-lt"/>
                <a:ea typeface="+mn-ea"/>
                <a:cs typeface="+mn-cs"/>
              </a:rPr>
              <a:t>var</a:t>
            </a:r>
            <a:r>
              <a:rPr lang="en-US" sz="1200" kern="1200" dirty="0" smtClean="0">
                <a:solidFill>
                  <a:schemeClr val="tx1"/>
                </a:solidFill>
                <a:latin typeface="+mn-lt"/>
                <a:ea typeface="+mn-ea"/>
                <a:cs typeface="+mn-cs"/>
              </a:rPr>
              <a:t> result = from c in </a:t>
            </a:r>
            <a:r>
              <a:rPr lang="en-US" sz="1200" kern="1200" dirty="0" err="1" smtClean="0">
                <a:solidFill>
                  <a:schemeClr val="tx1"/>
                </a:solidFill>
                <a:latin typeface="+mn-lt"/>
                <a:ea typeface="+mn-ea"/>
                <a:cs typeface="+mn-cs"/>
              </a:rPr>
              <a:t>db.Customers</a:t>
            </a:r>
            <a:endParaRPr lang="en-US"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join</a:t>
            </a:r>
            <a:r>
              <a:rPr lang="hu-HU" sz="1200" kern="1200" dirty="0" smtClean="0">
                <a:solidFill>
                  <a:schemeClr val="tx1"/>
                </a:solidFill>
                <a:latin typeface="+mn-lt"/>
                <a:ea typeface="+mn-ea"/>
                <a:cs typeface="+mn-cs"/>
              </a:rPr>
              <a:t> city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db.Orders</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c.City</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equals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city.ShipCity</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select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new</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ShipName</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city.ShipName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CustomerID</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city.CustomerID</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24</a:t>
            </a:fld>
            <a:endParaRPr lang="hu-H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25</a:t>
            </a:fld>
            <a:endParaRPr lang="hu-H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en-US" sz="1200" dirty="0" smtClean="0"/>
              <a:t> </a:t>
            </a:r>
            <a:r>
              <a:rPr lang="en-US" sz="1200" kern="1200" dirty="0" err="1" smtClean="0">
                <a:solidFill>
                  <a:schemeClr val="tx1"/>
                </a:solidFill>
                <a:latin typeface="+mn-lt"/>
                <a:ea typeface="+mn-ea"/>
                <a:cs typeface="+mn-cs"/>
              </a:rPr>
              <a:t>var</a:t>
            </a:r>
            <a:r>
              <a:rPr lang="en-US" sz="1200" kern="1200" dirty="0" smtClean="0">
                <a:solidFill>
                  <a:schemeClr val="tx1"/>
                </a:solidFill>
                <a:latin typeface="+mn-lt"/>
                <a:ea typeface="+mn-ea"/>
                <a:cs typeface="+mn-cs"/>
              </a:rPr>
              <a:t> result = from p in </a:t>
            </a:r>
            <a:r>
              <a:rPr lang="en-US" sz="1200" kern="1200" dirty="0" err="1" smtClean="0">
                <a:solidFill>
                  <a:schemeClr val="tx1"/>
                </a:solidFill>
                <a:latin typeface="+mn-lt"/>
                <a:ea typeface="+mn-ea"/>
                <a:cs typeface="+mn-cs"/>
              </a:rPr>
              <a:t>db.Customers</a:t>
            </a:r>
            <a:endParaRPr lang="en-US"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orderby</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p.City</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select</a:t>
            </a:r>
            <a:r>
              <a:rPr lang="hu-HU" sz="1200" kern="1200" dirty="0" smtClean="0">
                <a:solidFill>
                  <a:schemeClr val="tx1"/>
                </a:solidFill>
                <a:latin typeface="+mn-lt"/>
                <a:ea typeface="+mn-ea"/>
                <a:cs typeface="+mn-cs"/>
              </a:rPr>
              <a:t> p;</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foreach</a:t>
            </a:r>
            <a:r>
              <a:rPr lang="hu-HU" sz="1200" kern="1200" dirty="0" smtClean="0">
                <a:solidFill>
                  <a:schemeClr val="tx1"/>
                </a:solidFill>
                <a:latin typeface="+mn-lt"/>
                <a:ea typeface="+mn-ea"/>
                <a:cs typeface="+mn-cs"/>
              </a:rPr>
              <a:t> (var </a:t>
            </a:r>
            <a:r>
              <a:rPr lang="hu-HU" sz="1200" kern="1200" dirty="0" err="1" smtClean="0">
                <a:solidFill>
                  <a:schemeClr val="tx1"/>
                </a:solidFill>
                <a:latin typeface="+mn-lt"/>
                <a:ea typeface="+mn-ea"/>
                <a:cs typeface="+mn-cs"/>
              </a:rPr>
              <a:t>item</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result</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Console.WriteLine</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item.City</a:t>
            </a:r>
            <a:r>
              <a:rPr lang="hu-HU" sz="1200" kern="1200" dirty="0" smtClean="0">
                <a:solidFill>
                  <a:schemeClr val="tx1"/>
                </a:solidFill>
                <a:latin typeface="+mn-lt"/>
                <a:ea typeface="+mn-ea"/>
                <a:cs typeface="+mn-cs"/>
              </a:rPr>
              <a:t>  + "\t" +  </a:t>
            </a:r>
            <a:r>
              <a:rPr lang="hu-HU" sz="1200" kern="1200" dirty="0" err="1" smtClean="0">
                <a:solidFill>
                  <a:schemeClr val="tx1"/>
                </a:solidFill>
                <a:latin typeface="+mn-lt"/>
                <a:ea typeface="+mn-ea"/>
                <a:cs typeface="+mn-cs"/>
              </a:rPr>
              <a:t>item.CustomerID</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26</a:t>
            </a:fld>
            <a:endParaRPr lang="hu-H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27</a:t>
            </a:fld>
            <a:endParaRPr lang="hu-H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28</a:t>
            </a:fld>
            <a:endParaRPr lang="hu-HU"/>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29</a:t>
            </a:fld>
            <a:endParaRPr lang="hu-HU"/>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30</a:t>
            </a:fld>
            <a:endParaRPr lang="hu-HU"/>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pt-BR" sz="1200" kern="1200" baseline="0" dirty="0" smtClean="0">
                <a:solidFill>
                  <a:schemeClr val="tx1"/>
                </a:solidFill>
                <a:latin typeface="+mn-lt"/>
                <a:ea typeface="+mn-ea"/>
                <a:cs typeface="+mn-cs"/>
              </a:rPr>
              <a:t>Rendezzük a felhasználók nevét a</a:t>
            </a:r>
            <a:r>
              <a:rPr lang="hu-HU" sz="1200" kern="1200" baseline="0" dirty="0" smtClean="0">
                <a:solidFill>
                  <a:schemeClr val="tx1"/>
                </a:solidFill>
                <a:latin typeface="+mn-lt"/>
                <a:ea typeface="+mn-ea"/>
                <a:cs typeface="+mn-cs"/>
              </a:rPr>
              <a:t> kezdőbetűk szerinti csoportokba, és nézzük meg egyes csoportokban hány darab</a:t>
            </a:r>
          </a:p>
          <a:p>
            <a:r>
              <a:rPr lang="hu-HU" sz="1200" kern="1200" baseline="0" dirty="0" smtClean="0">
                <a:solidFill>
                  <a:schemeClr val="tx1"/>
                </a:solidFill>
                <a:latin typeface="+mn-lt"/>
                <a:ea typeface="+mn-ea"/>
                <a:cs typeface="+mn-cs"/>
              </a:rPr>
              <a:t>felhasználó található.</a:t>
            </a:r>
            <a:endParaRPr lang="hu-HU" sz="1200" dirty="0" smtClean="0">
              <a:solidFill>
                <a:schemeClr val="bg1"/>
              </a:solidFill>
            </a:endParaRPr>
          </a:p>
          <a:p>
            <a:endParaRPr lang="hu-HU" sz="1200" dirty="0" smtClean="0">
              <a:solidFill>
                <a:schemeClr val="bg1"/>
              </a:solidFill>
            </a:endParaRPr>
          </a:p>
          <a:p>
            <a:r>
              <a:rPr lang="hu-HU" sz="1200" dirty="0" smtClean="0">
                <a:solidFill>
                  <a:schemeClr val="bg1"/>
                </a:solidFill>
              </a:rPr>
              <a:t>Ezek után a kulcsot az új csoportunk .Key csak olvasható </a:t>
            </a:r>
            <a:r>
              <a:rPr lang="hu-HU" sz="1200" dirty="0" err="1" smtClean="0">
                <a:solidFill>
                  <a:schemeClr val="bg1"/>
                </a:solidFill>
              </a:rPr>
              <a:t>propertyjével</a:t>
            </a:r>
            <a:r>
              <a:rPr lang="hu-HU" sz="1200" dirty="0" smtClean="0">
                <a:solidFill>
                  <a:schemeClr val="bg1"/>
                </a:solidFill>
              </a:rPr>
              <a:t> érjük el.</a:t>
            </a:r>
            <a:endParaRPr kumimoji="0" lang="hu-HU" sz="1200" b="0" i="0" u="none" strike="noStrike" kern="1200" cap="none" spc="0" normalizeH="0" baseline="0" noProof="0" dirty="0" smtClean="0">
              <a:ln>
                <a:noFill/>
              </a:ln>
              <a:solidFill>
                <a:schemeClr val="bg1"/>
              </a:solidFill>
              <a:effectLst/>
              <a:uLnTx/>
              <a:uFillTx/>
              <a:latin typeface="+mn-lt"/>
              <a:ea typeface="+mn-ea"/>
              <a:cs typeface="+mn-cs"/>
            </a:endParaRPr>
          </a:p>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31</a:t>
            </a:fld>
            <a:endParaRPr lang="hu-HU"/>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32</a:t>
            </a:fld>
            <a:endParaRPr lang="hu-H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3</a:t>
            </a:fld>
            <a:endParaRPr lang="hu-HU"/>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en-US" sz="1200" dirty="0" smtClean="0"/>
              <a:t> </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 halmaz1 = new </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 { 1, 2, 3 };</a:t>
            </a:r>
          </a:p>
          <a:p>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 halmaz2 = new </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 { 4, 5, 6 };</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IEnumerable</a:t>
            </a:r>
            <a:r>
              <a:rPr lang="hu-HU" sz="1200" kern="1200" dirty="0" smtClean="0">
                <a:solidFill>
                  <a:schemeClr val="tx1"/>
                </a:solidFill>
                <a:latin typeface="+mn-lt"/>
                <a:ea typeface="+mn-ea"/>
                <a:cs typeface="+mn-cs"/>
              </a:rPr>
              <a:t>&lt;int&gt; </a:t>
            </a:r>
            <a:r>
              <a:rPr lang="hu-HU" sz="1200" kern="1200" dirty="0" err="1" smtClean="0">
                <a:solidFill>
                  <a:schemeClr val="tx1"/>
                </a:solidFill>
                <a:latin typeface="+mn-lt"/>
                <a:ea typeface="+mn-ea"/>
                <a:cs typeface="+mn-cs"/>
              </a:rPr>
              <a:t>concat</a:t>
            </a:r>
            <a:r>
              <a:rPr lang="hu-HU" sz="1200" kern="1200" dirty="0" smtClean="0">
                <a:solidFill>
                  <a:schemeClr val="tx1"/>
                </a:solidFill>
                <a:latin typeface="+mn-lt"/>
                <a:ea typeface="+mn-ea"/>
                <a:cs typeface="+mn-cs"/>
              </a:rPr>
              <a:t> = halmaz1.Concat(halmaz2);</a:t>
            </a:r>
          </a:p>
          <a:p>
            <a:endParaRPr lang="hu-HU"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foreach</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var</a:t>
            </a:r>
            <a:r>
              <a:rPr lang="en-US" sz="1200" kern="1200" dirty="0" smtClean="0">
                <a:solidFill>
                  <a:schemeClr val="tx1"/>
                </a:solidFill>
                <a:latin typeface="+mn-lt"/>
                <a:ea typeface="+mn-ea"/>
                <a:cs typeface="+mn-cs"/>
              </a:rPr>
              <a:t> item in </a:t>
            </a:r>
            <a:r>
              <a:rPr lang="en-US" sz="1200" kern="1200" dirty="0" err="1" smtClean="0">
                <a:solidFill>
                  <a:schemeClr val="tx1"/>
                </a:solidFill>
                <a:latin typeface="+mn-lt"/>
                <a:ea typeface="+mn-ea"/>
                <a:cs typeface="+mn-cs"/>
              </a:rPr>
              <a:t>concat</a:t>
            </a:r>
            <a:r>
              <a:rPr lang="en-US"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Console.WriteLine</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item</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33</a:t>
            </a:fld>
            <a:endParaRPr lang="hu-HU"/>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en-US" sz="1200" dirty="0" smtClean="0"/>
              <a:t> </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 halmaz1 = new </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 { 1, 2, 3 };</a:t>
            </a:r>
          </a:p>
          <a:p>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 halmaz2 = new </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 { 4, 3, 6 };</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IEnumerable</a:t>
            </a:r>
            <a:r>
              <a:rPr lang="hu-HU" sz="1200" kern="1200" dirty="0" smtClean="0">
                <a:solidFill>
                  <a:schemeClr val="tx1"/>
                </a:solidFill>
                <a:latin typeface="+mn-lt"/>
                <a:ea typeface="+mn-ea"/>
                <a:cs typeface="+mn-cs"/>
              </a:rPr>
              <a:t>&lt;int&gt; </a:t>
            </a:r>
            <a:r>
              <a:rPr lang="hu-HU" sz="1200" kern="1200" dirty="0" err="1" smtClean="0">
                <a:solidFill>
                  <a:schemeClr val="tx1"/>
                </a:solidFill>
                <a:latin typeface="+mn-lt"/>
                <a:ea typeface="+mn-ea"/>
                <a:cs typeface="+mn-cs"/>
              </a:rPr>
              <a:t>concat</a:t>
            </a:r>
            <a:r>
              <a:rPr lang="hu-HU" sz="1200" kern="1200" dirty="0" smtClean="0">
                <a:solidFill>
                  <a:schemeClr val="tx1"/>
                </a:solidFill>
                <a:latin typeface="+mn-lt"/>
                <a:ea typeface="+mn-ea"/>
                <a:cs typeface="+mn-cs"/>
              </a:rPr>
              <a:t> = halmaz1.Union(halmaz2);</a:t>
            </a:r>
          </a:p>
          <a:p>
            <a:endParaRPr lang="hu-HU"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foreach</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var</a:t>
            </a:r>
            <a:r>
              <a:rPr lang="en-US" sz="1200" kern="1200" dirty="0" smtClean="0">
                <a:solidFill>
                  <a:schemeClr val="tx1"/>
                </a:solidFill>
                <a:latin typeface="+mn-lt"/>
                <a:ea typeface="+mn-ea"/>
                <a:cs typeface="+mn-cs"/>
              </a:rPr>
              <a:t> item in </a:t>
            </a:r>
            <a:r>
              <a:rPr lang="en-US" sz="1200" kern="1200" dirty="0" err="1" smtClean="0">
                <a:solidFill>
                  <a:schemeClr val="tx1"/>
                </a:solidFill>
                <a:latin typeface="+mn-lt"/>
                <a:ea typeface="+mn-ea"/>
                <a:cs typeface="+mn-cs"/>
              </a:rPr>
              <a:t>concat</a:t>
            </a:r>
            <a:r>
              <a:rPr lang="en-US"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Console.WriteLine</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item</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34</a:t>
            </a:fld>
            <a:endParaRPr lang="hu-HU"/>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en-US" sz="1200" dirty="0" smtClean="0"/>
              <a:t> </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 halmaz1 = new </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 { 1, 2, 3 };</a:t>
            </a:r>
          </a:p>
          <a:p>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 halmaz2 = new </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 { 4, 3, 6 };</a:t>
            </a:r>
          </a:p>
          <a:p>
            <a:endParaRPr lang="hu-HU" sz="1200" kern="1200" dirty="0" smtClean="0">
              <a:solidFill>
                <a:schemeClr val="tx1"/>
              </a:solidFill>
              <a:latin typeface="+mn-lt"/>
              <a:ea typeface="+mn-ea"/>
              <a:cs typeface="+mn-cs"/>
            </a:endParaRPr>
          </a:p>
          <a:p>
            <a:r>
              <a:rPr lang="hu-HU" sz="1200" kern="1200" smtClean="0">
                <a:solidFill>
                  <a:schemeClr val="tx1"/>
                </a:solidFill>
                <a:latin typeface="+mn-lt"/>
                <a:ea typeface="+mn-ea"/>
                <a:cs typeface="+mn-cs"/>
              </a:rPr>
              <a:t> </a:t>
            </a:r>
            <a:r>
              <a:rPr lang="hu-HU" sz="1200" kern="1200" dirty="0" err="1" smtClean="0">
                <a:solidFill>
                  <a:schemeClr val="tx1"/>
                </a:solidFill>
                <a:latin typeface="+mn-lt"/>
                <a:ea typeface="+mn-ea"/>
                <a:cs typeface="+mn-cs"/>
              </a:rPr>
              <a:t>IEnumerable</a:t>
            </a:r>
            <a:r>
              <a:rPr lang="hu-HU" sz="1200" kern="1200" dirty="0" smtClean="0">
                <a:solidFill>
                  <a:schemeClr val="tx1"/>
                </a:solidFill>
                <a:latin typeface="+mn-lt"/>
                <a:ea typeface="+mn-ea"/>
                <a:cs typeface="+mn-cs"/>
              </a:rPr>
              <a:t>&lt;int&gt; </a:t>
            </a:r>
            <a:r>
              <a:rPr lang="hu-HU" sz="1200" kern="1200" dirty="0" err="1" smtClean="0">
                <a:solidFill>
                  <a:schemeClr val="tx1"/>
                </a:solidFill>
                <a:latin typeface="+mn-lt"/>
                <a:ea typeface="+mn-ea"/>
                <a:cs typeface="+mn-cs"/>
              </a:rPr>
              <a:t>concat</a:t>
            </a:r>
            <a:r>
              <a:rPr lang="hu-HU" sz="1200" kern="1200" dirty="0" smtClean="0">
                <a:solidFill>
                  <a:schemeClr val="tx1"/>
                </a:solidFill>
                <a:latin typeface="+mn-lt"/>
                <a:ea typeface="+mn-ea"/>
                <a:cs typeface="+mn-cs"/>
              </a:rPr>
              <a:t> = halmaz1.Intersect(halmaz2);</a:t>
            </a:r>
          </a:p>
        </p:txBody>
      </p:sp>
      <p:sp>
        <p:nvSpPr>
          <p:cNvPr id="4" name="Dia számának helye 3"/>
          <p:cNvSpPr>
            <a:spLocks noGrp="1"/>
          </p:cNvSpPr>
          <p:nvPr>
            <p:ph type="sldNum" sz="quarter" idx="10"/>
          </p:nvPr>
        </p:nvSpPr>
        <p:spPr/>
        <p:txBody>
          <a:bodyPr/>
          <a:lstStyle/>
          <a:p>
            <a:fld id="{676FED6D-7189-4263-BF0A-1DC167A8F962}" type="slidenum">
              <a:rPr lang="hu-HU" smtClean="0"/>
              <a:pPr/>
              <a:t>35</a:t>
            </a:fld>
            <a:endParaRPr lang="hu-HU"/>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36</a:t>
            </a:fld>
            <a:endParaRPr lang="hu-HU"/>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kern="1200" baseline="0" dirty="0" smtClean="0">
                <a:solidFill>
                  <a:schemeClr val="tx1"/>
                </a:solidFill>
                <a:latin typeface="+mn-lt"/>
                <a:ea typeface="+mn-ea"/>
                <a:cs typeface="+mn-cs"/>
              </a:rPr>
              <a:t>A különbség a két operátor között akkor jelentkezik, amikor a konvertálni kívánt listánk egy inkompatibilis típust tartalmaz, a CAST hibát dob, az OFTYPE elutasítja az adott elemet. Adjunk hozzá az előző listánkhoz egy új elemet, és nézzük meg, hogy viselkedik a két konverziós operátor</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37</a:t>
            </a:fld>
            <a:endParaRPr lang="hu-HU"/>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dirty="0" smtClean="0">
                <a:solidFill>
                  <a:schemeClr val="bg1"/>
                </a:solidFill>
              </a:rPr>
              <a:t>Ezek az operátorok azonnali lefutásúak (nincs </a:t>
            </a:r>
            <a:r>
              <a:rPr lang="hu-HU" sz="1200" dirty="0" err="1" smtClean="0">
                <a:solidFill>
                  <a:schemeClr val="bg1"/>
                </a:solidFill>
              </a:rPr>
              <a:t>deferred</a:t>
            </a:r>
            <a:r>
              <a:rPr lang="hu-HU" sz="1200" dirty="0" smtClean="0">
                <a:solidFill>
                  <a:schemeClr val="bg1"/>
                </a:solidFill>
              </a:rPr>
              <a:t> </a:t>
            </a:r>
            <a:r>
              <a:rPr lang="hu-HU" sz="1200" dirty="0" err="1" smtClean="0">
                <a:solidFill>
                  <a:schemeClr val="bg1"/>
                </a:solidFill>
              </a:rPr>
              <a:t>execution</a:t>
            </a:r>
            <a:r>
              <a:rPr lang="hu-HU" sz="1200" dirty="0" smtClean="0">
                <a:solidFill>
                  <a:schemeClr val="bg1"/>
                </a:solidFill>
              </a:rPr>
              <a:t>), tehát annyiszor futnak le ahányszor meghívjuk őket, ez nagy elemszámú szekvenciáknál óriási memória igényű lehet, tehát használatukkal vigyázzunk!</a:t>
            </a:r>
          </a:p>
          <a:p>
            <a:endParaRPr kumimoji="0" lang="hu-HU" sz="1200" b="0" i="0" u="none" strike="noStrike" kern="1200" cap="none" spc="0" normalizeH="0" baseline="0" noProof="0" dirty="0" smtClean="0">
              <a:ln>
                <a:noFill/>
              </a:ln>
              <a:solidFill>
                <a:schemeClr val="bg1"/>
              </a:solidFill>
              <a:effectLst/>
              <a:uLnTx/>
              <a:uFillTx/>
              <a:latin typeface="+mn-lt"/>
              <a:ea typeface="+mn-ea"/>
              <a:cs typeface="+mn-cs"/>
            </a:endParaRPr>
          </a:p>
          <a:p>
            <a:r>
              <a:rPr lang="en-US" sz="1200" dirty="0" smtClean="0"/>
              <a:t> </a:t>
            </a:r>
            <a:r>
              <a:rPr lang="en-US" sz="1200" kern="1200" dirty="0" err="1" smtClean="0">
                <a:solidFill>
                  <a:schemeClr val="tx1"/>
                </a:solidFill>
                <a:latin typeface="+mn-lt"/>
                <a:ea typeface="+mn-ea"/>
                <a:cs typeface="+mn-cs"/>
              </a:rPr>
              <a:t>var</a:t>
            </a:r>
            <a:r>
              <a:rPr lang="en-US" sz="1200" kern="1200" dirty="0" smtClean="0">
                <a:solidFill>
                  <a:schemeClr val="tx1"/>
                </a:solidFill>
                <a:latin typeface="+mn-lt"/>
                <a:ea typeface="+mn-ea"/>
                <a:cs typeface="+mn-cs"/>
              </a:rPr>
              <a:t> result = (from c in </a:t>
            </a:r>
            <a:r>
              <a:rPr lang="en-US" sz="1200" kern="1200" dirty="0" err="1" smtClean="0">
                <a:solidFill>
                  <a:schemeClr val="tx1"/>
                </a:solidFill>
                <a:latin typeface="+mn-lt"/>
                <a:ea typeface="+mn-ea"/>
                <a:cs typeface="+mn-cs"/>
              </a:rPr>
              <a:t>db.Customers</a:t>
            </a:r>
            <a:endParaRPr lang="en-US"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select</a:t>
            </a:r>
            <a:r>
              <a:rPr lang="hu-HU" sz="1200" kern="1200" dirty="0" smtClean="0">
                <a:solidFill>
                  <a:schemeClr val="tx1"/>
                </a:solidFill>
                <a:latin typeface="+mn-lt"/>
                <a:ea typeface="+mn-ea"/>
                <a:cs typeface="+mn-cs"/>
              </a:rPr>
              <a:t> c).</a:t>
            </a:r>
            <a:r>
              <a:rPr lang="hu-HU" sz="1200" kern="1200" dirty="0" err="1" smtClean="0">
                <a:solidFill>
                  <a:schemeClr val="tx1"/>
                </a:solidFill>
                <a:latin typeface="+mn-lt"/>
                <a:ea typeface="+mn-ea"/>
                <a:cs typeface="+mn-cs"/>
              </a:rPr>
              <a:t>ToList</a:t>
            </a:r>
            <a:r>
              <a:rPr lang="hu-HU" sz="1200" kern="1200" dirty="0" smtClean="0">
                <a:solidFill>
                  <a:schemeClr val="tx1"/>
                </a:solidFill>
                <a:latin typeface="+mn-lt"/>
                <a:ea typeface="+mn-ea"/>
                <a:cs typeface="+mn-cs"/>
              </a:rPr>
              <a:t>();</a:t>
            </a:r>
            <a:endParaRPr kumimoji="0" lang="hu-HU" sz="1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4" name="Dia számának helye 3"/>
          <p:cNvSpPr>
            <a:spLocks noGrp="1"/>
          </p:cNvSpPr>
          <p:nvPr>
            <p:ph type="sldNum" sz="quarter" idx="10"/>
          </p:nvPr>
        </p:nvSpPr>
        <p:spPr/>
        <p:txBody>
          <a:bodyPr/>
          <a:lstStyle/>
          <a:p>
            <a:fld id="{676FED6D-7189-4263-BF0A-1DC167A8F962}" type="slidenum">
              <a:rPr lang="hu-HU" smtClean="0"/>
              <a:pPr/>
              <a:t>38</a:t>
            </a:fld>
            <a:endParaRPr lang="hu-HU"/>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dirty="0" smtClean="0">
                <a:solidFill>
                  <a:schemeClr val="bg1"/>
                </a:solidFill>
              </a:rPr>
              <a:t>Ezek az operátorok azonnali lefutásúak (nincs </a:t>
            </a:r>
            <a:r>
              <a:rPr lang="hu-HU" sz="1200" dirty="0" err="1" smtClean="0">
                <a:solidFill>
                  <a:schemeClr val="bg1"/>
                </a:solidFill>
              </a:rPr>
              <a:t>deferred</a:t>
            </a:r>
            <a:r>
              <a:rPr lang="hu-HU" sz="1200" dirty="0" smtClean="0">
                <a:solidFill>
                  <a:schemeClr val="bg1"/>
                </a:solidFill>
              </a:rPr>
              <a:t> </a:t>
            </a:r>
            <a:r>
              <a:rPr lang="hu-HU" sz="1200" dirty="0" err="1" smtClean="0">
                <a:solidFill>
                  <a:schemeClr val="bg1"/>
                </a:solidFill>
              </a:rPr>
              <a:t>execution</a:t>
            </a:r>
            <a:r>
              <a:rPr lang="hu-HU" sz="1200" dirty="0" smtClean="0">
                <a:solidFill>
                  <a:schemeClr val="bg1"/>
                </a:solidFill>
              </a:rPr>
              <a:t>), tehát annyiszor futnak le ahányszor meghívjuk őket, ez nagy elemszámú szekvenciáknál </a:t>
            </a:r>
            <a:r>
              <a:rPr lang="hu-HU" sz="1200" smtClean="0">
                <a:solidFill>
                  <a:schemeClr val="bg1"/>
                </a:solidFill>
              </a:rPr>
              <a:t>óriási memória </a:t>
            </a:r>
            <a:r>
              <a:rPr lang="hu-HU" sz="1200" dirty="0" smtClean="0">
                <a:solidFill>
                  <a:schemeClr val="bg1"/>
                </a:solidFill>
              </a:rPr>
              <a:t>igényű lehet, tehát használatukkal vigyázzunk!</a:t>
            </a:r>
            <a:endParaRPr kumimoji="0" lang="hu-HU" sz="1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4" name="Dia számának helye 3"/>
          <p:cNvSpPr>
            <a:spLocks noGrp="1"/>
          </p:cNvSpPr>
          <p:nvPr>
            <p:ph type="sldNum" sz="quarter" idx="10"/>
          </p:nvPr>
        </p:nvSpPr>
        <p:spPr/>
        <p:txBody>
          <a:bodyPr/>
          <a:lstStyle/>
          <a:p>
            <a:fld id="{676FED6D-7189-4263-BF0A-1DC167A8F962}" type="slidenum">
              <a:rPr lang="hu-HU" smtClean="0"/>
              <a:pPr/>
              <a:t>39</a:t>
            </a:fld>
            <a:endParaRPr lang="hu-HU"/>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40</a:t>
            </a:fld>
            <a:endParaRPr lang="hu-HU"/>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kumimoji="0" lang="hu-HU" sz="1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4" name="Dia számának helye 3"/>
          <p:cNvSpPr>
            <a:spLocks noGrp="1"/>
          </p:cNvSpPr>
          <p:nvPr>
            <p:ph type="sldNum" sz="quarter" idx="10"/>
          </p:nvPr>
        </p:nvSpPr>
        <p:spPr/>
        <p:txBody>
          <a:bodyPr/>
          <a:lstStyle/>
          <a:p>
            <a:fld id="{676FED6D-7189-4263-BF0A-1DC167A8F962}" type="slidenum">
              <a:rPr lang="hu-HU" smtClean="0"/>
              <a:pPr/>
              <a:t>41</a:t>
            </a:fld>
            <a:endParaRPr lang="hu-HU"/>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kern="1200" baseline="0" dirty="0" smtClean="0">
                <a:solidFill>
                  <a:schemeClr val="tx1"/>
                </a:solidFill>
                <a:latin typeface="+mn-lt"/>
                <a:ea typeface="+mn-ea"/>
                <a:cs typeface="+mn-cs"/>
              </a:rPr>
              <a:t>Mint látjuk ezt a lekérdezést egy </a:t>
            </a:r>
            <a:r>
              <a:rPr lang="hu-HU" sz="1200" kern="1200" baseline="0" dirty="0" err="1" smtClean="0">
                <a:solidFill>
                  <a:schemeClr val="tx1"/>
                </a:solidFill>
                <a:latin typeface="+mn-lt"/>
                <a:ea typeface="+mn-ea"/>
                <a:cs typeface="+mn-cs"/>
              </a:rPr>
              <a:t>string</a:t>
            </a:r>
            <a:r>
              <a:rPr lang="hu-HU" sz="1200" kern="1200" baseline="0" dirty="0" smtClean="0">
                <a:solidFill>
                  <a:schemeClr val="tx1"/>
                </a:solidFill>
                <a:latin typeface="+mn-lt"/>
                <a:ea typeface="+mn-ea"/>
                <a:cs typeface="+mn-cs"/>
              </a:rPr>
              <a:t> változóba teszem, ennek oka, hogy a MIN és a MAX nem csak azt mondja meg hogyan legyenek összehasonlítva az elemek, hanem megadja a visszatérési elemet is.</a:t>
            </a:r>
            <a:endParaRPr kumimoji="0" lang="hu-HU" sz="1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4" name="Dia számának helye 3"/>
          <p:cNvSpPr>
            <a:spLocks noGrp="1"/>
          </p:cNvSpPr>
          <p:nvPr>
            <p:ph type="sldNum" sz="quarter" idx="10"/>
          </p:nvPr>
        </p:nvSpPr>
        <p:spPr/>
        <p:txBody>
          <a:bodyPr/>
          <a:lstStyle/>
          <a:p>
            <a:fld id="{676FED6D-7189-4263-BF0A-1DC167A8F962}" type="slidenum">
              <a:rPr lang="hu-HU" smtClean="0"/>
              <a:pPr/>
              <a:t>42</a:t>
            </a:fld>
            <a:endParaRPr lang="hu-H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500063"/>
            <a:ext cx="3786187" cy="2840037"/>
          </a:xfrm>
        </p:spPr>
      </p:sp>
      <p:sp>
        <p:nvSpPr>
          <p:cNvPr id="3" name="Notes Placeholder 2"/>
          <p:cNvSpPr>
            <a:spLocks noGrp="1"/>
          </p:cNvSpPr>
          <p:nvPr>
            <p:ph type="body" idx="1"/>
          </p:nvPr>
        </p:nvSpPr>
        <p:spPr/>
        <p:txBody>
          <a:bodyPr>
            <a:normAutofit/>
          </a:bodyPr>
          <a:lstStyle/>
          <a:p>
            <a:r>
              <a:rPr lang="hu-HU" dirty="0" smtClean="0"/>
              <a:t>Eddig megismerkedtünk a</a:t>
            </a:r>
            <a:r>
              <a:rPr lang="hu-HU" baseline="0" dirty="0" smtClean="0"/>
              <a:t> C# 3.0 nyelvi újdonságaival. Viszont jó lenne már látni valami olyat is ami nem csak szintaktikailag más hanem hasznos is, és a fejlesztési időt is leredukálhatja. A </a:t>
            </a:r>
            <a:r>
              <a:rPr lang="hu-HU" baseline="0" dirty="0" err="1" smtClean="0"/>
              <a:t>Linq</a:t>
            </a:r>
            <a:r>
              <a:rPr lang="hu-HU" baseline="0" dirty="0" smtClean="0"/>
              <a:t> azaz a nyelvbe ágyazott lekérdezések pont ilyenek. Ma </a:t>
            </a:r>
            <a:r>
              <a:rPr lang="hu-HU" baseline="0" dirty="0" err="1" smtClean="0"/>
              <a:t>Linq</a:t>
            </a:r>
            <a:r>
              <a:rPr lang="hu-HU" baseline="0" dirty="0" smtClean="0"/>
              <a:t> alapjaival szintaktikájával fogunk megismerkedni, a következő előadásban ismerkedünk meg azzal, hogy hogy is kell alkalmaznunk adatbázisok és XML esetén.</a:t>
            </a:r>
          </a:p>
          <a:p>
            <a:endParaRPr lang="hu-HU"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hu-HU" baseline="0" dirty="0" smtClean="0"/>
              <a:t>A késői kiértékelés miatt fokozatosan lehet építeni a </a:t>
            </a:r>
            <a:r>
              <a:rPr lang="hu-HU" baseline="0" dirty="0" err="1" smtClean="0"/>
              <a:t>query-t</a:t>
            </a:r>
            <a:r>
              <a:rPr lang="hu-HU" baseline="0" dirty="0" smtClean="0"/>
              <a:t>, nem kell „egyben” leírni az egészet, mint például T-SQL-nél.</a:t>
            </a:r>
            <a:endParaRPr lang="hu-HU" dirty="0" smtClean="0"/>
          </a:p>
          <a:p>
            <a:endParaRPr lang="hu-HU" baseline="0" dirty="0" smtClean="0"/>
          </a:p>
        </p:txBody>
      </p:sp>
      <p:sp>
        <p:nvSpPr>
          <p:cNvPr id="4" name="Slide Number Placeholder 3"/>
          <p:cNvSpPr>
            <a:spLocks noGrp="1"/>
          </p:cNvSpPr>
          <p:nvPr>
            <p:ph type="sldNum" sz="quarter" idx="10"/>
          </p:nvPr>
        </p:nvSpPr>
        <p:spPr/>
        <p:txBody>
          <a:bodyPr/>
          <a:lstStyle/>
          <a:p>
            <a:fld id="{32AEE612-6592-4D76-A67F-DFA948D5206E}" type="slidenum">
              <a:rPr lang="hu-HU" smtClean="0"/>
              <a:pPr/>
              <a:t>4</a:t>
            </a:fld>
            <a:endParaRPr lang="hu-HU"/>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kern="1200" baseline="0" dirty="0" smtClean="0">
                <a:solidFill>
                  <a:schemeClr val="tx1"/>
                </a:solidFill>
                <a:latin typeface="+mn-lt"/>
                <a:ea typeface="+mn-ea"/>
                <a:cs typeface="+mn-cs"/>
              </a:rPr>
              <a:t>A Sum és az AVARAGE nagyon szigorú a típusokkal, a példákban is látszik, hogy eredményünk vagy </a:t>
            </a:r>
            <a:r>
              <a:rPr lang="hu-HU" sz="1200" kern="1200" baseline="0" dirty="0" err="1" smtClean="0">
                <a:solidFill>
                  <a:schemeClr val="tx1"/>
                </a:solidFill>
                <a:latin typeface="+mn-lt"/>
                <a:ea typeface="+mn-ea"/>
                <a:cs typeface="+mn-cs"/>
              </a:rPr>
              <a:t>decimal</a:t>
            </a:r>
            <a:r>
              <a:rPr lang="hu-HU" sz="1200" kern="1200" baseline="0" dirty="0" smtClean="0">
                <a:solidFill>
                  <a:schemeClr val="tx1"/>
                </a:solidFill>
                <a:latin typeface="+mn-lt"/>
                <a:ea typeface="+mn-ea"/>
                <a:cs typeface="+mn-cs"/>
              </a:rPr>
              <a:t> </a:t>
            </a:r>
            <a:r>
              <a:rPr lang="hu-HU" sz="1200" kern="1200" baseline="0" dirty="0" err="1" smtClean="0">
                <a:solidFill>
                  <a:schemeClr val="tx1"/>
                </a:solidFill>
                <a:latin typeface="+mn-lt"/>
                <a:ea typeface="+mn-ea"/>
                <a:cs typeface="+mn-cs"/>
              </a:rPr>
              <a:t>vagy</a:t>
            </a:r>
            <a:r>
              <a:rPr lang="hu-HU" sz="1200" kern="1200" baseline="0" dirty="0" smtClean="0">
                <a:solidFill>
                  <a:schemeClr val="tx1"/>
                </a:solidFill>
                <a:latin typeface="+mn-lt"/>
                <a:ea typeface="+mn-ea"/>
                <a:cs typeface="+mn-cs"/>
              </a:rPr>
              <a:t> </a:t>
            </a:r>
            <a:r>
              <a:rPr lang="hu-HU" sz="1200" kern="1200" baseline="0" dirty="0" err="1" smtClean="0">
                <a:solidFill>
                  <a:schemeClr val="tx1"/>
                </a:solidFill>
                <a:latin typeface="+mn-lt"/>
                <a:ea typeface="+mn-ea"/>
                <a:cs typeface="+mn-cs"/>
              </a:rPr>
              <a:t>double</a:t>
            </a:r>
            <a:r>
              <a:rPr lang="hu-HU" sz="1200" kern="1200" baseline="0" dirty="0" smtClean="0">
                <a:solidFill>
                  <a:schemeClr val="tx1"/>
                </a:solidFill>
                <a:latin typeface="+mn-lt"/>
                <a:ea typeface="+mn-ea"/>
                <a:cs typeface="+mn-cs"/>
              </a:rPr>
              <a:t> típusú lett.</a:t>
            </a:r>
            <a:endParaRPr kumimoji="0" lang="hu-HU" sz="1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4" name="Dia számának helye 3"/>
          <p:cNvSpPr>
            <a:spLocks noGrp="1"/>
          </p:cNvSpPr>
          <p:nvPr>
            <p:ph type="sldNum" sz="quarter" idx="10"/>
          </p:nvPr>
        </p:nvSpPr>
        <p:spPr/>
        <p:txBody>
          <a:bodyPr/>
          <a:lstStyle/>
          <a:p>
            <a:fld id="{676FED6D-7189-4263-BF0A-1DC167A8F962}" type="slidenum">
              <a:rPr lang="hu-HU" smtClean="0"/>
              <a:pPr/>
              <a:t>43</a:t>
            </a:fld>
            <a:endParaRPr lang="hu-HU"/>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44</a:t>
            </a:fld>
            <a:endParaRPr lang="hu-HU"/>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kumimoji="0" lang="hu-HU" sz="1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4" name="Dia számának helye 3"/>
          <p:cNvSpPr>
            <a:spLocks noGrp="1"/>
          </p:cNvSpPr>
          <p:nvPr>
            <p:ph type="sldNum" sz="quarter" idx="10"/>
          </p:nvPr>
        </p:nvSpPr>
        <p:spPr/>
        <p:txBody>
          <a:bodyPr/>
          <a:lstStyle/>
          <a:p>
            <a:fld id="{676FED6D-7189-4263-BF0A-1DC167A8F962}" type="slidenum">
              <a:rPr lang="hu-HU" smtClean="0"/>
              <a:pPr/>
              <a:t>45</a:t>
            </a:fld>
            <a:endParaRPr lang="hu-HU"/>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kumimoji="0" lang="hu-HU" sz="1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4" name="Dia számának helye 3"/>
          <p:cNvSpPr>
            <a:spLocks noGrp="1"/>
          </p:cNvSpPr>
          <p:nvPr>
            <p:ph type="sldNum" sz="quarter" idx="10"/>
          </p:nvPr>
        </p:nvSpPr>
        <p:spPr/>
        <p:txBody>
          <a:bodyPr/>
          <a:lstStyle/>
          <a:p>
            <a:fld id="{676FED6D-7189-4263-BF0A-1DC167A8F962}" type="slidenum">
              <a:rPr lang="hu-HU" smtClean="0"/>
              <a:pPr/>
              <a:t>46</a:t>
            </a:fld>
            <a:endParaRPr lang="hu-HU"/>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sz="1200" dirty="0" smtClean="0">
                <a:solidFill>
                  <a:schemeClr val="bg1"/>
                </a:solidFill>
              </a:rPr>
              <a:t>Ezt a metódust sajnos nem használhatjuk ha a LINQ </a:t>
            </a:r>
            <a:r>
              <a:rPr lang="hu-HU" sz="1200" dirty="0" err="1" smtClean="0">
                <a:solidFill>
                  <a:schemeClr val="bg1"/>
                </a:solidFill>
              </a:rPr>
              <a:t>to</a:t>
            </a:r>
            <a:r>
              <a:rPr lang="hu-HU" sz="1200" dirty="0" smtClean="0">
                <a:solidFill>
                  <a:schemeClr val="bg1"/>
                </a:solidFill>
              </a:rPr>
              <a:t> SQL </a:t>
            </a:r>
            <a:r>
              <a:rPr lang="hu-HU" sz="1200" dirty="0" err="1" smtClean="0">
                <a:solidFill>
                  <a:schemeClr val="bg1"/>
                </a:solidFill>
              </a:rPr>
              <a:t>providerthasználjuk</a:t>
            </a:r>
            <a:r>
              <a:rPr lang="hu-HU" sz="1200" dirty="0" smtClean="0">
                <a:solidFill>
                  <a:schemeClr val="bg1"/>
                </a:solidFill>
              </a:rPr>
              <a:t>.</a:t>
            </a:r>
            <a:endParaRPr kumimoji="0" lang="hu-HU" sz="1200" b="0" i="0" u="none" strike="noStrike" kern="1200" cap="none" spc="0" normalizeH="0" baseline="0" noProof="0" dirty="0" smtClean="0">
              <a:ln>
                <a:noFill/>
              </a:ln>
              <a:solidFill>
                <a:schemeClr val="bg1"/>
              </a:solidFill>
              <a:effectLst/>
              <a:uLnTx/>
              <a:uFillTx/>
              <a:latin typeface="+mn-lt"/>
              <a:ea typeface="+mn-ea"/>
              <a:cs typeface="+mn-cs"/>
            </a:endParaRPr>
          </a:p>
          <a:p>
            <a:endParaRPr kumimoji="0" lang="hu-HU" sz="1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4" name="Dia számának helye 3"/>
          <p:cNvSpPr>
            <a:spLocks noGrp="1"/>
          </p:cNvSpPr>
          <p:nvPr>
            <p:ph type="sldNum" sz="quarter" idx="10"/>
          </p:nvPr>
        </p:nvSpPr>
        <p:spPr/>
        <p:txBody>
          <a:bodyPr/>
          <a:lstStyle/>
          <a:p>
            <a:fld id="{676FED6D-7189-4263-BF0A-1DC167A8F962}" type="slidenum">
              <a:rPr lang="hu-HU" smtClean="0"/>
              <a:pPr/>
              <a:t>47</a:t>
            </a:fld>
            <a:endParaRPr lang="hu-HU"/>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48</a:t>
            </a:fld>
            <a:endParaRPr lang="hu-HU"/>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kumimoji="0" lang="hu-HU" sz="1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4" name="Dia számának helye 3"/>
          <p:cNvSpPr>
            <a:spLocks noGrp="1"/>
          </p:cNvSpPr>
          <p:nvPr>
            <p:ph type="sldNum" sz="quarter" idx="10"/>
          </p:nvPr>
        </p:nvSpPr>
        <p:spPr/>
        <p:txBody>
          <a:bodyPr/>
          <a:lstStyle/>
          <a:p>
            <a:fld id="{676FED6D-7189-4263-BF0A-1DC167A8F962}" type="slidenum">
              <a:rPr lang="hu-HU" smtClean="0"/>
              <a:pPr/>
              <a:t>49</a:t>
            </a:fld>
            <a:endParaRPr lang="hu-HU"/>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kumimoji="0" lang="hu-HU" sz="1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4" name="Dia számának helye 3"/>
          <p:cNvSpPr>
            <a:spLocks noGrp="1"/>
          </p:cNvSpPr>
          <p:nvPr>
            <p:ph type="sldNum" sz="quarter" idx="10"/>
          </p:nvPr>
        </p:nvSpPr>
        <p:spPr/>
        <p:txBody>
          <a:bodyPr/>
          <a:lstStyle/>
          <a:p>
            <a:fld id="{676FED6D-7189-4263-BF0A-1DC167A8F962}" type="slidenum">
              <a:rPr lang="hu-HU" smtClean="0"/>
              <a:pPr/>
              <a:t>50</a:t>
            </a:fld>
            <a:endParaRPr lang="hu-HU"/>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kumimoji="0" lang="hu-HU" sz="1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4" name="Dia számának helye 3"/>
          <p:cNvSpPr>
            <a:spLocks noGrp="1"/>
          </p:cNvSpPr>
          <p:nvPr>
            <p:ph type="sldNum" sz="quarter" idx="10"/>
          </p:nvPr>
        </p:nvSpPr>
        <p:spPr/>
        <p:txBody>
          <a:bodyPr/>
          <a:lstStyle/>
          <a:p>
            <a:fld id="{676FED6D-7189-4263-BF0A-1DC167A8F962}" type="slidenum">
              <a:rPr lang="hu-HU" smtClean="0"/>
              <a:pPr/>
              <a:t>51</a:t>
            </a:fld>
            <a:endParaRPr lang="hu-HU"/>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DB71FE97-0637-4AC1-BCAD-ACD9970630F7}" type="slidenum">
              <a:rPr lang="en-US"/>
              <a:pPr/>
              <a:t>52</a:t>
            </a:fld>
            <a:endParaRPr lang="en-US"/>
          </a:p>
        </p:txBody>
      </p:sp>
      <p:sp>
        <p:nvSpPr>
          <p:cNvPr id="461826" name="Rectangle 2"/>
          <p:cNvSpPr>
            <a:spLocks noGrp="1" noRot="1" noChangeAspect="1" noChangeArrowheads="1" noTextEdit="1"/>
          </p:cNvSpPr>
          <p:nvPr>
            <p:ph type="sldImg"/>
          </p:nvPr>
        </p:nvSpPr>
        <p:spPr>
          <a:xfrm>
            <a:off x="1143000" y="685800"/>
            <a:ext cx="4572000" cy="3429000"/>
          </a:xfr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93EBCA54-EEF4-4674-92DD-2DCCC12F576B}" type="slidenum">
              <a:rPr lang="en-US"/>
              <a:pPr/>
              <a:t>6</a:t>
            </a:fld>
            <a:endParaRPr lang="en-US"/>
          </a:p>
        </p:txBody>
      </p:sp>
      <p:sp>
        <p:nvSpPr>
          <p:cNvPr id="338946" name="Rectangle 2"/>
          <p:cNvSpPr>
            <a:spLocks noGrp="1" noRot="1" noChangeAspect="1" noChangeArrowheads="1" noTextEdit="1"/>
          </p:cNvSpPr>
          <p:nvPr>
            <p:ph type="sldImg"/>
          </p:nvPr>
        </p:nvSpPr>
        <p:spPr>
          <a:xfrm>
            <a:off x="1500188" y="500063"/>
            <a:ext cx="3786187" cy="2840037"/>
          </a:xfrm>
          <a:ln/>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9D69336B-956B-4AF2-879B-02DFABB2872F}" type="slidenum">
              <a:rPr lang="en-US"/>
              <a:pPr/>
              <a:t>53</a:t>
            </a:fld>
            <a:endParaRPr lang="en-US"/>
          </a:p>
        </p:txBody>
      </p:sp>
      <p:sp>
        <p:nvSpPr>
          <p:cNvPr id="367618" name="Rectangle 2"/>
          <p:cNvSpPr>
            <a:spLocks noGrp="1" noRot="1" noChangeAspect="1" noChangeArrowheads="1" noTextEdit="1"/>
          </p:cNvSpPr>
          <p:nvPr>
            <p:ph type="sldImg"/>
          </p:nvPr>
        </p:nvSpPr>
        <p:spPr>
          <a:xfrm>
            <a:off x="1500188" y="500063"/>
            <a:ext cx="3786187" cy="2840037"/>
          </a:xfrm>
          <a:ln/>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6AB19FAD-3BE6-48ED-ABBB-A31204516FB1}" type="slidenum">
              <a:rPr lang="en-US"/>
              <a:pPr/>
              <a:t>55</a:t>
            </a:fld>
            <a:endParaRPr lang="en-US"/>
          </a:p>
        </p:txBody>
      </p:sp>
      <p:sp>
        <p:nvSpPr>
          <p:cNvPr id="401410" name="Rectangle 2"/>
          <p:cNvSpPr>
            <a:spLocks noGrp="1" noRot="1" noChangeAspect="1" noChangeArrowheads="1" noTextEdit="1"/>
          </p:cNvSpPr>
          <p:nvPr>
            <p:ph type="sldImg"/>
          </p:nvPr>
        </p:nvSpPr>
        <p:spPr>
          <a:xfrm>
            <a:off x="1500188" y="500063"/>
            <a:ext cx="3786187" cy="2840037"/>
          </a:xfrm>
          <a:ln/>
        </p:spPr>
      </p:sp>
      <p:sp>
        <p:nvSpPr>
          <p:cNvPr id="4" name="Jegyzetek helye 3"/>
          <p:cNvSpPr>
            <a:spLocks noGrp="1"/>
          </p:cNvSpPr>
          <p:nvPr>
            <p:ph type="body" idx="1"/>
          </p:nvPr>
        </p:nvSpPr>
        <p:spPr/>
        <p:txBody>
          <a:bodyPr>
            <a:normAutofit/>
          </a:bodyPr>
          <a:lstStyle/>
          <a:p>
            <a:endParaRPr lang="hu-HU"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fontScale="85000" lnSpcReduction="20000"/>
          </a:bodyPr>
          <a:lstStyle/>
          <a:p>
            <a:r>
              <a:rPr lang="en-US" sz="1200" kern="1200" dirty="0" err="1" smtClean="0">
                <a:solidFill>
                  <a:schemeClr val="tx1"/>
                </a:solidFill>
                <a:latin typeface="+mn-lt"/>
                <a:ea typeface="+mn-ea"/>
                <a:cs typeface="+mn-cs"/>
              </a:rPr>
              <a:t>var</a:t>
            </a:r>
            <a:r>
              <a:rPr lang="en-US" sz="1200" kern="1200" dirty="0" smtClean="0">
                <a:solidFill>
                  <a:schemeClr val="tx1"/>
                </a:solidFill>
                <a:latin typeface="+mn-lt"/>
                <a:ea typeface="+mn-ea"/>
                <a:cs typeface="+mn-cs"/>
              </a:rPr>
              <a:t> res = (from c in </a:t>
            </a:r>
            <a:r>
              <a:rPr lang="en-US" sz="1200" kern="1200" dirty="0" err="1" smtClean="0">
                <a:solidFill>
                  <a:schemeClr val="tx1"/>
                </a:solidFill>
                <a:latin typeface="+mn-lt"/>
                <a:ea typeface="+mn-ea"/>
                <a:cs typeface="+mn-cs"/>
              </a:rPr>
              <a:t>db.Customers</a:t>
            </a:r>
            <a:endParaRPr lang="en-US"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where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c.City</a:t>
            </a:r>
            <a:r>
              <a:rPr lang="hu-HU" sz="1200" kern="1200" dirty="0" smtClean="0">
                <a:solidFill>
                  <a:schemeClr val="tx1"/>
                </a:solidFill>
                <a:latin typeface="+mn-lt"/>
                <a:ea typeface="+mn-ea"/>
                <a:cs typeface="+mn-cs"/>
              </a:rPr>
              <a:t> == "London"</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select</a:t>
            </a:r>
            <a:r>
              <a:rPr lang="hu-HU" sz="1200" kern="1200" dirty="0" smtClean="0">
                <a:solidFill>
                  <a:schemeClr val="tx1"/>
                </a:solidFill>
                <a:latin typeface="+mn-lt"/>
                <a:ea typeface="+mn-ea"/>
                <a:cs typeface="+mn-cs"/>
              </a:rPr>
              <a:t> c).</a:t>
            </a:r>
            <a:r>
              <a:rPr lang="hu-HU" sz="1200" kern="1200" dirty="0" err="1" smtClean="0">
                <a:solidFill>
                  <a:schemeClr val="tx1"/>
                </a:solidFill>
                <a:latin typeface="+mn-lt"/>
                <a:ea typeface="+mn-ea"/>
                <a:cs typeface="+mn-cs"/>
              </a:rPr>
              <a:t>Count</a:t>
            </a:r>
            <a:r>
              <a:rPr lang="hu-HU" sz="1200" kern="1200" dirty="0" smtClean="0">
                <a:solidFill>
                  <a:schemeClr val="tx1"/>
                </a:solidFill>
                <a:latin typeface="+mn-lt"/>
                <a:ea typeface="+mn-ea"/>
                <a:cs typeface="+mn-cs"/>
              </a:rPr>
              <a:t>();</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//6</a:t>
            </a:r>
          </a:p>
          <a:p>
            <a:r>
              <a:rPr lang="hu-HU" sz="1200" kern="1200" dirty="0" smtClean="0">
                <a:solidFill>
                  <a:schemeClr val="tx1"/>
                </a:solidFill>
                <a:latin typeface="+mn-lt"/>
                <a:ea typeface="+mn-ea"/>
                <a:cs typeface="+mn-cs"/>
              </a:rPr>
              <a:t>-------------------------------------------------------------------------</a:t>
            </a:r>
          </a:p>
          <a:p>
            <a:r>
              <a:rPr lang="en-US" sz="1200" dirty="0" smtClean="0"/>
              <a:t> </a:t>
            </a:r>
            <a:r>
              <a:rPr lang="en-US" sz="1200" kern="1200" dirty="0" err="1" smtClean="0">
                <a:solidFill>
                  <a:schemeClr val="tx1"/>
                </a:solidFill>
                <a:latin typeface="+mn-lt"/>
                <a:ea typeface="+mn-ea"/>
                <a:cs typeface="+mn-cs"/>
              </a:rPr>
              <a:t>var</a:t>
            </a:r>
            <a:r>
              <a:rPr lang="en-US" sz="1200" kern="1200" dirty="0" smtClean="0">
                <a:solidFill>
                  <a:schemeClr val="tx1"/>
                </a:solidFill>
                <a:latin typeface="+mn-lt"/>
                <a:ea typeface="+mn-ea"/>
                <a:cs typeface="+mn-cs"/>
              </a:rPr>
              <a:t> res = (from c in </a:t>
            </a:r>
            <a:r>
              <a:rPr lang="en-US" sz="1200" kern="1200" dirty="0" err="1" smtClean="0">
                <a:solidFill>
                  <a:schemeClr val="tx1"/>
                </a:solidFill>
                <a:latin typeface="+mn-lt"/>
                <a:ea typeface="+mn-ea"/>
                <a:cs typeface="+mn-cs"/>
              </a:rPr>
              <a:t>db.Customers</a:t>
            </a:r>
            <a:endParaRPr lang="en-US"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where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c.City</a:t>
            </a:r>
            <a:r>
              <a:rPr lang="hu-HU" sz="1200" kern="1200" dirty="0" smtClean="0">
                <a:solidFill>
                  <a:schemeClr val="tx1"/>
                </a:solidFill>
                <a:latin typeface="+mn-lt"/>
                <a:ea typeface="+mn-ea"/>
                <a:cs typeface="+mn-cs"/>
              </a:rPr>
              <a:t> == "London"</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select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c.CompanyName</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Skip</a:t>
            </a:r>
            <a:r>
              <a:rPr lang="hu-HU" sz="1200" kern="1200" dirty="0" smtClean="0">
                <a:solidFill>
                  <a:schemeClr val="tx1"/>
                </a:solidFill>
                <a:latin typeface="+mn-lt"/>
                <a:ea typeface="+mn-ea"/>
                <a:cs typeface="+mn-cs"/>
              </a:rPr>
              <a:t>(4).</a:t>
            </a:r>
            <a:r>
              <a:rPr lang="hu-HU" sz="1200" kern="1200" dirty="0" err="1" smtClean="0">
                <a:solidFill>
                  <a:schemeClr val="tx1"/>
                </a:solidFill>
                <a:latin typeface="+mn-lt"/>
                <a:ea typeface="+mn-ea"/>
                <a:cs typeface="+mn-cs"/>
              </a:rPr>
              <a:t>Take</a:t>
            </a:r>
            <a:r>
              <a:rPr lang="hu-HU" sz="1200" kern="1200" dirty="0" smtClean="0">
                <a:solidFill>
                  <a:schemeClr val="tx1"/>
                </a:solidFill>
                <a:latin typeface="+mn-lt"/>
                <a:ea typeface="+mn-ea"/>
                <a:cs typeface="+mn-cs"/>
              </a:rPr>
              <a:t>(1);</a:t>
            </a:r>
          </a:p>
          <a:p>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North</a:t>
            </a:r>
            <a:r>
              <a:rPr lang="hu-HU" sz="1200" kern="1200" dirty="0" smtClean="0">
                <a:solidFill>
                  <a:schemeClr val="tx1"/>
                </a:solidFill>
                <a:latin typeface="+mn-lt"/>
                <a:ea typeface="+mn-ea"/>
                <a:cs typeface="+mn-cs"/>
              </a:rPr>
              <a:t>/South</a:t>
            </a:r>
          </a:p>
          <a:p>
            <a:r>
              <a:rPr lang="hu-HU" sz="1200" kern="1200" dirty="0" smtClean="0">
                <a:solidFill>
                  <a:schemeClr val="tx1"/>
                </a:solidFill>
                <a:latin typeface="+mn-lt"/>
                <a:ea typeface="+mn-ea"/>
                <a:cs typeface="+mn-cs"/>
              </a:rPr>
              <a:t>-------------------------------------------------------------------------</a:t>
            </a:r>
          </a:p>
          <a:p>
            <a:r>
              <a:rPr lang="en-US" sz="1200" dirty="0" smtClean="0"/>
              <a:t> </a:t>
            </a:r>
            <a:r>
              <a:rPr lang="en-US" sz="1200" kern="1200" dirty="0" err="1" smtClean="0">
                <a:solidFill>
                  <a:schemeClr val="tx1"/>
                </a:solidFill>
                <a:latin typeface="+mn-lt"/>
                <a:ea typeface="+mn-ea"/>
                <a:cs typeface="+mn-cs"/>
              </a:rPr>
              <a:t>var</a:t>
            </a:r>
            <a:r>
              <a:rPr lang="en-US" sz="1200" kern="1200" dirty="0" smtClean="0">
                <a:solidFill>
                  <a:schemeClr val="tx1"/>
                </a:solidFill>
                <a:latin typeface="+mn-lt"/>
                <a:ea typeface="+mn-ea"/>
                <a:cs typeface="+mn-cs"/>
              </a:rPr>
              <a:t> result = (from c in </a:t>
            </a:r>
            <a:r>
              <a:rPr lang="en-US" sz="1200" kern="1200" dirty="0" err="1" smtClean="0">
                <a:solidFill>
                  <a:schemeClr val="tx1"/>
                </a:solidFill>
                <a:latin typeface="+mn-lt"/>
                <a:ea typeface="+mn-ea"/>
                <a:cs typeface="+mn-cs"/>
              </a:rPr>
              <a:t>db.Customers</a:t>
            </a:r>
            <a:endParaRPr lang="en-US"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join</a:t>
            </a:r>
            <a:r>
              <a:rPr lang="hu-HU" sz="1200" kern="1200" dirty="0" smtClean="0">
                <a:solidFill>
                  <a:schemeClr val="tx1"/>
                </a:solidFill>
                <a:latin typeface="+mn-lt"/>
                <a:ea typeface="+mn-ea"/>
                <a:cs typeface="+mn-cs"/>
              </a:rPr>
              <a:t> o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db.Orders</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c.City</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equals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o.ShipCity</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select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new</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ShipName</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o.ShipCity</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CustomerID</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c.CustomerID</a:t>
            </a:r>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Count</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//1300</a:t>
            </a:r>
          </a:p>
          <a:p>
            <a:r>
              <a:rPr lang="hu-HU" sz="1200" kern="1200" dirty="0" smtClean="0">
                <a:solidFill>
                  <a:schemeClr val="tx1"/>
                </a:solidFill>
                <a:latin typeface="+mn-lt"/>
                <a:ea typeface="+mn-ea"/>
                <a:cs typeface="+mn-cs"/>
              </a:rPr>
              <a:t>---------------------------------------------------------</a:t>
            </a:r>
          </a:p>
          <a:p>
            <a:r>
              <a:rPr lang="en-US" sz="1200" kern="1200" dirty="0" err="1" smtClean="0">
                <a:solidFill>
                  <a:schemeClr val="tx1"/>
                </a:solidFill>
                <a:latin typeface="+mn-lt"/>
                <a:ea typeface="+mn-ea"/>
                <a:cs typeface="+mn-cs"/>
              </a:rPr>
              <a:t>var</a:t>
            </a:r>
            <a:r>
              <a:rPr lang="en-US" sz="1200" kern="1200" dirty="0" smtClean="0">
                <a:solidFill>
                  <a:schemeClr val="tx1"/>
                </a:solidFill>
                <a:latin typeface="+mn-lt"/>
                <a:ea typeface="+mn-ea"/>
                <a:cs typeface="+mn-cs"/>
              </a:rPr>
              <a:t> result = (from c in </a:t>
            </a:r>
            <a:r>
              <a:rPr lang="en-US" sz="1200" kern="1200" dirty="0" err="1" smtClean="0">
                <a:solidFill>
                  <a:schemeClr val="tx1"/>
                </a:solidFill>
                <a:latin typeface="+mn-lt"/>
                <a:ea typeface="+mn-ea"/>
                <a:cs typeface="+mn-cs"/>
              </a:rPr>
              <a:t>db.Customers</a:t>
            </a:r>
            <a:endParaRPr lang="en-US"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join</a:t>
            </a:r>
            <a:r>
              <a:rPr lang="hu-HU" sz="1200" kern="1200" dirty="0" smtClean="0">
                <a:solidFill>
                  <a:schemeClr val="tx1"/>
                </a:solidFill>
                <a:latin typeface="+mn-lt"/>
                <a:ea typeface="+mn-ea"/>
                <a:cs typeface="+mn-cs"/>
              </a:rPr>
              <a:t> o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db.Orders</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c.City</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equals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o.ShipCity</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select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new</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ShipName</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o.ShipCity</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CustomerID</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c.CustomerID</a:t>
            </a:r>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First</a:t>
            </a:r>
            <a:r>
              <a:rPr lang="hu-HU" sz="1200" kern="1200" dirty="0" smtClean="0">
                <a:solidFill>
                  <a:schemeClr val="tx1"/>
                </a:solidFill>
                <a:latin typeface="+mn-lt"/>
                <a:ea typeface="+mn-ea"/>
                <a:cs typeface="+mn-cs"/>
              </a:rPr>
              <a:t>();</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VINet</a:t>
            </a:r>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59</a:t>
            </a:fld>
            <a:endParaRPr lang="hu-HU"/>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500063"/>
            <a:ext cx="3786187" cy="2840037"/>
          </a:xfrm>
        </p:spPr>
      </p:sp>
      <p:sp>
        <p:nvSpPr>
          <p:cNvPr id="3" name="Notes Placeholder 2"/>
          <p:cNvSpPr>
            <a:spLocks noGrp="1"/>
          </p:cNvSpPr>
          <p:nvPr>
            <p:ph type="body" idx="1"/>
          </p:nvPr>
        </p:nvSpPr>
        <p:spPr/>
        <p:txBody>
          <a:bodyPr>
            <a:normAutofit/>
          </a:bodyPr>
          <a:lstStyle/>
          <a:p>
            <a:endParaRPr lang="hu-HU" dirty="0"/>
          </a:p>
        </p:txBody>
      </p:sp>
      <p:sp>
        <p:nvSpPr>
          <p:cNvPr id="4" name="Header Placeholder 3"/>
          <p:cNvSpPr>
            <a:spLocks noGrp="1"/>
          </p:cNvSpPr>
          <p:nvPr>
            <p:ph type="hdr" sz="quarter" idx="10"/>
          </p:nvPr>
        </p:nvSpPr>
        <p:spPr/>
        <p:txBody>
          <a:bodyPr/>
          <a:lstStyle/>
          <a:p>
            <a:r>
              <a:rPr lang="hu-HU" smtClean="0"/>
              <a:t>Visual Studio "Orcas" Konferencia</a:t>
            </a:r>
            <a:endParaRPr lang="hu-HU" sz="1000" b="1"/>
          </a:p>
        </p:txBody>
      </p:sp>
      <p:sp>
        <p:nvSpPr>
          <p:cNvPr id="5" name="Date Placeholder 4"/>
          <p:cNvSpPr>
            <a:spLocks noGrp="1"/>
          </p:cNvSpPr>
          <p:nvPr>
            <p:ph type="dt" idx="11"/>
          </p:nvPr>
        </p:nvSpPr>
        <p:spPr/>
        <p:txBody>
          <a:bodyPr/>
          <a:lstStyle/>
          <a:p>
            <a:r>
              <a:rPr lang="hu-HU" smtClean="0"/>
              <a:t>2007. május 24., Budapest Lurdy Ház</a:t>
            </a:r>
            <a:endParaRPr lang="hu-HU" sz="1000" b="1"/>
          </a:p>
        </p:txBody>
      </p:sp>
      <p:sp>
        <p:nvSpPr>
          <p:cNvPr id="6" name="Footer Placeholder 5"/>
          <p:cNvSpPr>
            <a:spLocks noGrp="1"/>
          </p:cNvSpPr>
          <p:nvPr>
            <p:ph type="ftr" sz="quarter" idx="12"/>
          </p:nvPr>
        </p:nvSpPr>
        <p:spPr/>
        <p:txBody>
          <a:bodyPr/>
          <a:lstStyle/>
          <a:p>
            <a:r>
              <a:rPr lang="hu-HU" smtClean="0"/>
              <a:t>MSDN Kompetencia Központ (http://www.devPORTAL.hu)</a:t>
            </a:r>
            <a:endParaRPr lang="hu-HU" sz="1000" b="1"/>
          </a:p>
        </p:txBody>
      </p:sp>
      <p:sp>
        <p:nvSpPr>
          <p:cNvPr id="7" name="Slide Number Placeholder 6"/>
          <p:cNvSpPr>
            <a:spLocks noGrp="1"/>
          </p:cNvSpPr>
          <p:nvPr>
            <p:ph type="sldNum" sz="quarter" idx="13"/>
          </p:nvPr>
        </p:nvSpPr>
        <p:spPr/>
        <p:txBody>
          <a:bodyPr/>
          <a:lstStyle/>
          <a:p>
            <a:fld id="{6F2A1986-D952-4A50-8B47-71C127B3DA8B}" type="slidenum">
              <a:rPr lang="hu-HU" smtClean="0"/>
              <a:pPr/>
              <a:t>61</a:t>
            </a:fld>
            <a:endParaRPr lang="hu-HU" sz="1000" b="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2AFAA910-6B03-436A-B50B-82F1DB5917D7}" type="slidenum">
              <a:rPr lang="en-US"/>
              <a:pPr/>
              <a:t>9</a:t>
            </a:fld>
            <a:endParaRPr lang="en-US"/>
          </a:p>
        </p:txBody>
      </p:sp>
      <p:sp>
        <p:nvSpPr>
          <p:cNvPr id="400386" name="Rectangle 2"/>
          <p:cNvSpPr>
            <a:spLocks noGrp="1" noRot="1" noChangeAspect="1" noChangeArrowheads="1" noTextEdit="1"/>
          </p:cNvSpPr>
          <p:nvPr>
            <p:ph type="sldImg"/>
          </p:nvPr>
        </p:nvSpPr>
        <p:spPr>
          <a:xfrm>
            <a:off x="1500188" y="500063"/>
            <a:ext cx="3786187" cy="2840037"/>
          </a:xfrm>
          <a:ln/>
        </p:spPr>
      </p:sp>
      <p:sp>
        <p:nvSpPr>
          <p:cNvPr id="4" name="Jegyzetek helye 3"/>
          <p:cNvSpPr>
            <a:spLocks noGrp="1"/>
          </p:cNvSpPr>
          <p:nvPr>
            <p:ph type="body" idx="1"/>
          </p:nvPr>
        </p:nvSpPr>
        <p:spPr/>
        <p:txBody>
          <a:bodyPr>
            <a:normAutofit/>
          </a:bodyPr>
          <a:lstStyle/>
          <a:p>
            <a:endParaRPr lang="hu-HU"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23276718-7E6B-4323-AD5A-1BA37BC7436A}" type="slidenum">
              <a:rPr lang="en-US"/>
              <a:pPr/>
              <a:t>10</a:t>
            </a:fld>
            <a:endParaRPr lang="en-US"/>
          </a:p>
        </p:txBody>
      </p:sp>
      <p:sp>
        <p:nvSpPr>
          <p:cNvPr id="462850" name="Rectangle 2"/>
          <p:cNvSpPr>
            <a:spLocks noGrp="1" noRot="1" noChangeAspect="1" noChangeArrowheads="1" noTextEdit="1"/>
          </p:cNvSpPr>
          <p:nvPr>
            <p:ph type="sldImg"/>
          </p:nvPr>
        </p:nvSpPr>
        <p:spPr>
          <a:xfrm>
            <a:off x="1143000" y="685800"/>
            <a:ext cx="4572000" cy="3429000"/>
          </a:xfr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197A6958-A647-4456-BD71-9AAA014A09A4}" type="slidenum">
              <a:rPr lang="en-US"/>
              <a:pPr/>
              <a:t>11</a:t>
            </a:fld>
            <a:endParaRPr lang="en-US"/>
          </a:p>
        </p:txBody>
      </p:sp>
      <p:sp>
        <p:nvSpPr>
          <p:cNvPr id="343042" name="Rectangle 2"/>
          <p:cNvSpPr>
            <a:spLocks noGrp="1" noRot="1" noChangeAspect="1" noChangeArrowheads="1" noTextEdit="1"/>
          </p:cNvSpPr>
          <p:nvPr>
            <p:ph type="sldImg"/>
          </p:nvPr>
        </p:nvSpPr>
        <p:spPr>
          <a:xfrm>
            <a:off x="1500188" y="500063"/>
            <a:ext cx="3786187" cy="2840037"/>
          </a:xfrm>
          <a:ln/>
        </p:spPr>
      </p:sp>
      <p:sp>
        <p:nvSpPr>
          <p:cNvPr id="4" name="Notes Placeholder 3"/>
          <p:cNvSpPr>
            <a:spLocks noGrp="1"/>
          </p:cNvSpPr>
          <p:nvPr>
            <p:ph type="body" idx="1"/>
          </p:nvPr>
        </p:nvSpPr>
        <p:spPr/>
        <p:txBody>
          <a:bodyPr>
            <a:normAutofit/>
          </a:bodyPr>
          <a:lstStyle/>
          <a:p>
            <a:endParaRPr lang="hu-HU"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kern="1200" baseline="0" dirty="0" smtClean="0">
                <a:solidFill>
                  <a:schemeClr val="tx1"/>
                </a:solidFill>
                <a:latin typeface="+mn-lt"/>
                <a:ea typeface="+mn-ea"/>
                <a:cs typeface="+mn-cs"/>
              </a:rPr>
              <a:t>A kapott részhalmazunk vagy egyenlő </a:t>
            </a:r>
            <a:r>
              <a:rPr lang="hu-HU" sz="1200" kern="1200" baseline="0" dirty="0" err="1" smtClean="0">
                <a:solidFill>
                  <a:schemeClr val="tx1"/>
                </a:solidFill>
                <a:latin typeface="+mn-lt"/>
                <a:ea typeface="+mn-ea"/>
                <a:cs typeface="+mn-cs"/>
              </a:rPr>
              <a:t>számosságú</a:t>
            </a:r>
            <a:r>
              <a:rPr lang="hu-HU" sz="1200" kern="1200" baseline="0" dirty="0" smtClean="0">
                <a:solidFill>
                  <a:schemeClr val="tx1"/>
                </a:solidFill>
                <a:latin typeface="+mn-lt"/>
                <a:ea typeface="+mn-ea"/>
                <a:cs typeface="+mn-cs"/>
              </a:rPr>
              <a:t> lesz az eredeti halmazzal vagy kevesebb, több semmiféleképpen nem lehet. A szűrő</a:t>
            </a:r>
          </a:p>
          <a:p>
            <a:r>
              <a:rPr lang="hu-HU" sz="1200" kern="1200" baseline="0" dirty="0" smtClean="0">
                <a:solidFill>
                  <a:schemeClr val="tx1"/>
                </a:solidFill>
                <a:latin typeface="+mn-lt"/>
                <a:ea typeface="+mn-ea"/>
                <a:cs typeface="+mn-cs"/>
              </a:rPr>
              <a:t>operátorok semmiféleképpen nem változtatják meg adatainkat!</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12</a:t>
            </a:fld>
            <a:endParaRPr lang="hu-H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smtClean="0"/>
              <a:t>Mintacím szerkesztése</a:t>
            </a:r>
            <a:endParaRPr lang="hu-HU"/>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2010.04.03.</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2010.04.03.</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2010.04.03.</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2010.04.03.</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2E3B78B8-6050-4E5C-98E7-400A1FCBBB38}" type="datetimeFigureOut">
              <a:rPr lang="hu-HU" smtClean="0"/>
              <a:pPr/>
              <a:t>2010.04.03.</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2E3B78B8-6050-4E5C-98E7-400A1FCBBB38}" type="datetimeFigureOut">
              <a:rPr lang="hu-HU" smtClean="0"/>
              <a:pPr/>
              <a:t>2010.04.03.</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2E3B78B8-6050-4E5C-98E7-400A1FCBBB38}" type="datetimeFigureOut">
              <a:rPr lang="hu-HU" smtClean="0"/>
              <a:pPr/>
              <a:t>2010.04.03.</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2E3B78B8-6050-4E5C-98E7-400A1FCBBB38}" type="datetimeFigureOut">
              <a:rPr lang="hu-HU" smtClean="0"/>
              <a:pPr/>
              <a:t>2010.04.03.</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2E3B78B8-6050-4E5C-98E7-400A1FCBBB38}" type="datetimeFigureOut">
              <a:rPr lang="hu-HU" smtClean="0"/>
              <a:pPr/>
              <a:t>2010.04.03.</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2E3B78B8-6050-4E5C-98E7-400A1FCBBB38}" type="datetimeFigureOut">
              <a:rPr lang="hu-HU" smtClean="0"/>
              <a:pPr/>
              <a:t>2010.04.03.</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2E3B78B8-6050-4E5C-98E7-400A1FCBBB38}" type="datetimeFigureOut">
              <a:rPr lang="hu-HU" smtClean="0"/>
              <a:pPr/>
              <a:t>2010.04.03.</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tile tx="0" ty="0" sx="100000" sy="100000" flip="none" algn="tl"/>
        </a:blip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3B78B8-6050-4E5C-98E7-400A1FCBBB38}" type="datetimeFigureOut">
              <a:rPr lang="hu-HU" smtClean="0"/>
              <a:pPr/>
              <a:t>2010.04.03.</a:t>
            </a:fld>
            <a:endParaRPr lang="hu-HU"/>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36C2E5-A0F3-4857-86DC-0FB6ADDAABF8}" type="slidenum">
              <a:rPr lang="hu-HU" smtClean="0"/>
              <a:pPr/>
              <a:t>‹#›</a:t>
            </a:fld>
            <a:endParaRPr lang="hu-H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6.xml"/><Relationship Id="rId1" Type="http://schemas.openxmlformats.org/officeDocument/2006/relationships/tags" Target="../tags/tag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églalap 3"/>
          <p:cNvSpPr/>
          <p:nvPr/>
        </p:nvSpPr>
        <p:spPr>
          <a:xfrm>
            <a:off x="2740280" y="2967335"/>
            <a:ext cx="184731"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hu-H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Szövegdoboz 4"/>
          <p:cNvSpPr txBox="1"/>
          <p:nvPr/>
        </p:nvSpPr>
        <p:spPr>
          <a:xfrm>
            <a:off x="785786" y="1857364"/>
            <a:ext cx="8001024" cy="707886"/>
          </a:xfrm>
          <a:prstGeom prst="rect">
            <a:avLst/>
          </a:prstGeom>
          <a:noFill/>
          <a:effectLst/>
        </p:spPr>
        <p:txBody>
          <a:bodyPr wrap="square" rtlCol="0">
            <a:spAutoFit/>
            <a:scene3d>
              <a:camera prst="orthographicFront"/>
              <a:lightRig rig="threePt" dir="t"/>
            </a:scene3d>
            <a:sp3d extrusionH="57150">
              <a:bevelT w="38100" h="38100"/>
            </a:sp3d>
          </a:bodyPr>
          <a:lstStyle/>
          <a:p>
            <a:pPr algn="ctr"/>
            <a:r>
              <a:rPr lang="hu-HU" sz="4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LINQ</a:t>
            </a:r>
          </a:p>
        </p:txBody>
      </p:sp>
      <p:pic>
        <p:nvPicPr>
          <p:cNvPr id="7" name="Picture 9" descr="title-slide-lines_BIG.png"/>
          <p:cNvPicPr>
            <a:picLocks noChangeAspect="1"/>
          </p:cNvPicPr>
          <p:nvPr/>
        </p:nvPicPr>
        <p:blipFill>
          <a:blip r:embed="rId3" cstate="print"/>
          <a:srcRect/>
          <a:stretch>
            <a:fillRect/>
          </a:stretch>
        </p:blipFill>
        <p:spPr bwMode="auto">
          <a:xfrm>
            <a:off x="0" y="2997200"/>
            <a:ext cx="3360738" cy="3860800"/>
          </a:xfrm>
          <a:prstGeom prst="rect">
            <a:avLst/>
          </a:prstGeom>
          <a:noFill/>
          <a:ln w="9525">
            <a:noFill/>
            <a:miter lim="800000"/>
            <a:headEnd/>
            <a:tailEnd/>
          </a:ln>
        </p:spPr>
      </p:pic>
      <p:pic>
        <p:nvPicPr>
          <p:cNvPr id="9"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429520" y="5715016"/>
            <a:ext cx="1643074" cy="513530"/>
          </a:xfrm>
          <a:prstGeom prst="roundRect">
            <a:avLst>
              <a:gd name="adj" fmla="val 8594"/>
            </a:avLst>
          </a:prstGeom>
          <a:solidFill>
            <a:srgbClr val="FFFFFF">
              <a:shade val="85000"/>
            </a:srgbClr>
          </a:solidFill>
          <a:ln>
            <a:noFill/>
          </a:ln>
          <a:effectLst>
            <a:softEdge rad="12700"/>
          </a:effectLst>
        </p:spPr>
      </p:pic>
      <p:pic>
        <p:nvPicPr>
          <p:cNvPr id="10" name="Picture 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418368" y="6251890"/>
            <a:ext cx="1654225" cy="534695"/>
          </a:xfrm>
          <a:prstGeom prst="roundRect">
            <a:avLst>
              <a:gd name="adj" fmla="val 8594"/>
            </a:avLst>
          </a:prstGeom>
          <a:solidFill>
            <a:srgbClr val="FFFFFF">
              <a:shade val="85000"/>
            </a:srgbClr>
          </a:solidFill>
          <a:ln>
            <a:noFill/>
          </a:ln>
          <a:effectLst>
            <a:softEdge rad="12700"/>
          </a:effectLst>
        </p:spPr>
      </p:pic>
      <p:sp>
        <p:nvSpPr>
          <p:cNvPr id="11" name="Szövegdoboz 10"/>
          <p:cNvSpPr txBox="1"/>
          <p:nvPr/>
        </p:nvSpPr>
        <p:spPr>
          <a:xfrm>
            <a:off x="0" y="6211669"/>
            <a:ext cx="3071802" cy="646331"/>
          </a:xfrm>
          <a:prstGeom prst="rect">
            <a:avLst/>
          </a:prstGeom>
          <a:noFill/>
        </p:spPr>
        <p:txBody>
          <a:bodyPr wrap="square" rtlCol="0">
            <a:spAutoFit/>
          </a:bodyPr>
          <a:lstStyle/>
          <a:p>
            <a:r>
              <a:rPr lang="hu-HU" sz="2000" i="1" dirty="0" err="1" smtClean="0">
                <a:solidFill>
                  <a:schemeClr val="bg2"/>
                </a:solidFill>
              </a:rPr>
              <a:t>Turóczy</a:t>
            </a:r>
            <a:r>
              <a:rPr lang="hu-HU" sz="2000" i="1" dirty="0" smtClean="0">
                <a:solidFill>
                  <a:schemeClr val="bg2"/>
                </a:solidFill>
              </a:rPr>
              <a:t> Attila</a:t>
            </a:r>
          </a:p>
          <a:p>
            <a:r>
              <a:rPr lang="hu-HU" sz="1600" dirty="0" smtClean="0">
                <a:solidFill>
                  <a:schemeClr val="bg2"/>
                </a:solidFill>
              </a:rPr>
              <a:t>MCP, MCTS</a:t>
            </a:r>
            <a:endParaRPr lang="hu-HU" sz="1600" dirty="0">
              <a:solidFill>
                <a:schemeClr val="bg2"/>
              </a:solidFill>
            </a:endParaRP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9" name="Rectangle 28"/>
          <p:cNvSpPr/>
          <p:nvPr/>
        </p:nvSpPr>
        <p:spPr>
          <a:xfrm>
            <a:off x="1736713" y="3286144"/>
            <a:ext cx="5621369" cy="1357301"/>
          </a:xfrm>
          <a:prstGeom prst="rect">
            <a:avLst/>
          </a:prstGeom>
          <a:ln/>
        </p:spPr>
        <p:style>
          <a:lnRef idx="2">
            <a:schemeClr val="accent6"/>
          </a:lnRef>
          <a:fillRef idx="1">
            <a:schemeClr val="lt1"/>
          </a:fillRef>
          <a:effectRef idx="0">
            <a:schemeClr val="accent6"/>
          </a:effectRef>
          <a:fontRef idx="minor">
            <a:schemeClr val="dk1"/>
          </a:fontRef>
        </p:style>
        <p:txBody>
          <a:bodyPr lIns="108000" tIns="72000" rIns="108000" bIns="72000" rtlCol="0" anchor="t"/>
          <a:lstStyle/>
          <a:p>
            <a:r>
              <a:rPr lang="en-US" sz="2400" b="1" dirty="0" smtClean="0"/>
              <a:t>from </a:t>
            </a:r>
            <a:r>
              <a:rPr lang="hu-HU" sz="2400" b="1" dirty="0" smtClean="0"/>
              <a:t>m</a:t>
            </a:r>
            <a:r>
              <a:rPr lang="en-US" sz="2400" b="1" dirty="0" smtClean="0"/>
              <a:t> in list </a:t>
            </a:r>
            <a:endParaRPr lang="hu-HU" sz="2400" b="1" dirty="0" smtClean="0"/>
          </a:p>
          <a:p>
            <a:r>
              <a:rPr lang="en-US" sz="2400" b="1" dirty="0" smtClean="0"/>
              <a:t>where </a:t>
            </a:r>
            <a:r>
              <a:rPr lang="hu-HU" sz="2400" b="1" dirty="0" smtClean="0"/>
              <a:t>m</a:t>
            </a:r>
            <a:r>
              <a:rPr lang="en-US" sz="2400" b="1" dirty="0" smtClean="0"/>
              <a:t>.</a:t>
            </a:r>
            <a:r>
              <a:rPr lang="hu-HU" sz="2400" b="1" dirty="0" smtClean="0"/>
              <a:t>Title</a:t>
            </a:r>
            <a:r>
              <a:rPr lang="en-US" sz="2400" b="1" dirty="0" smtClean="0"/>
              <a:t>.</a:t>
            </a:r>
            <a:r>
              <a:rPr lang="en-US" sz="2400" b="1" dirty="0" err="1" smtClean="0"/>
              <a:t>StartsWith</a:t>
            </a:r>
            <a:r>
              <a:rPr lang="en-US" sz="2400" b="1" dirty="0" smtClean="0"/>
              <a:t>( "</a:t>
            </a:r>
            <a:r>
              <a:rPr lang="hu-HU" sz="2400" b="1" dirty="0" smtClean="0"/>
              <a:t>S</a:t>
            </a:r>
            <a:r>
              <a:rPr lang="en-US" sz="2400" b="1" dirty="0" smtClean="0"/>
              <a:t>" ) </a:t>
            </a:r>
            <a:endParaRPr lang="hu-HU" sz="2400" b="1" dirty="0" smtClean="0"/>
          </a:p>
          <a:p>
            <a:r>
              <a:rPr lang="en-US" sz="2400" b="1" dirty="0" smtClean="0"/>
              <a:t>select </a:t>
            </a:r>
            <a:r>
              <a:rPr lang="hu-HU" sz="2400" b="1" dirty="0" smtClean="0"/>
              <a:t>m. Title</a:t>
            </a:r>
            <a:r>
              <a:rPr lang="en-US" sz="2400" b="1" dirty="0" smtClean="0"/>
              <a:t>;</a:t>
            </a:r>
            <a:endParaRPr lang="hu-HU" sz="2400" b="1" dirty="0" smtClean="0"/>
          </a:p>
        </p:txBody>
      </p:sp>
      <p:sp>
        <p:nvSpPr>
          <p:cNvPr id="30" name="Rectangle 29"/>
          <p:cNvSpPr/>
          <p:nvPr/>
        </p:nvSpPr>
        <p:spPr>
          <a:xfrm>
            <a:off x="1736713" y="5072074"/>
            <a:ext cx="5621369" cy="1230294"/>
          </a:xfrm>
          <a:prstGeom prst="rect">
            <a:avLst/>
          </a:prstGeom>
          <a:ln/>
        </p:spPr>
        <p:style>
          <a:lnRef idx="2">
            <a:schemeClr val="accent6"/>
          </a:lnRef>
          <a:fillRef idx="1">
            <a:schemeClr val="lt1"/>
          </a:fillRef>
          <a:effectRef idx="0">
            <a:schemeClr val="accent6"/>
          </a:effectRef>
          <a:fontRef idx="minor">
            <a:schemeClr val="dk1"/>
          </a:fontRef>
        </p:style>
        <p:txBody>
          <a:bodyPr lIns="108000" tIns="72000" rIns="108000" bIns="72000" rtlCol="0" anchor="t"/>
          <a:lstStyle/>
          <a:p>
            <a:r>
              <a:rPr lang="hu-HU" sz="2400" b="1" dirty="0" smtClean="0"/>
              <a:t>list</a:t>
            </a:r>
          </a:p>
          <a:p>
            <a:r>
              <a:rPr lang="hu-HU" sz="2400" b="1" dirty="0" smtClean="0"/>
              <a:t>.Where( m =&gt; m. Title.StartsWith( "S" ) )</a:t>
            </a:r>
            <a:r>
              <a:rPr lang="hu-HU" sz="2400" dirty="0" smtClean="0"/>
              <a:t> </a:t>
            </a:r>
          </a:p>
          <a:p>
            <a:r>
              <a:rPr lang="hu-HU" sz="2400" b="1" dirty="0" smtClean="0"/>
              <a:t>.Select( m =&gt; m.Title);</a:t>
            </a:r>
          </a:p>
        </p:txBody>
      </p:sp>
      <p:sp>
        <p:nvSpPr>
          <p:cNvPr id="415749" name="Rectangle 5"/>
          <p:cNvSpPr>
            <a:spLocks noChangeArrowheads="1"/>
          </p:cNvSpPr>
          <p:nvPr/>
        </p:nvSpPr>
        <p:spPr bwMode="auto">
          <a:xfrm>
            <a:off x="1800243" y="5119707"/>
            <a:ext cx="509588" cy="381000"/>
          </a:xfrm>
          <a:prstGeom prst="rect">
            <a:avLst/>
          </a:prstGeom>
          <a:solidFill>
            <a:srgbClr val="808080">
              <a:alpha val="34000"/>
            </a:srgbClr>
          </a:solidFill>
          <a:ln w="12700" algn="ctr">
            <a:solidFill>
              <a:srgbClr val="9966FF">
                <a:alpha val="47059"/>
              </a:srgbClr>
            </a:solidFill>
            <a:miter lim="800000"/>
            <a:headEnd/>
            <a:tailEnd/>
          </a:ln>
          <a:effectLst/>
        </p:spPr>
        <p:txBody>
          <a:bodyPr wrap="none" anchor="ctr"/>
          <a:lstStyle/>
          <a:p>
            <a:endParaRPr lang="hu-HU" dirty="0"/>
          </a:p>
        </p:txBody>
      </p:sp>
      <p:sp>
        <p:nvSpPr>
          <p:cNvPr id="415748" name="Rectangle 4"/>
          <p:cNvSpPr>
            <a:spLocks noChangeArrowheads="1"/>
          </p:cNvSpPr>
          <p:nvPr/>
        </p:nvSpPr>
        <p:spPr bwMode="auto">
          <a:xfrm>
            <a:off x="3122631" y="3290907"/>
            <a:ext cx="403226" cy="381000"/>
          </a:xfrm>
          <a:prstGeom prst="rect">
            <a:avLst/>
          </a:prstGeom>
          <a:solidFill>
            <a:srgbClr val="808080">
              <a:alpha val="34000"/>
            </a:srgbClr>
          </a:solidFill>
          <a:ln w="12700" algn="ctr">
            <a:solidFill>
              <a:srgbClr val="9966FF">
                <a:alpha val="47059"/>
              </a:srgbClr>
            </a:solidFill>
            <a:miter lim="800000"/>
            <a:headEnd/>
            <a:tailEnd/>
          </a:ln>
          <a:effectLst/>
        </p:spPr>
        <p:txBody>
          <a:bodyPr wrap="none" anchor="ctr"/>
          <a:lstStyle/>
          <a:p>
            <a:endParaRPr lang="hu-HU"/>
          </a:p>
        </p:txBody>
      </p:sp>
      <p:cxnSp>
        <p:nvCxnSpPr>
          <p:cNvPr id="415750" name="AutoShape 6"/>
          <p:cNvCxnSpPr>
            <a:cxnSpLocks noChangeShapeType="1"/>
            <a:stCxn id="415748" idx="2"/>
            <a:endCxn id="415749" idx="0"/>
          </p:cNvCxnSpPr>
          <p:nvPr/>
        </p:nvCxnSpPr>
        <p:spPr bwMode="auto">
          <a:xfrm rot="5400000">
            <a:off x="1965741" y="3761204"/>
            <a:ext cx="1447800" cy="1269207"/>
          </a:xfrm>
          <a:prstGeom prst="straightConnector1">
            <a:avLst/>
          </a:prstGeom>
          <a:noFill/>
          <a:ln w="12700">
            <a:solidFill>
              <a:srgbClr val="9966FF">
                <a:alpha val="47059"/>
              </a:srgbClr>
            </a:solidFill>
            <a:round/>
            <a:headEnd/>
            <a:tailEnd type="triangle" w="med" len="med"/>
          </a:ln>
          <a:effectLst/>
        </p:spPr>
      </p:cxnSp>
      <p:sp>
        <p:nvSpPr>
          <p:cNvPr id="415753" name="Rectangle 9"/>
          <p:cNvSpPr>
            <a:spLocks noChangeArrowheads="1"/>
          </p:cNvSpPr>
          <p:nvPr/>
        </p:nvSpPr>
        <p:spPr bwMode="auto">
          <a:xfrm>
            <a:off x="2501918" y="3289320"/>
            <a:ext cx="263525" cy="381000"/>
          </a:xfrm>
          <a:prstGeom prst="rect">
            <a:avLst/>
          </a:prstGeom>
          <a:solidFill>
            <a:srgbClr val="808080">
              <a:alpha val="34000"/>
            </a:srgbClr>
          </a:solidFill>
          <a:ln w="12700" algn="ctr">
            <a:solidFill>
              <a:srgbClr val="9966FF">
                <a:alpha val="47059"/>
              </a:srgbClr>
            </a:solidFill>
            <a:miter lim="800000"/>
            <a:headEnd/>
            <a:tailEnd/>
          </a:ln>
          <a:effectLst/>
        </p:spPr>
        <p:txBody>
          <a:bodyPr wrap="none" anchor="ctr"/>
          <a:lstStyle/>
          <a:p>
            <a:endParaRPr lang="hu-HU"/>
          </a:p>
        </p:txBody>
      </p:sp>
      <p:sp>
        <p:nvSpPr>
          <p:cNvPr id="415754" name="Rectangle 10"/>
          <p:cNvSpPr>
            <a:spLocks noChangeArrowheads="1"/>
          </p:cNvSpPr>
          <p:nvPr/>
        </p:nvSpPr>
        <p:spPr bwMode="auto">
          <a:xfrm>
            <a:off x="2859106" y="5500707"/>
            <a:ext cx="333356" cy="381000"/>
          </a:xfrm>
          <a:prstGeom prst="rect">
            <a:avLst/>
          </a:prstGeom>
          <a:solidFill>
            <a:srgbClr val="808080">
              <a:alpha val="34000"/>
            </a:srgbClr>
          </a:solidFill>
          <a:ln w="12700" algn="ctr">
            <a:solidFill>
              <a:srgbClr val="9966FF">
                <a:alpha val="47059"/>
              </a:srgbClr>
            </a:solidFill>
            <a:miter lim="800000"/>
            <a:headEnd/>
            <a:tailEnd/>
          </a:ln>
          <a:effectLst/>
        </p:spPr>
        <p:txBody>
          <a:bodyPr wrap="none" anchor="ctr"/>
          <a:lstStyle/>
          <a:p>
            <a:endParaRPr lang="hu-HU"/>
          </a:p>
        </p:txBody>
      </p:sp>
      <p:cxnSp>
        <p:nvCxnSpPr>
          <p:cNvPr id="415755" name="AutoShape 11"/>
          <p:cNvCxnSpPr>
            <a:cxnSpLocks noChangeShapeType="1"/>
            <a:stCxn id="415759" idx="2"/>
            <a:endCxn id="415754" idx="0"/>
          </p:cNvCxnSpPr>
          <p:nvPr/>
        </p:nvCxnSpPr>
        <p:spPr bwMode="auto">
          <a:xfrm rot="16200000" flipH="1">
            <a:off x="1918897" y="4393819"/>
            <a:ext cx="1831975" cy="381799"/>
          </a:xfrm>
          <a:prstGeom prst="straightConnector1">
            <a:avLst/>
          </a:prstGeom>
          <a:noFill/>
          <a:ln w="12700">
            <a:solidFill>
              <a:srgbClr val="9966FF">
                <a:alpha val="47059"/>
              </a:srgbClr>
            </a:solidFill>
            <a:round/>
            <a:headEnd/>
            <a:tailEnd type="triangle" w="med" len="med"/>
          </a:ln>
          <a:effectLst/>
        </p:spPr>
      </p:cxnSp>
      <p:sp>
        <p:nvSpPr>
          <p:cNvPr id="415756" name="Rectangle 12"/>
          <p:cNvSpPr>
            <a:spLocks noChangeArrowheads="1"/>
          </p:cNvSpPr>
          <p:nvPr/>
        </p:nvSpPr>
        <p:spPr bwMode="auto">
          <a:xfrm>
            <a:off x="2708293" y="3673495"/>
            <a:ext cx="3149591" cy="381000"/>
          </a:xfrm>
          <a:prstGeom prst="rect">
            <a:avLst/>
          </a:prstGeom>
          <a:solidFill>
            <a:srgbClr val="808080">
              <a:alpha val="34000"/>
            </a:srgbClr>
          </a:solidFill>
          <a:ln w="12700" algn="ctr">
            <a:solidFill>
              <a:srgbClr val="9966FF">
                <a:alpha val="47059"/>
              </a:srgbClr>
            </a:solidFill>
            <a:miter lim="800000"/>
            <a:headEnd/>
            <a:tailEnd/>
          </a:ln>
          <a:effectLst/>
        </p:spPr>
        <p:txBody>
          <a:bodyPr wrap="none" anchor="ctr"/>
          <a:lstStyle/>
          <a:p>
            <a:endParaRPr lang="hu-HU"/>
          </a:p>
        </p:txBody>
      </p:sp>
      <p:sp>
        <p:nvSpPr>
          <p:cNvPr id="415757" name="Rectangle 13"/>
          <p:cNvSpPr>
            <a:spLocks noChangeArrowheads="1"/>
          </p:cNvSpPr>
          <p:nvPr/>
        </p:nvSpPr>
        <p:spPr bwMode="auto">
          <a:xfrm>
            <a:off x="3500430" y="5500707"/>
            <a:ext cx="3500462" cy="381000"/>
          </a:xfrm>
          <a:prstGeom prst="rect">
            <a:avLst/>
          </a:prstGeom>
          <a:solidFill>
            <a:srgbClr val="808080">
              <a:alpha val="34000"/>
            </a:srgbClr>
          </a:solidFill>
          <a:ln w="12700" algn="ctr">
            <a:solidFill>
              <a:srgbClr val="9966FF">
                <a:alpha val="47059"/>
              </a:srgbClr>
            </a:solidFill>
            <a:miter lim="800000"/>
            <a:headEnd/>
            <a:tailEnd/>
          </a:ln>
          <a:effectLst/>
        </p:spPr>
        <p:txBody>
          <a:bodyPr wrap="none" anchor="ctr"/>
          <a:lstStyle/>
          <a:p>
            <a:endParaRPr lang="hu-HU"/>
          </a:p>
        </p:txBody>
      </p:sp>
      <p:cxnSp>
        <p:nvCxnSpPr>
          <p:cNvPr id="415758" name="AutoShape 14"/>
          <p:cNvCxnSpPr>
            <a:cxnSpLocks noChangeShapeType="1"/>
            <a:stCxn id="415756" idx="2"/>
            <a:endCxn id="415757" idx="0"/>
          </p:cNvCxnSpPr>
          <p:nvPr/>
        </p:nvCxnSpPr>
        <p:spPr bwMode="auto">
          <a:xfrm rot="16200000" flipH="1">
            <a:off x="4043769" y="4293815"/>
            <a:ext cx="1446212" cy="967572"/>
          </a:xfrm>
          <a:prstGeom prst="straightConnector1">
            <a:avLst/>
          </a:prstGeom>
          <a:noFill/>
          <a:ln w="12700">
            <a:solidFill>
              <a:srgbClr val="9966FF">
                <a:alpha val="47059"/>
              </a:srgbClr>
            </a:solidFill>
            <a:round/>
            <a:headEnd/>
            <a:tailEnd type="triangle" w="med" len="med"/>
          </a:ln>
          <a:effectLst/>
        </p:spPr>
      </p:cxnSp>
      <p:sp>
        <p:nvSpPr>
          <p:cNvPr id="415759" name="Rectangle 15"/>
          <p:cNvSpPr>
            <a:spLocks noChangeArrowheads="1"/>
          </p:cNvSpPr>
          <p:nvPr/>
        </p:nvSpPr>
        <p:spPr bwMode="auto">
          <a:xfrm>
            <a:off x="2501919" y="3287732"/>
            <a:ext cx="284132" cy="381000"/>
          </a:xfrm>
          <a:prstGeom prst="rect">
            <a:avLst/>
          </a:prstGeom>
          <a:solidFill>
            <a:srgbClr val="808080">
              <a:alpha val="34000"/>
            </a:srgbClr>
          </a:solidFill>
          <a:ln w="12700" algn="ctr">
            <a:solidFill>
              <a:srgbClr val="9966FF">
                <a:alpha val="47059"/>
              </a:srgbClr>
            </a:solidFill>
            <a:miter lim="800000"/>
            <a:headEnd/>
            <a:tailEnd/>
          </a:ln>
          <a:effectLst/>
        </p:spPr>
        <p:txBody>
          <a:bodyPr wrap="none" anchor="ctr"/>
          <a:lstStyle/>
          <a:p>
            <a:endParaRPr lang="hu-HU"/>
          </a:p>
        </p:txBody>
      </p:sp>
      <p:sp>
        <p:nvSpPr>
          <p:cNvPr id="415760" name="Rectangle 16"/>
          <p:cNvSpPr>
            <a:spLocks noChangeArrowheads="1"/>
          </p:cNvSpPr>
          <p:nvPr/>
        </p:nvSpPr>
        <p:spPr bwMode="auto">
          <a:xfrm>
            <a:off x="2786050" y="5883295"/>
            <a:ext cx="336581" cy="381000"/>
          </a:xfrm>
          <a:prstGeom prst="rect">
            <a:avLst/>
          </a:prstGeom>
          <a:solidFill>
            <a:srgbClr val="808080">
              <a:alpha val="34000"/>
            </a:srgbClr>
          </a:solidFill>
          <a:ln w="12700" algn="ctr">
            <a:solidFill>
              <a:srgbClr val="9966FF">
                <a:alpha val="47059"/>
              </a:srgbClr>
            </a:solidFill>
            <a:miter lim="800000"/>
            <a:headEnd/>
            <a:tailEnd/>
          </a:ln>
          <a:effectLst/>
        </p:spPr>
        <p:txBody>
          <a:bodyPr wrap="none" anchor="ctr"/>
          <a:lstStyle/>
          <a:p>
            <a:endParaRPr lang="hu-HU"/>
          </a:p>
        </p:txBody>
      </p:sp>
      <p:cxnSp>
        <p:nvCxnSpPr>
          <p:cNvPr id="415761" name="AutoShape 17"/>
          <p:cNvCxnSpPr>
            <a:cxnSpLocks noChangeShapeType="1"/>
            <a:stCxn id="415759" idx="2"/>
            <a:endCxn id="415760" idx="0"/>
          </p:cNvCxnSpPr>
          <p:nvPr/>
        </p:nvCxnSpPr>
        <p:spPr bwMode="auto">
          <a:xfrm rot="16200000" flipH="1">
            <a:off x="1691882" y="4620835"/>
            <a:ext cx="2214563" cy="310356"/>
          </a:xfrm>
          <a:prstGeom prst="straightConnector1">
            <a:avLst/>
          </a:prstGeom>
          <a:noFill/>
          <a:ln w="12700">
            <a:solidFill>
              <a:srgbClr val="9966FF">
                <a:alpha val="47059"/>
              </a:srgbClr>
            </a:solidFill>
            <a:round/>
            <a:headEnd/>
            <a:tailEnd type="triangle" w="med" len="med"/>
          </a:ln>
          <a:effectLst/>
        </p:spPr>
      </p:cxnSp>
      <p:sp>
        <p:nvSpPr>
          <p:cNvPr id="415762" name="Rectangle 18"/>
          <p:cNvSpPr>
            <a:spLocks noChangeArrowheads="1"/>
          </p:cNvSpPr>
          <p:nvPr/>
        </p:nvSpPr>
        <p:spPr bwMode="auto">
          <a:xfrm>
            <a:off x="2598741" y="4056082"/>
            <a:ext cx="1187441" cy="381000"/>
          </a:xfrm>
          <a:prstGeom prst="rect">
            <a:avLst/>
          </a:prstGeom>
          <a:solidFill>
            <a:srgbClr val="808080">
              <a:alpha val="34000"/>
            </a:srgbClr>
          </a:solidFill>
          <a:ln w="12700" algn="ctr">
            <a:solidFill>
              <a:srgbClr val="9966FF">
                <a:alpha val="47059"/>
              </a:srgbClr>
            </a:solidFill>
            <a:miter lim="800000"/>
            <a:headEnd/>
            <a:tailEnd/>
          </a:ln>
          <a:effectLst/>
        </p:spPr>
        <p:txBody>
          <a:bodyPr wrap="none" anchor="ctr"/>
          <a:lstStyle/>
          <a:p>
            <a:endParaRPr lang="hu-HU"/>
          </a:p>
        </p:txBody>
      </p:sp>
      <p:sp>
        <p:nvSpPr>
          <p:cNvPr id="415763" name="Rectangle 19"/>
          <p:cNvSpPr>
            <a:spLocks noChangeArrowheads="1"/>
          </p:cNvSpPr>
          <p:nvPr/>
        </p:nvSpPr>
        <p:spPr bwMode="auto">
          <a:xfrm>
            <a:off x="3500430" y="5883295"/>
            <a:ext cx="1143008" cy="381000"/>
          </a:xfrm>
          <a:prstGeom prst="rect">
            <a:avLst/>
          </a:prstGeom>
          <a:solidFill>
            <a:srgbClr val="808080">
              <a:alpha val="34000"/>
            </a:srgbClr>
          </a:solidFill>
          <a:ln w="12700" algn="ctr">
            <a:solidFill>
              <a:srgbClr val="9966FF">
                <a:alpha val="47059"/>
              </a:srgbClr>
            </a:solidFill>
            <a:miter lim="800000"/>
            <a:headEnd/>
            <a:tailEnd/>
          </a:ln>
          <a:effectLst/>
        </p:spPr>
        <p:txBody>
          <a:bodyPr wrap="none" anchor="ctr"/>
          <a:lstStyle/>
          <a:p>
            <a:endParaRPr lang="hu-HU"/>
          </a:p>
        </p:txBody>
      </p:sp>
      <p:cxnSp>
        <p:nvCxnSpPr>
          <p:cNvPr id="415764" name="AutoShape 20"/>
          <p:cNvCxnSpPr>
            <a:cxnSpLocks noChangeShapeType="1"/>
            <a:stCxn id="415762" idx="2"/>
            <a:endCxn id="415763" idx="0"/>
          </p:cNvCxnSpPr>
          <p:nvPr/>
        </p:nvCxnSpPr>
        <p:spPr bwMode="auto">
          <a:xfrm rot="16200000" flipH="1">
            <a:off x="2909092" y="4720452"/>
            <a:ext cx="1446213" cy="879472"/>
          </a:xfrm>
          <a:prstGeom prst="straightConnector1">
            <a:avLst/>
          </a:prstGeom>
          <a:noFill/>
          <a:ln w="12700">
            <a:solidFill>
              <a:srgbClr val="9966FF">
                <a:alpha val="47059"/>
              </a:srgbClr>
            </a:solidFill>
            <a:round/>
            <a:headEnd/>
            <a:tailEnd type="triangle" w="med" len="med"/>
          </a:ln>
          <a:effectLst/>
        </p:spPr>
      </p:cxnSp>
      <p:sp>
        <p:nvSpPr>
          <p:cNvPr id="415765" name="AutoShape 21"/>
          <p:cNvSpPr>
            <a:spLocks noChangeArrowheads="1"/>
          </p:cNvSpPr>
          <p:nvPr/>
        </p:nvSpPr>
        <p:spPr bwMode="auto">
          <a:xfrm>
            <a:off x="638193" y="3595707"/>
            <a:ext cx="914400" cy="2590800"/>
          </a:xfrm>
          <a:prstGeom prst="curvedRightArrow">
            <a:avLst>
              <a:gd name="adj1" fmla="val 56667"/>
              <a:gd name="adj2" fmla="val 113333"/>
              <a:gd name="adj3" fmla="val 33333"/>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hu-HU"/>
          </a:p>
        </p:txBody>
      </p:sp>
      <p:sp>
        <p:nvSpPr>
          <p:cNvPr id="415766" name="Rectangle 22"/>
          <p:cNvSpPr>
            <a:spLocks noChangeArrowheads="1"/>
          </p:cNvSpPr>
          <p:nvPr/>
        </p:nvSpPr>
        <p:spPr bwMode="auto">
          <a:xfrm>
            <a:off x="1800243" y="3671907"/>
            <a:ext cx="908050" cy="381000"/>
          </a:xfrm>
          <a:prstGeom prst="rect">
            <a:avLst/>
          </a:prstGeom>
          <a:solidFill>
            <a:srgbClr val="808080">
              <a:alpha val="34000"/>
            </a:srgbClr>
          </a:solidFill>
          <a:ln w="12700" algn="ctr">
            <a:solidFill>
              <a:srgbClr val="9966FF">
                <a:alpha val="47059"/>
              </a:srgbClr>
            </a:solidFill>
            <a:miter lim="800000"/>
            <a:headEnd/>
            <a:tailEnd/>
          </a:ln>
          <a:effectLst/>
        </p:spPr>
        <p:txBody>
          <a:bodyPr wrap="none" anchor="ctr"/>
          <a:lstStyle/>
          <a:p>
            <a:endParaRPr lang="hu-HU"/>
          </a:p>
        </p:txBody>
      </p:sp>
      <p:sp>
        <p:nvSpPr>
          <p:cNvPr id="415767" name="Rectangle 23"/>
          <p:cNvSpPr>
            <a:spLocks noChangeArrowheads="1"/>
          </p:cNvSpPr>
          <p:nvPr/>
        </p:nvSpPr>
        <p:spPr bwMode="auto">
          <a:xfrm>
            <a:off x="1798656" y="5499120"/>
            <a:ext cx="966787" cy="381000"/>
          </a:xfrm>
          <a:prstGeom prst="rect">
            <a:avLst/>
          </a:prstGeom>
          <a:solidFill>
            <a:srgbClr val="808080">
              <a:alpha val="34000"/>
            </a:srgbClr>
          </a:solidFill>
          <a:ln w="12700" algn="ctr">
            <a:solidFill>
              <a:srgbClr val="9966FF">
                <a:alpha val="47059"/>
              </a:srgbClr>
            </a:solidFill>
            <a:miter lim="800000"/>
            <a:headEnd/>
            <a:tailEnd/>
          </a:ln>
          <a:effectLst/>
        </p:spPr>
        <p:txBody>
          <a:bodyPr wrap="none" anchor="ctr"/>
          <a:lstStyle/>
          <a:p>
            <a:endParaRPr lang="hu-HU"/>
          </a:p>
        </p:txBody>
      </p:sp>
      <p:cxnSp>
        <p:nvCxnSpPr>
          <p:cNvPr id="415768" name="AutoShape 24"/>
          <p:cNvCxnSpPr>
            <a:cxnSpLocks noChangeShapeType="1"/>
            <a:stCxn id="415766" idx="2"/>
            <a:endCxn id="415767" idx="0"/>
          </p:cNvCxnSpPr>
          <p:nvPr/>
        </p:nvCxnSpPr>
        <p:spPr bwMode="auto">
          <a:xfrm rot="16200000" flipH="1">
            <a:off x="1545053" y="4762122"/>
            <a:ext cx="1446213" cy="27782"/>
          </a:xfrm>
          <a:prstGeom prst="straightConnector1">
            <a:avLst/>
          </a:prstGeom>
          <a:noFill/>
          <a:ln w="12700">
            <a:solidFill>
              <a:srgbClr val="9966FF">
                <a:alpha val="47059"/>
              </a:srgbClr>
            </a:solidFill>
            <a:round/>
            <a:headEnd/>
            <a:tailEnd type="triangle" w="med" len="med"/>
          </a:ln>
          <a:effectLst/>
        </p:spPr>
      </p:cxnSp>
      <p:sp>
        <p:nvSpPr>
          <p:cNvPr id="415769" name="Rectangle 25"/>
          <p:cNvSpPr>
            <a:spLocks noChangeArrowheads="1"/>
          </p:cNvSpPr>
          <p:nvPr/>
        </p:nvSpPr>
        <p:spPr bwMode="auto">
          <a:xfrm>
            <a:off x="1798656" y="4044970"/>
            <a:ext cx="800084" cy="388937"/>
          </a:xfrm>
          <a:prstGeom prst="rect">
            <a:avLst/>
          </a:prstGeom>
          <a:solidFill>
            <a:srgbClr val="808080">
              <a:alpha val="34000"/>
            </a:srgbClr>
          </a:solidFill>
          <a:ln w="12700" algn="ctr">
            <a:solidFill>
              <a:srgbClr val="9966FF">
                <a:alpha val="47059"/>
              </a:srgbClr>
            </a:solidFill>
            <a:miter lim="800000"/>
            <a:headEnd/>
            <a:tailEnd/>
          </a:ln>
          <a:effectLst/>
        </p:spPr>
        <p:txBody>
          <a:bodyPr wrap="none" anchor="ctr"/>
          <a:lstStyle/>
          <a:p>
            <a:endParaRPr lang="hu-HU"/>
          </a:p>
        </p:txBody>
      </p:sp>
      <p:sp>
        <p:nvSpPr>
          <p:cNvPr id="415770" name="Rectangle 26"/>
          <p:cNvSpPr>
            <a:spLocks noChangeArrowheads="1"/>
          </p:cNvSpPr>
          <p:nvPr/>
        </p:nvSpPr>
        <p:spPr bwMode="auto">
          <a:xfrm>
            <a:off x="1798656" y="5881707"/>
            <a:ext cx="909637" cy="379413"/>
          </a:xfrm>
          <a:prstGeom prst="rect">
            <a:avLst/>
          </a:prstGeom>
          <a:solidFill>
            <a:srgbClr val="808080">
              <a:alpha val="34000"/>
            </a:srgbClr>
          </a:solidFill>
          <a:ln w="12700" algn="ctr">
            <a:solidFill>
              <a:srgbClr val="9966FF">
                <a:alpha val="47059"/>
              </a:srgbClr>
            </a:solidFill>
            <a:miter lim="800000"/>
            <a:headEnd/>
            <a:tailEnd/>
          </a:ln>
          <a:effectLst/>
        </p:spPr>
        <p:txBody>
          <a:bodyPr wrap="none" anchor="ctr"/>
          <a:lstStyle/>
          <a:p>
            <a:endParaRPr lang="hu-HU"/>
          </a:p>
        </p:txBody>
      </p:sp>
      <p:cxnSp>
        <p:nvCxnSpPr>
          <p:cNvPr id="415771" name="AutoShape 27"/>
          <p:cNvCxnSpPr>
            <a:cxnSpLocks noChangeShapeType="1"/>
            <a:stCxn id="415769" idx="2"/>
            <a:endCxn id="415770" idx="0"/>
          </p:cNvCxnSpPr>
          <p:nvPr/>
        </p:nvCxnSpPr>
        <p:spPr bwMode="auto">
          <a:xfrm rot="16200000" flipH="1">
            <a:off x="1502186" y="5130418"/>
            <a:ext cx="1447800" cy="54777"/>
          </a:xfrm>
          <a:prstGeom prst="straightConnector1">
            <a:avLst/>
          </a:prstGeom>
          <a:noFill/>
          <a:ln w="12700">
            <a:solidFill>
              <a:srgbClr val="9966FF">
                <a:alpha val="47059"/>
              </a:srgbClr>
            </a:solidFill>
            <a:round/>
            <a:headEnd/>
            <a:tailEnd type="triangle" w="med" len="med"/>
          </a:ln>
          <a:effectLst/>
        </p:spPr>
      </p:cxnSp>
      <p:sp>
        <p:nvSpPr>
          <p:cNvPr id="415772" name="Rectangle 28"/>
          <p:cNvSpPr>
            <a:spLocks noGrp="1" noChangeArrowheads="1"/>
          </p:cNvSpPr>
          <p:nvPr>
            <p:ph type="body" idx="1"/>
          </p:nvPr>
        </p:nvSpPr>
        <p:spPr>
          <a:xfrm>
            <a:off x="304800" y="1357298"/>
            <a:ext cx="8624918" cy="1928847"/>
          </a:xfrm>
        </p:spPr>
        <p:txBody>
          <a:bodyPr/>
          <a:lstStyle/>
          <a:p>
            <a:r>
              <a:rPr lang="hu-HU" dirty="0" smtClean="0">
                <a:solidFill>
                  <a:schemeClr val="bg1"/>
                </a:solidFill>
              </a:rPr>
              <a:t>Lekérdezések nyelvi szinten</a:t>
            </a:r>
          </a:p>
          <a:p>
            <a:r>
              <a:rPr lang="hu-HU" dirty="0" smtClean="0">
                <a:solidFill>
                  <a:schemeClr val="bg1"/>
                </a:solidFill>
              </a:rPr>
              <a:t>A nyelvbe ágyazott lekérdezéseket metódushívásokká alakítja a fordító</a:t>
            </a:r>
            <a:endParaRPr lang="en-US" dirty="0">
              <a:solidFill>
                <a:schemeClr val="bg1"/>
              </a:solidFill>
            </a:endParaRPr>
          </a:p>
        </p:txBody>
      </p:sp>
      <p:sp>
        <p:nvSpPr>
          <p:cNvPr id="31" name="Szövegdoboz 30"/>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Lekérdezések</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15765"/>
                                        </p:tgtEl>
                                        <p:attrNameLst>
                                          <p:attrName>style.visibility</p:attrName>
                                        </p:attrNameLst>
                                      </p:cBhvr>
                                      <p:to>
                                        <p:strVal val="visible"/>
                                      </p:to>
                                    </p:set>
                                    <p:animEffect transition="in" filter="wipe(up)">
                                      <p:cBhvr>
                                        <p:cTn id="7" dur="1000"/>
                                        <p:tgtEl>
                                          <p:spTgt spid="41576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1000"/>
                                        <p:tgtEl>
                                          <p:spTgt spid="3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15748"/>
                                        </p:tgtEl>
                                        <p:attrNameLst>
                                          <p:attrName>style.visibility</p:attrName>
                                        </p:attrNameLst>
                                      </p:cBhvr>
                                      <p:to>
                                        <p:strVal val="visible"/>
                                      </p:to>
                                    </p:set>
                                    <p:animEffect transition="in" filter="fade">
                                      <p:cBhvr>
                                        <p:cTn id="15" dur="500"/>
                                        <p:tgtEl>
                                          <p:spTgt spid="415748"/>
                                        </p:tgtEl>
                                      </p:cBhvr>
                                    </p:animEffect>
                                  </p:childTnLst>
                                </p:cTn>
                              </p:par>
                              <p:par>
                                <p:cTn id="16" presetID="10" presetClass="entr" presetSubtype="0" fill="hold" nodeType="withEffect">
                                  <p:stCondLst>
                                    <p:cond delay="0"/>
                                  </p:stCondLst>
                                  <p:childTnLst>
                                    <p:set>
                                      <p:cBhvr>
                                        <p:cTn id="17" dur="1" fill="hold">
                                          <p:stCondLst>
                                            <p:cond delay="0"/>
                                          </p:stCondLst>
                                        </p:cTn>
                                        <p:tgtEl>
                                          <p:spTgt spid="415750"/>
                                        </p:tgtEl>
                                        <p:attrNameLst>
                                          <p:attrName>style.visibility</p:attrName>
                                        </p:attrNameLst>
                                      </p:cBhvr>
                                      <p:to>
                                        <p:strVal val="visible"/>
                                      </p:to>
                                    </p:set>
                                    <p:animEffect transition="in" filter="fade">
                                      <p:cBhvr>
                                        <p:cTn id="18" dur="500"/>
                                        <p:tgtEl>
                                          <p:spTgt spid="41575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15749"/>
                                        </p:tgtEl>
                                        <p:attrNameLst>
                                          <p:attrName>style.visibility</p:attrName>
                                        </p:attrNameLst>
                                      </p:cBhvr>
                                      <p:to>
                                        <p:strVal val="visible"/>
                                      </p:to>
                                    </p:set>
                                    <p:animEffect transition="in" filter="fade">
                                      <p:cBhvr>
                                        <p:cTn id="21" dur="500"/>
                                        <p:tgtEl>
                                          <p:spTgt spid="41574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1" nodeType="clickEffect">
                                  <p:stCondLst>
                                    <p:cond delay="0"/>
                                  </p:stCondLst>
                                  <p:childTnLst>
                                    <p:animEffect transition="out" filter="fade">
                                      <p:cBhvr>
                                        <p:cTn id="25" dur="500"/>
                                        <p:tgtEl>
                                          <p:spTgt spid="415748"/>
                                        </p:tgtEl>
                                      </p:cBhvr>
                                    </p:animEffect>
                                    <p:set>
                                      <p:cBhvr>
                                        <p:cTn id="26" dur="1" fill="hold">
                                          <p:stCondLst>
                                            <p:cond delay="499"/>
                                          </p:stCondLst>
                                        </p:cTn>
                                        <p:tgtEl>
                                          <p:spTgt spid="415748"/>
                                        </p:tgtEl>
                                        <p:attrNameLst>
                                          <p:attrName>style.visibility</p:attrName>
                                        </p:attrNameLst>
                                      </p:cBhvr>
                                      <p:to>
                                        <p:strVal val="hidden"/>
                                      </p:to>
                                    </p:set>
                                  </p:childTnLst>
                                </p:cTn>
                              </p:par>
                              <p:par>
                                <p:cTn id="27" presetID="10" presetClass="exit" presetSubtype="0" fill="hold" nodeType="withEffect">
                                  <p:stCondLst>
                                    <p:cond delay="0"/>
                                  </p:stCondLst>
                                  <p:childTnLst>
                                    <p:animEffect transition="out" filter="fade">
                                      <p:cBhvr>
                                        <p:cTn id="28" dur="500"/>
                                        <p:tgtEl>
                                          <p:spTgt spid="415750"/>
                                        </p:tgtEl>
                                      </p:cBhvr>
                                    </p:animEffect>
                                    <p:set>
                                      <p:cBhvr>
                                        <p:cTn id="29" dur="1" fill="hold">
                                          <p:stCondLst>
                                            <p:cond delay="499"/>
                                          </p:stCondLst>
                                        </p:cTn>
                                        <p:tgtEl>
                                          <p:spTgt spid="415750"/>
                                        </p:tgtEl>
                                        <p:attrNameLst>
                                          <p:attrName>style.visibility</p:attrName>
                                        </p:attrNameLst>
                                      </p:cBhvr>
                                      <p:to>
                                        <p:strVal val="hidden"/>
                                      </p:to>
                                    </p:set>
                                  </p:childTnLst>
                                </p:cTn>
                              </p:par>
                              <p:par>
                                <p:cTn id="30" presetID="10" presetClass="exit" presetSubtype="0" fill="hold" grpId="1" nodeType="withEffect">
                                  <p:stCondLst>
                                    <p:cond delay="0"/>
                                  </p:stCondLst>
                                  <p:childTnLst>
                                    <p:animEffect transition="out" filter="fade">
                                      <p:cBhvr>
                                        <p:cTn id="31" dur="500"/>
                                        <p:tgtEl>
                                          <p:spTgt spid="415749"/>
                                        </p:tgtEl>
                                      </p:cBhvr>
                                    </p:animEffect>
                                    <p:set>
                                      <p:cBhvr>
                                        <p:cTn id="32" dur="1" fill="hold">
                                          <p:stCondLst>
                                            <p:cond delay="499"/>
                                          </p:stCondLst>
                                        </p:cTn>
                                        <p:tgtEl>
                                          <p:spTgt spid="415749"/>
                                        </p:tgtEl>
                                        <p:attrNameLst>
                                          <p:attrName>style.visibility</p:attrName>
                                        </p:attrNameLst>
                                      </p:cBhvr>
                                      <p:to>
                                        <p:strVal val="hidden"/>
                                      </p:to>
                                    </p:set>
                                  </p:childTnLst>
                                </p:cTn>
                              </p:par>
                            </p:childTnLst>
                          </p:cTn>
                        </p:par>
                        <p:par>
                          <p:cTn id="33" fill="hold">
                            <p:stCondLst>
                              <p:cond delay="500"/>
                            </p:stCondLst>
                            <p:childTnLst>
                              <p:par>
                                <p:cTn id="34" presetID="10" presetClass="entr" presetSubtype="0" fill="hold" grpId="0" nodeType="afterEffect">
                                  <p:stCondLst>
                                    <p:cond delay="0"/>
                                  </p:stCondLst>
                                  <p:childTnLst>
                                    <p:set>
                                      <p:cBhvr>
                                        <p:cTn id="35" dur="1" fill="hold">
                                          <p:stCondLst>
                                            <p:cond delay="0"/>
                                          </p:stCondLst>
                                        </p:cTn>
                                        <p:tgtEl>
                                          <p:spTgt spid="415766"/>
                                        </p:tgtEl>
                                        <p:attrNameLst>
                                          <p:attrName>style.visibility</p:attrName>
                                        </p:attrNameLst>
                                      </p:cBhvr>
                                      <p:to>
                                        <p:strVal val="visible"/>
                                      </p:to>
                                    </p:set>
                                    <p:animEffect transition="in" filter="fade">
                                      <p:cBhvr>
                                        <p:cTn id="36" dur="500"/>
                                        <p:tgtEl>
                                          <p:spTgt spid="415766"/>
                                        </p:tgtEl>
                                      </p:cBhvr>
                                    </p:animEffect>
                                  </p:childTnLst>
                                </p:cTn>
                              </p:par>
                              <p:par>
                                <p:cTn id="37" presetID="10" presetClass="entr" presetSubtype="0" fill="hold" nodeType="withEffect">
                                  <p:stCondLst>
                                    <p:cond delay="0"/>
                                  </p:stCondLst>
                                  <p:childTnLst>
                                    <p:set>
                                      <p:cBhvr>
                                        <p:cTn id="38" dur="1" fill="hold">
                                          <p:stCondLst>
                                            <p:cond delay="0"/>
                                          </p:stCondLst>
                                        </p:cTn>
                                        <p:tgtEl>
                                          <p:spTgt spid="415768"/>
                                        </p:tgtEl>
                                        <p:attrNameLst>
                                          <p:attrName>style.visibility</p:attrName>
                                        </p:attrNameLst>
                                      </p:cBhvr>
                                      <p:to>
                                        <p:strVal val="visible"/>
                                      </p:to>
                                    </p:set>
                                    <p:animEffect transition="in" filter="fade">
                                      <p:cBhvr>
                                        <p:cTn id="39" dur="500"/>
                                        <p:tgtEl>
                                          <p:spTgt spid="41576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15767"/>
                                        </p:tgtEl>
                                        <p:attrNameLst>
                                          <p:attrName>style.visibility</p:attrName>
                                        </p:attrNameLst>
                                      </p:cBhvr>
                                      <p:to>
                                        <p:strVal val="visible"/>
                                      </p:to>
                                    </p:set>
                                    <p:animEffect transition="in" filter="fade">
                                      <p:cBhvr>
                                        <p:cTn id="42" dur="500"/>
                                        <p:tgtEl>
                                          <p:spTgt spid="41576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grpId="1" nodeType="clickEffect">
                                  <p:stCondLst>
                                    <p:cond delay="0"/>
                                  </p:stCondLst>
                                  <p:childTnLst>
                                    <p:animEffect transition="out" filter="fade">
                                      <p:cBhvr>
                                        <p:cTn id="46" dur="500"/>
                                        <p:tgtEl>
                                          <p:spTgt spid="415766"/>
                                        </p:tgtEl>
                                      </p:cBhvr>
                                    </p:animEffect>
                                    <p:set>
                                      <p:cBhvr>
                                        <p:cTn id="47" dur="1" fill="hold">
                                          <p:stCondLst>
                                            <p:cond delay="499"/>
                                          </p:stCondLst>
                                        </p:cTn>
                                        <p:tgtEl>
                                          <p:spTgt spid="415766"/>
                                        </p:tgtEl>
                                        <p:attrNameLst>
                                          <p:attrName>style.visibility</p:attrName>
                                        </p:attrNameLst>
                                      </p:cBhvr>
                                      <p:to>
                                        <p:strVal val="hidden"/>
                                      </p:to>
                                    </p:set>
                                  </p:childTnLst>
                                </p:cTn>
                              </p:par>
                              <p:par>
                                <p:cTn id="48" presetID="10" presetClass="exit" presetSubtype="0" fill="hold" nodeType="withEffect">
                                  <p:stCondLst>
                                    <p:cond delay="0"/>
                                  </p:stCondLst>
                                  <p:childTnLst>
                                    <p:animEffect transition="out" filter="fade">
                                      <p:cBhvr>
                                        <p:cTn id="49" dur="500"/>
                                        <p:tgtEl>
                                          <p:spTgt spid="415768"/>
                                        </p:tgtEl>
                                      </p:cBhvr>
                                    </p:animEffect>
                                    <p:set>
                                      <p:cBhvr>
                                        <p:cTn id="50" dur="1" fill="hold">
                                          <p:stCondLst>
                                            <p:cond delay="499"/>
                                          </p:stCondLst>
                                        </p:cTn>
                                        <p:tgtEl>
                                          <p:spTgt spid="415768"/>
                                        </p:tgtEl>
                                        <p:attrNameLst>
                                          <p:attrName>style.visibility</p:attrName>
                                        </p:attrNameLst>
                                      </p:cBhvr>
                                      <p:to>
                                        <p:strVal val="hidden"/>
                                      </p:to>
                                    </p:set>
                                  </p:childTnLst>
                                </p:cTn>
                              </p:par>
                              <p:par>
                                <p:cTn id="51" presetID="10" presetClass="exit" presetSubtype="0" fill="hold" grpId="1" nodeType="withEffect">
                                  <p:stCondLst>
                                    <p:cond delay="0"/>
                                  </p:stCondLst>
                                  <p:childTnLst>
                                    <p:animEffect transition="out" filter="fade">
                                      <p:cBhvr>
                                        <p:cTn id="52" dur="500"/>
                                        <p:tgtEl>
                                          <p:spTgt spid="415767"/>
                                        </p:tgtEl>
                                      </p:cBhvr>
                                    </p:animEffect>
                                    <p:set>
                                      <p:cBhvr>
                                        <p:cTn id="53" dur="1" fill="hold">
                                          <p:stCondLst>
                                            <p:cond delay="499"/>
                                          </p:stCondLst>
                                        </p:cTn>
                                        <p:tgtEl>
                                          <p:spTgt spid="415767"/>
                                        </p:tgtEl>
                                        <p:attrNameLst>
                                          <p:attrName>style.visibility</p:attrName>
                                        </p:attrNameLst>
                                      </p:cBhvr>
                                      <p:to>
                                        <p:strVal val="hidden"/>
                                      </p:to>
                                    </p:set>
                                  </p:childTnLst>
                                </p:cTn>
                              </p:par>
                            </p:childTnLst>
                          </p:cTn>
                        </p:par>
                        <p:par>
                          <p:cTn id="54" fill="hold">
                            <p:stCondLst>
                              <p:cond delay="500"/>
                            </p:stCondLst>
                            <p:childTnLst>
                              <p:par>
                                <p:cTn id="55" presetID="10" presetClass="entr" presetSubtype="0" fill="hold" grpId="0" nodeType="afterEffect">
                                  <p:stCondLst>
                                    <p:cond delay="0"/>
                                  </p:stCondLst>
                                  <p:childTnLst>
                                    <p:set>
                                      <p:cBhvr>
                                        <p:cTn id="56" dur="1" fill="hold">
                                          <p:stCondLst>
                                            <p:cond delay="0"/>
                                          </p:stCondLst>
                                        </p:cTn>
                                        <p:tgtEl>
                                          <p:spTgt spid="415753"/>
                                        </p:tgtEl>
                                        <p:attrNameLst>
                                          <p:attrName>style.visibility</p:attrName>
                                        </p:attrNameLst>
                                      </p:cBhvr>
                                      <p:to>
                                        <p:strVal val="visible"/>
                                      </p:to>
                                    </p:set>
                                    <p:animEffect transition="in" filter="fade">
                                      <p:cBhvr>
                                        <p:cTn id="57" dur="500"/>
                                        <p:tgtEl>
                                          <p:spTgt spid="415753"/>
                                        </p:tgtEl>
                                      </p:cBhvr>
                                    </p:animEffect>
                                  </p:childTnLst>
                                </p:cTn>
                              </p:par>
                              <p:par>
                                <p:cTn id="58" presetID="10" presetClass="entr" presetSubtype="0" fill="hold" nodeType="withEffect">
                                  <p:stCondLst>
                                    <p:cond delay="0"/>
                                  </p:stCondLst>
                                  <p:childTnLst>
                                    <p:set>
                                      <p:cBhvr>
                                        <p:cTn id="59" dur="1" fill="hold">
                                          <p:stCondLst>
                                            <p:cond delay="0"/>
                                          </p:stCondLst>
                                        </p:cTn>
                                        <p:tgtEl>
                                          <p:spTgt spid="415755"/>
                                        </p:tgtEl>
                                        <p:attrNameLst>
                                          <p:attrName>style.visibility</p:attrName>
                                        </p:attrNameLst>
                                      </p:cBhvr>
                                      <p:to>
                                        <p:strVal val="visible"/>
                                      </p:to>
                                    </p:set>
                                    <p:animEffect transition="in" filter="fade">
                                      <p:cBhvr>
                                        <p:cTn id="60" dur="500"/>
                                        <p:tgtEl>
                                          <p:spTgt spid="415755"/>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15754"/>
                                        </p:tgtEl>
                                        <p:attrNameLst>
                                          <p:attrName>style.visibility</p:attrName>
                                        </p:attrNameLst>
                                      </p:cBhvr>
                                      <p:to>
                                        <p:strVal val="visible"/>
                                      </p:to>
                                    </p:set>
                                    <p:animEffect transition="in" filter="fade">
                                      <p:cBhvr>
                                        <p:cTn id="63" dur="500"/>
                                        <p:tgtEl>
                                          <p:spTgt spid="415754"/>
                                        </p:tgtEl>
                                      </p:cBhvr>
                                    </p:animEffect>
                                  </p:childTnLst>
                                </p:cTn>
                              </p:par>
                            </p:childTnLst>
                          </p:cTn>
                        </p:par>
                        <p:par>
                          <p:cTn id="64" fill="hold">
                            <p:stCondLst>
                              <p:cond delay="1000"/>
                            </p:stCondLst>
                            <p:childTnLst>
                              <p:par>
                                <p:cTn id="65" presetID="10" presetClass="entr" presetSubtype="0" fill="hold" grpId="0" nodeType="afterEffect">
                                  <p:stCondLst>
                                    <p:cond delay="0"/>
                                  </p:stCondLst>
                                  <p:childTnLst>
                                    <p:set>
                                      <p:cBhvr>
                                        <p:cTn id="66" dur="1" fill="hold">
                                          <p:stCondLst>
                                            <p:cond delay="0"/>
                                          </p:stCondLst>
                                        </p:cTn>
                                        <p:tgtEl>
                                          <p:spTgt spid="415756"/>
                                        </p:tgtEl>
                                        <p:attrNameLst>
                                          <p:attrName>style.visibility</p:attrName>
                                        </p:attrNameLst>
                                      </p:cBhvr>
                                      <p:to>
                                        <p:strVal val="visible"/>
                                      </p:to>
                                    </p:set>
                                    <p:animEffect transition="in" filter="fade">
                                      <p:cBhvr>
                                        <p:cTn id="67" dur="500"/>
                                        <p:tgtEl>
                                          <p:spTgt spid="415756"/>
                                        </p:tgtEl>
                                      </p:cBhvr>
                                    </p:animEffect>
                                  </p:childTnLst>
                                </p:cTn>
                              </p:par>
                              <p:par>
                                <p:cTn id="68" presetID="10" presetClass="entr" presetSubtype="0" fill="hold" nodeType="withEffect">
                                  <p:stCondLst>
                                    <p:cond delay="0"/>
                                  </p:stCondLst>
                                  <p:childTnLst>
                                    <p:set>
                                      <p:cBhvr>
                                        <p:cTn id="69" dur="1" fill="hold">
                                          <p:stCondLst>
                                            <p:cond delay="0"/>
                                          </p:stCondLst>
                                        </p:cTn>
                                        <p:tgtEl>
                                          <p:spTgt spid="415758"/>
                                        </p:tgtEl>
                                        <p:attrNameLst>
                                          <p:attrName>style.visibility</p:attrName>
                                        </p:attrNameLst>
                                      </p:cBhvr>
                                      <p:to>
                                        <p:strVal val="visible"/>
                                      </p:to>
                                    </p:set>
                                    <p:animEffect transition="in" filter="fade">
                                      <p:cBhvr>
                                        <p:cTn id="70" dur="500"/>
                                        <p:tgtEl>
                                          <p:spTgt spid="41575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15757"/>
                                        </p:tgtEl>
                                        <p:attrNameLst>
                                          <p:attrName>style.visibility</p:attrName>
                                        </p:attrNameLst>
                                      </p:cBhvr>
                                      <p:to>
                                        <p:strVal val="visible"/>
                                      </p:to>
                                    </p:set>
                                    <p:animEffect transition="in" filter="fade">
                                      <p:cBhvr>
                                        <p:cTn id="73" dur="500"/>
                                        <p:tgtEl>
                                          <p:spTgt spid="415757"/>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xit" presetSubtype="0" fill="hold" grpId="1" nodeType="clickEffect">
                                  <p:stCondLst>
                                    <p:cond delay="0"/>
                                  </p:stCondLst>
                                  <p:childTnLst>
                                    <p:animEffect transition="out" filter="fade">
                                      <p:cBhvr>
                                        <p:cTn id="77" dur="500"/>
                                        <p:tgtEl>
                                          <p:spTgt spid="415753"/>
                                        </p:tgtEl>
                                      </p:cBhvr>
                                    </p:animEffect>
                                    <p:set>
                                      <p:cBhvr>
                                        <p:cTn id="78" dur="1" fill="hold">
                                          <p:stCondLst>
                                            <p:cond delay="499"/>
                                          </p:stCondLst>
                                        </p:cTn>
                                        <p:tgtEl>
                                          <p:spTgt spid="415753"/>
                                        </p:tgtEl>
                                        <p:attrNameLst>
                                          <p:attrName>style.visibility</p:attrName>
                                        </p:attrNameLst>
                                      </p:cBhvr>
                                      <p:to>
                                        <p:strVal val="hidden"/>
                                      </p:to>
                                    </p:set>
                                  </p:childTnLst>
                                </p:cTn>
                              </p:par>
                              <p:par>
                                <p:cTn id="79" presetID="10" presetClass="exit" presetSubtype="0" fill="hold" nodeType="withEffect">
                                  <p:stCondLst>
                                    <p:cond delay="0"/>
                                  </p:stCondLst>
                                  <p:childTnLst>
                                    <p:animEffect transition="out" filter="fade">
                                      <p:cBhvr>
                                        <p:cTn id="80" dur="500"/>
                                        <p:tgtEl>
                                          <p:spTgt spid="415755"/>
                                        </p:tgtEl>
                                      </p:cBhvr>
                                    </p:animEffect>
                                    <p:set>
                                      <p:cBhvr>
                                        <p:cTn id="81" dur="1" fill="hold">
                                          <p:stCondLst>
                                            <p:cond delay="499"/>
                                          </p:stCondLst>
                                        </p:cTn>
                                        <p:tgtEl>
                                          <p:spTgt spid="415755"/>
                                        </p:tgtEl>
                                        <p:attrNameLst>
                                          <p:attrName>style.visibility</p:attrName>
                                        </p:attrNameLst>
                                      </p:cBhvr>
                                      <p:to>
                                        <p:strVal val="hidden"/>
                                      </p:to>
                                    </p:set>
                                  </p:childTnLst>
                                </p:cTn>
                              </p:par>
                              <p:par>
                                <p:cTn id="82" presetID="10" presetClass="exit" presetSubtype="0" fill="hold" grpId="1" nodeType="withEffect">
                                  <p:stCondLst>
                                    <p:cond delay="0"/>
                                  </p:stCondLst>
                                  <p:childTnLst>
                                    <p:animEffect transition="out" filter="fade">
                                      <p:cBhvr>
                                        <p:cTn id="83" dur="500"/>
                                        <p:tgtEl>
                                          <p:spTgt spid="415754"/>
                                        </p:tgtEl>
                                      </p:cBhvr>
                                    </p:animEffect>
                                    <p:set>
                                      <p:cBhvr>
                                        <p:cTn id="84" dur="1" fill="hold">
                                          <p:stCondLst>
                                            <p:cond delay="499"/>
                                          </p:stCondLst>
                                        </p:cTn>
                                        <p:tgtEl>
                                          <p:spTgt spid="415754"/>
                                        </p:tgtEl>
                                        <p:attrNameLst>
                                          <p:attrName>style.visibility</p:attrName>
                                        </p:attrNameLst>
                                      </p:cBhvr>
                                      <p:to>
                                        <p:strVal val="hidden"/>
                                      </p:to>
                                    </p:set>
                                  </p:childTnLst>
                                </p:cTn>
                              </p:par>
                              <p:par>
                                <p:cTn id="85" presetID="10" presetClass="exit" presetSubtype="0" fill="hold" grpId="1" nodeType="withEffect">
                                  <p:stCondLst>
                                    <p:cond delay="0"/>
                                  </p:stCondLst>
                                  <p:childTnLst>
                                    <p:animEffect transition="out" filter="fade">
                                      <p:cBhvr>
                                        <p:cTn id="86" dur="500"/>
                                        <p:tgtEl>
                                          <p:spTgt spid="415756"/>
                                        </p:tgtEl>
                                      </p:cBhvr>
                                    </p:animEffect>
                                    <p:set>
                                      <p:cBhvr>
                                        <p:cTn id="87" dur="1" fill="hold">
                                          <p:stCondLst>
                                            <p:cond delay="499"/>
                                          </p:stCondLst>
                                        </p:cTn>
                                        <p:tgtEl>
                                          <p:spTgt spid="415756"/>
                                        </p:tgtEl>
                                        <p:attrNameLst>
                                          <p:attrName>style.visibility</p:attrName>
                                        </p:attrNameLst>
                                      </p:cBhvr>
                                      <p:to>
                                        <p:strVal val="hidden"/>
                                      </p:to>
                                    </p:set>
                                  </p:childTnLst>
                                </p:cTn>
                              </p:par>
                              <p:par>
                                <p:cTn id="88" presetID="10" presetClass="exit" presetSubtype="0" fill="hold" nodeType="withEffect">
                                  <p:stCondLst>
                                    <p:cond delay="0"/>
                                  </p:stCondLst>
                                  <p:childTnLst>
                                    <p:animEffect transition="out" filter="fade">
                                      <p:cBhvr>
                                        <p:cTn id="89" dur="500"/>
                                        <p:tgtEl>
                                          <p:spTgt spid="415758"/>
                                        </p:tgtEl>
                                      </p:cBhvr>
                                    </p:animEffect>
                                    <p:set>
                                      <p:cBhvr>
                                        <p:cTn id="90" dur="1" fill="hold">
                                          <p:stCondLst>
                                            <p:cond delay="499"/>
                                          </p:stCondLst>
                                        </p:cTn>
                                        <p:tgtEl>
                                          <p:spTgt spid="415758"/>
                                        </p:tgtEl>
                                        <p:attrNameLst>
                                          <p:attrName>style.visibility</p:attrName>
                                        </p:attrNameLst>
                                      </p:cBhvr>
                                      <p:to>
                                        <p:strVal val="hidden"/>
                                      </p:to>
                                    </p:set>
                                  </p:childTnLst>
                                </p:cTn>
                              </p:par>
                              <p:par>
                                <p:cTn id="91" presetID="10" presetClass="exit" presetSubtype="0" fill="hold" grpId="1" nodeType="withEffect">
                                  <p:stCondLst>
                                    <p:cond delay="0"/>
                                  </p:stCondLst>
                                  <p:childTnLst>
                                    <p:animEffect transition="out" filter="fade">
                                      <p:cBhvr>
                                        <p:cTn id="92" dur="500"/>
                                        <p:tgtEl>
                                          <p:spTgt spid="415757"/>
                                        </p:tgtEl>
                                      </p:cBhvr>
                                    </p:animEffect>
                                    <p:set>
                                      <p:cBhvr>
                                        <p:cTn id="93" dur="1" fill="hold">
                                          <p:stCondLst>
                                            <p:cond delay="499"/>
                                          </p:stCondLst>
                                        </p:cTn>
                                        <p:tgtEl>
                                          <p:spTgt spid="415757"/>
                                        </p:tgtEl>
                                        <p:attrNameLst>
                                          <p:attrName>style.visibility</p:attrName>
                                        </p:attrNameLst>
                                      </p:cBhvr>
                                      <p:to>
                                        <p:strVal val="hidden"/>
                                      </p:to>
                                    </p:set>
                                  </p:childTnLst>
                                </p:cTn>
                              </p:par>
                            </p:childTnLst>
                          </p:cTn>
                        </p:par>
                        <p:par>
                          <p:cTn id="94" fill="hold">
                            <p:stCondLst>
                              <p:cond delay="500"/>
                            </p:stCondLst>
                            <p:childTnLst>
                              <p:par>
                                <p:cTn id="95" presetID="10" presetClass="entr" presetSubtype="0" fill="hold" grpId="0" nodeType="afterEffect">
                                  <p:stCondLst>
                                    <p:cond delay="0"/>
                                  </p:stCondLst>
                                  <p:childTnLst>
                                    <p:set>
                                      <p:cBhvr>
                                        <p:cTn id="96" dur="1" fill="hold">
                                          <p:stCondLst>
                                            <p:cond delay="0"/>
                                          </p:stCondLst>
                                        </p:cTn>
                                        <p:tgtEl>
                                          <p:spTgt spid="415769"/>
                                        </p:tgtEl>
                                        <p:attrNameLst>
                                          <p:attrName>style.visibility</p:attrName>
                                        </p:attrNameLst>
                                      </p:cBhvr>
                                      <p:to>
                                        <p:strVal val="visible"/>
                                      </p:to>
                                    </p:set>
                                    <p:animEffect transition="in" filter="fade">
                                      <p:cBhvr>
                                        <p:cTn id="97" dur="500"/>
                                        <p:tgtEl>
                                          <p:spTgt spid="415769"/>
                                        </p:tgtEl>
                                      </p:cBhvr>
                                    </p:animEffect>
                                  </p:childTnLst>
                                </p:cTn>
                              </p:par>
                              <p:par>
                                <p:cTn id="98" presetID="10" presetClass="entr" presetSubtype="0" fill="hold" nodeType="withEffect">
                                  <p:stCondLst>
                                    <p:cond delay="0"/>
                                  </p:stCondLst>
                                  <p:childTnLst>
                                    <p:set>
                                      <p:cBhvr>
                                        <p:cTn id="99" dur="1" fill="hold">
                                          <p:stCondLst>
                                            <p:cond delay="0"/>
                                          </p:stCondLst>
                                        </p:cTn>
                                        <p:tgtEl>
                                          <p:spTgt spid="415771"/>
                                        </p:tgtEl>
                                        <p:attrNameLst>
                                          <p:attrName>style.visibility</p:attrName>
                                        </p:attrNameLst>
                                      </p:cBhvr>
                                      <p:to>
                                        <p:strVal val="visible"/>
                                      </p:to>
                                    </p:set>
                                    <p:animEffect transition="in" filter="fade">
                                      <p:cBhvr>
                                        <p:cTn id="100" dur="500"/>
                                        <p:tgtEl>
                                          <p:spTgt spid="415771"/>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415770"/>
                                        </p:tgtEl>
                                        <p:attrNameLst>
                                          <p:attrName>style.visibility</p:attrName>
                                        </p:attrNameLst>
                                      </p:cBhvr>
                                      <p:to>
                                        <p:strVal val="visible"/>
                                      </p:to>
                                    </p:set>
                                    <p:animEffect transition="in" filter="fade">
                                      <p:cBhvr>
                                        <p:cTn id="103" dur="500"/>
                                        <p:tgtEl>
                                          <p:spTgt spid="415770"/>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xit" presetSubtype="0" fill="hold" grpId="1" nodeType="clickEffect">
                                  <p:stCondLst>
                                    <p:cond delay="0"/>
                                  </p:stCondLst>
                                  <p:childTnLst>
                                    <p:animEffect transition="out" filter="fade">
                                      <p:cBhvr>
                                        <p:cTn id="107" dur="500"/>
                                        <p:tgtEl>
                                          <p:spTgt spid="415769"/>
                                        </p:tgtEl>
                                      </p:cBhvr>
                                    </p:animEffect>
                                    <p:set>
                                      <p:cBhvr>
                                        <p:cTn id="108" dur="1" fill="hold">
                                          <p:stCondLst>
                                            <p:cond delay="499"/>
                                          </p:stCondLst>
                                        </p:cTn>
                                        <p:tgtEl>
                                          <p:spTgt spid="415769"/>
                                        </p:tgtEl>
                                        <p:attrNameLst>
                                          <p:attrName>style.visibility</p:attrName>
                                        </p:attrNameLst>
                                      </p:cBhvr>
                                      <p:to>
                                        <p:strVal val="hidden"/>
                                      </p:to>
                                    </p:set>
                                  </p:childTnLst>
                                </p:cTn>
                              </p:par>
                              <p:par>
                                <p:cTn id="109" presetID="10" presetClass="exit" presetSubtype="0" fill="hold" nodeType="withEffect">
                                  <p:stCondLst>
                                    <p:cond delay="0"/>
                                  </p:stCondLst>
                                  <p:childTnLst>
                                    <p:animEffect transition="out" filter="fade">
                                      <p:cBhvr>
                                        <p:cTn id="110" dur="500"/>
                                        <p:tgtEl>
                                          <p:spTgt spid="415771"/>
                                        </p:tgtEl>
                                      </p:cBhvr>
                                    </p:animEffect>
                                    <p:set>
                                      <p:cBhvr>
                                        <p:cTn id="111" dur="1" fill="hold">
                                          <p:stCondLst>
                                            <p:cond delay="499"/>
                                          </p:stCondLst>
                                        </p:cTn>
                                        <p:tgtEl>
                                          <p:spTgt spid="415771"/>
                                        </p:tgtEl>
                                        <p:attrNameLst>
                                          <p:attrName>style.visibility</p:attrName>
                                        </p:attrNameLst>
                                      </p:cBhvr>
                                      <p:to>
                                        <p:strVal val="hidden"/>
                                      </p:to>
                                    </p:set>
                                  </p:childTnLst>
                                </p:cTn>
                              </p:par>
                              <p:par>
                                <p:cTn id="112" presetID="10" presetClass="exit" presetSubtype="0" fill="hold" grpId="1" nodeType="withEffect">
                                  <p:stCondLst>
                                    <p:cond delay="0"/>
                                  </p:stCondLst>
                                  <p:childTnLst>
                                    <p:animEffect transition="out" filter="fade">
                                      <p:cBhvr>
                                        <p:cTn id="113" dur="500"/>
                                        <p:tgtEl>
                                          <p:spTgt spid="415770"/>
                                        </p:tgtEl>
                                      </p:cBhvr>
                                    </p:animEffect>
                                    <p:set>
                                      <p:cBhvr>
                                        <p:cTn id="114" dur="1" fill="hold">
                                          <p:stCondLst>
                                            <p:cond delay="499"/>
                                          </p:stCondLst>
                                        </p:cTn>
                                        <p:tgtEl>
                                          <p:spTgt spid="415770"/>
                                        </p:tgtEl>
                                        <p:attrNameLst>
                                          <p:attrName>style.visibility</p:attrName>
                                        </p:attrNameLst>
                                      </p:cBhvr>
                                      <p:to>
                                        <p:strVal val="hidden"/>
                                      </p:to>
                                    </p:set>
                                  </p:childTnLst>
                                </p:cTn>
                              </p:par>
                            </p:childTnLst>
                          </p:cTn>
                        </p:par>
                        <p:par>
                          <p:cTn id="115" fill="hold">
                            <p:stCondLst>
                              <p:cond delay="500"/>
                            </p:stCondLst>
                            <p:childTnLst>
                              <p:par>
                                <p:cTn id="116" presetID="10" presetClass="entr" presetSubtype="0" fill="hold" grpId="0" nodeType="afterEffect">
                                  <p:stCondLst>
                                    <p:cond delay="0"/>
                                  </p:stCondLst>
                                  <p:childTnLst>
                                    <p:set>
                                      <p:cBhvr>
                                        <p:cTn id="117" dur="1" fill="hold">
                                          <p:stCondLst>
                                            <p:cond delay="0"/>
                                          </p:stCondLst>
                                        </p:cTn>
                                        <p:tgtEl>
                                          <p:spTgt spid="415759"/>
                                        </p:tgtEl>
                                        <p:attrNameLst>
                                          <p:attrName>style.visibility</p:attrName>
                                        </p:attrNameLst>
                                      </p:cBhvr>
                                      <p:to>
                                        <p:strVal val="visible"/>
                                      </p:to>
                                    </p:set>
                                    <p:animEffect transition="in" filter="fade">
                                      <p:cBhvr>
                                        <p:cTn id="118" dur="500"/>
                                        <p:tgtEl>
                                          <p:spTgt spid="415759"/>
                                        </p:tgtEl>
                                      </p:cBhvr>
                                    </p:animEffect>
                                  </p:childTnLst>
                                </p:cTn>
                              </p:par>
                              <p:par>
                                <p:cTn id="119" presetID="10" presetClass="entr" presetSubtype="0" fill="hold" nodeType="withEffect">
                                  <p:stCondLst>
                                    <p:cond delay="0"/>
                                  </p:stCondLst>
                                  <p:childTnLst>
                                    <p:set>
                                      <p:cBhvr>
                                        <p:cTn id="120" dur="1" fill="hold">
                                          <p:stCondLst>
                                            <p:cond delay="0"/>
                                          </p:stCondLst>
                                        </p:cTn>
                                        <p:tgtEl>
                                          <p:spTgt spid="415761"/>
                                        </p:tgtEl>
                                        <p:attrNameLst>
                                          <p:attrName>style.visibility</p:attrName>
                                        </p:attrNameLst>
                                      </p:cBhvr>
                                      <p:to>
                                        <p:strVal val="visible"/>
                                      </p:to>
                                    </p:set>
                                    <p:animEffect transition="in" filter="fade">
                                      <p:cBhvr>
                                        <p:cTn id="121" dur="500"/>
                                        <p:tgtEl>
                                          <p:spTgt spid="415761"/>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415760"/>
                                        </p:tgtEl>
                                        <p:attrNameLst>
                                          <p:attrName>style.visibility</p:attrName>
                                        </p:attrNameLst>
                                      </p:cBhvr>
                                      <p:to>
                                        <p:strVal val="visible"/>
                                      </p:to>
                                    </p:set>
                                    <p:animEffect transition="in" filter="fade">
                                      <p:cBhvr>
                                        <p:cTn id="124" dur="500"/>
                                        <p:tgtEl>
                                          <p:spTgt spid="415760"/>
                                        </p:tgtEl>
                                      </p:cBhvr>
                                    </p:animEffect>
                                  </p:childTnLst>
                                </p:cTn>
                              </p:par>
                            </p:childTnLst>
                          </p:cTn>
                        </p:par>
                        <p:par>
                          <p:cTn id="125" fill="hold">
                            <p:stCondLst>
                              <p:cond delay="1000"/>
                            </p:stCondLst>
                            <p:childTnLst>
                              <p:par>
                                <p:cTn id="126" presetID="10" presetClass="entr" presetSubtype="0" fill="hold" grpId="0" nodeType="afterEffect">
                                  <p:stCondLst>
                                    <p:cond delay="0"/>
                                  </p:stCondLst>
                                  <p:childTnLst>
                                    <p:set>
                                      <p:cBhvr>
                                        <p:cTn id="127" dur="1" fill="hold">
                                          <p:stCondLst>
                                            <p:cond delay="0"/>
                                          </p:stCondLst>
                                        </p:cTn>
                                        <p:tgtEl>
                                          <p:spTgt spid="415762"/>
                                        </p:tgtEl>
                                        <p:attrNameLst>
                                          <p:attrName>style.visibility</p:attrName>
                                        </p:attrNameLst>
                                      </p:cBhvr>
                                      <p:to>
                                        <p:strVal val="visible"/>
                                      </p:to>
                                    </p:set>
                                    <p:animEffect transition="in" filter="fade">
                                      <p:cBhvr>
                                        <p:cTn id="128" dur="500"/>
                                        <p:tgtEl>
                                          <p:spTgt spid="415762"/>
                                        </p:tgtEl>
                                      </p:cBhvr>
                                    </p:animEffect>
                                  </p:childTnLst>
                                </p:cTn>
                              </p:par>
                              <p:par>
                                <p:cTn id="129" presetID="10" presetClass="entr" presetSubtype="0" fill="hold" nodeType="withEffect">
                                  <p:stCondLst>
                                    <p:cond delay="0"/>
                                  </p:stCondLst>
                                  <p:childTnLst>
                                    <p:set>
                                      <p:cBhvr>
                                        <p:cTn id="130" dur="1" fill="hold">
                                          <p:stCondLst>
                                            <p:cond delay="0"/>
                                          </p:stCondLst>
                                        </p:cTn>
                                        <p:tgtEl>
                                          <p:spTgt spid="415764"/>
                                        </p:tgtEl>
                                        <p:attrNameLst>
                                          <p:attrName>style.visibility</p:attrName>
                                        </p:attrNameLst>
                                      </p:cBhvr>
                                      <p:to>
                                        <p:strVal val="visible"/>
                                      </p:to>
                                    </p:set>
                                    <p:animEffect transition="in" filter="fade">
                                      <p:cBhvr>
                                        <p:cTn id="131" dur="500"/>
                                        <p:tgtEl>
                                          <p:spTgt spid="415764"/>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415763"/>
                                        </p:tgtEl>
                                        <p:attrNameLst>
                                          <p:attrName>style.visibility</p:attrName>
                                        </p:attrNameLst>
                                      </p:cBhvr>
                                      <p:to>
                                        <p:strVal val="visible"/>
                                      </p:to>
                                    </p:set>
                                    <p:animEffect transition="in" filter="fade">
                                      <p:cBhvr>
                                        <p:cTn id="134" dur="500"/>
                                        <p:tgtEl>
                                          <p:spTgt spid="4157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415749" grpId="0" animBg="1"/>
      <p:bldP spid="415749" grpId="1" animBg="1"/>
      <p:bldP spid="415748" grpId="0" animBg="1"/>
      <p:bldP spid="415748" grpId="1" animBg="1"/>
      <p:bldP spid="415753" grpId="0" animBg="1"/>
      <p:bldP spid="415753" grpId="1" animBg="1"/>
      <p:bldP spid="415754" grpId="0" animBg="1"/>
      <p:bldP spid="415754" grpId="1" animBg="1"/>
      <p:bldP spid="415756" grpId="0" animBg="1"/>
      <p:bldP spid="415756" grpId="1" animBg="1"/>
      <p:bldP spid="415757" grpId="0" animBg="1"/>
      <p:bldP spid="415757" grpId="1" animBg="1"/>
      <p:bldP spid="415759" grpId="0" animBg="1"/>
      <p:bldP spid="415760" grpId="0" animBg="1"/>
      <p:bldP spid="415762" grpId="0" animBg="1"/>
      <p:bldP spid="415763" grpId="0" animBg="1"/>
      <p:bldP spid="415765" grpId="0" animBg="1"/>
      <p:bldP spid="415766" grpId="0" animBg="1"/>
      <p:bldP spid="415766" grpId="1" animBg="1"/>
      <p:bldP spid="415767" grpId="0" animBg="1"/>
      <p:bldP spid="415767" grpId="1" animBg="1"/>
      <p:bldP spid="415769" grpId="0" animBg="1"/>
      <p:bldP spid="415769" grpId="1" animBg="1"/>
      <p:bldP spid="415770" grpId="0" animBg="1"/>
      <p:bldP spid="415770"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2061" name="Group 45"/>
          <p:cNvGraphicFramePr>
            <a:graphicFrameLocks noGrp="1"/>
          </p:cNvGraphicFramePr>
          <p:nvPr>
            <p:ph sz="half" idx="4294967295"/>
          </p:nvPr>
        </p:nvGraphicFramePr>
        <p:xfrm>
          <a:off x="642910" y="928670"/>
          <a:ext cx="8143931" cy="5449536"/>
        </p:xfrm>
        <a:graphic>
          <a:graphicData uri="http://schemas.openxmlformats.org/drawingml/2006/table">
            <a:tbl>
              <a:tblPr bandRow="1">
                <a:effectLst>
                  <a:innerShdw blurRad="63500" dist="50800" dir="2700000">
                    <a:prstClr val="black">
                      <a:alpha val="50000"/>
                    </a:prstClr>
                  </a:innerShdw>
                </a:effectLst>
                <a:tableStyleId>{00A15C55-8517-42AA-B614-E9B94910E393}</a:tableStyleId>
              </a:tblPr>
              <a:tblGrid>
                <a:gridCol w="2897352"/>
                <a:gridCol w="5246579"/>
              </a:tblGrid>
              <a:tr h="448971">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hu-HU" sz="2300" u="none" strike="noStrike" cap="none" normalizeH="0" baseline="0" dirty="0" smtClean="0">
                          <a:ln>
                            <a:noFill/>
                          </a:ln>
                          <a:effectLst/>
                        </a:rPr>
                        <a:t>Szűrés</a:t>
                      </a:r>
                      <a:endParaRPr kumimoji="0" lang="en-US" sz="2300" b="1" i="0" u="none" strike="noStrike" cap="none" normalizeH="0" baseline="0" dirty="0" smtClean="0">
                        <a:ln>
                          <a:noFill/>
                        </a:ln>
                        <a:solidFill>
                          <a:schemeClr val="bg1"/>
                        </a:solidFill>
                        <a:effectLst/>
                        <a:latin typeface="Arial" charset="0"/>
                      </a:endParaRPr>
                    </a:p>
                  </a:txBody>
                  <a:tcPr marL="172681" marR="172681" marT="51804" marB="51804" horzOverflow="overflow"/>
                </a:tc>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en-US" sz="2300" u="none" strike="noStrike" cap="none" normalizeH="0" baseline="0" dirty="0" smtClean="0">
                          <a:ln>
                            <a:noFill/>
                          </a:ln>
                          <a:effectLst/>
                        </a:rPr>
                        <a:t>Where</a:t>
                      </a:r>
                      <a:endParaRPr kumimoji="0" lang="en-US" sz="2300" b="1" i="0" u="none" strike="noStrike" cap="none" normalizeH="0" baseline="0" dirty="0" smtClean="0">
                        <a:ln>
                          <a:noFill/>
                        </a:ln>
                        <a:solidFill>
                          <a:schemeClr val="bg1"/>
                        </a:solidFill>
                        <a:effectLst/>
                        <a:latin typeface="Arial" charset="0"/>
                      </a:endParaRPr>
                    </a:p>
                  </a:txBody>
                  <a:tcPr marL="172681" marR="172681" marT="51804" marB="51804" horzOverflow="overflow"/>
                </a:tc>
              </a:tr>
              <a:tr h="448971">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hu-HU" sz="2300" u="none" strike="noStrike" cap="none" normalizeH="0" baseline="0" dirty="0" smtClean="0">
                          <a:ln>
                            <a:noFill/>
                          </a:ln>
                          <a:effectLst/>
                        </a:rPr>
                        <a:t>Projekció</a:t>
                      </a:r>
                      <a:endParaRPr kumimoji="0" lang="en-US" sz="2300" b="1" i="0" u="none" strike="noStrike" cap="none" normalizeH="0" baseline="0" dirty="0" smtClean="0">
                        <a:ln>
                          <a:noFill/>
                        </a:ln>
                        <a:solidFill>
                          <a:schemeClr val="bg1"/>
                        </a:solidFill>
                        <a:effectLst/>
                        <a:latin typeface="Arial" charset="0"/>
                      </a:endParaRPr>
                    </a:p>
                  </a:txBody>
                  <a:tcPr marL="172681" marR="172681" marT="51804" marB="51804" horzOverflow="overflow"/>
                </a:tc>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en-US" sz="2300" u="none" strike="noStrike" cap="none" normalizeH="0" baseline="0" dirty="0" smtClean="0">
                          <a:ln>
                            <a:noFill/>
                          </a:ln>
                          <a:effectLst/>
                        </a:rPr>
                        <a:t>Select, </a:t>
                      </a:r>
                      <a:r>
                        <a:rPr kumimoji="0" lang="en-US" sz="2300" u="none" strike="noStrike" cap="none" normalizeH="0" baseline="0" dirty="0" err="1" smtClean="0">
                          <a:ln>
                            <a:noFill/>
                          </a:ln>
                          <a:effectLst/>
                        </a:rPr>
                        <a:t>SelectMany</a:t>
                      </a:r>
                      <a:endParaRPr kumimoji="0" lang="en-US" sz="2300" b="1" i="0" u="none" strike="noStrike" cap="none" normalizeH="0" baseline="0" dirty="0" smtClean="0">
                        <a:ln>
                          <a:noFill/>
                        </a:ln>
                        <a:solidFill>
                          <a:schemeClr val="bg1"/>
                        </a:solidFill>
                        <a:effectLst/>
                        <a:latin typeface="Arial" charset="0"/>
                      </a:endParaRPr>
                    </a:p>
                  </a:txBody>
                  <a:tcPr marL="172681" marR="172681" marT="51804" marB="51804" horzOverflow="overflow"/>
                </a:tc>
              </a:tr>
              <a:tr h="448971">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hu-HU" sz="2300" u="none" strike="noStrike" cap="none" normalizeH="0" baseline="0" dirty="0" smtClean="0">
                          <a:ln>
                            <a:noFill/>
                          </a:ln>
                          <a:effectLst/>
                        </a:rPr>
                        <a:t>Rendezés</a:t>
                      </a:r>
                      <a:endParaRPr kumimoji="0" lang="en-US" sz="2300" b="1" i="0" u="none" strike="noStrike" cap="none" normalizeH="0" baseline="0" dirty="0" smtClean="0">
                        <a:ln>
                          <a:noFill/>
                        </a:ln>
                        <a:solidFill>
                          <a:schemeClr val="bg1"/>
                        </a:solidFill>
                        <a:effectLst/>
                        <a:latin typeface="Arial" charset="0"/>
                      </a:endParaRPr>
                    </a:p>
                  </a:txBody>
                  <a:tcPr marL="172681" marR="172681" marT="51804" marB="51804" horzOverflow="overflow"/>
                </a:tc>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en-US" sz="2300" u="none" strike="noStrike" cap="none" normalizeH="0" baseline="0" smtClean="0">
                          <a:ln>
                            <a:noFill/>
                          </a:ln>
                          <a:effectLst/>
                        </a:rPr>
                        <a:t>OrderBy, ThenBy</a:t>
                      </a:r>
                      <a:endParaRPr kumimoji="0" lang="en-US" sz="2300" b="1" i="0" u="none" strike="noStrike" cap="none" normalizeH="0" baseline="0" smtClean="0">
                        <a:ln>
                          <a:noFill/>
                        </a:ln>
                        <a:solidFill>
                          <a:schemeClr val="bg1"/>
                        </a:solidFill>
                        <a:effectLst/>
                        <a:latin typeface="Arial" charset="0"/>
                      </a:endParaRPr>
                    </a:p>
                  </a:txBody>
                  <a:tcPr marL="172681" marR="172681" marT="51804" marB="51804" horzOverflow="overflow"/>
                </a:tc>
              </a:tr>
              <a:tr h="448971">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hu-HU" sz="2300" u="none" strike="noStrike" cap="none" normalizeH="0" baseline="0" dirty="0" smtClean="0">
                          <a:ln>
                            <a:noFill/>
                          </a:ln>
                          <a:effectLst/>
                        </a:rPr>
                        <a:t>Csoportosítás</a:t>
                      </a:r>
                      <a:endParaRPr kumimoji="0" lang="en-US" sz="2300" b="1" i="0" u="none" strike="noStrike" cap="none" normalizeH="0" baseline="0" dirty="0" smtClean="0">
                        <a:ln>
                          <a:noFill/>
                        </a:ln>
                        <a:solidFill>
                          <a:schemeClr val="bg1"/>
                        </a:solidFill>
                        <a:effectLst/>
                        <a:latin typeface="Arial" charset="0"/>
                      </a:endParaRPr>
                    </a:p>
                  </a:txBody>
                  <a:tcPr marL="172681" marR="172681" marT="51804" marB="51804" horzOverflow="overflow"/>
                </a:tc>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en-US" sz="2300" u="none" strike="noStrike" cap="none" normalizeH="0" baseline="0" dirty="0" err="1" smtClean="0">
                          <a:ln>
                            <a:noFill/>
                          </a:ln>
                          <a:effectLst/>
                        </a:rPr>
                        <a:t>GroupBy</a:t>
                      </a:r>
                      <a:endParaRPr kumimoji="0" lang="en-US" sz="2300" b="1" i="0" u="none" strike="noStrike" cap="none" normalizeH="0" baseline="0" dirty="0" smtClean="0">
                        <a:ln>
                          <a:noFill/>
                        </a:ln>
                        <a:solidFill>
                          <a:schemeClr val="bg1"/>
                        </a:solidFill>
                        <a:effectLst/>
                        <a:latin typeface="Arial" charset="0"/>
                      </a:endParaRPr>
                    </a:p>
                  </a:txBody>
                  <a:tcPr marL="172681" marR="172681" marT="51804" marB="51804" horzOverflow="overflow"/>
                </a:tc>
              </a:tr>
              <a:tr h="448971">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hu-HU" sz="2300" u="none" strike="noStrike" cap="none" normalizeH="0" baseline="0" dirty="0" smtClean="0">
                          <a:ln>
                            <a:noFill/>
                          </a:ln>
                          <a:effectLst/>
                        </a:rPr>
                        <a:t>Joinok</a:t>
                      </a:r>
                      <a:endParaRPr kumimoji="0" lang="en-US" sz="2300" b="1" i="0" u="none" strike="noStrike" cap="none" normalizeH="0" baseline="0" dirty="0" smtClean="0">
                        <a:ln>
                          <a:noFill/>
                        </a:ln>
                        <a:solidFill>
                          <a:schemeClr val="bg1"/>
                        </a:solidFill>
                        <a:effectLst/>
                        <a:latin typeface="Arial" charset="0"/>
                      </a:endParaRPr>
                    </a:p>
                  </a:txBody>
                  <a:tcPr marL="172681" marR="172681" marT="51804" marB="51804" horzOverflow="overflow"/>
                </a:tc>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en-US" sz="2300" u="none" strike="noStrike" cap="none" normalizeH="0" baseline="0" smtClean="0">
                          <a:ln>
                            <a:noFill/>
                          </a:ln>
                          <a:effectLst/>
                        </a:rPr>
                        <a:t>Join, GroupJoin</a:t>
                      </a:r>
                      <a:endParaRPr kumimoji="0" lang="en-US" sz="2300" b="1" i="0" u="none" strike="noStrike" cap="none" normalizeH="0" baseline="0" smtClean="0">
                        <a:ln>
                          <a:noFill/>
                        </a:ln>
                        <a:solidFill>
                          <a:schemeClr val="bg1"/>
                        </a:solidFill>
                        <a:effectLst/>
                        <a:latin typeface="Arial" charset="0"/>
                      </a:endParaRPr>
                    </a:p>
                  </a:txBody>
                  <a:tcPr marL="172681" marR="172681" marT="51804" marB="51804" horzOverflow="overflow"/>
                </a:tc>
              </a:tr>
              <a:tr h="448971">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en-US" sz="2300" u="none" strike="noStrike" cap="none" normalizeH="0" baseline="0" dirty="0" smtClean="0">
                          <a:ln>
                            <a:noFill/>
                          </a:ln>
                          <a:effectLst/>
                        </a:rPr>
                        <a:t>Quantifiers</a:t>
                      </a:r>
                      <a:endParaRPr kumimoji="0" lang="en-US" sz="2300" b="1" i="0" u="none" strike="noStrike" cap="none" normalizeH="0" baseline="0" dirty="0" smtClean="0">
                        <a:ln>
                          <a:noFill/>
                        </a:ln>
                        <a:solidFill>
                          <a:schemeClr val="bg1"/>
                        </a:solidFill>
                        <a:effectLst/>
                        <a:latin typeface="Arial" charset="0"/>
                      </a:endParaRPr>
                    </a:p>
                  </a:txBody>
                  <a:tcPr marL="172681" marR="172681" marT="51804" marB="51804" horzOverflow="overflow"/>
                </a:tc>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en-US" sz="2300" u="none" strike="noStrike" cap="none" normalizeH="0" baseline="0" smtClean="0">
                          <a:ln>
                            <a:noFill/>
                          </a:ln>
                          <a:effectLst/>
                        </a:rPr>
                        <a:t>Any, All</a:t>
                      </a:r>
                      <a:endParaRPr kumimoji="0" lang="en-US" sz="2300" b="1" i="0" u="none" strike="noStrike" cap="none" normalizeH="0" baseline="0" smtClean="0">
                        <a:ln>
                          <a:noFill/>
                        </a:ln>
                        <a:solidFill>
                          <a:schemeClr val="bg1"/>
                        </a:solidFill>
                        <a:effectLst/>
                        <a:latin typeface="Arial" charset="0"/>
                      </a:endParaRPr>
                    </a:p>
                  </a:txBody>
                  <a:tcPr marL="172681" marR="172681" marT="51804" marB="51804" horzOverflow="overflow"/>
                </a:tc>
              </a:tr>
              <a:tr h="448971">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hu-HU" sz="2300" u="none" strike="noStrike" cap="none" normalizeH="0" baseline="0" dirty="0" smtClean="0">
                          <a:ln>
                            <a:noFill/>
                          </a:ln>
                          <a:effectLst/>
                        </a:rPr>
                        <a:t>Particionálás</a:t>
                      </a:r>
                      <a:endParaRPr kumimoji="0" lang="en-US" sz="2300" b="1" i="0" u="none" strike="noStrike" cap="none" normalizeH="0" baseline="0" dirty="0" smtClean="0">
                        <a:ln>
                          <a:noFill/>
                        </a:ln>
                        <a:solidFill>
                          <a:schemeClr val="bg1"/>
                        </a:solidFill>
                        <a:effectLst/>
                        <a:latin typeface="Arial" charset="0"/>
                      </a:endParaRPr>
                    </a:p>
                  </a:txBody>
                  <a:tcPr marL="172681" marR="172681" marT="51804" marB="51804" horzOverflow="overflow"/>
                </a:tc>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en-US" sz="2300" u="none" strike="noStrike" cap="none" normalizeH="0" baseline="0" smtClean="0">
                          <a:ln>
                            <a:noFill/>
                          </a:ln>
                          <a:effectLst/>
                        </a:rPr>
                        <a:t>Take, Skip, TakeWhile, SkipWhile</a:t>
                      </a:r>
                      <a:endParaRPr kumimoji="0" lang="en-US" sz="2300" b="1" i="0" u="none" strike="noStrike" cap="none" normalizeH="0" baseline="0" smtClean="0">
                        <a:ln>
                          <a:noFill/>
                        </a:ln>
                        <a:solidFill>
                          <a:schemeClr val="bg1"/>
                        </a:solidFill>
                        <a:effectLst/>
                        <a:latin typeface="Arial" charset="0"/>
                      </a:endParaRPr>
                    </a:p>
                  </a:txBody>
                  <a:tcPr marL="172681" marR="172681" marT="51804" marB="51804" horzOverflow="overflow"/>
                </a:tc>
              </a:tr>
              <a:tr h="448971">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hu-HU" sz="2300" u="none" strike="noStrike" cap="none" normalizeH="0" baseline="0" dirty="0" smtClean="0">
                          <a:ln>
                            <a:noFill/>
                          </a:ln>
                          <a:effectLst/>
                        </a:rPr>
                        <a:t>Halmazműveletek</a:t>
                      </a:r>
                      <a:endParaRPr kumimoji="0" lang="en-US" sz="2300" b="1" i="0" u="none" strike="noStrike" cap="none" normalizeH="0" baseline="0" dirty="0" smtClean="0">
                        <a:ln>
                          <a:noFill/>
                        </a:ln>
                        <a:solidFill>
                          <a:schemeClr val="bg1"/>
                        </a:solidFill>
                        <a:effectLst/>
                        <a:latin typeface="Arial" charset="0"/>
                      </a:endParaRPr>
                    </a:p>
                  </a:txBody>
                  <a:tcPr marL="172681" marR="172681" marT="51804" marB="51804" horzOverflow="overflow"/>
                </a:tc>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en-US" sz="2300" u="none" strike="noStrike" cap="none" normalizeH="0" baseline="0" smtClean="0">
                          <a:ln>
                            <a:noFill/>
                          </a:ln>
                          <a:effectLst/>
                        </a:rPr>
                        <a:t>Distinct, Union, Intersect, Except</a:t>
                      </a:r>
                      <a:endParaRPr kumimoji="0" lang="en-US" sz="2300" b="1" i="0" u="none" strike="noStrike" cap="none" normalizeH="0" baseline="0" smtClean="0">
                        <a:ln>
                          <a:noFill/>
                        </a:ln>
                        <a:solidFill>
                          <a:schemeClr val="bg1"/>
                        </a:solidFill>
                        <a:effectLst/>
                        <a:latin typeface="Arial" charset="0"/>
                      </a:endParaRPr>
                    </a:p>
                  </a:txBody>
                  <a:tcPr marL="172681" marR="172681" marT="51804" marB="51804" horzOverflow="overflow"/>
                </a:tc>
              </a:tr>
              <a:tr h="448971">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hu-HU" sz="2300" u="none" strike="noStrike" cap="none" normalizeH="0" baseline="0" dirty="0" smtClean="0">
                          <a:ln>
                            <a:noFill/>
                          </a:ln>
                          <a:effectLst/>
                        </a:rPr>
                        <a:t>Elemek</a:t>
                      </a:r>
                      <a:endParaRPr kumimoji="0" lang="en-US" sz="2300" b="1" i="0" u="none" strike="noStrike" cap="none" normalizeH="0" baseline="0" dirty="0" smtClean="0">
                        <a:ln>
                          <a:noFill/>
                        </a:ln>
                        <a:solidFill>
                          <a:schemeClr val="bg1"/>
                        </a:solidFill>
                        <a:effectLst/>
                        <a:latin typeface="Arial" charset="0"/>
                      </a:endParaRPr>
                    </a:p>
                  </a:txBody>
                  <a:tcPr marL="172681" marR="172681" marT="51804" marB="51804" horzOverflow="overflow"/>
                </a:tc>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en-US" sz="2300" u="none" strike="noStrike" cap="none" normalizeH="0" baseline="0" smtClean="0">
                          <a:ln>
                            <a:noFill/>
                          </a:ln>
                          <a:effectLst/>
                        </a:rPr>
                        <a:t>First, Last, Single, ElementAt</a:t>
                      </a:r>
                      <a:endParaRPr kumimoji="0" lang="en-US" sz="2300" b="1" i="0" u="none" strike="noStrike" cap="none" normalizeH="0" baseline="0" smtClean="0">
                        <a:ln>
                          <a:noFill/>
                        </a:ln>
                        <a:solidFill>
                          <a:schemeClr val="bg1"/>
                        </a:solidFill>
                        <a:effectLst/>
                        <a:latin typeface="Arial" charset="0"/>
                      </a:endParaRPr>
                    </a:p>
                  </a:txBody>
                  <a:tcPr marL="172681" marR="172681" marT="51804" marB="51804" horzOverflow="overflow"/>
                </a:tc>
              </a:tr>
              <a:tr h="448971">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hu-HU" sz="2300" u="none" strike="noStrike" cap="none" normalizeH="0" baseline="0" dirty="0" smtClean="0">
                          <a:ln>
                            <a:noFill/>
                          </a:ln>
                          <a:effectLst/>
                        </a:rPr>
                        <a:t>Aggregáció</a:t>
                      </a:r>
                      <a:endParaRPr kumimoji="0" lang="en-US" sz="2300" b="1" i="0" u="none" strike="noStrike" cap="none" normalizeH="0" baseline="0" dirty="0" smtClean="0">
                        <a:ln>
                          <a:noFill/>
                        </a:ln>
                        <a:solidFill>
                          <a:schemeClr val="bg1"/>
                        </a:solidFill>
                        <a:effectLst/>
                        <a:latin typeface="Arial" charset="0"/>
                      </a:endParaRPr>
                    </a:p>
                  </a:txBody>
                  <a:tcPr marL="172681" marR="172681" marT="51804" marB="51804" horzOverflow="overflow"/>
                </a:tc>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en-US" sz="2300" u="none" strike="noStrike" cap="none" normalizeH="0" baseline="0" smtClean="0">
                          <a:ln>
                            <a:noFill/>
                          </a:ln>
                          <a:effectLst/>
                        </a:rPr>
                        <a:t>Count, Sum, Min, Max, Average</a:t>
                      </a:r>
                      <a:endParaRPr kumimoji="0" lang="en-US" sz="2300" b="1" i="0" u="none" strike="noStrike" cap="none" normalizeH="0" baseline="0" smtClean="0">
                        <a:ln>
                          <a:noFill/>
                        </a:ln>
                        <a:solidFill>
                          <a:schemeClr val="bg1"/>
                        </a:solidFill>
                        <a:effectLst/>
                        <a:latin typeface="Arial" charset="0"/>
                      </a:endParaRPr>
                    </a:p>
                  </a:txBody>
                  <a:tcPr marL="172681" marR="172681" marT="51804" marB="51804" horzOverflow="overflow"/>
                </a:tc>
              </a:tr>
              <a:tr h="448971">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hu-HU" sz="2300" u="none" strike="noStrike" cap="none" normalizeH="0" baseline="0" dirty="0" smtClean="0">
                          <a:ln>
                            <a:noFill/>
                          </a:ln>
                          <a:effectLst/>
                        </a:rPr>
                        <a:t>Konverzió</a:t>
                      </a:r>
                      <a:endParaRPr kumimoji="0" lang="en-US" sz="2300" b="1" i="0" u="none" strike="noStrike" cap="none" normalizeH="0" baseline="0" dirty="0" smtClean="0">
                        <a:ln>
                          <a:noFill/>
                        </a:ln>
                        <a:solidFill>
                          <a:schemeClr val="bg1"/>
                        </a:solidFill>
                        <a:effectLst/>
                        <a:latin typeface="Arial" charset="0"/>
                      </a:endParaRPr>
                    </a:p>
                  </a:txBody>
                  <a:tcPr marL="172681" marR="172681" marT="51804" marB="51804" horzOverflow="overflow"/>
                </a:tc>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en-US" sz="2300" u="none" strike="noStrike" cap="none" normalizeH="0" baseline="0" smtClean="0">
                          <a:ln>
                            <a:noFill/>
                          </a:ln>
                          <a:effectLst/>
                        </a:rPr>
                        <a:t>ToArray, ToList, ToDictionary</a:t>
                      </a:r>
                      <a:endParaRPr kumimoji="0" lang="en-US" sz="2300" b="1" i="0" u="none" strike="noStrike" cap="none" normalizeH="0" baseline="0" smtClean="0">
                        <a:ln>
                          <a:noFill/>
                        </a:ln>
                        <a:solidFill>
                          <a:schemeClr val="bg1"/>
                        </a:solidFill>
                        <a:effectLst/>
                        <a:latin typeface="Arial" charset="0"/>
                      </a:endParaRPr>
                    </a:p>
                  </a:txBody>
                  <a:tcPr marL="172681" marR="172681" marT="51804" marB="51804" horzOverflow="overflow"/>
                </a:tc>
              </a:tr>
              <a:tr h="448971">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hu-HU" sz="2300" u="none" strike="noStrike" cap="none" normalizeH="0" baseline="0" dirty="0" smtClean="0">
                          <a:ln>
                            <a:noFill/>
                          </a:ln>
                          <a:effectLst/>
                        </a:rPr>
                        <a:t>Kasztolás</a:t>
                      </a:r>
                      <a:endParaRPr kumimoji="0" lang="en-US" sz="2300" b="1" i="0" u="none" strike="noStrike" cap="none" normalizeH="0" baseline="0" dirty="0" smtClean="0">
                        <a:ln>
                          <a:noFill/>
                        </a:ln>
                        <a:solidFill>
                          <a:schemeClr val="bg1"/>
                        </a:solidFill>
                        <a:effectLst/>
                        <a:latin typeface="Arial" charset="0"/>
                      </a:endParaRPr>
                    </a:p>
                  </a:txBody>
                  <a:tcPr marL="172681" marR="172681" marT="51804" marB="51804" horzOverflow="overflow"/>
                </a:tc>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en-US" sz="2300" u="none" strike="noStrike" cap="none" normalizeH="0" baseline="0" dirty="0" err="1" smtClean="0">
                          <a:ln>
                            <a:noFill/>
                          </a:ln>
                          <a:effectLst/>
                        </a:rPr>
                        <a:t>OfType</a:t>
                      </a:r>
                      <a:r>
                        <a:rPr kumimoji="0" lang="en-US" sz="2300" u="none" strike="noStrike" cap="none" normalizeH="0" baseline="0" dirty="0" smtClean="0">
                          <a:ln>
                            <a:noFill/>
                          </a:ln>
                          <a:effectLst/>
                        </a:rPr>
                        <a:t>&lt;T&gt;, Cast&lt;T&gt;</a:t>
                      </a:r>
                      <a:endParaRPr kumimoji="0" lang="en-US" sz="2300" b="1" i="0" u="none" strike="noStrike" cap="none" normalizeH="0" baseline="0" dirty="0" smtClean="0">
                        <a:ln>
                          <a:noFill/>
                        </a:ln>
                        <a:solidFill>
                          <a:schemeClr val="bg1"/>
                        </a:solidFill>
                        <a:effectLst/>
                        <a:latin typeface="Arial" charset="0"/>
                      </a:endParaRPr>
                    </a:p>
                  </a:txBody>
                  <a:tcPr marL="172681" marR="172681" marT="51804" marB="51804" horzOverflow="overflow"/>
                </a:tc>
              </a:tr>
            </a:tbl>
          </a:graphicData>
        </a:graphic>
      </p:graphicFrame>
      <p:sp>
        <p:nvSpPr>
          <p:cNvPr id="5" name="Szövegdoboz 4"/>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Linq</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To</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Objects</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műveletei</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Szűrő operátorok</a:t>
            </a: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graphicFrame>
        <p:nvGraphicFramePr>
          <p:cNvPr id="5" name="Táblázat 4"/>
          <p:cNvGraphicFramePr>
            <a:graphicFrameLocks noGrp="1"/>
          </p:cNvGraphicFramePr>
          <p:nvPr/>
        </p:nvGraphicFramePr>
        <p:xfrm>
          <a:off x="2857488" y="857232"/>
          <a:ext cx="6096000" cy="2118360"/>
        </p:xfrm>
        <a:graphic>
          <a:graphicData uri="http://schemas.openxmlformats.org/drawingml/2006/table">
            <a:tbl>
              <a:tblPr firstRow="1" bandRow="1">
                <a:effectLst>
                  <a:innerShdw blurRad="63500" dist="50800" dir="2700000">
                    <a:prstClr val="black">
                      <a:alpha val="50000"/>
                    </a:prstClr>
                  </a:innerShdw>
                </a:effectLst>
                <a:tableStyleId>{00A15C55-8517-42AA-B614-E9B94910E393}</a:tableStyleId>
              </a:tblPr>
              <a:tblGrid>
                <a:gridCol w="2119306"/>
                <a:gridCol w="3976694"/>
              </a:tblGrid>
              <a:tr h="357190">
                <a:tc>
                  <a:txBody>
                    <a:bodyPr/>
                    <a:lstStyle/>
                    <a:p>
                      <a:r>
                        <a:rPr lang="hu-HU" dirty="0" smtClean="0"/>
                        <a:t>Metódus </a:t>
                      </a:r>
                      <a:endParaRPr lang="hu-HU" dirty="0"/>
                    </a:p>
                  </a:txBody>
                  <a:tcPr/>
                </a:tc>
                <a:tc>
                  <a:txBody>
                    <a:bodyPr/>
                    <a:lstStyle/>
                    <a:p>
                      <a:r>
                        <a:rPr lang="hu-HU" dirty="0" smtClean="0"/>
                        <a:t>SQL megfelelő</a:t>
                      </a:r>
                      <a:endParaRPr lang="hu-HU" dirty="0"/>
                    </a:p>
                  </a:txBody>
                  <a:tcPr/>
                </a:tc>
              </a:tr>
              <a:tr h="370840">
                <a:tc>
                  <a:txBody>
                    <a:bodyPr/>
                    <a:lstStyle/>
                    <a:p>
                      <a:r>
                        <a:rPr lang="hu-HU" dirty="0" err="1" smtClean="0"/>
                        <a:t>Where</a:t>
                      </a:r>
                      <a:endParaRPr lang="hu-HU" dirty="0"/>
                    </a:p>
                  </a:txBody>
                  <a:tcPr/>
                </a:tc>
                <a:tc>
                  <a:txBody>
                    <a:bodyPr/>
                    <a:lstStyle/>
                    <a:p>
                      <a:r>
                        <a:rPr lang="hu-HU" dirty="0" err="1" smtClean="0"/>
                        <a:t>Where</a:t>
                      </a:r>
                      <a:endParaRPr lang="hu-HU" dirty="0"/>
                    </a:p>
                  </a:txBody>
                  <a:tcPr/>
                </a:tc>
              </a:tr>
              <a:tr h="370840">
                <a:tc>
                  <a:txBody>
                    <a:bodyPr/>
                    <a:lstStyle/>
                    <a:p>
                      <a:r>
                        <a:rPr lang="hu-HU" dirty="0" err="1" smtClean="0"/>
                        <a:t>Take</a:t>
                      </a:r>
                      <a:endParaRPr lang="hu-HU" dirty="0"/>
                    </a:p>
                  </a:txBody>
                  <a:tcPr/>
                </a:tc>
                <a:tc>
                  <a:txBody>
                    <a:bodyPr/>
                    <a:lstStyle/>
                    <a:p>
                      <a:r>
                        <a:rPr lang="hu-HU" dirty="0" smtClean="0"/>
                        <a:t>WHERE</a:t>
                      </a:r>
                      <a:r>
                        <a:rPr lang="hu-HU" baseline="0" dirty="0" smtClean="0"/>
                        <a:t> ROW_NUMBER() vagy TOP n</a:t>
                      </a:r>
                      <a:endParaRPr lang="hu-HU" dirty="0"/>
                    </a:p>
                  </a:txBody>
                  <a:tcPr/>
                </a:tc>
              </a:tr>
              <a:tr h="370840">
                <a:tc>
                  <a:txBody>
                    <a:bodyPr/>
                    <a:lstStyle/>
                    <a:p>
                      <a:r>
                        <a:rPr lang="hu-HU" dirty="0" err="1" smtClean="0"/>
                        <a:t>Skip</a:t>
                      </a:r>
                      <a:endParaRPr lang="hu-H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dirty="0" smtClean="0"/>
                        <a:t>WHERE</a:t>
                      </a:r>
                      <a:r>
                        <a:rPr lang="hu-HU" baseline="0" dirty="0" smtClean="0"/>
                        <a:t> ROW_NUMBER() vagy NOT IN  (SELECT TOP n …)</a:t>
                      </a:r>
                      <a:endParaRPr lang="hu-HU" dirty="0" smtClean="0"/>
                    </a:p>
                  </a:txBody>
                  <a:tcPr/>
                </a:tc>
              </a:tr>
              <a:tr h="370840">
                <a:tc>
                  <a:txBody>
                    <a:bodyPr/>
                    <a:lstStyle/>
                    <a:p>
                      <a:r>
                        <a:rPr lang="hu-HU" dirty="0" err="1" smtClean="0"/>
                        <a:t>Distinct</a:t>
                      </a:r>
                      <a:endParaRPr lang="hu-HU" dirty="0"/>
                    </a:p>
                  </a:txBody>
                  <a:tcPr/>
                </a:tc>
                <a:tc>
                  <a:txBody>
                    <a:bodyPr/>
                    <a:lstStyle/>
                    <a:p>
                      <a:r>
                        <a:rPr lang="hu-HU" dirty="0" smtClean="0"/>
                        <a:t>SQL DISTINCT</a:t>
                      </a:r>
                      <a:endParaRPr lang="hu-HU" dirty="0"/>
                    </a:p>
                  </a:txBody>
                  <a:tcPr/>
                </a:tc>
              </a:tr>
            </a:tbl>
          </a:graphicData>
        </a:graphic>
      </p:graphicFrame>
      <p:sp>
        <p:nvSpPr>
          <p:cNvPr id="6" name="Tartalom helye 2"/>
          <p:cNvSpPr txBox="1">
            <a:spLocks/>
          </p:cNvSpPr>
          <p:nvPr/>
        </p:nvSpPr>
        <p:spPr>
          <a:xfrm>
            <a:off x="285720" y="3500438"/>
            <a:ext cx="8515352" cy="3000396"/>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hu-HU" sz="3200" b="0" i="0" u="none" strike="noStrike" kern="1200" cap="none" spc="0" normalizeH="0" baseline="0" noProof="0" dirty="0" smtClean="0">
                <a:ln>
                  <a:noFill/>
                </a:ln>
                <a:solidFill>
                  <a:schemeClr val="bg1"/>
                </a:solidFill>
                <a:effectLst/>
                <a:uLnTx/>
                <a:uFillTx/>
                <a:latin typeface="+mn-lt"/>
                <a:ea typeface="+mn-ea"/>
                <a:cs typeface="+mn-cs"/>
              </a:rPr>
              <a:t>	A szűrő</a:t>
            </a:r>
            <a:r>
              <a:rPr kumimoji="0" lang="hu-HU" sz="3200" b="0" i="0" u="none" strike="noStrike" kern="1200" cap="none" spc="0" normalizeH="0" noProof="0" dirty="0" smtClean="0">
                <a:ln>
                  <a:noFill/>
                </a:ln>
                <a:solidFill>
                  <a:schemeClr val="bg1"/>
                </a:solidFill>
                <a:effectLst/>
                <a:uLnTx/>
                <a:uFillTx/>
                <a:latin typeface="+mn-lt"/>
                <a:ea typeface="+mn-ea"/>
                <a:cs typeface="+mn-cs"/>
              </a:rPr>
              <a:t> operátorokkal egyszerű lekérdezéseket tudunk végrehajtani, egy előre definiált feltétel alapján.</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Szűrő operátorok -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Where</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428596" y="928670"/>
            <a:ext cx="8229600" cy="3000396"/>
          </a:xfrm>
          <a:prstGeom prst="rect">
            <a:avLst/>
          </a:prstGeom>
        </p:spPr>
        <p:txBody>
          <a:bodyPr/>
          <a:lstStyle/>
          <a:p>
            <a:r>
              <a:rPr lang="hu-HU" sz="3200" dirty="0" smtClean="0">
                <a:solidFill>
                  <a:schemeClr val="bg1"/>
                </a:solidFill>
              </a:rPr>
              <a:t>A WHERE az adott input kollekciót szűkíti az adott feltétel alapján.</a:t>
            </a:r>
          </a:p>
          <a:p>
            <a:endParaRPr lang="hu-HU" sz="3200" dirty="0" smtClean="0">
              <a:solidFill>
                <a:schemeClr val="bg1"/>
              </a:solidFill>
            </a:endParaRPr>
          </a:p>
          <a:p>
            <a:r>
              <a:rPr lang="hu-HU" sz="3200" dirty="0" smtClean="0">
                <a:solidFill>
                  <a:schemeClr val="bg1"/>
                </a:solidFill>
              </a:rPr>
              <a:t>Alakja:</a:t>
            </a:r>
          </a:p>
          <a:p>
            <a:r>
              <a:rPr lang="hu-HU" sz="3200" i="1" dirty="0" err="1" smtClean="0">
                <a:solidFill>
                  <a:schemeClr val="bg1"/>
                </a:solidFill>
              </a:rPr>
              <a:t>Where</a:t>
            </a:r>
            <a:r>
              <a:rPr lang="hu-HU" sz="3200" i="1" dirty="0" smtClean="0">
                <a:solidFill>
                  <a:schemeClr val="bg1"/>
                </a:solidFill>
              </a:rPr>
              <a:t> </a:t>
            </a:r>
            <a:r>
              <a:rPr lang="hu-HU" sz="3200" i="1" dirty="0" err="1" smtClean="0">
                <a:solidFill>
                  <a:schemeClr val="bg1"/>
                </a:solidFill>
              </a:rPr>
              <a:t>bool</a:t>
            </a:r>
            <a:r>
              <a:rPr lang="hu-HU" sz="3200" i="1" dirty="0" smtClean="0">
                <a:solidFill>
                  <a:schemeClr val="bg1"/>
                </a:solidFill>
              </a:rPr>
              <a:t> kifejezés</a:t>
            </a:r>
            <a:endParaRPr kumimoji="0" lang="hu-HU" sz="3200" b="0" i="1" u="none" strike="noStrike" kern="1200" cap="none" spc="0" normalizeH="0" baseline="0" noProof="0" dirty="0" smtClean="0">
              <a:ln>
                <a:noFill/>
              </a:ln>
              <a:solidFill>
                <a:schemeClr val="bg1"/>
              </a:solidFill>
              <a:effectLst/>
              <a:uLnTx/>
              <a:uFillTx/>
              <a:latin typeface="+mn-lt"/>
              <a:ea typeface="+mn-ea"/>
              <a:cs typeface="+mn-cs"/>
            </a:endParaRPr>
          </a:p>
        </p:txBody>
      </p:sp>
      <p:sp>
        <p:nvSpPr>
          <p:cNvPr id="7" name="Text Box 4"/>
          <p:cNvSpPr txBox="1">
            <a:spLocks noChangeArrowheads="1"/>
          </p:cNvSpPr>
          <p:nvPr/>
        </p:nvSpPr>
        <p:spPr bwMode="auto">
          <a:xfrm>
            <a:off x="571472" y="4071942"/>
            <a:ext cx="7770838" cy="1371791"/>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en-US" sz="2400" dirty="0" err="1" smtClean="0"/>
              <a:t>var</a:t>
            </a:r>
            <a:r>
              <a:rPr lang="en-US" sz="2400" dirty="0" smtClean="0"/>
              <a:t> users = from p in </a:t>
            </a:r>
            <a:r>
              <a:rPr lang="hu-HU" sz="2400" dirty="0" err="1" smtClean="0"/>
              <a:t>db.Users</a:t>
            </a:r>
            <a:endParaRPr lang="en-US" sz="2400" dirty="0" smtClean="0"/>
          </a:p>
          <a:p>
            <a:r>
              <a:rPr lang="hu-HU" sz="2400" dirty="0" smtClean="0"/>
              <a:t>	       </a:t>
            </a:r>
            <a:r>
              <a:rPr lang="hu-HU" sz="2400" dirty="0" err="1" smtClean="0"/>
              <a:t>where</a:t>
            </a:r>
            <a:r>
              <a:rPr lang="hu-HU" sz="2400" dirty="0" smtClean="0"/>
              <a:t> </a:t>
            </a:r>
            <a:r>
              <a:rPr lang="hu-HU" sz="2400" dirty="0" err="1" smtClean="0"/>
              <a:t>p.GroupID</a:t>
            </a:r>
            <a:r>
              <a:rPr lang="hu-HU" sz="2400" dirty="0" smtClean="0"/>
              <a:t> == „ASX10”</a:t>
            </a:r>
          </a:p>
          <a:p>
            <a:r>
              <a:rPr lang="hu-HU" sz="2400" dirty="0" smtClean="0"/>
              <a:t>	       </a:t>
            </a:r>
            <a:r>
              <a:rPr lang="hu-HU" sz="2400" dirty="0" err="1" smtClean="0"/>
              <a:t>select</a:t>
            </a:r>
            <a:r>
              <a:rPr lang="hu-HU" sz="2400" dirty="0" smtClean="0"/>
              <a:t> p;</a:t>
            </a:r>
            <a:endParaRPr lang="hu-HU" sz="2400" b="1"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Szűrő operátorok –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Take</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és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Skip</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500034" y="857232"/>
            <a:ext cx="8229600" cy="3000396"/>
          </a:xfrm>
          <a:prstGeom prst="rect">
            <a:avLst/>
          </a:prstGeom>
        </p:spPr>
        <p:txBody>
          <a:bodyPr/>
          <a:lstStyle/>
          <a:p>
            <a:r>
              <a:rPr lang="hu-HU" sz="3200" dirty="0" smtClean="0">
                <a:solidFill>
                  <a:schemeClr val="bg1"/>
                </a:solidFill>
              </a:rPr>
              <a:t>A </a:t>
            </a:r>
            <a:r>
              <a:rPr lang="hu-HU" sz="3200" dirty="0" smtClean="0">
                <a:solidFill>
                  <a:schemeClr val="accent6">
                    <a:lumMod val="75000"/>
                  </a:schemeClr>
                </a:solidFill>
              </a:rPr>
              <a:t>TAKE</a:t>
            </a:r>
            <a:r>
              <a:rPr lang="hu-HU" sz="3200" dirty="0" smtClean="0">
                <a:solidFill>
                  <a:schemeClr val="bg1"/>
                </a:solidFill>
              </a:rPr>
              <a:t> a kapott halmazból veszi az első n elemet és a többit eldobja a </a:t>
            </a:r>
            <a:r>
              <a:rPr lang="hu-HU" sz="3200" dirty="0" smtClean="0">
                <a:solidFill>
                  <a:schemeClr val="accent6">
                    <a:lumMod val="75000"/>
                  </a:schemeClr>
                </a:solidFill>
              </a:rPr>
              <a:t>SKIP</a:t>
            </a:r>
            <a:r>
              <a:rPr lang="hu-HU" sz="3200" dirty="0" smtClean="0">
                <a:solidFill>
                  <a:schemeClr val="bg1"/>
                </a:solidFill>
              </a:rPr>
              <a:t> pedig</a:t>
            </a:r>
          </a:p>
          <a:p>
            <a:r>
              <a:rPr lang="hu-HU" sz="3200" dirty="0" smtClean="0">
                <a:solidFill>
                  <a:schemeClr val="bg1"/>
                </a:solidFill>
              </a:rPr>
              <a:t>pontosan fordítva, átlépi az első n elemet és a maradékot adja vissza.</a:t>
            </a:r>
          </a:p>
          <a:p>
            <a:r>
              <a:rPr lang="hu-HU" sz="3200" b="1" dirty="0" smtClean="0">
                <a:solidFill>
                  <a:schemeClr val="bg1"/>
                </a:solidFill>
              </a:rPr>
              <a:t>Eredmény: </a:t>
            </a:r>
            <a:r>
              <a:rPr lang="hu-HU" sz="3200" dirty="0" smtClean="0">
                <a:solidFill>
                  <a:schemeClr val="bg1"/>
                </a:solidFill>
              </a:rPr>
              <a:t>visszakapjuk az első tíz találatot</a:t>
            </a:r>
          </a:p>
        </p:txBody>
      </p:sp>
      <p:sp>
        <p:nvSpPr>
          <p:cNvPr id="7" name="Text Box 4"/>
          <p:cNvSpPr txBox="1">
            <a:spLocks noChangeArrowheads="1"/>
          </p:cNvSpPr>
          <p:nvPr/>
        </p:nvSpPr>
        <p:spPr bwMode="auto">
          <a:xfrm>
            <a:off x="500034" y="3498111"/>
            <a:ext cx="7770838" cy="1002459"/>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hu-HU" sz="2400" dirty="0" smtClean="0"/>
              <a:t>var nevek = </a:t>
            </a:r>
            <a:r>
              <a:rPr lang="hu-HU" sz="2400" dirty="0" smtClean="0">
                <a:solidFill>
                  <a:schemeClr val="accent6">
                    <a:lumMod val="75000"/>
                  </a:schemeClr>
                </a:solidFill>
              </a:rPr>
              <a:t>(</a:t>
            </a:r>
            <a:r>
              <a:rPr lang="hu-HU" sz="2400" dirty="0" err="1" smtClean="0"/>
              <a:t>from</a:t>
            </a:r>
            <a:r>
              <a:rPr lang="hu-HU" sz="2400" dirty="0" smtClean="0"/>
              <a:t> p </a:t>
            </a:r>
            <a:r>
              <a:rPr lang="hu-HU" sz="2400" dirty="0" err="1" smtClean="0"/>
              <a:t>in</a:t>
            </a:r>
            <a:r>
              <a:rPr lang="hu-HU" sz="2400" dirty="0" smtClean="0"/>
              <a:t> </a:t>
            </a:r>
            <a:r>
              <a:rPr lang="hu-HU" sz="2400" dirty="0" err="1" smtClean="0"/>
              <a:t>db.Users</a:t>
            </a:r>
            <a:endParaRPr lang="hu-HU" sz="2400" dirty="0" smtClean="0"/>
          </a:p>
          <a:p>
            <a:r>
              <a:rPr lang="en-US" sz="2400" dirty="0" smtClean="0"/>
              <a:t>where p.</a:t>
            </a:r>
            <a:r>
              <a:rPr lang="hu-HU" sz="2400" dirty="0" err="1" smtClean="0"/>
              <a:t>FullName</a:t>
            </a:r>
            <a:r>
              <a:rPr lang="en-US" sz="2400" dirty="0" smtClean="0"/>
              <a:t>.Length &gt; 5 select p</a:t>
            </a:r>
            <a:r>
              <a:rPr lang="en-US" sz="2400" dirty="0" smtClean="0">
                <a:solidFill>
                  <a:schemeClr val="accent6">
                    <a:lumMod val="75000"/>
                  </a:schemeClr>
                </a:solidFill>
              </a:rPr>
              <a:t>)</a:t>
            </a:r>
            <a:r>
              <a:rPr lang="en-US" sz="2400" dirty="0" smtClean="0"/>
              <a:t>.Take(10);</a:t>
            </a:r>
            <a:endParaRPr lang="hu-HU" sz="2400" b="1" dirty="0" smtClean="0"/>
          </a:p>
        </p:txBody>
      </p:sp>
      <p:sp>
        <p:nvSpPr>
          <p:cNvPr id="8" name="Text Box 4"/>
          <p:cNvSpPr txBox="1">
            <a:spLocks noChangeArrowheads="1"/>
          </p:cNvSpPr>
          <p:nvPr/>
        </p:nvSpPr>
        <p:spPr bwMode="auto">
          <a:xfrm>
            <a:off x="500034" y="5072074"/>
            <a:ext cx="7770838" cy="1371791"/>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hu-HU" sz="2400" dirty="0" smtClean="0"/>
              <a:t>var nevek = (</a:t>
            </a:r>
            <a:r>
              <a:rPr lang="hu-HU" sz="2400" dirty="0" err="1" smtClean="0"/>
              <a:t>from</a:t>
            </a:r>
            <a:r>
              <a:rPr lang="hu-HU" sz="2400" dirty="0" smtClean="0"/>
              <a:t> p </a:t>
            </a:r>
            <a:r>
              <a:rPr lang="hu-HU" sz="2400" dirty="0" err="1" smtClean="0"/>
              <a:t>in</a:t>
            </a:r>
            <a:r>
              <a:rPr lang="hu-HU" sz="2400" dirty="0" smtClean="0"/>
              <a:t> </a:t>
            </a:r>
            <a:r>
              <a:rPr lang="hu-HU" sz="2400" dirty="0" err="1" smtClean="0"/>
              <a:t>db.Users</a:t>
            </a:r>
            <a:endParaRPr lang="hu-HU" sz="2400" dirty="0" smtClean="0"/>
          </a:p>
          <a:p>
            <a:r>
              <a:rPr lang="hu-HU" sz="2400" dirty="0" err="1" smtClean="0"/>
              <a:t>where</a:t>
            </a:r>
            <a:r>
              <a:rPr lang="hu-HU" sz="2400" dirty="0" smtClean="0"/>
              <a:t> p. </a:t>
            </a:r>
            <a:r>
              <a:rPr lang="hu-HU" sz="2400" dirty="0" err="1" smtClean="0"/>
              <a:t>FullName.Length</a:t>
            </a:r>
            <a:r>
              <a:rPr lang="hu-HU" sz="2400" dirty="0" smtClean="0"/>
              <a:t> &gt; 5</a:t>
            </a:r>
          </a:p>
          <a:p>
            <a:r>
              <a:rPr lang="hu-HU" sz="2400" dirty="0" err="1" smtClean="0"/>
              <a:t>select</a:t>
            </a:r>
            <a:r>
              <a:rPr lang="hu-HU" sz="2400" dirty="0" smtClean="0"/>
              <a:t> p).</a:t>
            </a:r>
            <a:r>
              <a:rPr lang="hu-HU" sz="2400" dirty="0" err="1" smtClean="0"/>
              <a:t>Skip</a:t>
            </a:r>
            <a:r>
              <a:rPr lang="hu-HU" sz="2400" dirty="0" smtClean="0"/>
              <a:t>(5).</a:t>
            </a:r>
            <a:r>
              <a:rPr lang="hu-HU" sz="2400" dirty="0" err="1" smtClean="0"/>
              <a:t>Take</a:t>
            </a:r>
            <a:r>
              <a:rPr lang="hu-HU" sz="2400" dirty="0" smtClean="0"/>
              <a:t>(10);</a:t>
            </a:r>
            <a:endParaRPr lang="hu-HU" sz="24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1" nodeType="clickEffect">
                                  <p:stCondLst>
                                    <p:cond delay="0"/>
                                  </p:stCondLst>
                                  <p:iterate type="lt">
                                    <p:tmPct val="0"/>
                                  </p:iterate>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892971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Szűrő operátorok –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TakeWhile</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500034" y="857232"/>
            <a:ext cx="8229600" cy="2286016"/>
          </a:xfrm>
          <a:prstGeom prst="rect">
            <a:avLst/>
          </a:prstGeom>
        </p:spPr>
        <p:txBody>
          <a:bodyPr/>
          <a:lstStyle/>
          <a:p>
            <a:r>
              <a:rPr lang="hu-HU" sz="3200" dirty="0" smtClean="0">
                <a:solidFill>
                  <a:schemeClr val="bg1"/>
                </a:solidFill>
              </a:rPr>
              <a:t>A TAKEWHILE metódus végighalad az input halmazon, feldolgozva minden adatot</a:t>
            </a:r>
          </a:p>
          <a:p>
            <a:r>
              <a:rPr lang="hu-HU" sz="3200" dirty="0" smtClean="0">
                <a:solidFill>
                  <a:schemeClr val="bg1"/>
                </a:solidFill>
              </a:rPr>
              <a:t>addig </a:t>
            </a:r>
            <a:r>
              <a:rPr lang="hu-HU" sz="3200" u="sng" dirty="0" smtClean="0">
                <a:solidFill>
                  <a:schemeClr val="bg1"/>
                </a:solidFill>
                <a:effectLst>
                  <a:outerShdw blurRad="38100" dist="38100" dir="2700000" algn="tl">
                    <a:srgbClr val="000000">
                      <a:alpha val="43137"/>
                    </a:srgbClr>
                  </a:outerShdw>
                </a:effectLst>
              </a:rPr>
              <a:t>amíg</a:t>
            </a:r>
            <a:r>
              <a:rPr lang="hu-HU" sz="3200" dirty="0" smtClean="0">
                <a:solidFill>
                  <a:schemeClr val="bg1"/>
                </a:solidFill>
              </a:rPr>
              <a:t> a feltétel igaz, a rákövetkező elemeket elutasítja:</a:t>
            </a:r>
          </a:p>
        </p:txBody>
      </p:sp>
      <p:sp>
        <p:nvSpPr>
          <p:cNvPr id="7" name="Text Box 4"/>
          <p:cNvSpPr txBox="1">
            <a:spLocks noChangeArrowheads="1"/>
          </p:cNvSpPr>
          <p:nvPr/>
        </p:nvSpPr>
        <p:spPr bwMode="auto">
          <a:xfrm>
            <a:off x="642910" y="3071810"/>
            <a:ext cx="7770838" cy="1371791"/>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pl-PL" sz="2400" dirty="0" smtClean="0"/>
              <a:t>int[] szamok = { 3, 5, 2, 234, 4, 1 };</a:t>
            </a:r>
          </a:p>
          <a:p>
            <a:r>
              <a:rPr lang="pt-BR" sz="2400" dirty="0" smtClean="0"/>
              <a:t>var halmaz = szamok.TakeWhile(n =&gt; n &lt; 100);</a:t>
            </a:r>
          </a:p>
          <a:p>
            <a:r>
              <a:rPr lang="hu-HU" sz="2400" dirty="0" smtClean="0">
                <a:solidFill>
                  <a:schemeClr val="accent6">
                    <a:lumMod val="75000"/>
                  </a:schemeClr>
                </a:solidFill>
              </a:rPr>
              <a:t>// EREDMÉNY: { 3, 5, 2 }</a:t>
            </a:r>
            <a:endParaRPr lang="hu-HU" sz="2400" b="1" dirty="0" smtClean="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892971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Szűrő operátorok –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SkipWhile</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500034" y="857232"/>
            <a:ext cx="8229600" cy="2286016"/>
          </a:xfrm>
          <a:prstGeom prst="rect">
            <a:avLst/>
          </a:prstGeom>
        </p:spPr>
        <p:txBody>
          <a:bodyPr/>
          <a:lstStyle/>
          <a:p>
            <a:r>
              <a:rPr lang="hu-HU" sz="3200" dirty="0" smtClean="0">
                <a:solidFill>
                  <a:schemeClr val="bg1"/>
                </a:solidFill>
              </a:rPr>
              <a:t>A SKIPWHILE metódus végighalad az input halmazon, elutasítva minden adatot</a:t>
            </a:r>
          </a:p>
          <a:p>
            <a:r>
              <a:rPr lang="hu-HU" sz="3200" dirty="0" smtClean="0">
                <a:solidFill>
                  <a:schemeClr val="bg1"/>
                </a:solidFill>
              </a:rPr>
              <a:t>addig, </a:t>
            </a:r>
            <a:r>
              <a:rPr lang="hu-HU" sz="3200" u="sng" dirty="0" smtClean="0">
                <a:solidFill>
                  <a:schemeClr val="bg1"/>
                </a:solidFill>
              </a:rPr>
              <a:t>amíg</a:t>
            </a:r>
            <a:r>
              <a:rPr lang="hu-HU" sz="3200" dirty="0" smtClean="0">
                <a:solidFill>
                  <a:schemeClr val="bg1"/>
                </a:solidFill>
              </a:rPr>
              <a:t> a feltétel igaz, azután feldolgozza a további elemeket:</a:t>
            </a:r>
          </a:p>
        </p:txBody>
      </p:sp>
      <p:sp>
        <p:nvSpPr>
          <p:cNvPr id="7" name="Text Box 4"/>
          <p:cNvSpPr txBox="1">
            <a:spLocks noChangeArrowheads="1"/>
          </p:cNvSpPr>
          <p:nvPr/>
        </p:nvSpPr>
        <p:spPr bwMode="auto">
          <a:xfrm>
            <a:off x="571472" y="3500438"/>
            <a:ext cx="7770838" cy="1371791"/>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pl-PL" sz="2400" dirty="0" smtClean="0"/>
              <a:t>int[]szamok = { 3, 5, 2, 234, 4, 1 };</a:t>
            </a:r>
          </a:p>
          <a:p>
            <a:r>
              <a:rPr lang="pt-BR" sz="2400" dirty="0" smtClean="0"/>
              <a:t>var halmaz = szamok.SkipWhile(n =&gt; n &lt; 100);</a:t>
            </a:r>
          </a:p>
          <a:p>
            <a:r>
              <a:rPr lang="hu-HU" sz="2400" dirty="0" smtClean="0">
                <a:solidFill>
                  <a:schemeClr val="accent6">
                    <a:lumMod val="75000"/>
                  </a:schemeClr>
                </a:solidFill>
              </a:rPr>
              <a:t>// EREDMÉNY: { 234, 4, 1 }</a:t>
            </a:r>
            <a:endParaRPr lang="hu-HU" sz="2400" b="1" dirty="0" smtClean="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892971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Szűrő operátorok –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Distinct</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500034" y="857232"/>
            <a:ext cx="8229600" cy="2286016"/>
          </a:xfrm>
          <a:prstGeom prst="rect">
            <a:avLst/>
          </a:prstGeom>
        </p:spPr>
        <p:txBody>
          <a:bodyPr/>
          <a:lstStyle/>
          <a:p>
            <a:r>
              <a:rPr lang="hu-HU" sz="3200" dirty="0" smtClean="0">
                <a:solidFill>
                  <a:schemeClr val="bg1"/>
                </a:solidFill>
              </a:rPr>
              <a:t>Az adott halmaz elemeit olyan módon redukálja, hogy minden azonos adat csak egyszer szerepeljen a halmazban.</a:t>
            </a:r>
          </a:p>
          <a:p>
            <a:endParaRPr lang="hu-HU" sz="3200" dirty="0" smtClean="0">
              <a:solidFill>
                <a:schemeClr val="bg1"/>
              </a:solidFill>
            </a:endParaRPr>
          </a:p>
          <a:p>
            <a:endParaRPr lang="hu-HU" sz="3200" dirty="0" smtClean="0">
              <a:solidFill>
                <a:schemeClr val="bg1"/>
              </a:solidFill>
            </a:endParaRPr>
          </a:p>
          <a:p>
            <a:endParaRPr lang="hu-HU" sz="3200" dirty="0" smtClean="0">
              <a:solidFill>
                <a:schemeClr val="bg1"/>
              </a:solidFill>
            </a:endParaRPr>
          </a:p>
          <a:p>
            <a:endParaRPr lang="hu-HU" sz="3200" dirty="0" smtClean="0">
              <a:solidFill>
                <a:schemeClr val="bg1"/>
              </a:solidFill>
            </a:endParaRPr>
          </a:p>
          <a:p>
            <a:r>
              <a:rPr lang="hu-HU" sz="3200" dirty="0" smtClean="0">
                <a:solidFill>
                  <a:schemeClr val="bg1"/>
                </a:solidFill>
              </a:rPr>
              <a:t>Eredmény képen az azonos nevű felhasználókból csak egy fog szerepelni az eredményhalmazban.</a:t>
            </a:r>
          </a:p>
        </p:txBody>
      </p:sp>
      <p:sp>
        <p:nvSpPr>
          <p:cNvPr id="7" name="Text Box 4"/>
          <p:cNvSpPr txBox="1">
            <a:spLocks noChangeArrowheads="1"/>
          </p:cNvSpPr>
          <p:nvPr/>
        </p:nvSpPr>
        <p:spPr bwMode="auto">
          <a:xfrm>
            <a:off x="571472" y="3071810"/>
            <a:ext cx="7770838" cy="633127"/>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en-US" sz="2400" dirty="0" err="1" smtClean="0"/>
              <a:t>var</a:t>
            </a:r>
            <a:r>
              <a:rPr lang="en-US" sz="2400" dirty="0" smtClean="0"/>
              <a:t> users = (from p in </a:t>
            </a:r>
            <a:r>
              <a:rPr lang="hu-HU" sz="2400" dirty="0" err="1" smtClean="0"/>
              <a:t>db.Users</a:t>
            </a:r>
            <a:r>
              <a:rPr lang="hu-HU" sz="2400" dirty="0" smtClean="0"/>
              <a:t> </a:t>
            </a:r>
            <a:r>
              <a:rPr lang="hu-HU" sz="2400" dirty="0" err="1" smtClean="0"/>
              <a:t>select</a:t>
            </a:r>
            <a:r>
              <a:rPr lang="hu-HU" sz="2400" dirty="0" smtClean="0"/>
              <a:t> </a:t>
            </a:r>
            <a:r>
              <a:rPr lang="hu-HU" sz="2400" dirty="0" err="1" smtClean="0"/>
              <a:t>p.FullName</a:t>
            </a:r>
            <a:r>
              <a:rPr lang="hu-HU" sz="2400" dirty="0" smtClean="0"/>
              <a:t>).</a:t>
            </a:r>
            <a:r>
              <a:rPr lang="hu-HU" sz="2400" dirty="0" err="1" smtClean="0"/>
              <a:t>Distinct</a:t>
            </a:r>
            <a:r>
              <a:rPr lang="hu-HU" sz="2400" dirty="0" smtClean="0"/>
              <a:t>();</a:t>
            </a:r>
            <a:endParaRPr lang="hu-HU" sz="2400" b="1" dirty="0" smtClean="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Projekció -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Select</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graphicFrame>
        <p:nvGraphicFramePr>
          <p:cNvPr id="5" name="Táblázat 4"/>
          <p:cNvGraphicFramePr>
            <a:graphicFrameLocks noGrp="1"/>
          </p:cNvGraphicFramePr>
          <p:nvPr/>
        </p:nvGraphicFramePr>
        <p:xfrm>
          <a:off x="3048000" y="571480"/>
          <a:ext cx="6096000" cy="1376680"/>
        </p:xfrm>
        <a:graphic>
          <a:graphicData uri="http://schemas.openxmlformats.org/drawingml/2006/table">
            <a:tbl>
              <a:tblPr firstRow="1" bandRow="1">
                <a:tableStyleId>{00A15C55-8517-42AA-B614-E9B94910E393}</a:tableStyleId>
              </a:tblPr>
              <a:tblGrid>
                <a:gridCol w="2119306"/>
                <a:gridCol w="3976694"/>
              </a:tblGrid>
              <a:tr h="357190">
                <a:tc>
                  <a:txBody>
                    <a:bodyPr/>
                    <a:lstStyle/>
                    <a:p>
                      <a:r>
                        <a:rPr lang="hu-HU" dirty="0" smtClean="0"/>
                        <a:t>Metódus </a:t>
                      </a:r>
                      <a:endParaRPr lang="hu-HU" dirty="0"/>
                    </a:p>
                  </a:txBody>
                  <a:tcPr/>
                </a:tc>
                <a:tc>
                  <a:txBody>
                    <a:bodyPr/>
                    <a:lstStyle/>
                    <a:p>
                      <a:r>
                        <a:rPr lang="hu-HU" dirty="0" smtClean="0"/>
                        <a:t>SQL megfelelő</a:t>
                      </a:r>
                      <a:endParaRPr lang="hu-HU" dirty="0"/>
                    </a:p>
                  </a:txBody>
                  <a:tcPr/>
                </a:tc>
              </a:tr>
              <a:tr h="370840">
                <a:tc>
                  <a:txBody>
                    <a:bodyPr/>
                    <a:lstStyle/>
                    <a:p>
                      <a:r>
                        <a:rPr lang="hu-HU" dirty="0" err="1" smtClean="0"/>
                        <a:t>Select</a:t>
                      </a:r>
                      <a:endParaRPr lang="hu-HU" dirty="0"/>
                    </a:p>
                  </a:txBody>
                  <a:tcPr/>
                </a:tc>
                <a:tc>
                  <a:txBody>
                    <a:bodyPr/>
                    <a:lstStyle/>
                    <a:p>
                      <a:r>
                        <a:rPr lang="hu-HU" dirty="0" smtClean="0"/>
                        <a:t>SELECT</a:t>
                      </a:r>
                      <a:endParaRPr lang="hu-HU" dirty="0"/>
                    </a:p>
                  </a:txBody>
                  <a:tcPr/>
                </a:tc>
              </a:tr>
              <a:tr h="370840">
                <a:tc>
                  <a:txBody>
                    <a:bodyPr/>
                    <a:lstStyle/>
                    <a:p>
                      <a:r>
                        <a:rPr lang="hu-HU" dirty="0" err="1" smtClean="0"/>
                        <a:t>SelectMany</a:t>
                      </a:r>
                      <a:endParaRPr lang="hu-HU" dirty="0"/>
                    </a:p>
                  </a:txBody>
                  <a:tcPr/>
                </a:tc>
                <a:tc>
                  <a:txBody>
                    <a:bodyPr/>
                    <a:lstStyle/>
                    <a:p>
                      <a:r>
                        <a:rPr lang="hu-HU" dirty="0" smtClean="0"/>
                        <a:t>INNER JOIN, LEFT OUTER JOIN, CROSS JOIN</a:t>
                      </a:r>
                      <a:endParaRPr lang="hu-HU" dirty="0"/>
                    </a:p>
                  </a:txBody>
                  <a:tcPr/>
                </a:tc>
              </a:tr>
            </a:tbl>
          </a:graphicData>
        </a:graphic>
      </p:graphicFrame>
      <p:sp>
        <p:nvSpPr>
          <p:cNvPr id="6" name="Tartalom helye 2"/>
          <p:cNvSpPr txBox="1">
            <a:spLocks/>
          </p:cNvSpPr>
          <p:nvPr/>
        </p:nvSpPr>
        <p:spPr>
          <a:xfrm>
            <a:off x="571472" y="2071678"/>
            <a:ext cx="8229600" cy="3000396"/>
          </a:xfrm>
          <a:prstGeom prst="rect">
            <a:avLst/>
          </a:prstGeom>
        </p:spPr>
        <p:txBody>
          <a:bodyPr/>
          <a:lstStyle/>
          <a:p>
            <a:r>
              <a:rPr lang="hu-HU" sz="3200" dirty="0" smtClean="0">
                <a:solidFill>
                  <a:schemeClr val="bg1"/>
                </a:solidFill>
              </a:rPr>
              <a:t>A SELECT operátorral mindig ugyanannyi elemet fogunk visszakapni</a:t>
            </a:r>
          </a:p>
          <a:p>
            <a:r>
              <a:rPr lang="hu-HU" sz="3200" dirty="0" smtClean="0">
                <a:solidFill>
                  <a:schemeClr val="bg1"/>
                </a:solidFill>
              </a:rPr>
              <a:t>eredményhalmazunkban, mint amennyi a kiinduló halmazban volt.</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8" name="Text Box 4"/>
          <p:cNvSpPr txBox="1">
            <a:spLocks noChangeArrowheads="1"/>
          </p:cNvSpPr>
          <p:nvPr/>
        </p:nvSpPr>
        <p:spPr bwMode="auto">
          <a:xfrm>
            <a:off x="357158" y="4286256"/>
            <a:ext cx="8501090" cy="1371791"/>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en-US" sz="2400" dirty="0" err="1" smtClean="0"/>
              <a:t>var</a:t>
            </a:r>
            <a:r>
              <a:rPr lang="en-US" sz="2400" dirty="0" smtClean="0"/>
              <a:t> images = from p in </a:t>
            </a:r>
            <a:r>
              <a:rPr lang="hu-HU" sz="2400" dirty="0" smtClean="0"/>
              <a:t>db</a:t>
            </a:r>
            <a:r>
              <a:rPr lang="en-US" sz="2400" dirty="0" smtClean="0"/>
              <a:t>.avatars</a:t>
            </a:r>
            <a:r>
              <a:rPr lang="hu-HU" sz="2400" dirty="0" smtClean="0"/>
              <a:t> </a:t>
            </a:r>
            <a:r>
              <a:rPr lang="hu-HU" sz="2400" dirty="0" err="1" smtClean="0"/>
              <a:t>select</a:t>
            </a:r>
            <a:r>
              <a:rPr lang="hu-HU" sz="2400" dirty="0" smtClean="0"/>
              <a:t> p;</a:t>
            </a:r>
          </a:p>
          <a:p>
            <a:r>
              <a:rPr lang="hu-HU" sz="2400" b="1" dirty="0" smtClean="0">
                <a:solidFill>
                  <a:schemeClr val="accent6">
                    <a:lumMod val="75000"/>
                  </a:schemeClr>
                </a:solidFill>
              </a:rPr>
              <a:t>Vagy</a:t>
            </a:r>
          </a:p>
          <a:p>
            <a:r>
              <a:rPr lang="hu-HU" sz="2400" dirty="0" err="1" smtClean="0"/>
              <a:t>IEnumerable</a:t>
            </a:r>
            <a:r>
              <a:rPr lang="hu-HU" sz="2400" dirty="0" smtClean="0"/>
              <a:t>&lt;</a:t>
            </a:r>
            <a:r>
              <a:rPr lang="hu-HU" sz="2400" dirty="0" err="1" smtClean="0"/>
              <a:t>avatar</a:t>
            </a:r>
            <a:r>
              <a:rPr lang="hu-HU" sz="2400" dirty="0" smtClean="0"/>
              <a:t>&gt; </a:t>
            </a:r>
            <a:r>
              <a:rPr lang="hu-HU" sz="2400" dirty="0" err="1" smtClean="0"/>
              <a:t>avatars</a:t>
            </a:r>
            <a:r>
              <a:rPr lang="hu-HU" sz="2400" dirty="0" smtClean="0"/>
              <a:t> = </a:t>
            </a:r>
            <a:r>
              <a:rPr lang="hu-HU" sz="2400" dirty="0" err="1" smtClean="0"/>
              <a:t>from</a:t>
            </a:r>
            <a:r>
              <a:rPr lang="hu-HU" sz="2400" dirty="0" smtClean="0"/>
              <a:t> p </a:t>
            </a:r>
            <a:r>
              <a:rPr lang="hu-HU" sz="2400" dirty="0" err="1" smtClean="0"/>
              <a:t>in</a:t>
            </a:r>
            <a:r>
              <a:rPr lang="hu-HU" sz="2400" dirty="0" smtClean="0"/>
              <a:t>  </a:t>
            </a:r>
            <a:r>
              <a:rPr lang="hu-HU" sz="2400" dirty="0" err="1" smtClean="0"/>
              <a:t>db.avatars</a:t>
            </a:r>
            <a:r>
              <a:rPr lang="hu-HU" sz="2400" dirty="0" smtClean="0"/>
              <a:t> </a:t>
            </a:r>
            <a:r>
              <a:rPr lang="hu-HU" sz="2400" dirty="0" err="1" smtClean="0"/>
              <a:t>select</a:t>
            </a:r>
            <a:r>
              <a:rPr lang="hu-HU" sz="2400" dirty="0" smtClean="0"/>
              <a:t> p;</a:t>
            </a:r>
            <a:endParaRPr lang="hu-HU" sz="2400" b="1" dirty="0" smtClean="0">
              <a:solidFill>
                <a:schemeClr val="accent6">
                  <a:lumMod val="75000"/>
                </a:schemeClr>
              </a:solidFill>
            </a:endParaRPr>
          </a:p>
        </p:txBody>
      </p:sp>
      <p:sp>
        <p:nvSpPr>
          <p:cNvPr id="9" name="Text Box 4"/>
          <p:cNvSpPr txBox="1">
            <a:spLocks noChangeArrowheads="1"/>
          </p:cNvSpPr>
          <p:nvPr/>
        </p:nvSpPr>
        <p:spPr bwMode="auto">
          <a:xfrm>
            <a:off x="285720" y="2143116"/>
            <a:ext cx="8858280" cy="3957114"/>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hu-HU" sz="2400" dirty="0" smtClean="0">
                <a:solidFill>
                  <a:schemeClr val="accent3">
                    <a:lumMod val="75000"/>
                  </a:schemeClr>
                </a:solidFill>
              </a:rPr>
              <a:t>//Nem fontos mindig az egész osztály példányt lekérni</a:t>
            </a:r>
          </a:p>
          <a:p>
            <a:endParaRPr lang="hu-HU" sz="2400" dirty="0" smtClean="0"/>
          </a:p>
          <a:p>
            <a:r>
              <a:rPr lang="en-US" sz="2400" dirty="0" err="1" smtClean="0"/>
              <a:t>IEnumerable</a:t>
            </a:r>
            <a:r>
              <a:rPr lang="en-US" sz="2400" dirty="0" smtClean="0"/>
              <a:t>&lt;string&gt; avatars = from p in </a:t>
            </a:r>
            <a:r>
              <a:rPr lang="hu-HU" sz="2400" dirty="0" smtClean="0"/>
              <a:t>db</a:t>
            </a:r>
            <a:r>
              <a:rPr lang="en-US" sz="2400" dirty="0" smtClean="0"/>
              <a:t>.avatars</a:t>
            </a:r>
            <a:r>
              <a:rPr lang="hu-HU" sz="2400" dirty="0" smtClean="0"/>
              <a:t> </a:t>
            </a:r>
            <a:r>
              <a:rPr lang="hu-HU" sz="2400" dirty="0" err="1" smtClean="0"/>
              <a:t>select</a:t>
            </a:r>
            <a:r>
              <a:rPr lang="hu-HU" sz="2400" dirty="0" smtClean="0"/>
              <a:t> p;</a:t>
            </a:r>
          </a:p>
          <a:p>
            <a:endParaRPr lang="hu-HU" sz="2400" dirty="0" smtClean="0"/>
          </a:p>
          <a:p>
            <a:endParaRPr lang="hu-HU" sz="2400" b="1" dirty="0" smtClean="0">
              <a:solidFill>
                <a:schemeClr val="accent6">
                  <a:lumMod val="75000"/>
                </a:schemeClr>
              </a:solidFill>
            </a:endParaRPr>
          </a:p>
          <a:p>
            <a:r>
              <a:rPr lang="hu-HU" sz="2400" b="1" dirty="0" smtClean="0">
                <a:solidFill>
                  <a:schemeClr val="accent6">
                    <a:lumMod val="75000"/>
                  </a:schemeClr>
                </a:solidFill>
              </a:rPr>
              <a:t>Vagy </a:t>
            </a:r>
            <a:r>
              <a:rPr lang="hu-HU" sz="2400" b="1" dirty="0" err="1" smtClean="0">
                <a:solidFill>
                  <a:schemeClr val="accent6">
                    <a:lumMod val="75000"/>
                  </a:schemeClr>
                </a:solidFill>
              </a:rPr>
              <a:t>Lambda</a:t>
            </a:r>
            <a:r>
              <a:rPr lang="hu-HU" sz="2400" b="1" dirty="0" smtClean="0">
                <a:solidFill>
                  <a:schemeClr val="accent6">
                    <a:lumMod val="75000"/>
                  </a:schemeClr>
                </a:solidFill>
              </a:rPr>
              <a:t> </a:t>
            </a:r>
            <a:r>
              <a:rPr lang="hu-HU" sz="2400" b="1" dirty="0" err="1" smtClean="0">
                <a:solidFill>
                  <a:schemeClr val="accent6">
                    <a:lumMod val="75000"/>
                  </a:schemeClr>
                </a:solidFill>
              </a:rPr>
              <a:t>kifjezéssel</a:t>
            </a:r>
            <a:endParaRPr lang="hu-HU" sz="2400" b="1" dirty="0" smtClean="0">
              <a:solidFill>
                <a:schemeClr val="accent6">
                  <a:lumMod val="75000"/>
                </a:schemeClr>
              </a:solidFill>
            </a:endParaRPr>
          </a:p>
          <a:p>
            <a:endParaRPr lang="hu-HU" sz="2400" b="1" dirty="0" smtClean="0">
              <a:solidFill>
                <a:schemeClr val="accent6">
                  <a:lumMod val="75000"/>
                </a:schemeClr>
              </a:solidFill>
            </a:endParaRPr>
          </a:p>
          <a:p>
            <a:endParaRPr lang="hu-HU" sz="2400" b="1" dirty="0" smtClean="0">
              <a:solidFill>
                <a:schemeClr val="accent6">
                  <a:lumMod val="75000"/>
                </a:schemeClr>
              </a:solidFill>
            </a:endParaRPr>
          </a:p>
          <a:p>
            <a:r>
              <a:rPr lang="hu-HU" sz="2400" dirty="0" err="1" smtClean="0"/>
              <a:t>IEnumerable</a:t>
            </a:r>
            <a:r>
              <a:rPr lang="hu-HU" sz="2400" dirty="0" smtClean="0"/>
              <a:t>&lt;</a:t>
            </a:r>
            <a:r>
              <a:rPr lang="hu-HU" sz="2400" dirty="0" err="1" smtClean="0"/>
              <a:t>string</a:t>
            </a:r>
            <a:r>
              <a:rPr lang="hu-HU" sz="2400" dirty="0" smtClean="0"/>
              <a:t>&gt; </a:t>
            </a:r>
            <a:r>
              <a:rPr lang="hu-HU" sz="2400" dirty="0" err="1" smtClean="0"/>
              <a:t>avatars</a:t>
            </a:r>
            <a:r>
              <a:rPr lang="hu-HU" sz="2400" dirty="0" smtClean="0"/>
              <a:t> = </a:t>
            </a:r>
            <a:r>
              <a:rPr lang="hu-HU" sz="2400" dirty="0" err="1" smtClean="0"/>
              <a:t>db.avatars.Select</a:t>
            </a:r>
            <a:r>
              <a:rPr lang="hu-HU" sz="2400" dirty="0" smtClean="0"/>
              <a:t>(p =&gt;</a:t>
            </a:r>
            <a:r>
              <a:rPr lang="hu-HU" sz="2400" dirty="0" err="1" smtClean="0"/>
              <a:t>p</a:t>
            </a:r>
            <a:r>
              <a:rPr lang="hu-HU" sz="2400" dirty="0" smtClean="0"/>
              <a:t>);</a:t>
            </a:r>
            <a:endParaRPr lang="hu-HU" sz="2400" b="1" dirty="0" smtClean="0">
              <a:solidFill>
                <a:schemeClr val="accent6">
                  <a:lumMod val="75000"/>
                </a:schemeClr>
              </a:solidFill>
            </a:endParaRPr>
          </a:p>
          <a:p>
            <a:endParaRPr lang="hu-HU" sz="2400" b="1" dirty="0" smtClean="0">
              <a:solidFill>
                <a:schemeClr val="accent6">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Projekció -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Select</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428596" y="785794"/>
            <a:ext cx="8229600" cy="3000396"/>
          </a:xfrm>
          <a:prstGeom prst="rect">
            <a:avLst/>
          </a:prstGeom>
        </p:spPr>
        <p:txBody>
          <a:bodyPr/>
          <a:lstStyle/>
          <a:p>
            <a:r>
              <a:rPr lang="hu-HU" sz="3200" dirty="0" smtClean="0">
                <a:solidFill>
                  <a:schemeClr val="bg1"/>
                </a:solidFill>
              </a:rPr>
              <a:t>Nem fontos mindig az egész osztály példányt lekérni</a:t>
            </a:r>
          </a:p>
        </p:txBody>
      </p:sp>
      <p:sp>
        <p:nvSpPr>
          <p:cNvPr id="9" name="Text Box 4"/>
          <p:cNvSpPr txBox="1">
            <a:spLocks noChangeArrowheads="1"/>
          </p:cNvSpPr>
          <p:nvPr/>
        </p:nvSpPr>
        <p:spPr bwMode="auto">
          <a:xfrm>
            <a:off x="285720" y="2428868"/>
            <a:ext cx="8858280" cy="2849118"/>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en-US" sz="2400" dirty="0" err="1" smtClean="0"/>
              <a:t>IEnumerable</a:t>
            </a:r>
            <a:r>
              <a:rPr lang="en-US" sz="2400" dirty="0" smtClean="0"/>
              <a:t>&lt;string&gt; </a:t>
            </a:r>
            <a:r>
              <a:rPr lang="en-US" sz="2400" dirty="0" err="1" smtClean="0"/>
              <a:t>avars</a:t>
            </a:r>
            <a:r>
              <a:rPr lang="en-US" sz="2400" dirty="0" smtClean="0"/>
              <a:t> = from p in </a:t>
            </a:r>
            <a:r>
              <a:rPr lang="hu-HU" sz="2400" dirty="0" smtClean="0"/>
              <a:t>db</a:t>
            </a:r>
            <a:r>
              <a:rPr lang="en-US" sz="2400" dirty="0" smtClean="0"/>
              <a:t>.avatars</a:t>
            </a:r>
            <a:r>
              <a:rPr lang="hu-HU" sz="2400" dirty="0" smtClean="0"/>
              <a:t> </a:t>
            </a:r>
            <a:r>
              <a:rPr lang="hu-HU" sz="2400" dirty="0" err="1" smtClean="0"/>
              <a:t>select</a:t>
            </a:r>
            <a:r>
              <a:rPr lang="hu-HU" sz="2400" dirty="0" smtClean="0"/>
              <a:t> </a:t>
            </a:r>
            <a:r>
              <a:rPr lang="hu-HU" sz="2400" dirty="0" err="1" smtClean="0"/>
              <a:t>p.avatarname</a:t>
            </a:r>
            <a:r>
              <a:rPr lang="hu-HU" sz="2400" dirty="0" smtClean="0"/>
              <a:t>;</a:t>
            </a:r>
          </a:p>
          <a:p>
            <a:endParaRPr lang="hu-HU" sz="2400" b="1" dirty="0" smtClean="0">
              <a:solidFill>
                <a:schemeClr val="accent6">
                  <a:lumMod val="75000"/>
                </a:schemeClr>
              </a:solidFill>
            </a:endParaRPr>
          </a:p>
          <a:p>
            <a:r>
              <a:rPr lang="hu-HU" sz="2400" b="1" dirty="0" smtClean="0">
                <a:solidFill>
                  <a:schemeClr val="accent6">
                    <a:lumMod val="75000"/>
                  </a:schemeClr>
                </a:solidFill>
              </a:rPr>
              <a:t>Vagy </a:t>
            </a:r>
            <a:r>
              <a:rPr lang="hu-HU" sz="2400" b="1" dirty="0" err="1" smtClean="0">
                <a:solidFill>
                  <a:schemeClr val="accent6">
                    <a:lumMod val="75000"/>
                  </a:schemeClr>
                </a:solidFill>
              </a:rPr>
              <a:t>Lambda</a:t>
            </a:r>
            <a:r>
              <a:rPr lang="hu-HU" sz="2400" b="1" dirty="0" smtClean="0">
                <a:solidFill>
                  <a:schemeClr val="accent6">
                    <a:lumMod val="75000"/>
                  </a:schemeClr>
                </a:solidFill>
              </a:rPr>
              <a:t> </a:t>
            </a:r>
            <a:r>
              <a:rPr lang="hu-HU" sz="2400" b="1" dirty="0" err="1" smtClean="0">
                <a:solidFill>
                  <a:schemeClr val="accent6">
                    <a:lumMod val="75000"/>
                  </a:schemeClr>
                </a:solidFill>
              </a:rPr>
              <a:t>kifjezéssel</a:t>
            </a:r>
            <a:endParaRPr lang="hu-HU" sz="2400" b="1" dirty="0" smtClean="0">
              <a:solidFill>
                <a:schemeClr val="accent6">
                  <a:lumMod val="75000"/>
                </a:schemeClr>
              </a:solidFill>
            </a:endParaRPr>
          </a:p>
          <a:p>
            <a:endParaRPr lang="hu-HU" sz="2400" b="1" dirty="0" smtClean="0">
              <a:solidFill>
                <a:schemeClr val="accent6">
                  <a:lumMod val="75000"/>
                </a:schemeClr>
              </a:solidFill>
            </a:endParaRPr>
          </a:p>
          <a:p>
            <a:r>
              <a:rPr lang="hu-HU" sz="2400" dirty="0" err="1" smtClean="0"/>
              <a:t>IEnumerable</a:t>
            </a:r>
            <a:r>
              <a:rPr lang="hu-HU" sz="2400" dirty="0" smtClean="0"/>
              <a:t>&lt;</a:t>
            </a:r>
            <a:r>
              <a:rPr lang="hu-HU" sz="2400" dirty="0" err="1" smtClean="0"/>
              <a:t>string</a:t>
            </a:r>
            <a:r>
              <a:rPr lang="hu-HU" sz="2400" dirty="0" smtClean="0"/>
              <a:t>&gt; </a:t>
            </a:r>
            <a:r>
              <a:rPr lang="hu-HU" sz="2400" dirty="0" err="1" smtClean="0"/>
              <a:t>avatars</a:t>
            </a:r>
            <a:r>
              <a:rPr lang="hu-HU" sz="2400" dirty="0" smtClean="0"/>
              <a:t> = </a:t>
            </a:r>
            <a:r>
              <a:rPr lang="hu-HU" sz="2400" dirty="0" err="1" smtClean="0"/>
              <a:t>db.avatars.Select</a:t>
            </a:r>
            <a:r>
              <a:rPr lang="hu-HU" sz="2400" dirty="0" smtClean="0"/>
              <a:t>(p =&gt; </a:t>
            </a:r>
            <a:r>
              <a:rPr lang="hu-HU" sz="2400" dirty="0" err="1" smtClean="0"/>
              <a:t>p.avatarname</a:t>
            </a:r>
            <a:r>
              <a:rPr lang="hu-HU" sz="2400" dirty="0" smtClean="0"/>
              <a:t>);</a:t>
            </a:r>
            <a:endParaRPr lang="hu-HU" sz="2400" b="1" dirty="0" smtClean="0">
              <a:solidFill>
                <a:schemeClr val="accent6">
                  <a:lumMod val="75000"/>
                </a:schemeClr>
              </a:solidFill>
            </a:endParaRPr>
          </a:p>
          <a:p>
            <a:endParaRPr lang="hu-HU" sz="2400" b="1" dirty="0" smtClean="0">
              <a:solidFill>
                <a:schemeClr val="accent6">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artalom helye 2"/>
          <p:cNvSpPr>
            <a:spLocks noGrp="1"/>
          </p:cNvSpPr>
          <p:nvPr>
            <p:ph idx="1"/>
          </p:nvPr>
        </p:nvSpPr>
        <p:spPr/>
        <p:txBody>
          <a:bodyPr/>
          <a:lstStyle/>
          <a:p>
            <a:pPr>
              <a:buNone/>
            </a:pPr>
            <a:r>
              <a:rPr lang="hu-HU" dirty="0" smtClean="0">
                <a:solidFill>
                  <a:schemeClr val="bg1"/>
                </a:solidFill>
              </a:rPr>
              <a:t>Bukott projektek</a:t>
            </a:r>
          </a:p>
          <a:p>
            <a:r>
              <a:rPr lang="hu-HU" dirty="0" err="1" smtClean="0">
                <a:solidFill>
                  <a:schemeClr val="bg1"/>
                </a:solidFill>
              </a:rPr>
              <a:t>Cairo</a:t>
            </a:r>
            <a:endParaRPr lang="hu-HU" dirty="0" smtClean="0">
              <a:solidFill>
                <a:schemeClr val="bg1"/>
              </a:solidFill>
            </a:endParaRPr>
          </a:p>
          <a:p>
            <a:r>
              <a:rPr lang="hu-HU" dirty="0" err="1" smtClean="0">
                <a:solidFill>
                  <a:schemeClr val="bg1"/>
                </a:solidFill>
              </a:rPr>
              <a:t>Hailstorm</a:t>
            </a:r>
            <a:endParaRPr lang="hu-HU" dirty="0" smtClean="0">
              <a:solidFill>
                <a:schemeClr val="bg1"/>
              </a:solidFill>
            </a:endParaRPr>
          </a:p>
          <a:p>
            <a:r>
              <a:rPr lang="hu-HU" dirty="0" err="1" smtClean="0">
                <a:solidFill>
                  <a:schemeClr val="bg1"/>
                </a:solidFill>
              </a:rPr>
              <a:t>WinFS</a:t>
            </a:r>
            <a:endParaRPr lang="hu-HU" dirty="0">
              <a:solidFill>
                <a:schemeClr val="bg1"/>
              </a:solidFill>
            </a:endParaRPr>
          </a:p>
        </p:txBody>
      </p:sp>
      <p:sp>
        <p:nvSpPr>
          <p:cNvPr id="4" name="Szövegdoboz 3"/>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Egységes adattárolás </a:t>
            </a:r>
            <a:r>
              <a:rPr lang="hu-HU" sz="320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és lekérdezés</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Projekció -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Select</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428596" y="785794"/>
            <a:ext cx="8229600" cy="1928826"/>
          </a:xfrm>
          <a:prstGeom prst="rect">
            <a:avLst/>
          </a:prstGeom>
        </p:spPr>
        <p:txBody>
          <a:bodyPr/>
          <a:lstStyle/>
          <a:p>
            <a:r>
              <a:rPr lang="hu-HU" sz="3200" dirty="0" smtClean="0">
                <a:solidFill>
                  <a:schemeClr val="bg1"/>
                </a:solidFill>
              </a:rPr>
              <a:t>Mi a helyzet akkor, ha nekem még mindig nincs</a:t>
            </a:r>
          </a:p>
          <a:p>
            <a:r>
              <a:rPr lang="hu-HU" sz="3200" dirty="0" smtClean="0">
                <a:solidFill>
                  <a:schemeClr val="bg1"/>
                </a:solidFill>
              </a:rPr>
              <a:t>szükségem az egész osztály példányra, de egynél több adatra vagyok kíváncsi belőle</a:t>
            </a:r>
          </a:p>
          <a:p>
            <a:r>
              <a:rPr lang="hu-HU" sz="3200" dirty="0" err="1" smtClean="0">
                <a:solidFill>
                  <a:schemeClr val="bg1"/>
                </a:solidFill>
                <a:effectLst>
                  <a:outerShdw blurRad="38100" dist="38100" dir="2700000" algn="tl">
                    <a:srgbClr val="000000">
                      <a:alpha val="43137"/>
                    </a:srgbClr>
                  </a:outerShdw>
                </a:effectLst>
              </a:rPr>
              <a:t>Anonymous</a:t>
            </a:r>
            <a:r>
              <a:rPr lang="hu-HU" sz="3200" dirty="0" smtClean="0">
                <a:solidFill>
                  <a:schemeClr val="bg1"/>
                </a:solidFill>
                <a:effectLst>
                  <a:outerShdw blurRad="38100" dist="38100" dir="2700000" algn="tl">
                    <a:srgbClr val="000000">
                      <a:alpha val="43137"/>
                    </a:srgbClr>
                  </a:outerShdw>
                </a:effectLst>
              </a:rPr>
              <a:t> </a:t>
            </a:r>
            <a:r>
              <a:rPr lang="hu-HU" sz="3200" dirty="0" err="1" smtClean="0">
                <a:solidFill>
                  <a:schemeClr val="bg1"/>
                </a:solidFill>
                <a:effectLst>
                  <a:outerShdw blurRad="38100" dist="38100" dir="2700000" algn="tl">
                    <a:srgbClr val="000000">
                      <a:alpha val="43137"/>
                    </a:srgbClr>
                  </a:outerShdw>
                </a:effectLst>
              </a:rPr>
              <a:t>Type</a:t>
            </a:r>
            <a:r>
              <a:rPr lang="hu-HU" sz="3200" dirty="0" smtClean="0">
                <a:solidFill>
                  <a:schemeClr val="bg1"/>
                </a:solidFill>
                <a:effectLst>
                  <a:outerShdw blurRad="38100" dist="38100" dir="2700000" algn="tl">
                    <a:srgbClr val="000000">
                      <a:alpha val="43137"/>
                    </a:srgbClr>
                  </a:outerShdw>
                </a:effectLst>
              </a:rPr>
              <a:t>!</a:t>
            </a:r>
          </a:p>
        </p:txBody>
      </p:sp>
      <p:sp>
        <p:nvSpPr>
          <p:cNvPr id="9" name="Text Box 4"/>
          <p:cNvSpPr txBox="1">
            <a:spLocks noChangeArrowheads="1"/>
          </p:cNvSpPr>
          <p:nvPr/>
        </p:nvSpPr>
        <p:spPr bwMode="auto">
          <a:xfrm>
            <a:off x="285720" y="3008774"/>
            <a:ext cx="8858280" cy="2479786"/>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en-US" sz="2400" dirty="0" err="1" smtClean="0"/>
              <a:t>var</a:t>
            </a:r>
            <a:r>
              <a:rPr lang="en-US" sz="2400" dirty="0" smtClean="0"/>
              <a:t> images = from p in </a:t>
            </a:r>
            <a:r>
              <a:rPr lang="hu-HU" sz="2400" dirty="0" smtClean="0"/>
              <a:t>db</a:t>
            </a:r>
            <a:r>
              <a:rPr lang="en-US" sz="2400" dirty="0" smtClean="0"/>
              <a:t>.avatars</a:t>
            </a:r>
          </a:p>
          <a:p>
            <a:r>
              <a:rPr lang="hu-HU" sz="2400" dirty="0" err="1" smtClean="0"/>
              <a:t>select</a:t>
            </a:r>
            <a:r>
              <a:rPr lang="hu-HU" sz="2400" dirty="0" smtClean="0"/>
              <a:t> </a:t>
            </a:r>
            <a:r>
              <a:rPr lang="hu-HU" sz="2400" dirty="0" err="1" smtClean="0"/>
              <a:t>new</a:t>
            </a:r>
            <a:endParaRPr lang="hu-HU" sz="2400" dirty="0" smtClean="0"/>
          </a:p>
          <a:p>
            <a:r>
              <a:rPr lang="hu-HU" sz="2400" dirty="0" smtClean="0"/>
              <a:t>{</a:t>
            </a:r>
          </a:p>
          <a:p>
            <a:r>
              <a:rPr lang="hu-HU" sz="2400" dirty="0" err="1" smtClean="0"/>
              <a:t>Nev</a:t>
            </a:r>
            <a:r>
              <a:rPr lang="hu-HU" sz="2400" dirty="0" smtClean="0"/>
              <a:t> = </a:t>
            </a:r>
            <a:r>
              <a:rPr lang="hu-HU" sz="2400" dirty="0" err="1" smtClean="0"/>
              <a:t>p.avatarname</a:t>
            </a:r>
            <a:r>
              <a:rPr lang="hu-HU" sz="2400" dirty="0" smtClean="0"/>
              <a:t>,</a:t>
            </a:r>
          </a:p>
          <a:p>
            <a:r>
              <a:rPr lang="hu-HU" sz="2400" dirty="0" smtClean="0"/>
              <a:t>ID = </a:t>
            </a:r>
            <a:r>
              <a:rPr lang="hu-HU" sz="2400" dirty="0" err="1" smtClean="0"/>
              <a:t>p.id</a:t>
            </a:r>
            <a:endParaRPr lang="hu-HU" sz="2400" dirty="0" smtClean="0"/>
          </a:p>
          <a:p>
            <a:r>
              <a:rPr lang="hu-HU" sz="2400" dirty="0" smtClean="0"/>
              <a:t>};</a:t>
            </a:r>
            <a:endParaRPr lang="hu-HU" sz="2400" b="1" dirty="0" smtClean="0">
              <a:solidFill>
                <a:schemeClr val="accent6">
                  <a:lumMod val="75000"/>
                </a:schemeClr>
              </a:solidFill>
            </a:endParaRPr>
          </a:p>
        </p:txBody>
      </p:sp>
      <p:sp>
        <p:nvSpPr>
          <p:cNvPr id="7" name="Text Box 4"/>
          <p:cNvSpPr txBox="1">
            <a:spLocks noChangeArrowheads="1"/>
          </p:cNvSpPr>
          <p:nvPr/>
        </p:nvSpPr>
        <p:spPr bwMode="auto">
          <a:xfrm>
            <a:off x="285720" y="2928934"/>
            <a:ext cx="8858280" cy="3218450"/>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en-US" sz="2400" dirty="0" err="1" smtClean="0"/>
              <a:t>var</a:t>
            </a:r>
            <a:r>
              <a:rPr lang="en-US" sz="2400" dirty="0" smtClean="0"/>
              <a:t> images = from p in </a:t>
            </a:r>
            <a:r>
              <a:rPr lang="hu-HU" sz="2400" dirty="0" smtClean="0"/>
              <a:t>db</a:t>
            </a:r>
            <a:r>
              <a:rPr lang="en-US" sz="2400" dirty="0" smtClean="0"/>
              <a:t>.avatars</a:t>
            </a:r>
          </a:p>
          <a:p>
            <a:r>
              <a:rPr lang="hu-HU" sz="2400" dirty="0" err="1" smtClean="0"/>
              <a:t>select</a:t>
            </a:r>
            <a:r>
              <a:rPr lang="hu-HU" sz="2400" dirty="0" smtClean="0"/>
              <a:t> </a:t>
            </a:r>
            <a:r>
              <a:rPr lang="hu-HU" sz="2400" dirty="0" err="1" smtClean="0"/>
              <a:t>new</a:t>
            </a:r>
            <a:endParaRPr lang="hu-HU" sz="2400" dirty="0" smtClean="0"/>
          </a:p>
          <a:p>
            <a:r>
              <a:rPr lang="hu-HU" sz="2400" dirty="0" smtClean="0"/>
              <a:t>{</a:t>
            </a:r>
          </a:p>
          <a:p>
            <a:pPr lvl="1"/>
            <a:r>
              <a:rPr lang="hu-HU" sz="2400" dirty="0" err="1" smtClean="0"/>
              <a:t>Nev</a:t>
            </a:r>
            <a:r>
              <a:rPr lang="hu-HU" sz="2400" dirty="0" smtClean="0"/>
              <a:t> = </a:t>
            </a:r>
            <a:r>
              <a:rPr lang="hu-HU" sz="2400" dirty="0" err="1" smtClean="0"/>
              <a:t>p.avatarname</a:t>
            </a:r>
            <a:r>
              <a:rPr lang="hu-HU" sz="2400" dirty="0" smtClean="0"/>
              <a:t>,</a:t>
            </a:r>
          </a:p>
          <a:p>
            <a:pPr lvl="1"/>
            <a:r>
              <a:rPr lang="en-US" sz="2400" dirty="0" err="1" smtClean="0"/>
              <a:t>Felhasznalo</a:t>
            </a:r>
            <a:r>
              <a:rPr lang="en-US" sz="2400" dirty="0" smtClean="0"/>
              <a:t> = from k in </a:t>
            </a:r>
            <a:r>
              <a:rPr lang="hu-HU" sz="2400" dirty="0" smtClean="0"/>
              <a:t>db</a:t>
            </a:r>
            <a:r>
              <a:rPr lang="en-US" sz="2400" dirty="0" smtClean="0"/>
              <a:t>.</a:t>
            </a:r>
            <a:r>
              <a:rPr lang="hu-HU" sz="2400" dirty="0" err="1" smtClean="0"/>
              <a:t>Users</a:t>
            </a:r>
            <a:endParaRPr lang="en-US" sz="2400" dirty="0" smtClean="0"/>
          </a:p>
          <a:p>
            <a:pPr lvl="1"/>
            <a:r>
              <a:rPr lang="hu-HU" sz="2400" dirty="0" err="1" smtClean="0"/>
              <a:t>where</a:t>
            </a:r>
            <a:r>
              <a:rPr lang="hu-HU" sz="2400" dirty="0" smtClean="0"/>
              <a:t> </a:t>
            </a:r>
            <a:r>
              <a:rPr lang="hu-HU" sz="2400" dirty="0" err="1" smtClean="0"/>
              <a:t>k.FullName.Length</a:t>
            </a:r>
            <a:r>
              <a:rPr lang="hu-HU" sz="2400" dirty="0" smtClean="0"/>
              <a:t> &gt; 5</a:t>
            </a:r>
          </a:p>
          <a:p>
            <a:pPr lvl="1"/>
            <a:r>
              <a:rPr lang="hu-HU" sz="2400" dirty="0" err="1" smtClean="0"/>
              <a:t>select</a:t>
            </a:r>
            <a:r>
              <a:rPr lang="hu-HU" sz="2400" dirty="0" smtClean="0"/>
              <a:t> k</a:t>
            </a:r>
          </a:p>
          <a:p>
            <a:r>
              <a:rPr lang="hu-HU" sz="2400" dirty="0" smtClean="0"/>
              <a:t>};</a:t>
            </a:r>
            <a:endParaRPr lang="hu-HU" sz="2400" b="1" dirty="0" smtClean="0">
              <a:solidFill>
                <a:schemeClr val="accent6">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Projekció -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SelectMany</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428596" y="785794"/>
            <a:ext cx="8229600" cy="3000396"/>
          </a:xfrm>
          <a:prstGeom prst="rect">
            <a:avLst/>
          </a:prstGeom>
        </p:spPr>
        <p:txBody>
          <a:bodyPr/>
          <a:lstStyle/>
          <a:p>
            <a:r>
              <a:rPr lang="hu-HU" sz="3200" dirty="0" smtClean="0">
                <a:solidFill>
                  <a:schemeClr val="bg1"/>
                </a:solidFill>
              </a:rPr>
              <a:t>SELECTMANY </a:t>
            </a:r>
            <a:r>
              <a:rPr lang="hu-HU" sz="3200" dirty="0" err="1" smtClean="0">
                <a:solidFill>
                  <a:schemeClr val="bg1"/>
                </a:solidFill>
              </a:rPr>
              <a:t>alszekvenciákat</a:t>
            </a:r>
            <a:r>
              <a:rPr lang="hu-HU" sz="3200" dirty="0" smtClean="0">
                <a:solidFill>
                  <a:schemeClr val="bg1"/>
                </a:solidFill>
              </a:rPr>
              <a:t> egyesít egyetlen szekvenciába</a:t>
            </a:r>
          </a:p>
        </p:txBody>
      </p:sp>
      <p:sp>
        <p:nvSpPr>
          <p:cNvPr id="9" name="Text Box 4"/>
          <p:cNvSpPr txBox="1">
            <a:spLocks noChangeArrowheads="1"/>
          </p:cNvSpPr>
          <p:nvPr/>
        </p:nvSpPr>
        <p:spPr bwMode="auto">
          <a:xfrm>
            <a:off x="0" y="2428868"/>
            <a:ext cx="9144000" cy="2479786"/>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en-US" sz="2400" dirty="0" smtClean="0"/>
              <a:t>string[] </a:t>
            </a:r>
            <a:r>
              <a:rPr lang="en-US" sz="2400" dirty="0" err="1" smtClean="0"/>
              <a:t>fullNames</a:t>
            </a:r>
            <a:r>
              <a:rPr lang="en-US" sz="2400" dirty="0" smtClean="0"/>
              <a:t> = { "Terence Hill", "Bud Spencer" };</a:t>
            </a:r>
          </a:p>
          <a:p>
            <a:r>
              <a:rPr lang="hu-HU" sz="2400" dirty="0" err="1" smtClean="0"/>
              <a:t>IEnumerable</a:t>
            </a:r>
            <a:r>
              <a:rPr lang="hu-HU" sz="2400" dirty="0" smtClean="0"/>
              <a:t>&lt;</a:t>
            </a:r>
            <a:r>
              <a:rPr lang="hu-HU" sz="2400" dirty="0" err="1" smtClean="0"/>
              <a:t>string</a:t>
            </a:r>
            <a:r>
              <a:rPr lang="hu-HU" sz="2400" dirty="0" smtClean="0"/>
              <a:t>&gt; </a:t>
            </a:r>
            <a:r>
              <a:rPr lang="hu-HU" sz="2400" dirty="0" err="1" smtClean="0"/>
              <a:t>query</a:t>
            </a:r>
            <a:r>
              <a:rPr lang="hu-HU" sz="2400" dirty="0" smtClean="0"/>
              <a:t> = </a:t>
            </a:r>
            <a:r>
              <a:rPr lang="hu-HU" sz="2400" dirty="0" err="1" smtClean="0"/>
              <a:t>fullNames.SelectMany</a:t>
            </a:r>
            <a:r>
              <a:rPr lang="hu-HU" sz="2400" dirty="0" smtClean="0"/>
              <a:t>(</a:t>
            </a:r>
            <a:r>
              <a:rPr lang="hu-HU" sz="2400" dirty="0" err="1" smtClean="0"/>
              <a:t>name</a:t>
            </a:r>
            <a:r>
              <a:rPr lang="hu-HU" sz="2400" dirty="0" smtClean="0"/>
              <a:t> =&gt; </a:t>
            </a:r>
            <a:r>
              <a:rPr lang="hu-HU" sz="2400" dirty="0" err="1" smtClean="0"/>
              <a:t>name.Split</a:t>
            </a:r>
            <a:r>
              <a:rPr lang="hu-HU" sz="2400" dirty="0" smtClean="0"/>
              <a:t>());</a:t>
            </a:r>
          </a:p>
          <a:p>
            <a:r>
              <a:rPr lang="en-US" sz="2400" dirty="0" err="1" smtClean="0"/>
              <a:t>foreach</a:t>
            </a:r>
            <a:r>
              <a:rPr lang="en-US" sz="2400" dirty="0" smtClean="0"/>
              <a:t> (string name in query)</a:t>
            </a:r>
          </a:p>
          <a:p>
            <a:r>
              <a:rPr lang="hu-HU" sz="2400" dirty="0" err="1" smtClean="0"/>
              <a:t>Console.Write</a:t>
            </a:r>
            <a:r>
              <a:rPr lang="hu-HU" sz="2400" dirty="0" smtClean="0"/>
              <a:t>(</a:t>
            </a:r>
            <a:r>
              <a:rPr lang="hu-HU" sz="2400" dirty="0" err="1" smtClean="0"/>
              <a:t>name</a:t>
            </a:r>
            <a:r>
              <a:rPr lang="hu-HU" sz="2400" dirty="0" smtClean="0"/>
              <a:t> + "|");</a:t>
            </a:r>
          </a:p>
          <a:p>
            <a:r>
              <a:rPr lang="hu-HU" sz="2400" dirty="0" smtClean="0">
                <a:solidFill>
                  <a:schemeClr val="accent6">
                    <a:lumMod val="75000"/>
                  </a:schemeClr>
                </a:solidFill>
              </a:rPr>
              <a:t>// EREDMÉNY: </a:t>
            </a:r>
            <a:r>
              <a:rPr lang="hu-HU" sz="2400" dirty="0" err="1" smtClean="0">
                <a:solidFill>
                  <a:schemeClr val="accent6">
                    <a:lumMod val="75000"/>
                  </a:schemeClr>
                </a:solidFill>
              </a:rPr>
              <a:t>Terence</a:t>
            </a:r>
            <a:r>
              <a:rPr lang="hu-HU" sz="2400" dirty="0" smtClean="0">
                <a:solidFill>
                  <a:schemeClr val="accent6">
                    <a:lumMod val="75000"/>
                  </a:schemeClr>
                </a:solidFill>
              </a:rPr>
              <a:t>|Hill|</a:t>
            </a:r>
            <a:r>
              <a:rPr lang="hu-HU" sz="2400" dirty="0" err="1" smtClean="0">
                <a:solidFill>
                  <a:schemeClr val="accent6">
                    <a:lumMod val="75000"/>
                  </a:schemeClr>
                </a:solidFill>
              </a:rPr>
              <a:t>Bud</a:t>
            </a:r>
            <a:r>
              <a:rPr lang="hu-HU" sz="2400" dirty="0" smtClean="0">
                <a:solidFill>
                  <a:schemeClr val="accent6">
                    <a:lumMod val="75000"/>
                  </a:schemeClr>
                </a:solidFill>
              </a:rPr>
              <a:t>|Spencer</a:t>
            </a:r>
            <a:endParaRPr lang="hu-HU" sz="2400" b="1" dirty="0" smtClean="0">
              <a:solidFill>
                <a:schemeClr val="accent6">
                  <a:lumMod val="75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Projekció -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SelectMany</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428596" y="785794"/>
            <a:ext cx="8229600" cy="3000396"/>
          </a:xfrm>
          <a:prstGeom prst="rect">
            <a:avLst/>
          </a:prstGeom>
        </p:spPr>
        <p:txBody>
          <a:bodyPr/>
          <a:lstStyle/>
          <a:p>
            <a:r>
              <a:rPr lang="hu-HU" sz="2400" dirty="0" smtClean="0">
                <a:solidFill>
                  <a:schemeClr val="bg1"/>
                </a:solidFill>
              </a:rPr>
              <a:t>A SELECTMANY használatával „egy a többhöz” kapcsolatokat is megvalósíthatunk</a:t>
            </a:r>
          </a:p>
          <a:p>
            <a:r>
              <a:rPr lang="hu-HU" sz="2400" dirty="0" smtClean="0">
                <a:solidFill>
                  <a:schemeClr val="bg1"/>
                </a:solidFill>
              </a:rPr>
              <a:t>két halmaz között. Legyen adott két int tömb, párosítsuk össze a számokat úgy,</a:t>
            </a:r>
          </a:p>
          <a:p>
            <a:r>
              <a:rPr lang="hu-HU" sz="2400" dirty="0" smtClean="0">
                <a:solidFill>
                  <a:schemeClr val="bg1"/>
                </a:solidFill>
              </a:rPr>
              <a:t>hogy az első szám az első tömbből legyen , a második pedig a másodikból, és az</a:t>
            </a:r>
          </a:p>
          <a:p>
            <a:r>
              <a:rPr lang="hu-HU" sz="2400" dirty="0" smtClean="0">
                <a:solidFill>
                  <a:schemeClr val="bg1"/>
                </a:solidFill>
              </a:rPr>
              <a:t>első szám kisebb a másodiknál (ez az eljárás a CROSS </a:t>
            </a:r>
            <a:r>
              <a:rPr lang="hu-HU" sz="2400" dirty="0" err="1" smtClean="0">
                <a:solidFill>
                  <a:schemeClr val="bg1"/>
                </a:solidFill>
              </a:rPr>
              <a:t>JOIN-nak</a:t>
            </a:r>
            <a:r>
              <a:rPr lang="hu-HU" sz="2400" dirty="0" smtClean="0">
                <a:solidFill>
                  <a:schemeClr val="bg1"/>
                </a:solidFill>
              </a:rPr>
              <a:t> fele meg az </a:t>
            </a:r>
            <a:r>
              <a:rPr lang="hu-HU" sz="2400" dirty="0" err="1" smtClean="0">
                <a:solidFill>
                  <a:schemeClr val="bg1"/>
                </a:solidFill>
              </a:rPr>
              <a:t>SQLben</a:t>
            </a:r>
            <a:r>
              <a:rPr lang="hu-HU" sz="2400" dirty="0" smtClean="0">
                <a:solidFill>
                  <a:schemeClr val="bg1"/>
                </a:solidFill>
              </a:rPr>
              <a:t>):</a:t>
            </a:r>
          </a:p>
        </p:txBody>
      </p:sp>
      <p:sp>
        <p:nvSpPr>
          <p:cNvPr id="9" name="Text Box 4"/>
          <p:cNvSpPr txBox="1">
            <a:spLocks noChangeArrowheads="1"/>
          </p:cNvSpPr>
          <p:nvPr/>
        </p:nvSpPr>
        <p:spPr bwMode="auto">
          <a:xfrm>
            <a:off x="0" y="4000504"/>
            <a:ext cx="9144000" cy="2479786"/>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en-US" sz="2400" dirty="0" err="1" smtClean="0"/>
              <a:t>int</a:t>
            </a:r>
            <a:r>
              <a:rPr lang="en-US" sz="2400" dirty="0" smtClean="0"/>
              <a:t>[] </a:t>
            </a:r>
            <a:r>
              <a:rPr lang="en-US" sz="2400" dirty="0" err="1" smtClean="0"/>
              <a:t>numbersA</a:t>
            </a:r>
            <a:r>
              <a:rPr lang="en-US" sz="2400" dirty="0" smtClean="0"/>
              <a:t> = { 0, 2, 4, 5, 6, 8, 9 };</a:t>
            </a:r>
          </a:p>
          <a:p>
            <a:r>
              <a:rPr lang="en-US" sz="2400" dirty="0" err="1" smtClean="0"/>
              <a:t>int</a:t>
            </a:r>
            <a:r>
              <a:rPr lang="en-US" sz="2400" dirty="0" smtClean="0"/>
              <a:t>[] </a:t>
            </a:r>
            <a:r>
              <a:rPr lang="en-US" sz="2400" dirty="0" err="1" smtClean="0"/>
              <a:t>numbersB</a:t>
            </a:r>
            <a:r>
              <a:rPr lang="en-US" sz="2400" dirty="0" smtClean="0"/>
              <a:t> = { 1, 3, 5, 7, 8 };</a:t>
            </a:r>
          </a:p>
          <a:p>
            <a:r>
              <a:rPr lang="en-US" sz="2400" dirty="0" err="1" smtClean="0"/>
              <a:t>var</a:t>
            </a:r>
            <a:r>
              <a:rPr lang="en-US" sz="2400" dirty="0" smtClean="0"/>
              <a:t> pairs = from a in </a:t>
            </a:r>
            <a:r>
              <a:rPr lang="en-US" sz="2400" dirty="0" err="1" smtClean="0"/>
              <a:t>numbersA</a:t>
            </a:r>
            <a:endParaRPr lang="en-US" sz="2400" dirty="0" smtClean="0"/>
          </a:p>
          <a:p>
            <a:r>
              <a:rPr lang="hu-HU" sz="2400" dirty="0" smtClean="0"/>
              <a:t>	      </a:t>
            </a:r>
            <a:r>
              <a:rPr lang="hu-HU" sz="2400" dirty="0" err="1" smtClean="0"/>
              <a:t>from</a:t>
            </a:r>
            <a:r>
              <a:rPr lang="hu-HU" sz="2400" dirty="0" smtClean="0"/>
              <a:t> b </a:t>
            </a:r>
            <a:r>
              <a:rPr lang="hu-HU" sz="2400" dirty="0" err="1" smtClean="0"/>
              <a:t>in</a:t>
            </a:r>
            <a:r>
              <a:rPr lang="hu-HU" sz="2400" dirty="0" smtClean="0"/>
              <a:t> </a:t>
            </a:r>
            <a:r>
              <a:rPr lang="hu-HU" sz="2400" dirty="0" err="1" smtClean="0"/>
              <a:t>numbersB</a:t>
            </a:r>
            <a:endParaRPr lang="hu-HU" sz="2400" dirty="0" smtClean="0"/>
          </a:p>
          <a:p>
            <a:r>
              <a:rPr lang="hu-HU" sz="2400" dirty="0" smtClean="0"/>
              <a:t>	     </a:t>
            </a:r>
            <a:r>
              <a:rPr lang="hu-HU" sz="2400" dirty="0" err="1" smtClean="0"/>
              <a:t>where</a:t>
            </a:r>
            <a:r>
              <a:rPr lang="hu-HU" sz="2400" dirty="0" smtClean="0"/>
              <a:t> a &lt; b</a:t>
            </a:r>
          </a:p>
          <a:p>
            <a:r>
              <a:rPr lang="hu-HU" sz="2400" dirty="0" smtClean="0"/>
              <a:t>		</a:t>
            </a:r>
            <a:r>
              <a:rPr lang="hu-HU" sz="2400" dirty="0" err="1" smtClean="0"/>
              <a:t>select</a:t>
            </a:r>
            <a:r>
              <a:rPr lang="hu-HU" sz="2400" dirty="0" smtClean="0"/>
              <a:t> </a:t>
            </a:r>
            <a:r>
              <a:rPr lang="hu-HU" sz="2400" dirty="0" err="1" smtClean="0"/>
              <a:t>new</a:t>
            </a:r>
            <a:r>
              <a:rPr lang="hu-HU" sz="2400" dirty="0" smtClean="0"/>
              <a:t> {a, b};</a:t>
            </a:r>
            <a:endParaRPr lang="hu-HU" sz="2400" b="1" dirty="0" smtClean="0">
              <a:solidFill>
                <a:schemeClr val="accent6">
                  <a:lumMod val="75000"/>
                </a:schemeClr>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JOIN</a:t>
            </a:r>
          </a:p>
        </p:txBody>
      </p:sp>
      <p:sp>
        <p:nvSpPr>
          <p:cNvPr id="4" name="Tartalom helye 2"/>
          <p:cNvSpPr txBox="1">
            <a:spLocks/>
          </p:cNvSpPr>
          <p:nvPr/>
        </p:nvSpPr>
        <p:spPr>
          <a:xfrm>
            <a:off x="357158" y="2332037"/>
            <a:ext cx="8229600" cy="2239971"/>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graphicFrame>
        <p:nvGraphicFramePr>
          <p:cNvPr id="5" name="Táblázat 4"/>
          <p:cNvGraphicFramePr>
            <a:graphicFrameLocks noGrp="1"/>
          </p:cNvGraphicFramePr>
          <p:nvPr/>
        </p:nvGraphicFramePr>
        <p:xfrm>
          <a:off x="2786050" y="785794"/>
          <a:ext cx="6096000" cy="1107440"/>
        </p:xfrm>
        <a:graphic>
          <a:graphicData uri="http://schemas.openxmlformats.org/drawingml/2006/table">
            <a:tbl>
              <a:tblPr firstRow="1" bandRow="1">
                <a:tableStyleId>{00A15C55-8517-42AA-B614-E9B94910E393}</a:tableStyleId>
              </a:tblPr>
              <a:tblGrid>
                <a:gridCol w="2119306"/>
                <a:gridCol w="3976694"/>
              </a:tblGrid>
              <a:tr h="357190">
                <a:tc>
                  <a:txBody>
                    <a:bodyPr/>
                    <a:lstStyle/>
                    <a:p>
                      <a:r>
                        <a:rPr lang="hu-HU" dirty="0" smtClean="0"/>
                        <a:t>Metódus </a:t>
                      </a:r>
                      <a:endParaRPr lang="hu-HU" dirty="0"/>
                    </a:p>
                  </a:txBody>
                  <a:tcPr/>
                </a:tc>
                <a:tc>
                  <a:txBody>
                    <a:bodyPr/>
                    <a:lstStyle/>
                    <a:p>
                      <a:r>
                        <a:rPr lang="hu-HU" dirty="0" smtClean="0"/>
                        <a:t>SQL megfelelő</a:t>
                      </a:r>
                      <a:endParaRPr lang="hu-HU" dirty="0"/>
                    </a:p>
                  </a:txBody>
                  <a:tcPr/>
                </a:tc>
              </a:tr>
              <a:tr h="370840">
                <a:tc>
                  <a:txBody>
                    <a:bodyPr/>
                    <a:lstStyle/>
                    <a:p>
                      <a:r>
                        <a:rPr lang="hu-HU" dirty="0" err="1" smtClean="0"/>
                        <a:t>Join</a:t>
                      </a:r>
                      <a:endParaRPr lang="hu-HU" dirty="0"/>
                    </a:p>
                  </a:txBody>
                  <a:tcPr/>
                </a:tc>
                <a:tc>
                  <a:txBody>
                    <a:bodyPr/>
                    <a:lstStyle/>
                    <a:p>
                      <a:r>
                        <a:rPr lang="hu-HU" dirty="0" smtClean="0"/>
                        <a:t>INNER JOIN</a:t>
                      </a:r>
                      <a:endParaRPr lang="hu-HU" dirty="0"/>
                    </a:p>
                  </a:txBody>
                  <a:tcPr/>
                </a:tc>
              </a:tr>
              <a:tr h="370840">
                <a:tc>
                  <a:txBody>
                    <a:bodyPr/>
                    <a:lstStyle/>
                    <a:p>
                      <a:r>
                        <a:rPr lang="hu-HU" dirty="0" err="1" smtClean="0"/>
                        <a:t>GroupJoin</a:t>
                      </a:r>
                      <a:endParaRPr lang="hu-HU" dirty="0"/>
                    </a:p>
                  </a:txBody>
                  <a:tcPr/>
                </a:tc>
                <a:tc>
                  <a:txBody>
                    <a:bodyPr/>
                    <a:lstStyle/>
                    <a:p>
                      <a:r>
                        <a:rPr lang="hu-HU" dirty="0" smtClean="0"/>
                        <a:t>INNER JOIN, LEFT OUTER JOIN</a:t>
                      </a:r>
                      <a:endParaRPr lang="hu-HU" dirty="0"/>
                    </a:p>
                  </a:txBody>
                  <a:tcPr/>
                </a:tc>
              </a:tr>
            </a:tbl>
          </a:graphicData>
        </a:graphic>
      </p:graphicFrame>
      <p:sp>
        <p:nvSpPr>
          <p:cNvPr id="6" name="Tartalom helye 2"/>
          <p:cNvSpPr txBox="1">
            <a:spLocks/>
          </p:cNvSpPr>
          <p:nvPr/>
        </p:nvSpPr>
        <p:spPr>
          <a:xfrm>
            <a:off x="571472" y="2571744"/>
            <a:ext cx="8229600" cy="3000396"/>
          </a:xfrm>
          <a:prstGeom prst="rect">
            <a:avLst/>
          </a:prstGeom>
        </p:spPr>
        <p:txBody>
          <a:bodyPr/>
          <a:lstStyle/>
          <a:p>
            <a:r>
              <a:rPr lang="hu-HU" sz="3200" dirty="0" smtClean="0">
                <a:solidFill>
                  <a:schemeClr val="bg1"/>
                </a:solidFill>
              </a:rPr>
              <a:t>A JOIN és a GROUPJOIN megadott feltétel alapján kapcsolatokat épít két halmaz</a:t>
            </a:r>
          </a:p>
          <a:p>
            <a:r>
              <a:rPr lang="hu-HU" sz="3200" dirty="0" smtClean="0">
                <a:solidFill>
                  <a:schemeClr val="bg1"/>
                </a:solidFill>
              </a:rPr>
              <a:t>között.</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JOIN</a:t>
            </a: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214282" y="785794"/>
            <a:ext cx="8715436" cy="3000396"/>
          </a:xfrm>
          <a:prstGeom prst="rect">
            <a:avLst/>
          </a:prstGeom>
        </p:spPr>
        <p:txBody>
          <a:bodyPr/>
          <a:lstStyle/>
          <a:p>
            <a:r>
              <a:rPr lang="hu-HU" sz="3200" dirty="0" smtClean="0">
                <a:solidFill>
                  <a:schemeClr val="bg1"/>
                </a:solidFill>
              </a:rPr>
              <a:t>A JOIN </a:t>
            </a:r>
            <a:r>
              <a:rPr lang="hu-HU" sz="3200" u="sng" dirty="0" smtClean="0">
                <a:solidFill>
                  <a:schemeClr val="bg1"/>
                </a:solidFill>
              </a:rPr>
              <a:t>egy az egyhez </a:t>
            </a:r>
            <a:r>
              <a:rPr lang="hu-HU" sz="3200" dirty="0" smtClean="0">
                <a:solidFill>
                  <a:schemeClr val="bg1"/>
                </a:solidFill>
              </a:rPr>
              <a:t>kapcsolatokat </a:t>
            </a:r>
          </a:p>
          <a:p>
            <a:r>
              <a:rPr lang="hu-HU" sz="3200" dirty="0" smtClean="0">
                <a:solidFill>
                  <a:schemeClr val="bg1"/>
                </a:solidFill>
              </a:rPr>
              <a:t>A GROUPJOIN pedig </a:t>
            </a:r>
            <a:r>
              <a:rPr lang="hu-HU" sz="3200" u="sng" dirty="0" smtClean="0">
                <a:solidFill>
                  <a:schemeClr val="bg1"/>
                </a:solidFill>
              </a:rPr>
              <a:t>hierarchikus</a:t>
            </a:r>
            <a:r>
              <a:rPr lang="hu-HU" sz="3200" dirty="0" smtClean="0">
                <a:solidFill>
                  <a:schemeClr val="bg1"/>
                </a:solidFill>
              </a:rPr>
              <a:t> kapcsolatokat hoz létre. </a:t>
            </a:r>
          </a:p>
          <a:p>
            <a:r>
              <a:rPr lang="hu-HU" sz="3200" dirty="0" smtClean="0">
                <a:solidFill>
                  <a:schemeClr val="bg1"/>
                </a:solidFill>
              </a:rPr>
              <a:t>Például kapcsoljuk össze két különböző osztályunkat</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7" name="Text Box 4"/>
          <p:cNvSpPr txBox="1">
            <a:spLocks noChangeArrowheads="1"/>
          </p:cNvSpPr>
          <p:nvPr/>
        </p:nvSpPr>
        <p:spPr bwMode="auto">
          <a:xfrm>
            <a:off x="357158" y="3357562"/>
            <a:ext cx="8501122" cy="3218450"/>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en-US" sz="2400" dirty="0" err="1" smtClean="0"/>
              <a:t>var</a:t>
            </a:r>
            <a:r>
              <a:rPr lang="en-US" sz="2400" dirty="0" smtClean="0"/>
              <a:t> users = from p in </a:t>
            </a:r>
            <a:r>
              <a:rPr lang="hu-HU" sz="2400" dirty="0" smtClean="0"/>
              <a:t>db</a:t>
            </a:r>
            <a:r>
              <a:rPr lang="en-US" sz="2400" dirty="0" smtClean="0"/>
              <a:t>.</a:t>
            </a:r>
            <a:r>
              <a:rPr lang="en-US" sz="2400" dirty="0" err="1" smtClean="0"/>
              <a:t>aspnet_Memberships</a:t>
            </a:r>
            <a:endParaRPr lang="en-US" sz="2400" dirty="0" smtClean="0"/>
          </a:p>
          <a:p>
            <a:r>
              <a:rPr lang="hu-HU" sz="2400" dirty="0" err="1" smtClean="0"/>
              <a:t>join</a:t>
            </a:r>
            <a:r>
              <a:rPr lang="hu-HU" sz="2400" dirty="0" smtClean="0"/>
              <a:t> </a:t>
            </a:r>
            <a:r>
              <a:rPr lang="hu-HU" sz="2400" dirty="0" err="1" smtClean="0"/>
              <a:t>felhasznalo</a:t>
            </a:r>
            <a:r>
              <a:rPr lang="hu-HU" sz="2400" dirty="0" smtClean="0"/>
              <a:t> </a:t>
            </a:r>
            <a:r>
              <a:rPr lang="hu-HU" sz="2400" dirty="0" err="1" smtClean="0"/>
              <a:t>in</a:t>
            </a:r>
            <a:r>
              <a:rPr lang="hu-HU" sz="2400" dirty="0" smtClean="0"/>
              <a:t> </a:t>
            </a:r>
            <a:r>
              <a:rPr lang="hu-HU" sz="2400" dirty="0" err="1" smtClean="0"/>
              <a:t>db.Users</a:t>
            </a:r>
            <a:endParaRPr lang="hu-HU" sz="2400" dirty="0" smtClean="0"/>
          </a:p>
          <a:p>
            <a:r>
              <a:rPr lang="hu-HU" sz="2400" dirty="0" err="1" smtClean="0"/>
              <a:t>on</a:t>
            </a:r>
            <a:r>
              <a:rPr lang="hu-HU" sz="2400" dirty="0" smtClean="0"/>
              <a:t> </a:t>
            </a:r>
            <a:r>
              <a:rPr lang="hu-HU" sz="2400" dirty="0" err="1" smtClean="0"/>
              <a:t>p.UserId</a:t>
            </a:r>
            <a:r>
              <a:rPr lang="hu-HU" sz="2400" dirty="0" smtClean="0"/>
              <a:t> </a:t>
            </a:r>
            <a:r>
              <a:rPr lang="hu-HU" sz="2400" dirty="0" err="1" smtClean="0"/>
              <a:t>equals</a:t>
            </a:r>
            <a:r>
              <a:rPr lang="hu-HU" sz="2400" dirty="0" smtClean="0"/>
              <a:t> </a:t>
            </a:r>
            <a:r>
              <a:rPr lang="hu-HU" sz="2400" dirty="0" err="1" smtClean="0"/>
              <a:t>felhasznalo.UserID</a:t>
            </a:r>
            <a:endParaRPr lang="hu-HU" sz="2400" dirty="0" smtClean="0"/>
          </a:p>
          <a:p>
            <a:r>
              <a:rPr lang="hu-HU" sz="2400" dirty="0" err="1" smtClean="0"/>
              <a:t>select</a:t>
            </a:r>
            <a:r>
              <a:rPr lang="hu-HU" sz="2400" dirty="0" smtClean="0"/>
              <a:t> </a:t>
            </a:r>
            <a:r>
              <a:rPr lang="hu-HU" sz="2400" dirty="0" err="1" smtClean="0"/>
              <a:t>new</a:t>
            </a:r>
            <a:endParaRPr lang="hu-HU" sz="2400" dirty="0" smtClean="0"/>
          </a:p>
          <a:p>
            <a:r>
              <a:rPr lang="hu-HU" sz="2400" dirty="0" smtClean="0"/>
              <a:t>{</a:t>
            </a:r>
          </a:p>
          <a:p>
            <a:pPr lvl="1"/>
            <a:r>
              <a:rPr lang="hu-HU" sz="2400" dirty="0" err="1" smtClean="0"/>
              <a:t>fullname</a:t>
            </a:r>
            <a:r>
              <a:rPr lang="hu-HU" sz="2400" dirty="0" smtClean="0"/>
              <a:t> = </a:t>
            </a:r>
            <a:r>
              <a:rPr lang="hu-HU" sz="2400" dirty="0" err="1" smtClean="0"/>
              <a:t>felhasznalo.FullName</a:t>
            </a:r>
            <a:r>
              <a:rPr lang="hu-HU" sz="2400" dirty="0" smtClean="0"/>
              <a:t>,</a:t>
            </a:r>
          </a:p>
          <a:p>
            <a:pPr lvl="1"/>
            <a:r>
              <a:rPr lang="hu-HU" sz="2400" dirty="0" err="1" smtClean="0"/>
              <a:t>idNumber</a:t>
            </a:r>
            <a:r>
              <a:rPr lang="hu-HU" sz="2400" dirty="0" smtClean="0"/>
              <a:t> = </a:t>
            </a:r>
            <a:r>
              <a:rPr lang="hu-HU" sz="2400" dirty="0" err="1" smtClean="0"/>
              <a:t>felhasznalo.ID</a:t>
            </a:r>
            <a:r>
              <a:rPr lang="hu-HU" sz="2400" dirty="0" smtClean="0"/>
              <a:t>,</a:t>
            </a:r>
          </a:p>
          <a:p>
            <a:r>
              <a:rPr lang="hu-HU" sz="2400" dirty="0" smtClean="0"/>
              <a:t>};</a:t>
            </a:r>
            <a:endParaRPr lang="hu-HU" sz="2400" b="1"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Ordering</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2239971"/>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graphicFrame>
        <p:nvGraphicFramePr>
          <p:cNvPr id="5" name="Táblázat 4"/>
          <p:cNvGraphicFramePr>
            <a:graphicFrameLocks noGrp="1"/>
          </p:cNvGraphicFramePr>
          <p:nvPr/>
        </p:nvGraphicFramePr>
        <p:xfrm>
          <a:off x="2786050" y="785794"/>
          <a:ext cx="6096000" cy="1747520"/>
        </p:xfrm>
        <a:graphic>
          <a:graphicData uri="http://schemas.openxmlformats.org/drawingml/2006/table">
            <a:tbl>
              <a:tblPr firstRow="1" bandRow="1">
                <a:tableStyleId>{00A15C55-8517-42AA-B614-E9B94910E393}</a:tableStyleId>
              </a:tblPr>
              <a:tblGrid>
                <a:gridCol w="2119306"/>
                <a:gridCol w="3976694"/>
              </a:tblGrid>
              <a:tr h="357190">
                <a:tc>
                  <a:txBody>
                    <a:bodyPr/>
                    <a:lstStyle/>
                    <a:p>
                      <a:r>
                        <a:rPr lang="hu-HU" dirty="0" smtClean="0"/>
                        <a:t>Metódus </a:t>
                      </a:r>
                      <a:endParaRPr lang="hu-HU" dirty="0"/>
                    </a:p>
                  </a:txBody>
                  <a:tcPr/>
                </a:tc>
                <a:tc>
                  <a:txBody>
                    <a:bodyPr/>
                    <a:lstStyle/>
                    <a:p>
                      <a:r>
                        <a:rPr lang="hu-HU" dirty="0" smtClean="0"/>
                        <a:t>SQL megfelelő</a:t>
                      </a:r>
                      <a:endParaRPr lang="hu-HU" dirty="0"/>
                    </a:p>
                  </a:txBody>
                  <a:tcPr/>
                </a:tc>
              </a:tr>
              <a:tr h="370840">
                <a:tc>
                  <a:txBody>
                    <a:bodyPr/>
                    <a:lstStyle/>
                    <a:p>
                      <a:r>
                        <a:rPr lang="hu-HU" dirty="0" err="1" smtClean="0"/>
                        <a:t>OrderBy</a:t>
                      </a:r>
                      <a:r>
                        <a:rPr lang="hu-HU" dirty="0" smtClean="0"/>
                        <a:t> </a:t>
                      </a:r>
                      <a:r>
                        <a:rPr lang="hu-HU" dirty="0" err="1" smtClean="0"/>
                        <a:t>ThenBy</a:t>
                      </a:r>
                      <a:endParaRPr lang="hu-HU" dirty="0"/>
                    </a:p>
                  </a:txBody>
                  <a:tcPr/>
                </a:tc>
                <a:tc>
                  <a:txBody>
                    <a:bodyPr/>
                    <a:lstStyle/>
                    <a:p>
                      <a:r>
                        <a:rPr lang="hu-HU" dirty="0" smtClean="0"/>
                        <a:t>ORDER BY</a:t>
                      </a:r>
                      <a:endParaRPr lang="hu-HU" dirty="0"/>
                    </a:p>
                  </a:txBody>
                  <a:tcPr/>
                </a:tc>
              </a:tr>
              <a:tr h="370840">
                <a:tc>
                  <a:txBody>
                    <a:bodyPr/>
                    <a:lstStyle/>
                    <a:p>
                      <a:r>
                        <a:rPr lang="hu-HU" dirty="0" err="1" smtClean="0"/>
                        <a:t>OrderByDesceding</a:t>
                      </a:r>
                      <a:r>
                        <a:rPr lang="hu-HU" dirty="0" smtClean="0"/>
                        <a:t>, </a:t>
                      </a:r>
                      <a:r>
                        <a:rPr lang="hu-HU" dirty="0" err="1" smtClean="0"/>
                        <a:t>ThenByDesceding</a:t>
                      </a:r>
                      <a:endParaRPr lang="hu-HU" dirty="0"/>
                    </a:p>
                  </a:txBody>
                  <a:tcPr/>
                </a:tc>
                <a:tc>
                  <a:txBody>
                    <a:bodyPr/>
                    <a:lstStyle/>
                    <a:p>
                      <a:r>
                        <a:rPr lang="hu-HU" dirty="0" smtClean="0"/>
                        <a:t>ORDER BY … DESC</a:t>
                      </a:r>
                      <a:endParaRPr lang="hu-HU" dirty="0"/>
                    </a:p>
                  </a:txBody>
                  <a:tcPr/>
                </a:tc>
              </a:tr>
              <a:tr h="370840">
                <a:tc>
                  <a:txBody>
                    <a:bodyPr/>
                    <a:lstStyle/>
                    <a:p>
                      <a:r>
                        <a:rPr lang="hu-HU" dirty="0" err="1" smtClean="0"/>
                        <a:t>Reverse</a:t>
                      </a:r>
                      <a:endParaRPr lang="hu-HU" dirty="0"/>
                    </a:p>
                  </a:txBody>
                  <a:tcPr/>
                </a:tc>
                <a:tc>
                  <a:txBody>
                    <a:bodyPr/>
                    <a:lstStyle/>
                    <a:p>
                      <a:endParaRPr lang="hu-HU" dirty="0"/>
                    </a:p>
                  </a:txBody>
                  <a:tcPr/>
                </a:tc>
              </a:tr>
            </a:tbl>
          </a:graphicData>
        </a:graphic>
      </p:graphicFrame>
      <p:sp>
        <p:nvSpPr>
          <p:cNvPr id="6" name="Tartalom helye 2"/>
          <p:cNvSpPr txBox="1">
            <a:spLocks/>
          </p:cNvSpPr>
          <p:nvPr/>
        </p:nvSpPr>
        <p:spPr>
          <a:xfrm>
            <a:off x="500034" y="3214686"/>
            <a:ext cx="8229600" cy="3000396"/>
          </a:xfrm>
          <a:prstGeom prst="rect">
            <a:avLst/>
          </a:prstGeom>
        </p:spPr>
        <p:txBody>
          <a:bodyPr/>
          <a:lstStyle/>
          <a:p>
            <a:r>
              <a:rPr lang="hu-HU" sz="3200" dirty="0" smtClean="0">
                <a:solidFill>
                  <a:schemeClr val="bg1"/>
                </a:solidFill>
              </a:rPr>
              <a:t>Segítségével az alaphalmazunkat rendezhetjük másféle sorrendbe.</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OrderBy</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500034" y="785794"/>
            <a:ext cx="8229600" cy="3000396"/>
          </a:xfrm>
          <a:prstGeom prst="rect">
            <a:avLst/>
          </a:prstGeom>
        </p:spPr>
        <p:txBody>
          <a:bodyPr/>
          <a:lstStyle/>
          <a:p>
            <a:r>
              <a:rPr lang="hu-HU" sz="3200" dirty="0" smtClean="0">
                <a:solidFill>
                  <a:schemeClr val="bg1"/>
                </a:solidFill>
              </a:rPr>
              <a:t>Az </a:t>
            </a:r>
            <a:r>
              <a:rPr lang="hu-HU" sz="3200" dirty="0" err="1" smtClean="0">
                <a:solidFill>
                  <a:schemeClr val="bg1"/>
                </a:solidFill>
              </a:rPr>
              <a:t>OrderBy</a:t>
            </a:r>
            <a:r>
              <a:rPr lang="hu-HU" sz="3200" dirty="0" smtClean="0">
                <a:solidFill>
                  <a:schemeClr val="bg1"/>
                </a:solidFill>
              </a:rPr>
              <a:t> segítségével az elemeket sorba </a:t>
            </a:r>
            <a:r>
              <a:rPr lang="hu-HU" sz="3200" dirty="0" err="1" smtClean="0">
                <a:solidFill>
                  <a:schemeClr val="bg1"/>
                </a:solidFill>
              </a:rPr>
              <a:t>rendezhetzjük</a:t>
            </a:r>
            <a:r>
              <a:rPr lang="hu-HU" sz="3200" dirty="0" smtClean="0">
                <a:solidFill>
                  <a:schemeClr val="bg1"/>
                </a:solidFill>
              </a:rPr>
              <a:t>.</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7" name="Text Box 4"/>
          <p:cNvSpPr txBox="1">
            <a:spLocks noChangeArrowheads="1"/>
          </p:cNvSpPr>
          <p:nvPr/>
        </p:nvSpPr>
        <p:spPr bwMode="auto">
          <a:xfrm>
            <a:off x="857224" y="3000372"/>
            <a:ext cx="7770838" cy="2479786"/>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en-US" sz="2400" dirty="0" err="1" smtClean="0"/>
              <a:t>var</a:t>
            </a:r>
            <a:r>
              <a:rPr lang="en-US" sz="2400" dirty="0" smtClean="0"/>
              <a:t> users = from p in </a:t>
            </a:r>
            <a:r>
              <a:rPr lang="hu-HU" sz="2400" dirty="0" smtClean="0"/>
              <a:t>db</a:t>
            </a:r>
            <a:r>
              <a:rPr lang="en-US" sz="2400" dirty="0" smtClean="0"/>
              <a:t>.</a:t>
            </a:r>
            <a:r>
              <a:rPr lang="en-US" sz="2400" dirty="0" err="1" smtClean="0"/>
              <a:t>aspnet_Memberships</a:t>
            </a:r>
            <a:endParaRPr lang="en-US" sz="2400" dirty="0" smtClean="0"/>
          </a:p>
          <a:p>
            <a:r>
              <a:rPr lang="hu-HU" sz="2400" dirty="0" err="1" smtClean="0"/>
              <a:t>join</a:t>
            </a:r>
            <a:r>
              <a:rPr lang="hu-HU" sz="2400" dirty="0" smtClean="0"/>
              <a:t> </a:t>
            </a:r>
            <a:r>
              <a:rPr lang="hu-HU" sz="2400" dirty="0" err="1" smtClean="0"/>
              <a:t>felhasznalo</a:t>
            </a:r>
            <a:r>
              <a:rPr lang="hu-HU" sz="2400" dirty="0" smtClean="0"/>
              <a:t> </a:t>
            </a:r>
            <a:r>
              <a:rPr lang="hu-HU" sz="2400" dirty="0" err="1" smtClean="0"/>
              <a:t>in</a:t>
            </a:r>
            <a:r>
              <a:rPr lang="hu-HU" sz="2400" dirty="0" smtClean="0"/>
              <a:t> </a:t>
            </a:r>
            <a:r>
              <a:rPr lang="hu-HU" sz="2400" dirty="0" err="1" smtClean="0"/>
              <a:t>db.Users</a:t>
            </a:r>
            <a:endParaRPr lang="hu-HU" sz="2400" dirty="0" smtClean="0"/>
          </a:p>
          <a:p>
            <a:r>
              <a:rPr lang="hu-HU" sz="2400" dirty="0" err="1" smtClean="0"/>
              <a:t>on</a:t>
            </a:r>
            <a:r>
              <a:rPr lang="hu-HU" sz="2400" dirty="0" smtClean="0"/>
              <a:t> </a:t>
            </a:r>
            <a:r>
              <a:rPr lang="hu-HU" sz="2400" dirty="0" err="1" smtClean="0"/>
              <a:t>p.UserId</a:t>
            </a:r>
            <a:r>
              <a:rPr lang="hu-HU" sz="2400" dirty="0" smtClean="0"/>
              <a:t> </a:t>
            </a:r>
            <a:r>
              <a:rPr lang="hu-HU" sz="2400" dirty="0" err="1" smtClean="0"/>
              <a:t>equals</a:t>
            </a:r>
            <a:r>
              <a:rPr lang="hu-HU" sz="2400" dirty="0" smtClean="0"/>
              <a:t> </a:t>
            </a:r>
            <a:r>
              <a:rPr lang="hu-HU" sz="2400" dirty="0" err="1" smtClean="0"/>
              <a:t>felhasznalo.UserID</a:t>
            </a:r>
            <a:endParaRPr lang="hu-HU" sz="2400" dirty="0" smtClean="0"/>
          </a:p>
          <a:p>
            <a:r>
              <a:rPr lang="hu-HU" sz="2400" dirty="0" err="1" smtClean="0"/>
              <a:t>where</a:t>
            </a:r>
            <a:r>
              <a:rPr lang="hu-HU" sz="2400" dirty="0" smtClean="0"/>
              <a:t> </a:t>
            </a:r>
            <a:r>
              <a:rPr lang="hu-HU" sz="2400" dirty="0" err="1" smtClean="0"/>
              <a:t>p.IsApproved</a:t>
            </a:r>
            <a:r>
              <a:rPr lang="hu-HU" sz="2400" dirty="0" smtClean="0"/>
              <a:t> == </a:t>
            </a:r>
            <a:r>
              <a:rPr lang="hu-HU" sz="2400" dirty="0" err="1" smtClean="0"/>
              <a:t>false</a:t>
            </a:r>
            <a:endParaRPr lang="hu-HU" sz="2400" dirty="0" smtClean="0"/>
          </a:p>
          <a:p>
            <a:r>
              <a:rPr lang="hu-HU" sz="2400" dirty="0" err="1" smtClean="0">
                <a:solidFill>
                  <a:schemeClr val="accent6">
                    <a:lumMod val="75000"/>
                  </a:schemeClr>
                </a:solidFill>
              </a:rPr>
              <a:t>orderby</a:t>
            </a:r>
            <a:r>
              <a:rPr lang="hu-HU" sz="2400" dirty="0" smtClean="0">
                <a:solidFill>
                  <a:schemeClr val="accent6">
                    <a:lumMod val="75000"/>
                  </a:schemeClr>
                </a:solidFill>
              </a:rPr>
              <a:t> </a:t>
            </a:r>
            <a:r>
              <a:rPr lang="hu-HU" sz="2400" dirty="0" err="1" smtClean="0">
                <a:solidFill>
                  <a:schemeClr val="accent6">
                    <a:lumMod val="75000"/>
                  </a:schemeClr>
                </a:solidFill>
              </a:rPr>
              <a:t>felhasznalo.FullName</a:t>
            </a:r>
            <a:endParaRPr lang="hu-HU" sz="2400" dirty="0" smtClean="0">
              <a:solidFill>
                <a:schemeClr val="accent6">
                  <a:lumMod val="75000"/>
                </a:schemeClr>
              </a:solidFill>
            </a:endParaRPr>
          </a:p>
          <a:p>
            <a:r>
              <a:rPr lang="hu-HU" sz="2400" dirty="0" err="1" smtClean="0"/>
              <a:t>select</a:t>
            </a:r>
            <a:r>
              <a:rPr lang="hu-HU" sz="2400" dirty="0" smtClean="0"/>
              <a:t> </a:t>
            </a:r>
            <a:r>
              <a:rPr lang="hu-HU" sz="2400" dirty="0" err="1" smtClean="0"/>
              <a:t>felhasznalo.FullName</a:t>
            </a:r>
            <a:r>
              <a:rPr lang="hu-HU" sz="2400" dirty="0" smtClean="0"/>
              <a:t>;</a:t>
            </a:r>
            <a:endParaRPr lang="hu-HU" sz="2400" b="1"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500034" y="785794"/>
            <a:ext cx="8229600" cy="3000396"/>
          </a:xfrm>
          <a:prstGeom prst="rect">
            <a:avLst/>
          </a:prstGeom>
        </p:spPr>
        <p:txBody>
          <a:bodyPr/>
          <a:lstStyle/>
          <a:p>
            <a:r>
              <a:rPr lang="hu-HU" sz="3200" dirty="0" smtClean="0">
                <a:solidFill>
                  <a:schemeClr val="bg1"/>
                </a:solidFill>
              </a:rPr>
              <a:t>A THENBY metódussal, egy második rendezési feltételt adhatunk meg. Bármennyi</a:t>
            </a:r>
          </a:p>
          <a:p>
            <a:r>
              <a:rPr lang="hu-HU" sz="3200" dirty="0" smtClean="0">
                <a:solidFill>
                  <a:schemeClr val="bg1"/>
                </a:solidFill>
              </a:rPr>
              <a:t>ilyen rendező feltételt összekapcsolhatunk.</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7" name="Text Box 4"/>
          <p:cNvSpPr txBox="1">
            <a:spLocks noChangeArrowheads="1"/>
          </p:cNvSpPr>
          <p:nvPr/>
        </p:nvSpPr>
        <p:spPr bwMode="auto">
          <a:xfrm>
            <a:off x="0" y="3000372"/>
            <a:ext cx="9144000" cy="1002459"/>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hu-HU" sz="2400" dirty="0" err="1" smtClean="0"/>
              <a:t>IEnumerable</a:t>
            </a:r>
            <a:r>
              <a:rPr lang="hu-HU" sz="2400" dirty="0" smtClean="0"/>
              <a:t>&lt;</a:t>
            </a:r>
            <a:r>
              <a:rPr lang="hu-HU" sz="2400" dirty="0" err="1" smtClean="0"/>
              <a:t>string</a:t>
            </a:r>
            <a:r>
              <a:rPr lang="hu-HU" sz="2400" dirty="0" smtClean="0"/>
              <a:t>&gt; nevek = </a:t>
            </a:r>
            <a:r>
              <a:rPr lang="hu-HU" sz="2400" dirty="0" err="1" smtClean="0"/>
              <a:t>context.felhasznaloks.Select</a:t>
            </a:r>
            <a:r>
              <a:rPr lang="hu-HU" sz="2400" dirty="0" smtClean="0"/>
              <a:t>(p =&gt;</a:t>
            </a:r>
          </a:p>
          <a:p>
            <a:r>
              <a:rPr lang="hu-HU" sz="2400" dirty="0" err="1" smtClean="0"/>
              <a:t>p.FullName</a:t>
            </a:r>
            <a:r>
              <a:rPr lang="hu-HU" sz="2400" dirty="0" smtClean="0"/>
              <a:t>).</a:t>
            </a:r>
            <a:r>
              <a:rPr lang="hu-HU" sz="2400" dirty="0" err="1" smtClean="0"/>
              <a:t>OrderBy</a:t>
            </a:r>
            <a:r>
              <a:rPr lang="hu-HU" sz="2400" dirty="0" smtClean="0"/>
              <a:t>(p =&gt; </a:t>
            </a:r>
            <a:r>
              <a:rPr lang="hu-HU" sz="2400" dirty="0" err="1" smtClean="0"/>
              <a:t>p.Length</a:t>
            </a:r>
            <a:r>
              <a:rPr lang="hu-HU" sz="2400" dirty="0" smtClean="0"/>
              <a:t>).</a:t>
            </a:r>
            <a:r>
              <a:rPr lang="hu-HU" sz="2400" dirty="0" err="1" smtClean="0"/>
              <a:t>ThenBy</a:t>
            </a:r>
            <a:r>
              <a:rPr lang="hu-HU" sz="2400" dirty="0" smtClean="0"/>
              <a:t>(</a:t>
            </a:r>
            <a:r>
              <a:rPr lang="hu-HU" sz="2400" dirty="0" err="1" smtClean="0"/>
              <a:t>p</a:t>
            </a:r>
            <a:r>
              <a:rPr lang="hu-HU" sz="2400" dirty="0" smtClean="0"/>
              <a:t> =&gt; </a:t>
            </a:r>
            <a:r>
              <a:rPr lang="hu-HU" sz="2400" dirty="0" err="1" smtClean="0"/>
              <a:t>p</a:t>
            </a:r>
            <a:r>
              <a:rPr lang="hu-HU" sz="2400" dirty="0" smtClean="0"/>
              <a:t>[0])</a:t>
            </a:r>
            <a:endParaRPr lang="hu-HU" sz="2400" b="1" dirty="0" smtClean="0"/>
          </a:p>
        </p:txBody>
      </p:sp>
      <p:sp>
        <p:nvSpPr>
          <p:cNvPr id="5" name="Szövegdoboz 4"/>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ThenBy</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7" name="Text Box 4"/>
          <p:cNvSpPr txBox="1">
            <a:spLocks noChangeArrowheads="1"/>
          </p:cNvSpPr>
          <p:nvPr/>
        </p:nvSpPr>
        <p:spPr bwMode="auto">
          <a:xfrm>
            <a:off x="857224" y="3000372"/>
            <a:ext cx="7770838" cy="1371791"/>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hu-HU" sz="2400" dirty="0" smtClean="0"/>
              <a:t>A THENBY metódussal, egy második rendezési feltételt adhatunk meg. Bármennyi</a:t>
            </a:r>
          </a:p>
          <a:p>
            <a:r>
              <a:rPr lang="hu-HU" sz="2400" dirty="0" smtClean="0"/>
              <a:t>ilyen rendező feltételt összekapcsolhatunk.</a:t>
            </a:r>
            <a:endParaRPr lang="hu-HU" sz="2400" b="1" dirty="0" smtClean="0"/>
          </a:p>
        </p:txBody>
      </p:sp>
      <p:sp>
        <p:nvSpPr>
          <p:cNvPr id="8" name="Szövegdoboz 7"/>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OrderByDescending</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ThenByDescending</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10" name="Tartalom helye 2"/>
          <p:cNvSpPr txBox="1">
            <a:spLocks/>
          </p:cNvSpPr>
          <p:nvPr/>
        </p:nvSpPr>
        <p:spPr>
          <a:xfrm>
            <a:off x="500034" y="785794"/>
            <a:ext cx="8229600" cy="3000396"/>
          </a:xfrm>
          <a:prstGeom prst="rect">
            <a:avLst/>
          </a:prstGeom>
        </p:spPr>
        <p:txBody>
          <a:bodyPr/>
          <a:lstStyle/>
          <a:p>
            <a:r>
              <a:rPr lang="hu-HU" sz="3200" dirty="0" smtClean="0">
                <a:solidFill>
                  <a:schemeClr val="bg1"/>
                </a:solidFill>
              </a:rPr>
              <a:t>Csökkenő sorrendbe tudjuk rendezni adatainkat.</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Reverse</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428596" y="785794"/>
            <a:ext cx="8229600" cy="1571636"/>
          </a:xfrm>
          <a:prstGeom prst="rect">
            <a:avLst/>
          </a:prstGeom>
        </p:spPr>
        <p:txBody>
          <a:bodyPr/>
          <a:lstStyle/>
          <a:p>
            <a:r>
              <a:rPr lang="hu-HU" sz="3200" dirty="0" smtClean="0">
                <a:solidFill>
                  <a:schemeClr val="bg1"/>
                </a:solidFill>
              </a:rPr>
              <a:t>A REVERSE metódussal fordított sorrendben tudjuk kiíratni az adatinkat:</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7" name="Text Box 4"/>
          <p:cNvSpPr txBox="1">
            <a:spLocks noChangeArrowheads="1"/>
          </p:cNvSpPr>
          <p:nvPr/>
        </p:nvSpPr>
        <p:spPr bwMode="auto">
          <a:xfrm>
            <a:off x="0" y="2500306"/>
            <a:ext cx="9144000" cy="1002459"/>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hu-HU" sz="2400" dirty="0" err="1" smtClean="0"/>
              <a:t>IEnumerable</a:t>
            </a:r>
            <a:r>
              <a:rPr lang="hu-HU" sz="2400" dirty="0" smtClean="0"/>
              <a:t>&lt;</a:t>
            </a:r>
            <a:r>
              <a:rPr lang="hu-HU" sz="2400" dirty="0" err="1" smtClean="0"/>
              <a:t>string</a:t>
            </a:r>
            <a:r>
              <a:rPr lang="hu-HU" sz="2400" dirty="0" smtClean="0"/>
              <a:t>&gt; nevek = </a:t>
            </a:r>
            <a:r>
              <a:rPr lang="hu-HU" sz="2400" dirty="0" err="1" smtClean="0"/>
              <a:t>context.felhasznaloks.Select</a:t>
            </a:r>
            <a:r>
              <a:rPr lang="hu-HU" sz="2400" dirty="0" smtClean="0"/>
              <a:t>(p =&gt;</a:t>
            </a:r>
          </a:p>
          <a:p>
            <a:r>
              <a:rPr lang="hu-HU" sz="2400" dirty="0" err="1" smtClean="0"/>
              <a:t>p.teljesNevstr</a:t>
            </a:r>
            <a:r>
              <a:rPr lang="hu-HU" sz="2400" dirty="0" smtClean="0"/>
              <a:t>).</a:t>
            </a:r>
            <a:r>
              <a:rPr lang="hu-HU" sz="2400" dirty="0" err="1" smtClean="0"/>
              <a:t>OrderBy</a:t>
            </a:r>
            <a:r>
              <a:rPr lang="hu-HU" sz="2400" dirty="0" smtClean="0"/>
              <a:t>(p =&gt; </a:t>
            </a:r>
            <a:r>
              <a:rPr lang="hu-HU" sz="2400" dirty="0" err="1" smtClean="0"/>
              <a:t>p</a:t>
            </a:r>
            <a:r>
              <a:rPr lang="hu-HU" sz="2400" dirty="0" smtClean="0"/>
              <a:t>).</a:t>
            </a:r>
            <a:r>
              <a:rPr lang="hu-HU" sz="2400" dirty="0" err="1" smtClean="0"/>
              <a:t>Reverse</a:t>
            </a:r>
            <a:r>
              <a:rPr lang="hu-HU" sz="2400" dirty="0" smtClean="0"/>
              <a:t>();</a:t>
            </a:r>
            <a:endParaRPr lang="hu-HU" sz="2400" b="1"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457200" y="785794"/>
            <a:ext cx="8229600" cy="5786478"/>
          </a:xfrm>
        </p:spPr>
        <p:txBody>
          <a:bodyPr>
            <a:normAutofit fontScale="92500"/>
          </a:bodyPr>
          <a:lstStyle/>
          <a:p>
            <a:pPr>
              <a:buNone/>
            </a:pPr>
            <a:r>
              <a:rPr lang="hu-HU" i="1" dirty="0" smtClean="0">
                <a:solidFill>
                  <a:schemeClr val="bg1"/>
                </a:solidFill>
              </a:rPr>
              <a:t>Sokféle megközelítés és definíció létezik.</a:t>
            </a:r>
          </a:p>
          <a:p>
            <a:endParaRPr lang="hu-HU" dirty="0" smtClean="0">
              <a:solidFill>
                <a:schemeClr val="bg1"/>
              </a:solidFill>
            </a:endParaRPr>
          </a:p>
          <a:p>
            <a:r>
              <a:rPr lang="hu-HU" dirty="0" smtClean="0">
                <a:solidFill>
                  <a:schemeClr val="bg1"/>
                </a:solidFill>
              </a:rPr>
              <a:t>A </a:t>
            </a:r>
            <a:r>
              <a:rPr lang="hu-HU" dirty="0" err="1" smtClean="0">
                <a:solidFill>
                  <a:schemeClr val="bg1"/>
                </a:solidFill>
              </a:rPr>
              <a:t>Linq</a:t>
            </a:r>
            <a:r>
              <a:rPr lang="hu-HU" dirty="0" smtClean="0">
                <a:solidFill>
                  <a:schemeClr val="bg1"/>
                </a:solidFill>
              </a:rPr>
              <a:t> egy egységes programozási modell, bármilyen adatforrásra nézve. A </a:t>
            </a:r>
            <a:r>
              <a:rPr lang="hu-HU" dirty="0" err="1" smtClean="0">
                <a:solidFill>
                  <a:schemeClr val="bg1"/>
                </a:solidFill>
              </a:rPr>
              <a:t>Linq</a:t>
            </a:r>
            <a:r>
              <a:rPr lang="hu-HU" dirty="0" smtClean="0">
                <a:solidFill>
                  <a:schemeClr val="bg1"/>
                </a:solidFill>
              </a:rPr>
              <a:t> lehetőséget biztosít, hogy egységes módon kérdezzünk le és módosítsunk adatok, függetlenül az adatforrástól.</a:t>
            </a:r>
          </a:p>
          <a:p>
            <a:endParaRPr lang="hu-HU" dirty="0" smtClean="0">
              <a:solidFill>
                <a:schemeClr val="bg1"/>
              </a:solidFill>
            </a:endParaRPr>
          </a:p>
          <a:p>
            <a:r>
              <a:rPr lang="hu-HU" dirty="0" smtClean="0">
                <a:solidFill>
                  <a:schemeClr val="bg1"/>
                </a:solidFill>
              </a:rPr>
              <a:t>A </a:t>
            </a:r>
            <a:r>
              <a:rPr lang="hu-HU" dirty="0" err="1" smtClean="0">
                <a:solidFill>
                  <a:schemeClr val="bg1"/>
                </a:solidFill>
              </a:rPr>
              <a:t>Linq</a:t>
            </a:r>
            <a:r>
              <a:rPr lang="hu-HU" dirty="0" smtClean="0">
                <a:solidFill>
                  <a:schemeClr val="bg1"/>
                </a:solidFill>
              </a:rPr>
              <a:t> egy </a:t>
            </a:r>
            <a:r>
              <a:rPr lang="hu-HU" dirty="0" err="1" smtClean="0">
                <a:solidFill>
                  <a:schemeClr val="bg1"/>
                </a:solidFill>
              </a:rPr>
              <a:t>Tool</a:t>
            </a:r>
            <a:r>
              <a:rPr lang="hu-HU" dirty="0" smtClean="0">
                <a:solidFill>
                  <a:schemeClr val="bg1"/>
                </a:solidFill>
              </a:rPr>
              <a:t> amelynek segítségével SQL lekérdezéseket ágyazhatunk be a kódunkba.</a:t>
            </a:r>
          </a:p>
          <a:p>
            <a:endParaRPr lang="hu-HU" dirty="0" smtClean="0">
              <a:solidFill>
                <a:schemeClr val="bg1"/>
              </a:solidFill>
            </a:endParaRPr>
          </a:p>
          <a:p>
            <a:r>
              <a:rPr lang="hu-HU" dirty="0" smtClean="0">
                <a:solidFill>
                  <a:schemeClr val="bg1"/>
                </a:solidFill>
              </a:rPr>
              <a:t>A </a:t>
            </a:r>
            <a:r>
              <a:rPr lang="hu-HU" dirty="0" err="1" smtClean="0">
                <a:solidFill>
                  <a:schemeClr val="bg1"/>
                </a:solidFill>
              </a:rPr>
              <a:t>Linq</a:t>
            </a:r>
            <a:r>
              <a:rPr lang="hu-HU" dirty="0" smtClean="0">
                <a:solidFill>
                  <a:schemeClr val="bg1"/>
                </a:solidFill>
              </a:rPr>
              <a:t> egy új adat absztrakciós réteg.</a:t>
            </a:r>
            <a:endParaRPr lang="hu-HU" dirty="0">
              <a:solidFill>
                <a:schemeClr val="bg1"/>
              </a:solidFill>
            </a:endParaRPr>
          </a:p>
        </p:txBody>
      </p:sp>
      <p:sp>
        <p:nvSpPr>
          <p:cNvPr id="4" name="Szövegdoboz 3"/>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Mi is az a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Linq</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Grouping</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2239971"/>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graphicFrame>
        <p:nvGraphicFramePr>
          <p:cNvPr id="5" name="Táblázat 4"/>
          <p:cNvGraphicFramePr>
            <a:graphicFrameLocks noGrp="1"/>
          </p:cNvGraphicFramePr>
          <p:nvPr/>
        </p:nvGraphicFramePr>
        <p:xfrm>
          <a:off x="2786050" y="785794"/>
          <a:ext cx="6096000" cy="736600"/>
        </p:xfrm>
        <a:graphic>
          <a:graphicData uri="http://schemas.openxmlformats.org/drawingml/2006/table">
            <a:tbl>
              <a:tblPr firstRow="1" bandRow="1">
                <a:tableStyleId>{00A15C55-8517-42AA-B614-E9B94910E393}</a:tableStyleId>
              </a:tblPr>
              <a:tblGrid>
                <a:gridCol w="2119306"/>
                <a:gridCol w="3976694"/>
              </a:tblGrid>
              <a:tr h="357190">
                <a:tc>
                  <a:txBody>
                    <a:bodyPr/>
                    <a:lstStyle/>
                    <a:p>
                      <a:r>
                        <a:rPr lang="hu-HU" dirty="0" smtClean="0"/>
                        <a:t>Metódus </a:t>
                      </a:r>
                      <a:endParaRPr lang="hu-HU" dirty="0"/>
                    </a:p>
                  </a:txBody>
                  <a:tcPr/>
                </a:tc>
                <a:tc>
                  <a:txBody>
                    <a:bodyPr/>
                    <a:lstStyle/>
                    <a:p>
                      <a:r>
                        <a:rPr lang="hu-HU" dirty="0" smtClean="0"/>
                        <a:t>SQL megfelelő</a:t>
                      </a:r>
                      <a:endParaRPr lang="hu-HU" dirty="0"/>
                    </a:p>
                  </a:txBody>
                  <a:tcPr/>
                </a:tc>
              </a:tr>
              <a:tr h="370840">
                <a:tc>
                  <a:txBody>
                    <a:bodyPr/>
                    <a:lstStyle/>
                    <a:p>
                      <a:r>
                        <a:rPr lang="hu-HU" dirty="0" err="1" smtClean="0"/>
                        <a:t>GroupBy</a:t>
                      </a:r>
                      <a:endParaRPr lang="hu-HU" dirty="0"/>
                    </a:p>
                  </a:txBody>
                  <a:tcPr/>
                </a:tc>
                <a:tc>
                  <a:txBody>
                    <a:bodyPr/>
                    <a:lstStyle/>
                    <a:p>
                      <a:r>
                        <a:rPr lang="hu-HU" dirty="0" smtClean="0"/>
                        <a:t>GROUP BY</a:t>
                      </a:r>
                      <a:endParaRPr lang="hu-HU" dirty="0"/>
                    </a:p>
                  </a:txBody>
                  <a:tcPr/>
                </a:tc>
              </a:tr>
            </a:tbl>
          </a:graphicData>
        </a:graphic>
      </p:graphicFrame>
      <p:sp>
        <p:nvSpPr>
          <p:cNvPr id="6" name="Tartalom helye 2"/>
          <p:cNvSpPr txBox="1">
            <a:spLocks/>
          </p:cNvSpPr>
          <p:nvPr/>
        </p:nvSpPr>
        <p:spPr>
          <a:xfrm>
            <a:off x="285720" y="1928802"/>
            <a:ext cx="8643998" cy="4071966"/>
          </a:xfrm>
          <a:prstGeom prst="rect">
            <a:avLst/>
          </a:prstGeom>
        </p:spPr>
        <p:txBody>
          <a:bodyPr/>
          <a:lstStyle/>
          <a:p>
            <a:r>
              <a:rPr lang="hu-HU" sz="3200" dirty="0" smtClean="0">
                <a:solidFill>
                  <a:schemeClr val="bg1"/>
                </a:solidFill>
              </a:rPr>
              <a:t>Alaphalmazunkat csoportokba rendezhetjük egy megadott kulcs kifejezés</a:t>
            </a:r>
            <a:br>
              <a:rPr lang="hu-HU" sz="3200" dirty="0" smtClean="0">
                <a:solidFill>
                  <a:schemeClr val="bg1"/>
                </a:solidFill>
              </a:rPr>
            </a:br>
            <a:r>
              <a:rPr lang="hu-HU" sz="3200" dirty="0" smtClean="0">
                <a:solidFill>
                  <a:schemeClr val="bg1"/>
                </a:solidFill>
              </a:rPr>
              <a:t>(</a:t>
            </a:r>
            <a:r>
              <a:rPr lang="hu-HU" sz="3200" dirty="0" err="1" smtClean="0">
                <a:solidFill>
                  <a:schemeClr val="bg1"/>
                </a:solidFill>
              </a:rPr>
              <a:t>key</a:t>
            </a:r>
            <a:r>
              <a:rPr lang="hu-HU" sz="3200" dirty="0" smtClean="0">
                <a:solidFill>
                  <a:schemeClr val="bg1"/>
                </a:solidFill>
              </a:rPr>
              <a:t> </a:t>
            </a:r>
            <a:r>
              <a:rPr lang="hu-HU" sz="3200" dirty="0" err="1" smtClean="0">
                <a:solidFill>
                  <a:schemeClr val="bg1"/>
                </a:solidFill>
              </a:rPr>
              <a:t>expression</a:t>
            </a:r>
            <a:r>
              <a:rPr lang="hu-HU" sz="3200" dirty="0" smtClean="0">
                <a:solidFill>
                  <a:schemeClr val="bg1"/>
                </a:solidFill>
              </a:rPr>
              <a:t>, </a:t>
            </a:r>
            <a:r>
              <a:rPr lang="hu-HU" sz="3200" dirty="0" err="1" smtClean="0">
                <a:solidFill>
                  <a:schemeClr val="bg1"/>
                </a:solidFill>
              </a:rPr>
              <a:t>keySelector</a:t>
            </a:r>
            <a:r>
              <a:rPr lang="hu-HU" sz="3200" dirty="0" smtClean="0">
                <a:solidFill>
                  <a:schemeClr val="bg1"/>
                </a:solidFill>
              </a:rPr>
              <a:t>) alapján. </a:t>
            </a:r>
          </a:p>
          <a:p>
            <a:endParaRPr lang="hu-HU" sz="3200" dirty="0" smtClean="0">
              <a:solidFill>
                <a:schemeClr val="bg1"/>
              </a:solidFill>
            </a:endParaRPr>
          </a:p>
          <a:p>
            <a:r>
              <a:rPr lang="hu-HU" sz="3200" dirty="0" smtClean="0">
                <a:solidFill>
                  <a:schemeClr val="bg1"/>
                </a:solidFill>
              </a:rPr>
              <a:t>Ezen kulcs kifejezés alapján a rendszer az adatokat</a:t>
            </a:r>
          </a:p>
          <a:p>
            <a:r>
              <a:rPr lang="hu-HU" sz="3200" dirty="0" smtClean="0">
                <a:solidFill>
                  <a:schemeClr val="bg1"/>
                </a:solidFill>
              </a:rPr>
              <a:t>egy átmeneti „</a:t>
            </a:r>
            <a:r>
              <a:rPr lang="hu-HU" sz="3200" dirty="0" err="1" smtClean="0">
                <a:solidFill>
                  <a:schemeClr val="bg1"/>
                </a:solidFill>
              </a:rPr>
              <a:t>dictionary</a:t>
            </a:r>
            <a:r>
              <a:rPr lang="hu-HU" sz="3200" dirty="0" smtClean="0">
                <a:solidFill>
                  <a:schemeClr val="bg1"/>
                </a:solidFill>
              </a:rPr>
              <a:t>” objektumba fogja elhelyezni. Ezt egy új </a:t>
            </a:r>
            <a:r>
              <a:rPr lang="hu-HU" sz="3200" b="1" dirty="0" err="1" smtClean="0">
                <a:solidFill>
                  <a:schemeClr val="bg1"/>
                </a:solidFill>
              </a:rPr>
              <a:t>IGrouping</a:t>
            </a:r>
            <a:r>
              <a:rPr lang="hu-HU" sz="3200" dirty="0" smtClean="0">
                <a:solidFill>
                  <a:schemeClr val="bg1"/>
                </a:solidFill>
              </a:rPr>
              <a:t> nevű</a:t>
            </a:r>
          </a:p>
          <a:p>
            <a:r>
              <a:rPr lang="hu-HU" sz="3200" dirty="0" err="1" smtClean="0">
                <a:solidFill>
                  <a:schemeClr val="bg1"/>
                </a:solidFill>
              </a:rPr>
              <a:t>interfésszel</a:t>
            </a:r>
            <a:r>
              <a:rPr lang="hu-HU" sz="3200" dirty="0" smtClean="0">
                <a:solidFill>
                  <a:schemeClr val="bg1"/>
                </a:solidFill>
              </a:rPr>
              <a:t> valósítja meg.</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Group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by</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357158" y="571480"/>
            <a:ext cx="8229600" cy="3000396"/>
          </a:xfrm>
          <a:prstGeom prst="rect">
            <a:avLst/>
          </a:prstGeom>
        </p:spPr>
        <p:txBody>
          <a:bodyPr/>
          <a:lstStyle/>
          <a:p>
            <a:r>
              <a:rPr lang="hu-HU" sz="2800" dirty="0" smtClean="0">
                <a:solidFill>
                  <a:schemeClr val="bg1"/>
                </a:solidFill>
              </a:rPr>
              <a:t>Először is azt a mezőt kell megadnunk amelyet csoportba szeretnénk szedni a </a:t>
            </a:r>
            <a:r>
              <a:rPr lang="hu-HU" sz="2800" b="1" dirty="0" err="1" smtClean="0">
                <a:solidFill>
                  <a:schemeClr val="bg1"/>
                </a:solidFill>
              </a:rPr>
              <a:t>group</a:t>
            </a:r>
            <a:r>
              <a:rPr lang="hu-HU" sz="2800" b="1" dirty="0" smtClean="0">
                <a:solidFill>
                  <a:schemeClr val="bg1"/>
                </a:solidFill>
              </a:rPr>
              <a:t>  </a:t>
            </a:r>
            <a:r>
              <a:rPr lang="hu-HU" sz="2800" dirty="0" smtClean="0">
                <a:solidFill>
                  <a:schemeClr val="bg1"/>
                </a:solidFill>
              </a:rPr>
              <a:t>kulcsszó után, a </a:t>
            </a:r>
            <a:r>
              <a:rPr lang="hu-HU" sz="2800" b="1" dirty="0" err="1" smtClean="0">
                <a:solidFill>
                  <a:schemeClr val="bg1"/>
                </a:solidFill>
              </a:rPr>
              <a:t>by</a:t>
            </a:r>
            <a:r>
              <a:rPr lang="hu-HU" sz="2800" dirty="0" smtClean="0">
                <a:solidFill>
                  <a:schemeClr val="bg1"/>
                </a:solidFill>
              </a:rPr>
              <a:t> kulcsszóval pedig a kulcsfeltételt adjuk meg, majd elhelyezzük az egészet a már előbb említett új csoportba, amely </a:t>
            </a:r>
            <a:r>
              <a:rPr lang="hu-HU" sz="2800" dirty="0" err="1" smtClean="0">
                <a:solidFill>
                  <a:schemeClr val="bg1"/>
                </a:solidFill>
              </a:rPr>
              <a:t>IGrouping</a:t>
            </a:r>
            <a:r>
              <a:rPr lang="hu-HU" sz="2800" dirty="0" smtClean="0">
                <a:solidFill>
                  <a:schemeClr val="bg1"/>
                </a:solidFill>
              </a:rPr>
              <a:t> típusú lesz.</a:t>
            </a:r>
            <a:endParaRPr kumimoji="0" lang="hu-HU" sz="28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7" name="Text Box 4"/>
          <p:cNvSpPr txBox="1">
            <a:spLocks noChangeArrowheads="1"/>
          </p:cNvSpPr>
          <p:nvPr/>
        </p:nvSpPr>
        <p:spPr bwMode="auto">
          <a:xfrm>
            <a:off x="0" y="3425260"/>
            <a:ext cx="9144000" cy="3218450"/>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hu-HU" sz="2400" dirty="0" smtClean="0"/>
              <a:t>var nevek = </a:t>
            </a:r>
            <a:r>
              <a:rPr lang="hu-HU" sz="2400" dirty="0" err="1" smtClean="0"/>
              <a:t>from</a:t>
            </a:r>
            <a:r>
              <a:rPr lang="hu-HU" sz="2400" dirty="0" smtClean="0"/>
              <a:t> p </a:t>
            </a:r>
            <a:r>
              <a:rPr lang="hu-HU" sz="2400" dirty="0" err="1" smtClean="0"/>
              <a:t>in</a:t>
            </a:r>
            <a:r>
              <a:rPr lang="hu-HU" sz="2400" dirty="0" smtClean="0"/>
              <a:t> </a:t>
            </a:r>
            <a:r>
              <a:rPr lang="hu-HU" sz="2400" dirty="0" err="1" smtClean="0"/>
              <a:t>db.Users</a:t>
            </a:r>
            <a:endParaRPr lang="hu-HU" sz="2400" dirty="0" smtClean="0"/>
          </a:p>
          <a:p>
            <a:r>
              <a:rPr lang="hu-HU" sz="2400" dirty="0" err="1" smtClean="0"/>
              <a:t>group</a:t>
            </a:r>
            <a:r>
              <a:rPr lang="hu-HU" sz="2400" dirty="0" smtClean="0"/>
              <a:t> </a:t>
            </a:r>
            <a:r>
              <a:rPr lang="hu-HU" sz="2400" dirty="0" err="1" smtClean="0"/>
              <a:t>p.FullName</a:t>
            </a:r>
            <a:r>
              <a:rPr lang="hu-HU" sz="2400" dirty="0" smtClean="0"/>
              <a:t> </a:t>
            </a:r>
            <a:r>
              <a:rPr lang="hu-HU" sz="2400" dirty="0" err="1" smtClean="0"/>
              <a:t>by</a:t>
            </a:r>
            <a:r>
              <a:rPr lang="hu-HU" sz="2400" dirty="0" smtClean="0"/>
              <a:t> </a:t>
            </a:r>
            <a:r>
              <a:rPr lang="hu-HU" sz="2400" dirty="0" err="1" smtClean="0"/>
              <a:t>p.FullName</a:t>
            </a:r>
            <a:r>
              <a:rPr lang="hu-HU" sz="2400" dirty="0" smtClean="0"/>
              <a:t>[0] </a:t>
            </a:r>
            <a:r>
              <a:rPr lang="hu-HU" sz="2400" dirty="0" err="1" smtClean="0"/>
              <a:t>into</a:t>
            </a:r>
            <a:r>
              <a:rPr lang="hu-HU" sz="2400" dirty="0" smtClean="0"/>
              <a:t> nevek</a:t>
            </a:r>
          </a:p>
          <a:p>
            <a:r>
              <a:rPr lang="hu-HU" sz="2400" dirty="0" err="1" smtClean="0"/>
              <a:t>orderby</a:t>
            </a:r>
            <a:r>
              <a:rPr lang="hu-HU" sz="2400" dirty="0" smtClean="0"/>
              <a:t> </a:t>
            </a:r>
            <a:r>
              <a:rPr lang="hu-HU" sz="2400" dirty="0" err="1" smtClean="0"/>
              <a:t>nevek.Key</a:t>
            </a:r>
            <a:endParaRPr lang="hu-HU" sz="2400" dirty="0" smtClean="0"/>
          </a:p>
          <a:p>
            <a:r>
              <a:rPr lang="hu-HU" sz="2400" dirty="0" err="1" smtClean="0"/>
              <a:t>select</a:t>
            </a:r>
            <a:r>
              <a:rPr lang="hu-HU" sz="2400" dirty="0" smtClean="0"/>
              <a:t> </a:t>
            </a:r>
            <a:r>
              <a:rPr lang="hu-HU" sz="2400" dirty="0" err="1" smtClean="0"/>
              <a:t>new</a:t>
            </a:r>
            <a:endParaRPr lang="hu-HU" sz="2400" dirty="0" smtClean="0"/>
          </a:p>
          <a:p>
            <a:r>
              <a:rPr lang="hu-HU" sz="2400" dirty="0" smtClean="0"/>
              <a:t>{</a:t>
            </a:r>
          </a:p>
          <a:p>
            <a:pPr lvl="1"/>
            <a:r>
              <a:rPr lang="hu-HU" sz="2400" dirty="0" smtClean="0"/>
              <a:t>kulcs = </a:t>
            </a:r>
            <a:r>
              <a:rPr lang="hu-HU" sz="2400" dirty="0" err="1" smtClean="0"/>
              <a:t>nevek.Key</a:t>
            </a:r>
            <a:r>
              <a:rPr lang="hu-HU" sz="2400" dirty="0" smtClean="0"/>
              <a:t>,</a:t>
            </a:r>
          </a:p>
          <a:p>
            <a:pPr lvl="1"/>
            <a:r>
              <a:rPr lang="hu-HU" sz="2400" dirty="0" smtClean="0"/>
              <a:t>darab = </a:t>
            </a:r>
            <a:r>
              <a:rPr lang="hu-HU" sz="2400" dirty="0" err="1" smtClean="0"/>
              <a:t>nevek.Sum</a:t>
            </a:r>
            <a:r>
              <a:rPr lang="hu-HU" sz="2400" dirty="0" smtClean="0"/>
              <a:t>()</a:t>
            </a:r>
          </a:p>
          <a:p>
            <a:r>
              <a:rPr lang="hu-HU" sz="2400" dirty="0" smtClean="0"/>
              <a:t>};</a:t>
            </a:r>
            <a:endParaRPr lang="hu-HU" sz="2400" b="1"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SET</a:t>
            </a:r>
          </a:p>
        </p:txBody>
      </p:sp>
      <p:sp>
        <p:nvSpPr>
          <p:cNvPr id="4" name="Tartalom helye 2"/>
          <p:cNvSpPr txBox="1">
            <a:spLocks/>
          </p:cNvSpPr>
          <p:nvPr/>
        </p:nvSpPr>
        <p:spPr>
          <a:xfrm>
            <a:off x="357158" y="2332037"/>
            <a:ext cx="8229600" cy="2239971"/>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graphicFrame>
        <p:nvGraphicFramePr>
          <p:cNvPr id="5" name="Táblázat 4"/>
          <p:cNvGraphicFramePr>
            <a:graphicFrameLocks noGrp="1"/>
          </p:cNvGraphicFramePr>
          <p:nvPr/>
        </p:nvGraphicFramePr>
        <p:xfrm>
          <a:off x="3048000" y="428604"/>
          <a:ext cx="6096000" cy="1849120"/>
        </p:xfrm>
        <a:graphic>
          <a:graphicData uri="http://schemas.openxmlformats.org/drawingml/2006/table">
            <a:tbl>
              <a:tblPr firstRow="1" bandRow="1">
                <a:tableStyleId>{00A15C55-8517-42AA-B614-E9B94910E393}</a:tableStyleId>
              </a:tblPr>
              <a:tblGrid>
                <a:gridCol w="2119306"/>
                <a:gridCol w="3976694"/>
              </a:tblGrid>
              <a:tr h="357190">
                <a:tc>
                  <a:txBody>
                    <a:bodyPr/>
                    <a:lstStyle/>
                    <a:p>
                      <a:r>
                        <a:rPr lang="hu-HU" dirty="0" smtClean="0"/>
                        <a:t>Metódus </a:t>
                      </a:r>
                      <a:endParaRPr lang="hu-HU" dirty="0"/>
                    </a:p>
                  </a:txBody>
                  <a:tcPr/>
                </a:tc>
                <a:tc>
                  <a:txBody>
                    <a:bodyPr/>
                    <a:lstStyle/>
                    <a:p>
                      <a:r>
                        <a:rPr lang="hu-HU" dirty="0" smtClean="0"/>
                        <a:t>SQL megfelelő</a:t>
                      </a:r>
                      <a:endParaRPr lang="hu-HU" dirty="0"/>
                    </a:p>
                  </a:txBody>
                  <a:tcPr/>
                </a:tc>
              </a:tr>
              <a:tr h="370840">
                <a:tc>
                  <a:txBody>
                    <a:bodyPr/>
                    <a:lstStyle/>
                    <a:p>
                      <a:r>
                        <a:rPr lang="hu-HU" dirty="0" err="1" smtClean="0"/>
                        <a:t>Concat</a:t>
                      </a:r>
                      <a:endParaRPr lang="hu-HU" dirty="0"/>
                    </a:p>
                  </a:txBody>
                  <a:tcPr/>
                </a:tc>
                <a:tc>
                  <a:txBody>
                    <a:bodyPr/>
                    <a:lstStyle/>
                    <a:p>
                      <a:r>
                        <a:rPr lang="hu-HU" dirty="0" smtClean="0"/>
                        <a:t>UNION ALL</a:t>
                      </a:r>
                      <a:endParaRPr lang="hu-HU" dirty="0"/>
                    </a:p>
                  </a:txBody>
                  <a:tcPr/>
                </a:tc>
              </a:tr>
              <a:tr h="370840">
                <a:tc>
                  <a:txBody>
                    <a:bodyPr/>
                    <a:lstStyle/>
                    <a:p>
                      <a:r>
                        <a:rPr lang="hu-HU" dirty="0" smtClean="0"/>
                        <a:t>Union</a:t>
                      </a:r>
                      <a:endParaRPr lang="hu-HU" dirty="0"/>
                    </a:p>
                  </a:txBody>
                  <a:tcPr/>
                </a:tc>
                <a:tc>
                  <a:txBody>
                    <a:bodyPr/>
                    <a:lstStyle/>
                    <a:p>
                      <a:r>
                        <a:rPr lang="hu-HU" dirty="0" smtClean="0"/>
                        <a:t>UNION</a:t>
                      </a:r>
                      <a:endParaRPr lang="hu-HU" dirty="0"/>
                    </a:p>
                  </a:txBody>
                  <a:tcPr/>
                </a:tc>
              </a:tr>
              <a:tr h="370840">
                <a:tc>
                  <a:txBody>
                    <a:bodyPr/>
                    <a:lstStyle/>
                    <a:p>
                      <a:r>
                        <a:rPr lang="hu-HU" dirty="0" err="1" smtClean="0"/>
                        <a:t>Intersect</a:t>
                      </a:r>
                      <a:endParaRPr lang="hu-HU" dirty="0"/>
                    </a:p>
                  </a:txBody>
                  <a:tcPr/>
                </a:tc>
                <a:tc>
                  <a:txBody>
                    <a:bodyPr/>
                    <a:lstStyle/>
                    <a:p>
                      <a:r>
                        <a:rPr lang="hu-HU" dirty="0" err="1" smtClean="0"/>
                        <a:t>Where</a:t>
                      </a:r>
                      <a:r>
                        <a:rPr lang="hu-HU" dirty="0" smtClean="0"/>
                        <a:t> … IN</a:t>
                      </a:r>
                      <a:r>
                        <a:rPr lang="hu-HU" baseline="0" dirty="0" smtClean="0"/>
                        <a:t> …</a:t>
                      </a:r>
                      <a:endParaRPr lang="hu-HU" dirty="0"/>
                    </a:p>
                  </a:txBody>
                  <a:tcPr/>
                </a:tc>
              </a:tr>
              <a:tr h="370840">
                <a:tc>
                  <a:txBody>
                    <a:bodyPr/>
                    <a:lstStyle/>
                    <a:p>
                      <a:r>
                        <a:rPr lang="hu-HU" dirty="0" err="1" smtClean="0"/>
                        <a:t>Except</a:t>
                      </a:r>
                      <a:endParaRPr lang="hu-HU" dirty="0"/>
                    </a:p>
                  </a:txBody>
                  <a:tcPr/>
                </a:tc>
                <a:tc>
                  <a:txBody>
                    <a:bodyPr/>
                    <a:lstStyle/>
                    <a:p>
                      <a:r>
                        <a:rPr lang="hu-HU" dirty="0" smtClean="0"/>
                        <a:t>EXCEPT vagy WHERE</a:t>
                      </a:r>
                      <a:r>
                        <a:rPr lang="hu-HU" baseline="0" dirty="0" smtClean="0"/>
                        <a:t> </a:t>
                      </a:r>
                      <a:r>
                        <a:rPr lang="hu-HU" dirty="0" smtClean="0"/>
                        <a:t>… NOT IN…</a:t>
                      </a:r>
                      <a:r>
                        <a:rPr lang="hu-HU" baseline="0" dirty="0" smtClean="0"/>
                        <a:t> </a:t>
                      </a:r>
                      <a:endParaRPr lang="hu-HU" dirty="0"/>
                    </a:p>
                  </a:txBody>
                  <a:tcPr/>
                </a:tc>
              </a:tr>
            </a:tbl>
          </a:graphicData>
        </a:graphic>
      </p:graphicFrame>
      <p:sp>
        <p:nvSpPr>
          <p:cNvPr id="6" name="Tartalom helye 2"/>
          <p:cNvSpPr txBox="1">
            <a:spLocks/>
          </p:cNvSpPr>
          <p:nvPr/>
        </p:nvSpPr>
        <p:spPr>
          <a:xfrm>
            <a:off x="285720" y="3071810"/>
            <a:ext cx="8643998" cy="3286148"/>
          </a:xfrm>
          <a:prstGeom prst="rect">
            <a:avLst/>
          </a:prstGeom>
        </p:spPr>
        <p:txBody>
          <a:bodyPr/>
          <a:lstStyle/>
          <a:p>
            <a:r>
              <a:rPr lang="hu-HU" sz="3200" dirty="0" smtClean="0">
                <a:solidFill>
                  <a:schemeClr val="bg1"/>
                </a:solidFill>
              </a:rPr>
              <a:t>Halmaz műveleteket tudunk a segítségükkel elvégezni a gyűjteményeken és az adatainkon.</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Concat</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285720" y="714356"/>
            <a:ext cx="8229600" cy="3000396"/>
          </a:xfrm>
          <a:prstGeom prst="rect">
            <a:avLst/>
          </a:prstGeom>
        </p:spPr>
        <p:txBody>
          <a:bodyPr/>
          <a:lstStyle/>
          <a:p>
            <a:r>
              <a:rPr lang="hu-HU" sz="3200" dirty="0" smtClean="0">
                <a:solidFill>
                  <a:schemeClr val="bg1"/>
                </a:solidFill>
              </a:rPr>
              <a:t>A halmaz műveleteknél értelem szerűen alaphelyzetben két darab halmazra van</a:t>
            </a:r>
          </a:p>
          <a:p>
            <a:r>
              <a:rPr lang="hu-HU" sz="3200" dirty="0" smtClean="0">
                <a:solidFill>
                  <a:schemeClr val="bg1"/>
                </a:solidFill>
              </a:rPr>
              <a:t>szükségünk. A CONCAT veszi az első halmaz elemeit, és ezen elemek mögé fűzi a</a:t>
            </a:r>
          </a:p>
          <a:p>
            <a:r>
              <a:rPr lang="hu-HU" sz="3200" dirty="0" smtClean="0">
                <a:solidFill>
                  <a:schemeClr val="bg1"/>
                </a:solidFill>
              </a:rPr>
              <a:t>második halmaz elemeit.</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7" name="Text Box 4"/>
          <p:cNvSpPr txBox="1">
            <a:spLocks noChangeArrowheads="1"/>
          </p:cNvSpPr>
          <p:nvPr/>
        </p:nvSpPr>
        <p:spPr bwMode="auto">
          <a:xfrm>
            <a:off x="500034" y="4000504"/>
            <a:ext cx="7929618" cy="1741123"/>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hu-HU" sz="2400" dirty="0" smtClean="0"/>
              <a:t>int[] halmaz1 = { 1, 2, 3 };</a:t>
            </a:r>
          </a:p>
          <a:p>
            <a:r>
              <a:rPr lang="hu-HU" sz="2400" dirty="0" smtClean="0"/>
              <a:t>int[] halmaz2 = { 3, 4, 5 };</a:t>
            </a:r>
          </a:p>
          <a:p>
            <a:r>
              <a:rPr lang="hu-HU" sz="2400" dirty="0" err="1" smtClean="0"/>
              <a:t>IEnumerable</a:t>
            </a:r>
            <a:r>
              <a:rPr lang="hu-HU" sz="2400" dirty="0" smtClean="0"/>
              <a:t>&lt;int&gt; CONCAT = halmaz1.Concat(halmaz2);</a:t>
            </a:r>
          </a:p>
          <a:p>
            <a:r>
              <a:rPr lang="hu-HU" sz="2400" dirty="0" smtClean="0">
                <a:solidFill>
                  <a:schemeClr val="accent3">
                    <a:lumMod val="75000"/>
                  </a:schemeClr>
                </a:solidFill>
              </a:rPr>
              <a:t>// EREDMÉNY { 1, 2, 3, </a:t>
            </a:r>
            <a:r>
              <a:rPr lang="hu-HU" sz="2400" dirty="0" err="1" smtClean="0">
                <a:solidFill>
                  <a:schemeClr val="accent3">
                    <a:lumMod val="75000"/>
                  </a:schemeClr>
                </a:solidFill>
              </a:rPr>
              <a:t>3</a:t>
            </a:r>
            <a:r>
              <a:rPr lang="hu-HU" sz="2400" dirty="0" smtClean="0">
                <a:solidFill>
                  <a:schemeClr val="accent3">
                    <a:lumMod val="75000"/>
                  </a:schemeClr>
                </a:solidFill>
              </a:rPr>
              <a:t>, 4, 5 }</a:t>
            </a:r>
            <a:endParaRPr lang="hu-HU" sz="2400" b="1" dirty="0" smtClean="0">
              <a:solidFill>
                <a:schemeClr val="accent3">
                  <a:lumMod val="75000"/>
                </a:schemeClr>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Union</a:t>
            </a: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285720" y="714356"/>
            <a:ext cx="8229600" cy="3000396"/>
          </a:xfrm>
          <a:prstGeom prst="rect">
            <a:avLst/>
          </a:prstGeom>
        </p:spPr>
        <p:txBody>
          <a:bodyPr/>
          <a:lstStyle/>
          <a:p>
            <a:r>
              <a:rPr lang="hu-HU" sz="3200" dirty="0" smtClean="0">
                <a:solidFill>
                  <a:schemeClr val="bg1"/>
                </a:solidFill>
              </a:rPr>
              <a:t>A UNION is hasonló működést valósít meg, azzal a különbséggel, hogy kihagyja azok az elemeket a második halmazból amelyek az elsőben már szerepeltek egyszer</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7" name="Text Box 4"/>
          <p:cNvSpPr txBox="1">
            <a:spLocks noChangeArrowheads="1"/>
          </p:cNvSpPr>
          <p:nvPr/>
        </p:nvSpPr>
        <p:spPr bwMode="auto">
          <a:xfrm>
            <a:off x="500034" y="4000504"/>
            <a:ext cx="7929618" cy="1741123"/>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hu-HU" sz="2400" dirty="0" smtClean="0"/>
              <a:t>int[] halmaz1 = { 1, 2, 3 };</a:t>
            </a:r>
          </a:p>
          <a:p>
            <a:r>
              <a:rPr lang="hu-HU" sz="2400" dirty="0" smtClean="0"/>
              <a:t>int[] halmaz2 = { 3, 4, 5 };</a:t>
            </a:r>
          </a:p>
          <a:p>
            <a:r>
              <a:rPr lang="hu-HU" sz="2400" dirty="0" err="1" smtClean="0"/>
              <a:t>IEnumerable</a:t>
            </a:r>
            <a:r>
              <a:rPr lang="hu-HU" sz="2400" dirty="0" smtClean="0"/>
              <a:t>&lt;int&gt; UNION = halmaz1.Union(halmaz2);</a:t>
            </a:r>
          </a:p>
          <a:p>
            <a:r>
              <a:rPr lang="hu-HU" sz="2400" dirty="0" smtClean="0">
                <a:solidFill>
                  <a:schemeClr val="accent3">
                    <a:lumMod val="75000"/>
                  </a:schemeClr>
                </a:solidFill>
              </a:rPr>
              <a:t>// EREDMÉNY { 1, 2, 3, 4, 5 }</a:t>
            </a:r>
            <a:endParaRPr lang="hu-HU" sz="2400" b="1" dirty="0" smtClean="0">
              <a:solidFill>
                <a:schemeClr val="accent3">
                  <a:lumMod val="75000"/>
                </a:schemeClr>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Intersect</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(metszet)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Except</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(különbség)</a:t>
            </a: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285720" y="714356"/>
            <a:ext cx="8229600" cy="3000396"/>
          </a:xfrm>
          <a:prstGeom prst="rect">
            <a:avLst/>
          </a:prstGeom>
        </p:spPr>
        <p:txBody>
          <a:bodyPr/>
          <a:lstStyle/>
          <a:p>
            <a:r>
              <a:rPr lang="hu-HU" sz="2800" dirty="0" smtClean="0">
                <a:solidFill>
                  <a:schemeClr val="bg1"/>
                </a:solidFill>
              </a:rPr>
              <a:t>Metszet képzésnél, eredményhalmazunkban azok az elemek fognak szerepelni, amelyek minden kiinduló halmazban szerepeltek. A különbség műveletnél, azok az elemek fogják az eredményt képezni, amelyek szerepelnek az első halmazban, de a másodikban nem</a:t>
            </a:r>
            <a:endParaRPr kumimoji="0" lang="hu-HU" sz="28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7" name="Text Box 4"/>
          <p:cNvSpPr txBox="1">
            <a:spLocks noChangeArrowheads="1"/>
          </p:cNvSpPr>
          <p:nvPr/>
        </p:nvSpPr>
        <p:spPr bwMode="auto">
          <a:xfrm>
            <a:off x="428596" y="3786190"/>
            <a:ext cx="8143932" cy="2849118"/>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hu-HU" sz="2400" dirty="0" smtClean="0"/>
              <a:t>int[] halmaz1 = { 1, 2, 3 }, halmaz2 = { 3, 4, 5 };</a:t>
            </a:r>
          </a:p>
          <a:p>
            <a:r>
              <a:rPr lang="hu-HU" sz="2400" dirty="0" err="1" smtClean="0"/>
              <a:t>IEnumerable</a:t>
            </a:r>
            <a:r>
              <a:rPr lang="hu-HU" sz="2400" dirty="0" smtClean="0"/>
              <a:t>&lt;int&gt; INTERSECT = halmaz1.Intersect(halmaz2);</a:t>
            </a:r>
            <a:br>
              <a:rPr lang="hu-HU" sz="2400" dirty="0" smtClean="0"/>
            </a:br>
            <a:r>
              <a:rPr lang="hu-HU" sz="2400" dirty="0" smtClean="0">
                <a:solidFill>
                  <a:schemeClr val="accent3">
                    <a:lumMod val="75000"/>
                  </a:schemeClr>
                </a:solidFill>
              </a:rPr>
              <a:t>// EREDMÉNY { 3 }</a:t>
            </a:r>
          </a:p>
          <a:p>
            <a:r>
              <a:rPr lang="hu-HU" sz="2400" dirty="0" err="1" smtClean="0"/>
              <a:t>IEnumerable</a:t>
            </a:r>
            <a:r>
              <a:rPr lang="hu-HU" sz="2400" dirty="0" smtClean="0"/>
              <a:t>&lt;int&gt; EXCEPT1 = halmaz1.Except(halmaz2); </a:t>
            </a:r>
            <a:br>
              <a:rPr lang="hu-HU" sz="2400" dirty="0" smtClean="0"/>
            </a:br>
            <a:r>
              <a:rPr lang="hu-HU" sz="2400" dirty="0" smtClean="0">
                <a:solidFill>
                  <a:schemeClr val="accent3">
                    <a:lumMod val="75000"/>
                  </a:schemeClr>
                </a:solidFill>
              </a:rPr>
              <a:t>// EREDMÉNY {1, 2}</a:t>
            </a:r>
          </a:p>
          <a:p>
            <a:r>
              <a:rPr lang="hu-HU" sz="2400" dirty="0" err="1" smtClean="0"/>
              <a:t>IEnumerable</a:t>
            </a:r>
            <a:r>
              <a:rPr lang="hu-HU" sz="2400" dirty="0" smtClean="0"/>
              <a:t>&lt;int&gt; EXCEPT2 = halmaz2.Except(halmaz1); </a:t>
            </a:r>
            <a:br>
              <a:rPr lang="hu-HU" sz="2400" dirty="0" smtClean="0"/>
            </a:br>
            <a:r>
              <a:rPr lang="hu-HU" sz="2400" dirty="0" smtClean="0">
                <a:solidFill>
                  <a:schemeClr val="accent3">
                    <a:lumMod val="75000"/>
                  </a:schemeClr>
                </a:solidFill>
              </a:rPr>
              <a:t>// EREDMÉNY {4, 5}</a:t>
            </a:r>
            <a:endParaRPr lang="hu-HU" sz="2400" b="1" dirty="0" smtClean="0">
              <a:solidFill>
                <a:schemeClr val="accent3">
                  <a:lumMod val="75000"/>
                </a:schemeClr>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Conversion</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2239971"/>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graphicFrame>
        <p:nvGraphicFramePr>
          <p:cNvPr id="5" name="Táblázat 4"/>
          <p:cNvGraphicFramePr>
            <a:graphicFrameLocks noGrp="1"/>
          </p:cNvGraphicFramePr>
          <p:nvPr/>
        </p:nvGraphicFramePr>
        <p:xfrm>
          <a:off x="1000100" y="1142984"/>
          <a:ext cx="6929486" cy="5072095"/>
        </p:xfrm>
        <a:graphic>
          <a:graphicData uri="http://schemas.openxmlformats.org/drawingml/2006/table">
            <a:tbl>
              <a:tblPr firstRow="1" bandRow="1">
                <a:tableStyleId>{00A15C55-8517-42AA-B614-E9B94910E393}</a:tableStyleId>
              </a:tblPr>
              <a:tblGrid>
                <a:gridCol w="2382015"/>
                <a:gridCol w="4547471"/>
              </a:tblGrid>
              <a:tr h="390161">
                <a:tc>
                  <a:txBody>
                    <a:bodyPr/>
                    <a:lstStyle/>
                    <a:p>
                      <a:pPr algn="l"/>
                      <a:r>
                        <a:rPr lang="hu-HU" dirty="0" smtClean="0"/>
                        <a:t>Metódus </a:t>
                      </a:r>
                      <a:endParaRPr lang="hu-HU" dirty="0"/>
                    </a:p>
                  </a:txBody>
                  <a:tcPr/>
                </a:tc>
                <a:tc>
                  <a:txBody>
                    <a:bodyPr/>
                    <a:lstStyle/>
                    <a:p>
                      <a:r>
                        <a:rPr lang="hu-HU" dirty="0" smtClean="0"/>
                        <a:t>Leírás</a:t>
                      </a:r>
                      <a:endParaRPr lang="hu-HU" dirty="0"/>
                    </a:p>
                  </a:txBody>
                  <a:tcPr/>
                </a:tc>
              </a:tr>
              <a:tr h="975403">
                <a:tc>
                  <a:txBody>
                    <a:bodyPr/>
                    <a:lstStyle/>
                    <a:p>
                      <a:pPr algn="l"/>
                      <a:r>
                        <a:rPr lang="hu-HU" dirty="0" err="1" smtClean="0"/>
                        <a:t>OfType</a:t>
                      </a:r>
                      <a:endParaRPr lang="hu-HU" dirty="0" smtClean="0"/>
                    </a:p>
                  </a:txBody>
                  <a:tcPr/>
                </a:tc>
                <a:tc>
                  <a:txBody>
                    <a:bodyPr/>
                    <a:lstStyle/>
                    <a:p>
                      <a:r>
                        <a:rPr lang="hu-HU" dirty="0" err="1" smtClean="0"/>
                        <a:t>IEnumerable</a:t>
                      </a:r>
                      <a:r>
                        <a:rPr lang="hu-HU" baseline="0" dirty="0" smtClean="0"/>
                        <a:t> típusokat konvertál </a:t>
                      </a:r>
                      <a:r>
                        <a:rPr lang="hu-HU" baseline="0" dirty="0" err="1" smtClean="0"/>
                        <a:t>IEnumerable</a:t>
                      </a:r>
                      <a:r>
                        <a:rPr lang="hu-HU" baseline="0" dirty="0" smtClean="0"/>
                        <a:t>&lt;T&gt; típusokká. (Kihagyja a nem helyes típusú elemeket)</a:t>
                      </a:r>
                      <a:endParaRPr lang="hu-HU" dirty="0"/>
                    </a:p>
                  </a:txBody>
                  <a:tcPr/>
                </a:tc>
              </a:tr>
              <a:tr h="975403">
                <a:tc>
                  <a:txBody>
                    <a:bodyPr/>
                    <a:lstStyle/>
                    <a:p>
                      <a:pPr algn="l"/>
                      <a:r>
                        <a:rPr lang="hu-HU" dirty="0" err="1" smtClean="0"/>
                        <a:t>Cast</a:t>
                      </a:r>
                      <a:endParaRPr lang="hu-H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dirty="0" err="1" smtClean="0"/>
                        <a:t>IEnumerable</a:t>
                      </a:r>
                      <a:r>
                        <a:rPr lang="hu-HU" baseline="0" dirty="0" smtClean="0"/>
                        <a:t> típusokat konvertál </a:t>
                      </a:r>
                      <a:r>
                        <a:rPr lang="hu-HU" baseline="0" dirty="0" err="1" smtClean="0"/>
                        <a:t>IEnumerable</a:t>
                      </a:r>
                      <a:r>
                        <a:rPr lang="hu-HU" baseline="0" dirty="0" smtClean="0"/>
                        <a:t>&lt;T&gt; típusokká. (Hibát dob ja a nem helyes típusú elemeket talál)</a:t>
                      </a:r>
                      <a:endParaRPr lang="hu-HU" dirty="0" smtClean="0"/>
                    </a:p>
                  </a:txBody>
                  <a:tcPr/>
                </a:tc>
              </a:tr>
              <a:tr h="682782">
                <a:tc>
                  <a:txBody>
                    <a:bodyPr/>
                    <a:lstStyle/>
                    <a:p>
                      <a:pPr algn="l"/>
                      <a:r>
                        <a:rPr lang="hu-HU" dirty="0" err="1" smtClean="0"/>
                        <a:t>ToArray</a:t>
                      </a:r>
                      <a:endParaRPr lang="hu-HU" dirty="0"/>
                    </a:p>
                  </a:txBody>
                  <a:tcPr/>
                </a:tc>
                <a:tc>
                  <a:txBody>
                    <a:bodyPr/>
                    <a:lstStyle/>
                    <a:p>
                      <a:r>
                        <a:rPr lang="hu-HU" dirty="0" err="1" smtClean="0"/>
                        <a:t>IEnumerable</a:t>
                      </a:r>
                      <a:r>
                        <a:rPr lang="hu-HU" dirty="0" smtClean="0"/>
                        <a:t>&lt;T&gt; típusokat konvertál T[] típusokká</a:t>
                      </a:r>
                      <a:endParaRPr lang="hu-HU" dirty="0"/>
                    </a:p>
                  </a:txBody>
                  <a:tcPr/>
                </a:tc>
              </a:tr>
              <a:tr h="682782">
                <a:tc>
                  <a:txBody>
                    <a:bodyPr/>
                    <a:lstStyle/>
                    <a:p>
                      <a:pPr algn="l"/>
                      <a:r>
                        <a:rPr lang="hu-HU" dirty="0" err="1" smtClean="0"/>
                        <a:t>ToList</a:t>
                      </a:r>
                      <a:endParaRPr lang="hu-HU" dirty="0"/>
                    </a:p>
                  </a:txBody>
                  <a:tcPr/>
                </a:tc>
                <a:tc>
                  <a:txBody>
                    <a:bodyPr/>
                    <a:lstStyle/>
                    <a:p>
                      <a:r>
                        <a:rPr lang="hu-HU" dirty="0" err="1" smtClean="0"/>
                        <a:t>IEnumerable</a:t>
                      </a:r>
                      <a:r>
                        <a:rPr lang="hu-HU" dirty="0" smtClean="0"/>
                        <a:t>&lt;T&gt; típusokat</a:t>
                      </a:r>
                      <a:r>
                        <a:rPr lang="hu-HU" baseline="0" dirty="0" smtClean="0"/>
                        <a:t> konvertál List&lt;T&gt; típusokká</a:t>
                      </a:r>
                    </a:p>
                  </a:txBody>
                  <a:tcPr/>
                </a:tc>
              </a:tr>
              <a:tr h="682782">
                <a:tc>
                  <a:txBody>
                    <a:bodyPr/>
                    <a:lstStyle/>
                    <a:p>
                      <a:pPr algn="l"/>
                      <a:r>
                        <a:rPr lang="hu-HU" dirty="0" err="1" smtClean="0"/>
                        <a:t>ToDictionary</a:t>
                      </a:r>
                      <a:endParaRPr lang="hu-HU" dirty="0"/>
                    </a:p>
                  </a:txBody>
                  <a:tcPr/>
                </a:tc>
                <a:tc>
                  <a:txBody>
                    <a:bodyPr/>
                    <a:lstStyle/>
                    <a:p>
                      <a:r>
                        <a:rPr lang="hu-HU" baseline="0" dirty="0" err="1" smtClean="0"/>
                        <a:t>IEnumerable</a:t>
                      </a:r>
                      <a:r>
                        <a:rPr lang="hu-HU" baseline="0" dirty="0" smtClean="0"/>
                        <a:t>&lt;T&gt; típusokat konvertál </a:t>
                      </a:r>
                      <a:r>
                        <a:rPr lang="hu-HU" baseline="0" dirty="0" err="1" smtClean="0"/>
                        <a:t>Dictionary</a:t>
                      </a:r>
                      <a:r>
                        <a:rPr lang="hu-HU" baseline="0" dirty="0" smtClean="0"/>
                        <a:t>&lt;</a:t>
                      </a:r>
                      <a:r>
                        <a:rPr lang="hu-HU" baseline="0" dirty="0" err="1" smtClean="0"/>
                        <a:t>TKey</a:t>
                      </a:r>
                      <a:r>
                        <a:rPr lang="hu-HU" baseline="0" dirty="0" smtClean="0"/>
                        <a:t>, </a:t>
                      </a:r>
                      <a:r>
                        <a:rPr lang="hu-HU" baseline="0" dirty="0" err="1" smtClean="0"/>
                        <a:t>TValue</a:t>
                      </a:r>
                      <a:r>
                        <a:rPr lang="hu-HU" baseline="0" dirty="0" smtClean="0"/>
                        <a:t>&gt; típusokká</a:t>
                      </a:r>
                    </a:p>
                  </a:txBody>
                  <a:tcPr/>
                </a:tc>
              </a:tr>
              <a:tr h="682782">
                <a:tc>
                  <a:txBody>
                    <a:bodyPr/>
                    <a:lstStyle/>
                    <a:p>
                      <a:pPr algn="l"/>
                      <a:r>
                        <a:rPr lang="hu-HU" dirty="0" err="1" smtClean="0"/>
                        <a:t>ToLookup</a:t>
                      </a:r>
                      <a:endParaRPr lang="hu-HU" dirty="0"/>
                    </a:p>
                  </a:txBody>
                  <a:tcPr/>
                </a:tc>
                <a:tc>
                  <a:txBody>
                    <a:bodyPr/>
                    <a:lstStyle/>
                    <a:p>
                      <a:r>
                        <a:rPr lang="hu-HU" baseline="0" dirty="0" err="1" smtClean="0"/>
                        <a:t>IEnumerable</a:t>
                      </a:r>
                      <a:r>
                        <a:rPr lang="hu-HU" baseline="0" dirty="0" smtClean="0"/>
                        <a:t>&lt;T&gt; típusokat konvertál </a:t>
                      </a:r>
                      <a:r>
                        <a:rPr lang="hu-HU" baseline="0" dirty="0" err="1" smtClean="0"/>
                        <a:t>ILookup</a:t>
                      </a:r>
                      <a:r>
                        <a:rPr lang="hu-HU" baseline="0" dirty="0" smtClean="0"/>
                        <a:t>&lt;</a:t>
                      </a:r>
                      <a:r>
                        <a:rPr lang="hu-HU" baseline="0" dirty="0" err="1" smtClean="0"/>
                        <a:t>Tkey</a:t>
                      </a:r>
                      <a:r>
                        <a:rPr lang="hu-HU" baseline="0" dirty="0" smtClean="0"/>
                        <a:t>, </a:t>
                      </a:r>
                      <a:r>
                        <a:rPr lang="hu-HU" baseline="0" dirty="0" err="1" smtClean="0"/>
                        <a:t>TElement</a:t>
                      </a:r>
                      <a:r>
                        <a:rPr lang="hu-HU" baseline="0" dirty="0" smtClean="0"/>
                        <a:t>&gt;  típusokká</a:t>
                      </a:r>
                    </a:p>
                  </a:txBody>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OfType</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és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Cast</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285720" y="714356"/>
            <a:ext cx="8229600" cy="3000396"/>
          </a:xfrm>
          <a:prstGeom prst="rect">
            <a:avLst/>
          </a:prstGeom>
        </p:spPr>
        <p:txBody>
          <a:bodyPr/>
          <a:lstStyle/>
          <a:p>
            <a:r>
              <a:rPr lang="hu-HU" sz="3200" dirty="0" smtClean="0">
                <a:solidFill>
                  <a:schemeClr val="bg1"/>
                </a:solidFill>
              </a:rPr>
              <a:t>Az OFTYPE és a CAST egy nem generikus </a:t>
            </a:r>
            <a:r>
              <a:rPr lang="hu-HU" sz="3200" dirty="0" err="1" smtClean="0">
                <a:solidFill>
                  <a:schemeClr val="bg1"/>
                </a:solidFill>
              </a:rPr>
              <a:t>IEnumerable</a:t>
            </a:r>
            <a:r>
              <a:rPr lang="hu-HU" sz="3200" dirty="0" smtClean="0">
                <a:solidFill>
                  <a:schemeClr val="bg1"/>
                </a:solidFill>
              </a:rPr>
              <a:t> típust fogad el paraméterként, majd átkonvertálja </a:t>
            </a:r>
            <a:r>
              <a:rPr lang="hu-HU" sz="3200" dirty="0" err="1" smtClean="0">
                <a:solidFill>
                  <a:schemeClr val="bg1"/>
                </a:solidFill>
              </a:rPr>
              <a:t>IEnumerable</a:t>
            </a:r>
            <a:r>
              <a:rPr lang="hu-HU" sz="3200" dirty="0" smtClean="0">
                <a:solidFill>
                  <a:schemeClr val="bg1"/>
                </a:solidFill>
              </a:rPr>
              <a:t>&lt;T&gt; generikus típussá amelyen ezek után már használhatóak lesznek a LINQ operátorok</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7" name="Text Box 4"/>
          <p:cNvSpPr txBox="1">
            <a:spLocks noChangeArrowheads="1"/>
          </p:cNvSpPr>
          <p:nvPr/>
        </p:nvSpPr>
        <p:spPr bwMode="auto">
          <a:xfrm>
            <a:off x="500034" y="4000504"/>
            <a:ext cx="7929618" cy="1371791"/>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hu-HU" sz="2400" dirty="0" err="1" smtClean="0"/>
              <a:t>ArrayList</a:t>
            </a:r>
            <a:r>
              <a:rPr lang="hu-HU" sz="2400" dirty="0" smtClean="0"/>
              <a:t> </a:t>
            </a:r>
            <a:r>
              <a:rPr lang="hu-HU" sz="2400" dirty="0" err="1" smtClean="0"/>
              <a:t>klasszikusLista</a:t>
            </a:r>
            <a:r>
              <a:rPr lang="hu-HU" sz="2400" dirty="0" smtClean="0"/>
              <a:t> = </a:t>
            </a:r>
            <a:r>
              <a:rPr lang="hu-HU" sz="2400" dirty="0" err="1" smtClean="0"/>
              <a:t>new</a:t>
            </a:r>
            <a:r>
              <a:rPr lang="hu-HU" sz="2400" dirty="0" smtClean="0"/>
              <a:t> </a:t>
            </a:r>
            <a:r>
              <a:rPr lang="hu-HU" sz="2400" dirty="0" err="1" smtClean="0"/>
              <a:t>ArrayList</a:t>
            </a:r>
            <a:r>
              <a:rPr lang="hu-HU" sz="2400" dirty="0" smtClean="0"/>
              <a:t>();</a:t>
            </a:r>
          </a:p>
          <a:p>
            <a:r>
              <a:rPr lang="hu-HU" sz="2400" dirty="0" err="1" smtClean="0"/>
              <a:t>klasszikusLista.AddRange</a:t>
            </a:r>
            <a:r>
              <a:rPr lang="hu-HU" sz="2400" dirty="0" smtClean="0"/>
              <a:t>(</a:t>
            </a:r>
            <a:r>
              <a:rPr lang="hu-HU" sz="2400" dirty="0" err="1" smtClean="0"/>
              <a:t>new</a:t>
            </a:r>
            <a:r>
              <a:rPr lang="hu-HU" sz="2400" dirty="0" smtClean="0"/>
              <a:t> int[] { 3, 4, 5 });</a:t>
            </a:r>
          </a:p>
          <a:p>
            <a:r>
              <a:rPr lang="hu-HU" sz="2400" dirty="0" err="1" smtClean="0"/>
              <a:t>IEnumerable</a:t>
            </a:r>
            <a:r>
              <a:rPr lang="hu-HU" sz="2400" dirty="0" smtClean="0"/>
              <a:t>&lt;int&gt; szekvencia1 = </a:t>
            </a:r>
            <a:r>
              <a:rPr lang="hu-HU" sz="2400" dirty="0" err="1" smtClean="0"/>
              <a:t>klasszikusLista.Cast</a:t>
            </a:r>
            <a:r>
              <a:rPr lang="hu-HU" sz="2400" dirty="0" smtClean="0"/>
              <a:t>&lt;int&gt;();</a:t>
            </a:r>
            <a:endParaRPr lang="hu-HU" sz="2400" b="1" dirty="0" smtClean="0">
              <a:solidFill>
                <a:schemeClr val="accent3">
                  <a:lumMod val="75000"/>
                </a:schemeClr>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ToArray</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ToList</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285720" y="714356"/>
            <a:ext cx="8229600" cy="3000396"/>
          </a:xfrm>
          <a:prstGeom prst="rect">
            <a:avLst/>
          </a:prstGeom>
        </p:spPr>
        <p:txBody>
          <a:bodyPr/>
          <a:lstStyle/>
          <a:p>
            <a:r>
              <a:rPr lang="hu-HU" sz="3200" dirty="0" smtClean="0">
                <a:solidFill>
                  <a:schemeClr val="bg1"/>
                </a:solidFill>
              </a:rPr>
              <a:t>Ezekkel az operátorokkal különböző típusú listákba illetve tömbbe tudjuk konvertálni</a:t>
            </a:r>
          </a:p>
          <a:p>
            <a:r>
              <a:rPr lang="hu-HU" sz="3200" dirty="0" smtClean="0">
                <a:solidFill>
                  <a:schemeClr val="bg1"/>
                </a:solidFill>
              </a:rPr>
              <a:t>szekvenciánkat. </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7" name="Text Box 4"/>
          <p:cNvSpPr txBox="1">
            <a:spLocks noChangeArrowheads="1"/>
          </p:cNvSpPr>
          <p:nvPr/>
        </p:nvSpPr>
        <p:spPr bwMode="auto">
          <a:xfrm>
            <a:off x="357158" y="2571744"/>
            <a:ext cx="8501122" cy="2110455"/>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en-US" sz="2400" dirty="0" err="1" smtClean="0"/>
              <a:t>IEnumerable</a:t>
            </a:r>
            <a:r>
              <a:rPr lang="en-US" sz="2400" dirty="0" smtClean="0"/>
              <a:t>&lt;string&gt; images = from p in </a:t>
            </a:r>
            <a:r>
              <a:rPr lang="hu-HU" sz="2400" dirty="0" err="1" smtClean="0"/>
              <a:t>db.Users</a:t>
            </a:r>
            <a:endParaRPr lang="en-US" sz="2400" dirty="0" smtClean="0"/>
          </a:p>
          <a:p>
            <a:r>
              <a:rPr lang="hu-HU" sz="2400" dirty="0" err="1" smtClean="0"/>
              <a:t>select</a:t>
            </a:r>
            <a:r>
              <a:rPr lang="hu-HU" sz="2400" dirty="0" smtClean="0"/>
              <a:t> </a:t>
            </a:r>
            <a:r>
              <a:rPr lang="hu-HU" sz="2400" dirty="0" err="1" smtClean="0"/>
              <a:t>p.avatarname</a:t>
            </a:r>
            <a:r>
              <a:rPr lang="hu-HU" sz="2400" dirty="0" smtClean="0"/>
              <a:t>;</a:t>
            </a:r>
          </a:p>
          <a:p>
            <a:endParaRPr lang="hu-HU" sz="2400" dirty="0" smtClean="0"/>
          </a:p>
          <a:p>
            <a:r>
              <a:rPr lang="hu-HU" sz="2400" dirty="0" err="1" smtClean="0"/>
              <a:t>string</a:t>
            </a:r>
            <a:r>
              <a:rPr lang="hu-HU" sz="2400" dirty="0" smtClean="0"/>
              <a:t>[] </a:t>
            </a:r>
            <a:r>
              <a:rPr lang="hu-HU" sz="2400" dirty="0" err="1" smtClean="0"/>
              <a:t>kepekArray</a:t>
            </a:r>
            <a:r>
              <a:rPr lang="hu-HU" sz="2400" dirty="0" smtClean="0"/>
              <a:t> = </a:t>
            </a:r>
            <a:r>
              <a:rPr lang="hu-HU" sz="2400" dirty="0" err="1" smtClean="0"/>
              <a:t>images.ToArray</a:t>
            </a:r>
            <a:r>
              <a:rPr lang="hu-HU" sz="2400" dirty="0" smtClean="0"/>
              <a:t>();</a:t>
            </a:r>
          </a:p>
          <a:p>
            <a:r>
              <a:rPr lang="hu-HU" sz="2400" dirty="0" smtClean="0"/>
              <a:t>List&lt;</a:t>
            </a:r>
            <a:r>
              <a:rPr lang="hu-HU" sz="2400" dirty="0" err="1" smtClean="0"/>
              <a:t>string</a:t>
            </a:r>
            <a:r>
              <a:rPr lang="hu-HU" sz="2400" dirty="0" smtClean="0"/>
              <a:t>&gt; </a:t>
            </a:r>
            <a:r>
              <a:rPr lang="hu-HU" sz="2400" dirty="0" err="1" smtClean="0"/>
              <a:t>kepekList</a:t>
            </a:r>
            <a:r>
              <a:rPr lang="hu-HU" sz="2400" dirty="0" smtClean="0"/>
              <a:t> = </a:t>
            </a:r>
            <a:r>
              <a:rPr lang="hu-HU" sz="2400" dirty="0" err="1" smtClean="0"/>
              <a:t>images.ToList</a:t>
            </a:r>
            <a:r>
              <a:rPr lang="hu-HU" sz="2400" dirty="0" smtClean="0"/>
              <a:t>();</a:t>
            </a:r>
            <a:endParaRPr lang="hu-HU" sz="2400" b="1" dirty="0" smtClean="0">
              <a:solidFill>
                <a:schemeClr val="accent3">
                  <a:lumMod val="75000"/>
                </a:schemeClr>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ToDictionary</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214282" y="714356"/>
            <a:ext cx="8229600" cy="3429024"/>
          </a:xfrm>
          <a:prstGeom prst="rect">
            <a:avLst/>
          </a:prstGeom>
        </p:spPr>
        <p:txBody>
          <a:bodyPr/>
          <a:lstStyle/>
          <a:p>
            <a:r>
              <a:rPr lang="hu-HU" sz="3200" dirty="0" smtClean="0">
                <a:solidFill>
                  <a:schemeClr val="bg1"/>
                </a:solidFill>
              </a:rPr>
              <a:t>A TODICTIONARY metódussal egy </a:t>
            </a:r>
            <a:r>
              <a:rPr lang="hu-HU" sz="3200" dirty="0" err="1" smtClean="0">
                <a:solidFill>
                  <a:schemeClr val="bg1"/>
                </a:solidFill>
              </a:rPr>
              <a:t>dictionary</a:t>
            </a:r>
            <a:r>
              <a:rPr lang="hu-HU" sz="3200" dirty="0" smtClean="0">
                <a:solidFill>
                  <a:schemeClr val="bg1"/>
                </a:solidFill>
              </a:rPr>
              <a:t> objektumba tudjuk rendezni adatainkat.</a:t>
            </a:r>
          </a:p>
          <a:p>
            <a:r>
              <a:rPr lang="hu-HU" sz="3200" dirty="0" smtClean="0">
                <a:solidFill>
                  <a:schemeClr val="bg1"/>
                </a:solidFill>
              </a:rPr>
              <a:t>Mivel egy </a:t>
            </a:r>
            <a:r>
              <a:rPr lang="hu-HU" sz="3200" dirty="0" err="1" smtClean="0">
                <a:solidFill>
                  <a:schemeClr val="bg1"/>
                </a:solidFill>
              </a:rPr>
              <a:t>dictionary</a:t>
            </a:r>
            <a:r>
              <a:rPr lang="hu-HU" sz="3200" dirty="0" smtClean="0">
                <a:solidFill>
                  <a:schemeClr val="bg1"/>
                </a:solidFill>
              </a:rPr>
              <a:t> objektumban kulcsok alapján kereshetünk ezért a lista generálásakor olyan tulajdonságot kell megadnunk kulcs </a:t>
            </a:r>
            <a:r>
              <a:rPr lang="hu-HU" sz="3200" dirty="0" err="1" smtClean="0">
                <a:solidFill>
                  <a:schemeClr val="bg1"/>
                </a:solidFill>
              </a:rPr>
              <a:t>eltételnek</a:t>
            </a:r>
            <a:r>
              <a:rPr lang="hu-HU" sz="3200" dirty="0" smtClean="0">
                <a:solidFill>
                  <a:schemeClr val="bg1"/>
                </a:solidFill>
              </a:rPr>
              <a:t>, amely egyedi minden</a:t>
            </a:r>
            <a:r>
              <a:rPr lang="es-ES" sz="3200" dirty="0" smtClean="0">
                <a:solidFill>
                  <a:schemeClr val="bg1"/>
                </a:solidFill>
              </a:rPr>
              <a:t> e</a:t>
            </a:r>
            <a:r>
              <a:rPr lang="hu-HU" sz="3200" dirty="0" smtClean="0">
                <a:solidFill>
                  <a:schemeClr val="bg1"/>
                </a:solidFill>
              </a:rPr>
              <a:t>l</a:t>
            </a:r>
            <a:r>
              <a:rPr lang="es-ES" sz="3200" dirty="0" err="1" smtClean="0">
                <a:solidFill>
                  <a:schemeClr val="bg1"/>
                </a:solidFill>
              </a:rPr>
              <a:t>lemnél</a:t>
            </a:r>
            <a:r>
              <a:rPr lang="es-ES" sz="3200" dirty="0" smtClean="0">
                <a:solidFill>
                  <a:schemeClr val="bg1"/>
                </a:solidFill>
              </a:rPr>
              <a:t> </a:t>
            </a:r>
            <a:r>
              <a:rPr lang="es-ES" sz="3200" dirty="0" err="1" smtClean="0">
                <a:solidFill>
                  <a:schemeClr val="bg1"/>
                </a:solidFill>
              </a:rPr>
              <a:t>az</a:t>
            </a:r>
            <a:r>
              <a:rPr lang="es-ES" sz="3200" dirty="0" smtClean="0">
                <a:solidFill>
                  <a:schemeClr val="bg1"/>
                </a:solidFill>
              </a:rPr>
              <a:t> </a:t>
            </a:r>
            <a:r>
              <a:rPr lang="es-ES" sz="3200" dirty="0" err="1" smtClean="0">
                <a:solidFill>
                  <a:schemeClr val="bg1"/>
                </a:solidFill>
              </a:rPr>
              <a:t>ado</a:t>
            </a:r>
            <a:r>
              <a:rPr lang="hu-HU" sz="3200" dirty="0" smtClean="0">
                <a:solidFill>
                  <a:schemeClr val="bg1"/>
                </a:solidFill>
              </a:rPr>
              <a:t>t</a:t>
            </a:r>
            <a:r>
              <a:rPr lang="es-ES" sz="3200" dirty="0" smtClean="0">
                <a:solidFill>
                  <a:schemeClr val="bg1"/>
                </a:solidFill>
              </a:rPr>
              <a:t>t </a:t>
            </a:r>
            <a:r>
              <a:rPr lang="es-ES" sz="3200" dirty="0" err="1" smtClean="0">
                <a:solidFill>
                  <a:schemeClr val="bg1"/>
                </a:solidFill>
              </a:rPr>
              <a:t>szekvenciában</a:t>
            </a:r>
            <a:r>
              <a:rPr lang="es-ES" sz="3200" dirty="0" smtClean="0">
                <a:solidFill>
                  <a:schemeClr val="bg1"/>
                </a:solidFill>
              </a:rPr>
              <a:t>.</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7" name="Text Box 4"/>
          <p:cNvSpPr txBox="1">
            <a:spLocks noChangeArrowheads="1"/>
          </p:cNvSpPr>
          <p:nvPr/>
        </p:nvSpPr>
        <p:spPr bwMode="auto">
          <a:xfrm>
            <a:off x="357158" y="4929198"/>
            <a:ext cx="8501122" cy="1371791"/>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en-US" sz="2400" dirty="0" err="1" smtClean="0"/>
              <a:t>var</a:t>
            </a:r>
            <a:r>
              <a:rPr lang="en-US" sz="2400" dirty="0" smtClean="0"/>
              <a:t> images = from p in </a:t>
            </a:r>
            <a:r>
              <a:rPr lang="hu-HU" sz="2400" dirty="0" smtClean="0"/>
              <a:t>db</a:t>
            </a:r>
            <a:r>
              <a:rPr lang="en-US" sz="2400" dirty="0" smtClean="0"/>
              <a:t>.avatars</a:t>
            </a:r>
            <a:r>
              <a:rPr lang="hu-HU" sz="2400" dirty="0" smtClean="0"/>
              <a:t> </a:t>
            </a:r>
            <a:r>
              <a:rPr lang="hu-HU" sz="2400" dirty="0" err="1" smtClean="0"/>
              <a:t>select</a:t>
            </a:r>
            <a:r>
              <a:rPr lang="hu-HU" sz="2400" dirty="0" smtClean="0"/>
              <a:t> p;</a:t>
            </a:r>
          </a:p>
          <a:p>
            <a:r>
              <a:rPr lang="hu-HU" sz="2400" dirty="0" err="1" smtClean="0"/>
              <a:t>Dictionary</a:t>
            </a:r>
            <a:r>
              <a:rPr lang="hu-HU" sz="2400" dirty="0" smtClean="0"/>
              <a:t>&lt;</a:t>
            </a:r>
            <a:r>
              <a:rPr lang="hu-HU" sz="2400" dirty="0" err="1" smtClean="0"/>
              <a:t>Guid</a:t>
            </a:r>
            <a:r>
              <a:rPr lang="hu-HU" sz="2400" dirty="0" smtClean="0"/>
              <a:t>, </a:t>
            </a:r>
            <a:r>
              <a:rPr lang="hu-HU" sz="2400" dirty="0" err="1" smtClean="0"/>
              <a:t>avatar</a:t>
            </a:r>
            <a:r>
              <a:rPr lang="hu-HU" sz="2400" dirty="0" smtClean="0"/>
              <a:t>&gt; </a:t>
            </a:r>
            <a:r>
              <a:rPr lang="hu-HU" sz="2400" dirty="0" err="1" smtClean="0"/>
              <a:t>avatardict</a:t>
            </a:r>
            <a:r>
              <a:rPr lang="hu-HU" sz="2400" dirty="0" smtClean="0"/>
              <a:t> = </a:t>
            </a:r>
            <a:r>
              <a:rPr lang="hu-HU" sz="2400" dirty="0" err="1" smtClean="0"/>
              <a:t>images.ToDictionary</a:t>
            </a:r>
            <a:r>
              <a:rPr lang="hu-HU" sz="2400" dirty="0" smtClean="0"/>
              <a:t>(avat =&gt;</a:t>
            </a:r>
          </a:p>
          <a:p>
            <a:r>
              <a:rPr lang="hu-HU" sz="2400" dirty="0" err="1" smtClean="0"/>
              <a:t>avat.id</a:t>
            </a:r>
            <a:r>
              <a:rPr lang="hu-HU" sz="2400" dirty="0" smtClean="0"/>
              <a:t>);</a:t>
            </a:r>
            <a:endParaRPr lang="hu-HU" sz="2400" b="1" dirty="0" smtClean="0">
              <a:solidFill>
                <a:schemeClr val="accent3">
                  <a:lumMod val="7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642918"/>
            <a:ext cx="8624918" cy="5286412"/>
          </a:xfrm>
        </p:spPr>
        <p:txBody>
          <a:bodyPr>
            <a:normAutofit lnSpcReduction="10000"/>
          </a:bodyPr>
          <a:lstStyle/>
          <a:p>
            <a:r>
              <a:rPr lang="hu-HU" dirty="0" smtClean="0">
                <a:solidFill>
                  <a:schemeClr val="bg1"/>
                </a:solidFill>
              </a:rPr>
              <a:t>Sorozatokon </a:t>
            </a:r>
            <a:r>
              <a:rPr lang="hu-HU" sz="2600" i="1" dirty="0" smtClean="0">
                <a:solidFill>
                  <a:schemeClr val="bg1"/>
                </a:solidFill>
              </a:rPr>
              <a:t>(amelyek megvalósítják az </a:t>
            </a:r>
            <a:r>
              <a:rPr lang="hu-HU" sz="2600" i="1" dirty="0" err="1" smtClean="0">
                <a:solidFill>
                  <a:schemeClr val="bg1"/>
                </a:solidFill>
              </a:rPr>
              <a:t>IEnumerable</a:t>
            </a:r>
            <a:r>
              <a:rPr lang="en-US" sz="2600" i="1" dirty="0" smtClean="0">
                <a:solidFill>
                  <a:schemeClr val="bg1"/>
                </a:solidFill>
              </a:rPr>
              <a:t>&lt;T&gt;</a:t>
            </a:r>
            <a:r>
              <a:rPr lang="hu-HU" sz="2600" i="1" dirty="0" smtClean="0">
                <a:solidFill>
                  <a:schemeClr val="bg1"/>
                </a:solidFill>
              </a:rPr>
              <a:t> interfészt)</a:t>
            </a:r>
            <a:r>
              <a:rPr lang="hu-HU" sz="3000" i="1" dirty="0" smtClean="0">
                <a:solidFill>
                  <a:schemeClr val="bg1"/>
                </a:solidFill>
              </a:rPr>
              <a:t> </a:t>
            </a:r>
            <a:r>
              <a:rPr lang="hu-HU" dirty="0" smtClean="0">
                <a:solidFill>
                  <a:schemeClr val="bg1"/>
                </a:solidFill>
              </a:rPr>
              <a:t>működnek</a:t>
            </a:r>
          </a:p>
          <a:p>
            <a:pPr lvl="1"/>
            <a:r>
              <a:rPr lang="hu-HU" dirty="0" smtClean="0">
                <a:solidFill>
                  <a:schemeClr val="bg1"/>
                </a:solidFill>
              </a:rPr>
              <a:t>A sorozat egyszerűen átalakítható: </a:t>
            </a:r>
            <a:r>
              <a:rPr lang="hu-HU" dirty="0" err="1" smtClean="0">
                <a:solidFill>
                  <a:schemeClr val="bg1"/>
                </a:solidFill>
              </a:rPr>
              <a:t>ToList</a:t>
            </a:r>
            <a:r>
              <a:rPr lang="hu-HU" dirty="0" smtClean="0">
                <a:solidFill>
                  <a:schemeClr val="bg1"/>
                </a:solidFill>
              </a:rPr>
              <a:t>(), </a:t>
            </a:r>
            <a:r>
              <a:rPr lang="hu-HU" dirty="0" err="1" smtClean="0">
                <a:solidFill>
                  <a:schemeClr val="bg1"/>
                </a:solidFill>
              </a:rPr>
              <a:t>ToArray</a:t>
            </a:r>
            <a:r>
              <a:rPr lang="hu-HU" dirty="0" smtClean="0">
                <a:solidFill>
                  <a:schemeClr val="bg1"/>
                </a:solidFill>
              </a:rPr>
              <a:t>(), ...</a:t>
            </a:r>
          </a:p>
          <a:p>
            <a:r>
              <a:rPr lang="hu-HU" dirty="0" smtClean="0">
                <a:solidFill>
                  <a:schemeClr val="bg1"/>
                </a:solidFill>
              </a:rPr>
              <a:t>A </a:t>
            </a:r>
            <a:r>
              <a:rPr lang="en-US" dirty="0" smtClean="0">
                <a:solidFill>
                  <a:schemeClr val="bg1"/>
                </a:solidFill>
              </a:rPr>
              <a:t>System.</a:t>
            </a:r>
            <a:r>
              <a:rPr lang="hu-HU" dirty="0" err="1" smtClean="0">
                <a:solidFill>
                  <a:schemeClr val="bg1"/>
                </a:solidFill>
              </a:rPr>
              <a:t>Linq.Enumerable</a:t>
            </a:r>
            <a:r>
              <a:rPr lang="hu-HU" dirty="0" smtClean="0">
                <a:solidFill>
                  <a:schemeClr val="bg1"/>
                </a:solidFill>
              </a:rPr>
              <a:t> statikus osztály bővítő metódusaiból állnak</a:t>
            </a:r>
          </a:p>
          <a:p>
            <a:pPr lvl="1"/>
            <a:r>
              <a:rPr lang="en-US" dirty="0" smtClean="0">
                <a:solidFill>
                  <a:schemeClr val="bg1"/>
                </a:solidFill>
              </a:rPr>
              <a:t>System</a:t>
            </a:r>
            <a:r>
              <a:rPr lang="hu-HU" dirty="0" smtClean="0">
                <a:solidFill>
                  <a:schemeClr val="bg1"/>
                </a:solidFill>
              </a:rPr>
              <a:t>.</a:t>
            </a:r>
            <a:r>
              <a:rPr lang="hu-HU" dirty="0" err="1" smtClean="0">
                <a:solidFill>
                  <a:schemeClr val="bg1"/>
                </a:solidFill>
              </a:rPr>
              <a:t>Core</a:t>
            </a:r>
            <a:r>
              <a:rPr lang="en-US" dirty="0" smtClean="0">
                <a:solidFill>
                  <a:schemeClr val="bg1"/>
                </a:solidFill>
              </a:rPr>
              <a:t>.</a:t>
            </a:r>
            <a:r>
              <a:rPr lang="en-US" dirty="0" err="1" smtClean="0">
                <a:solidFill>
                  <a:schemeClr val="bg1"/>
                </a:solidFill>
              </a:rPr>
              <a:t>dll</a:t>
            </a:r>
            <a:r>
              <a:rPr lang="hu-HU" dirty="0" smtClean="0">
                <a:solidFill>
                  <a:schemeClr val="bg1"/>
                </a:solidFill>
              </a:rPr>
              <a:t>, .NET 2.0-val is működik</a:t>
            </a:r>
          </a:p>
          <a:p>
            <a:r>
              <a:rPr lang="hu-HU" dirty="0" smtClean="0">
                <a:solidFill>
                  <a:schemeClr val="bg1"/>
                </a:solidFill>
              </a:rPr>
              <a:t>Jellemzőik</a:t>
            </a:r>
          </a:p>
          <a:p>
            <a:pPr lvl="1"/>
            <a:r>
              <a:rPr lang="hu-HU" dirty="0" smtClean="0">
                <a:solidFill>
                  <a:schemeClr val="bg1"/>
                </a:solidFill>
              </a:rPr>
              <a:t>Tipikusan késői kiértékeléssel dolgoznak </a:t>
            </a:r>
            <a:r>
              <a:rPr lang="hu-HU" dirty="0" smtClean="0">
                <a:solidFill>
                  <a:schemeClr val="bg1"/>
                </a:solidFill>
                <a:effectLst>
                  <a:outerShdw blurRad="38100" dist="38100" dir="2700000" algn="tl">
                    <a:srgbClr val="000000">
                      <a:alpha val="43137"/>
                    </a:srgbClr>
                  </a:outerShdw>
                </a:effectLst>
              </a:rPr>
              <a:t>(</a:t>
            </a:r>
            <a:r>
              <a:rPr lang="hu-HU" dirty="0" err="1" smtClean="0">
                <a:solidFill>
                  <a:schemeClr val="bg1"/>
                </a:solidFill>
                <a:effectLst>
                  <a:outerShdw blurRad="38100" dist="38100" dir="2700000" algn="tl">
                    <a:srgbClr val="000000">
                      <a:alpha val="43137"/>
                    </a:srgbClr>
                  </a:outerShdw>
                </a:effectLst>
              </a:rPr>
              <a:t>yield</a:t>
            </a:r>
            <a:r>
              <a:rPr lang="hu-HU" dirty="0" smtClean="0">
                <a:solidFill>
                  <a:schemeClr val="bg1"/>
                </a:solidFill>
                <a:effectLst>
                  <a:outerShdw blurRad="38100" dist="38100" dir="2700000" algn="tl">
                    <a:srgbClr val="000000">
                      <a:alpha val="43137"/>
                    </a:srgbClr>
                  </a:outerShdw>
                </a:effectLst>
              </a:rPr>
              <a:t>)</a:t>
            </a:r>
          </a:p>
          <a:p>
            <a:pPr lvl="2"/>
            <a:r>
              <a:rPr lang="hu-HU" dirty="0" smtClean="0">
                <a:solidFill>
                  <a:schemeClr val="bg1"/>
                </a:solidFill>
              </a:rPr>
              <a:t>Kivételek, például </a:t>
            </a:r>
            <a:r>
              <a:rPr lang="hu-HU" dirty="0" err="1" smtClean="0">
                <a:solidFill>
                  <a:schemeClr val="bg1"/>
                </a:solidFill>
              </a:rPr>
              <a:t>Reverse</a:t>
            </a:r>
            <a:r>
              <a:rPr lang="hu-HU" dirty="0" smtClean="0">
                <a:solidFill>
                  <a:schemeClr val="bg1"/>
                </a:solidFill>
              </a:rPr>
              <a:t>(), </a:t>
            </a:r>
            <a:r>
              <a:rPr lang="hu-HU" dirty="0" err="1" smtClean="0">
                <a:solidFill>
                  <a:schemeClr val="bg1"/>
                </a:solidFill>
              </a:rPr>
              <a:t>OrderBy</a:t>
            </a:r>
            <a:r>
              <a:rPr lang="hu-HU" dirty="0" smtClean="0">
                <a:solidFill>
                  <a:schemeClr val="bg1"/>
                </a:solidFill>
              </a:rPr>
              <a:t>(), stb.</a:t>
            </a:r>
          </a:p>
          <a:p>
            <a:pPr lvl="1"/>
            <a:r>
              <a:rPr lang="hu-HU" dirty="0" smtClean="0">
                <a:solidFill>
                  <a:schemeClr val="bg1"/>
                </a:solidFill>
              </a:rPr>
              <a:t>Megmarad a jó olvashatóság, komponálhatóság</a:t>
            </a:r>
          </a:p>
          <a:p>
            <a:pPr lvl="1"/>
            <a:endParaRPr lang="hu-HU" dirty="0" smtClean="0">
              <a:solidFill>
                <a:schemeClr val="bg1"/>
              </a:solidFill>
            </a:endParaRPr>
          </a:p>
          <a:p>
            <a:endParaRPr lang="hu-HU" dirty="0" smtClean="0">
              <a:solidFill>
                <a:schemeClr val="bg1"/>
              </a:solidFill>
            </a:endParaRPr>
          </a:p>
        </p:txBody>
      </p:sp>
      <p:sp>
        <p:nvSpPr>
          <p:cNvPr id="10" name="Szövegdoboz 9"/>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Nyelvbe ágyazott lekérdezések</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Aggregation</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2239971"/>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graphicFrame>
        <p:nvGraphicFramePr>
          <p:cNvPr id="5" name="Táblázat 4"/>
          <p:cNvGraphicFramePr>
            <a:graphicFrameLocks noGrp="1"/>
          </p:cNvGraphicFramePr>
          <p:nvPr/>
        </p:nvGraphicFramePr>
        <p:xfrm>
          <a:off x="3048000" y="428604"/>
          <a:ext cx="6096000" cy="1849120"/>
        </p:xfrm>
        <a:graphic>
          <a:graphicData uri="http://schemas.openxmlformats.org/drawingml/2006/table">
            <a:tbl>
              <a:tblPr firstRow="1" bandRow="1">
                <a:tableStyleId>{00A15C55-8517-42AA-B614-E9B94910E393}</a:tableStyleId>
              </a:tblPr>
              <a:tblGrid>
                <a:gridCol w="2119306"/>
                <a:gridCol w="3976694"/>
              </a:tblGrid>
              <a:tr h="357190">
                <a:tc>
                  <a:txBody>
                    <a:bodyPr/>
                    <a:lstStyle/>
                    <a:p>
                      <a:r>
                        <a:rPr lang="hu-HU" dirty="0" smtClean="0"/>
                        <a:t>Metódus </a:t>
                      </a:r>
                      <a:endParaRPr lang="hu-HU" dirty="0"/>
                    </a:p>
                  </a:txBody>
                  <a:tcPr/>
                </a:tc>
                <a:tc>
                  <a:txBody>
                    <a:bodyPr/>
                    <a:lstStyle/>
                    <a:p>
                      <a:r>
                        <a:rPr lang="hu-HU" dirty="0" smtClean="0"/>
                        <a:t>SQL megfelelő</a:t>
                      </a:r>
                      <a:endParaRPr lang="hu-HU" dirty="0"/>
                    </a:p>
                  </a:txBody>
                  <a:tcPr/>
                </a:tc>
              </a:tr>
              <a:tr h="370840">
                <a:tc>
                  <a:txBody>
                    <a:bodyPr/>
                    <a:lstStyle/>
                    <a:p>
                      <a:r>
                        <a:rPr lang="hu-HU" dirty="0" err="1" smtClean="0"/>
                        <a:t>Count</a:t>
                      </a:r>
                      <a:r>
                        <a:rPr lang="hu-HU" dirty="0" smtClean="0"/>
                        <a:t>, </a:t>
                      </a:r>
                      <a:r>
                        <a:rPr lang="hu-HU" dirty="0" err="1" smtClean="0"/>
                        <a:t>LongCount</a:t>
                      </a:r>
                      <a:endParaRPr lang="hu-HU" dirty="0"/>
                    </a:p>
                  </a:txBody>
                  <a:tcPr/>
                </a:tc>
                <a:tc>
                  <a:txBody>
                    <a:bodyPr/>
                    <a:lstStyle/>
                    <a:p>
                      <a:r>
                        <a:rPr lang="hu-HU" dirty="0" smtClean="0"/>
                        <a:t>COUNT()</a:t>
                      </a:r>
                      <a:endParaRPr lang="hu-HU" dirty="0"/>
                    </a:p>
                  </a:txBody>
                  <a:tcPr/>
                </a:tc>
              </a:tr>
              <a:tr h="370840">
                <a:tc>
                  <a:txBody>
                    <a:bodyPr/>
                    <a:lstStyle/>
                    <a:p>
                      <a:r>
                        <a:rPr lang="hu-HU" dirty="0" smtClean="0"/>
                        <a:t>Min, Max</a:t>
                      </a:r>
                      <a:endParaRPr lang="hu-HU" dirty="0"/>
                    </a:p>
                  </a:txBody>
                  <a:tcPr/>
                </a:tc>
                <a:tc>
                  <a:txBody>
                    <a:bodyPr/>
                    <a:lstStyle/>
                    <a:p>
                      <a:r>
                        <a:rPr lang="hu-HU" dirty="0" smtClean="0"/>
                        <a:t>MIN() MAX()</a:t>
                      </a:r>
                      <a:endParaRPr lang="hu-HU" dirty="0"/>
                    </a:p>
                  </a:txBody>
                  <a:tcPr/>
                </a:tc>
              </a:tr>
              <a:tr h="370840">
                <a:tc>
                  <a:txBody>
                    <a:bodyPr/>
                    <a:lstStyle/>
                    <a:p>
                      <a:r>
                        <a:rPr lang="hu-HU" dirty="0" smtClean="0"/>
                        <a:t>Sum</a:t>
                      </a:r>
                      <a:endParaRPr lang="hu-HU" dirty="0"/>
                    </a:p>
                  </a:txBody>
                  <a:tcPr/>
                </a:tc>
                <a:tc>
                  <a:txBody>
                    <a:bodyPr/>
                    <a:lstStyle/>
                    <a:p>
                      <a:r>
                        <a:rPr lang="hu-HU" dirty="0" smtClean="0"/>
                        <a:t>SUM()</a:t>
                      </a:r>
                      <a:endParaRPr lang="hu-HU" dirty="0"/>
                    </a:p>
                  </a:txBody>
                  <a:tcPr/>
                </a:tc>
              </a:tr>
              <a:tr h="370840">
                <a:tc>
                  <a:txBody>
                    <a:bodyPr/>
                    <a:lstStyle/>
                    <a:p>
                      <a:r>
                        <a:rPr lang="hu-HU" dirty="0" err="1" smtClean="0"/>
                        <a:t>Acerage</a:t>
                      </a:r>
                      <a:endParaRPr lang="hu-HU" dirty="0"/>
                    </a:p>
                  </a:txBody>
                  <a:tcPr/>
                </a:tc>
                <a:tc>
                  <a:txBody>
                    <a:bodyPr/>
                    <a:lstStyle/>
                    <a:p>
                      <a:r>
                        <a:rPr lang="hu-HU" dirty="0" smtClean="0"/>
                        <a:t>AVG()</a:t>
                      </a:r>
                      <a:endParaRPr lang="hu-HU" dirty="0"/>
                    </a:p>
                  </a:txBody>
                  <a:tcPr/>
                </a:tc>
              </a:tr>
            </a:tbl>
          </a:graphicData>
        </a:graphic>
      </p:graphicFrame>
      <p:sp>
        <p:nvSpPr>
          <p:cNvPr id="6" name="Tartalom helye 2"/>
          <p:cNvSpPr txBox="1">
            <a:spLocks/>
          </p:cNvSpPr>
          <p:nvPr/>
        </p:nvSpPr>
        <p:spPr>
          <a:xfrm>
            <a:off x="285720" y="3071810"/>
            <a:ext cx="8643998" cy="3286148"/>
          </a:xfrm>
          <a:prstGeom prst="rect">
            <a:avLst/>
          </a:prstGeom>
        </p:spPr>
        <p:txBody>
          <a:bodyPr/>
          <a:lstStyle/>
          <a:p>
            <a:r>
              <a:rPr lang="hu-HU" sz="3200" dirty="0" err="1" smtClean="0">
                <a:solidFill>
                  <a:schemeClr val="bg1"/>
                </a:solidFill>
              </a:rPr>
              <a:t>Aggregációs</a:t>
            </a:r>
            <a:r>
              <a:rPr lang="hu-HU" sz="3200" dirty="0" smtClean="0">
                <a:solidFill>
                  <a:schemeClr val="bg1"/>
                </a:solidFill>
              </a:rPr>
              <a:t> kifejezésekkel összesített adatokat tudunk lekérdezni a segítségével.</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Count</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285720" y="714356"/>
            <a:ext cx="8229600" cy="5715040"/>
          </a:xfrm>
          <a:prstGeom prst="rect">
            <a:avLst/>
          </a:prstGeom>
        </p:spPr>
        <p:txBody>
          <a:bodyPr/>
          <a:lstStyle/>
          <a:p>
            <a:r>
              <a:rPr lang="hu-HU" sz="3200" dirty="0" smtClean="0">
                <a:solidFill>
                  <a:schemeClr val="bg1"/>
                </a:solidFill>
              </a:rPr>
              <a:t>A COUNT metódus egyszerűen végighalad egy szekvencián és </a:t>
            </a:r>
            <a:r>
              <a:rPr lang="hu-HU" sz="3200" dirty="0" err="1" smtClean="0">
                <a:solidFill>
                  <a:schemeClr val="bg1"/>
                </a:solidFill>
              </a:rPr>
              <a:t>visszadja</a:t>
            </a:r>
            <a:r>
              <a:rPr lang="hu-HU" sz="3200" dirty="0" smtClean="0">
                <a:solidFill>
                  <a:schemeClr val="bg1"/>
                </a:solidFill>
              </a:rPr>
              <a:t> a szekvencia</a:t>
            </a:r>
          </a:p>
          <a:p>
            <a:r>
              <a:rPr lang="hu-HU" sz="3200" dirty="0" smtClean="0">
                <a:solidFill>
                  <a:schemeClr val="bg1"/>
                </a:solidFill>
              </a:rPr>
              <a:t>elemeinek a számát</a:t>
            </a:r>
          </a:p>
          <a:p>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a:p>
            <a:endParaRPr lang="hu-HU" sz="3200" dirty="0" smtClean="0">
              <a:solidFill>
                <a:schemeClr val="bg1"/>
              </a:solidFill>
            </a:endParaRPr>
          </a:p>
          <a:p>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a:p>
            <a:endParaRPr lang="hu-HU" sz="3200" dirty="0" smtClean="0">
              <a:solidFill>
                <a:schemeClr val="bg1"/>
              </a:solidFill>
            </a:endParaRPr>
          </a:p>
          <a:p>
            <a:r>
              <a:rPr lang="hu-HU" sz="3200" dirty="0" smtClean="0">
                <a:solidFill>
                  <a:schemeClr val="bg1"/>
                </a:solidFill>
              </a:rPr>
              <a:t>A LONGCOUNT hasonló </a:t>
            </a:r>
            <a:r>
              <a:rPr lang="hu-HU" sz="3200" dirty="0" smtClean="0">
                <a:solidFill>
                  <a:schemeClr val="bg1"/>
                </a:solidFill>
              </a:rPr>
              <a:t>képen </a:t>
            </a:r>
            <a:r>
              <a:rPr lang="hu-HU" sz="3200" dirty="0" smtClean="0">
                <a:solidFill>
                  <a:schemeClr val="bg1"/>
                </a:solidFill>
              </a:rPr>
              <a:t>működik mint a COUNT azzal a különbséggel, hogy visszatérési értéke egy 64 bites integer lesz, ezáltal engedélyezve a ~2 milliárdnál nagyobb elemszámokat.</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a:p>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7" name="Text Box 4"/>
          <p:cNvSpPr txBox="1">
            <a:spLocks noChangeArrowheads="1"/>
          </p:cNvSpPr>
          <p:nvPr/>
        </p:nvSpPr>
        <p:spPr bwMode="auto">
          <a:xfrm>
            <a:off x="285720" y="2571744"/>
            <a:ext cx="8501122" cy="1002459"/>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en-US" sz="2400" dirty="0" err="1" smtClean="0"/>
              <a:t>int</a:t>
            </a:r>
            <a:r>
              <a:rPr lang="en-US" sz="2400" dirty="0" smtClean="0"/>
              <a:t> </a:t>
            </a:r>
            <a:r>
              <a:rPr lang="en-US" sz="2400" dirty="0" err="1" smtClean="0"/>
              <a:t>darab</a:t>
            </a:r>
            <a:r>
              <a:rPr lang="en-US" sz="2400" dirty="0" smtClean="0"/>
              <a:t> = new </a:t>
            </a:r>
            <a:r>
              <a:rPr lang="en-US" sz="2400" dirty="0" err="1" smtClean="0"/>
              <a:t>int</a:t>
            </a:r>
            <a:r>
              <a:rPr lang="en-US" sz="2400" dirty="0" smtClean="0"/>
              <a:t>[] { 5, 6, 7 }.Count(); </a:t>
            </a:r>
            <a:r>
              <a:rPr lang="en-US" sz="2400" dirty="0" smtClean="0">
                <a:solidFill>
                  <a:schemeClr val="accent3">
                    <a:lumMod val="75000"/>
                  </a:schemeClr>
                </a:solidFill>
              </a:rPr>
              <a:t>// 3</a:t>
            </a:r>
          </a:p>
          <a:p>
            <a:r>
              <a:rPr lang="en-US" sz="2400" dirty="0" err="1" smtClean="0"/>
              <a:t>int</a:t>
            </a:r>
            <a:r>
              <a:rPr lang="en-US" sz="2400" dirty="0" smtClean="0"/>
              <a:t> images = (from p in </a:t>
            </a:r>
            <a:r>
              <a:rPr lang="hu-HU" sz="2400" dirty="0" smtClean="0"/>
              <a:t>db</a:t>
            </a:r>
            <a:r>
              <a:rPr lang="en-US" sz="2400" dirty="0" smtClean="0"/>
              <a:t>.avatars</a:t>
            </a:r>
            <a:r>
              <a:rPr lang="hu-HU" sz="2400" dirty="0" smtClean="0"/>
              <a:t> </a:t>
            </a:r>
            <a:r>
              <a:rPr lang="hu-HU" sz="2400" dirty="0" err="1" smtClean="0"/>
              <a:t>select</a:t>
            </a:r>
            <a:r>
              <a:rPr lang="hu-HU" sz="2400" dirty="0" smtClean="0"/>
              <a:t> p).</a:t>
            </a:r>
            <a:r>
              <a:rPr lang="hu-HU" sz="2400" dirty="0" err="1" smtClean="0"/>
              <a:t>Count</a:t>
            </a:r>
            <a:r>
              <a:rPr lang="hu-HU" sz="2400" dirty="0" smtClean="0"/>
              <a:t>();</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Min, Max</a:t>
            </a: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285720" y="714356"/>
            <a:ext cx="8229600" cy="5715040"/>
          </a:xfrm>
          <a:prstGeom prst="rect">
            <a:avLst/>
          </a:prstGeom>
        </p:spPr>
        <p:txBody>
          <a:bodyPr/>
          <a:lstStyle/>
          <a:p>
            <a:r>
              <a:rPr lang="hu-HU" sz="3200" dirty="0" smtClean="0">
                <a:solidFill>
                  <a:schemeClr val="bg1"/>
                </a:solidFill>
              </a:rPr>
              <a:t>A MIN és a MAX a legkisebb és legnagyobb elemet adják vissza egy halmazban</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7" name="Text Box 4"/>
          <p:cNvSpPr txBox="1">
            <a:spLocks noChangeArrowheads="1"/>
          </p:cNvSpPr>
          <p:nvPr/>
        </p:nvSpPr>
        <p:spPr bwMode="auto">
          <a:xfrm>
            <a:off x="357158" y="2571744"/>
            <a:ext cx="8501122" cy="1371791"/>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pl-PL" sz="2400" dirty="0" smtClean="0"/>
              <a:t>int[] szamok = { 28, 32, 14 };</a:t>
            </a:r>
          </a:p>
          <a:p>
            <a:r>
              <a:rPr lang="hu-HU" sz="2400" dirty="0" smtClean="0"/>
              <a:t>int legkisebb = </a:t>
            </a:r>
            <a:r>
              <a:rPr lang="hu-HU" sz="2400" dirty="0" err="1" smtClean="0"/>
              <a:t>szamok.Min</a:t>
            </a:r>
            <a:r>
              <a:rPr lang="hu-HU" sz="2400" dirty="0" smtClean="0"/>
              <a:t>(); </a:t>
            </a:r>
            <a:r>
              <a:rPr lang="hu-HU" sz="2400" dirty="0" smtClean="0">
                <a:solidFill>
                  <a:schemeClr val="accent3">
                    <a:lumMod val="75000"/>
                  </a:schemeClr>
                </a:solidFill>
              </a:rPr>
              <a:t>//EREDMÉNY: 14;</a:t>
            </a:r>
          </a:p>
          <a:p>
            <a:r>
              <a:rPr lang="hu-HU" sz="2400" dirty="0" smtClean="0"/>
              <a:t>int legnagyobb = </a:t>
            </a:r>
            <a:r>
              <a:rPr lang="hu-HU" sz="2400" dirty="0" err="1" smtClean="0"/>
              <a:t>szamok.Max</a:t>
            </a:r>
            <a:r>
              <a:rPr lang="hu-HU" sz="2400" dirty="0" smtClean="0"/>
              <a:t>(); </a:t>
            </a:r>
            <a:r>
              <a:rPr lang="hu-HU" sz="2400" dirty="0" smtClean="0">
                <a:solidFill>
                  <a:schemeClr val="accent3">
                    <a:lumMod val="75000"/>
                  </a:schemeClr>
                </a:solidFill>
              </a:rPr>
              <a:t>// EREDMÉNY: 32;</a:t>
            </a:r>
          </a:p>
        </p:txBody>
      </p:sp>
      <p:sp>
        <p:nvSpPr>
          <p:cNvPr id="8" name="Text Box 4"/>
          <p:cNvSpPr txBox="1">
            <a:spLocks noChangeArrowheads="1"/>
          </p:cNvSpPr>
          <p:nvPr/>
        </p:nvSpPr>
        <p:spPr bwMode="auto">
          <a:xfrm>
            <a:off x="357158" y="4714884"/>
            <a:ext cx="8501122" cy="633127"/>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hu-HU" sz="2400" dirty="0" err="1" smtClean="0"/>
              <a:t>string</a:t>
            </a:r>
            <a:r>
              <a:rPr lang="hu-HU" sz="2400" dirty="0" smtClean="0"/>
              <a:t> </a:t>
            </a:r>
            <a:r>
              <a:rPr lang="hu-HU" sz="2400" dirty="0" err="1" smtClean="0"/>
              <a:t>user</a:t>
            </a:r>
            <a:r>
              <a:rPr lang="hu-HU" sz="2400" dirty="0" smtClean="0"/>
              <a:t> = </a:t>
            </a:r>
            <a:r>
              <a:rPr lang="hu-HU" sz="2400" dirty="0" err="1" smtClean="0"/>
              <a:t>db.Users.Max</a:t>
            </a:r>
            <a:r>
              <a:rPr lang="hu-HU" sz="2400" dirty="0" smtClean="0"/>
              <a:t>(p =&gt; </a:t>
            </a:r>
            <a:r>
              <a:rPr lang="hu-HU" sz="2400" dirty="0" err="1" smtClean="0"/>
              <a:t>p.FullName</a:t>
            </a:r>
            <a:r>
              <a:rPr lang="hu-HU" sz="2400"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Sum,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Average</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285720" y="714356"/>
            <a:ext cx="8229600" cy="5715040"/>
          </a:xfrm>
          <a:prstGeom prst="rect">
            <a:avLst/>
          </a:prstGeom>
        </p:spPr>
        <p:txBody>
          <a:bodyPr/>
          <a:lstStyle/>
          <a:p>
            <a:r>
              <a:rPr lang="hu-HU" sz="3200" dirty="0" smtClean="0">
                <a:solidFill>
                  <a:schemeClr val="bg1"/>
                </a:solidFill>
              </a:rPr>
              <a:t>A SUM az adott </a:t>
            </a:r>
            <a:r>
              <a:rPr lang="hu-HU" sz="3200" dirty="0" smtClean="0">
                <a:solidFill>
                  <a:schemeClr val="bg1"/>
                </a:solidFill>
              </a:rPr>
              <a:t>elemek </a:t>
            </a:r>
            <a:r>
              <a:rPr lang="hu-HU" sz="3200" dirty="0" smtClean="0">
                <a:solidFill>
                  <a:schemeClr val="bg1"/>
                </a:solidFill>
              </a:rPr>
              <a:t>összegét számolja ki, az AVARAGE pedig az átlagot.</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7" name="Text Box 4"/>
          <p:cNvSpPr txBox="1">
            <a:spLocks noChangeArrowheads="1"/>
          </p:cNvSpPr>
          <p:nvPr/>
        </p:nvSpPr>
        <p:spPr bwMode="auto">
          <a:xfrm>
            <a:off x="357158" y="2571744"/>
            <a:ext cx="8501122" cy="1371791"/>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hu-HU" sz="2400" dirty="0" err="1" smtClean="0"/>
              <a:t>decimal</a:t>
            </a:r>
            <a:r>
              <a:rPr lang="hu-HU" sz="2400" dirty="0" smtClean="0"/>
              <a:t>[] </a:t>
            </a:r>
            <a:r>
              <a:rPr lang="hu-HU" sz="2400" dirty="0" err="1" smtClean="0"/>
              <a:t>szamok</a:t>
            </a:r>
            <a:r>
              <a:rPr lang="hu-HU" sz="2400" dirty="0" smtClean="0"/>
              <a:t> = { 3, 4, 8 };</a:t>
            </a:r>
          </a:p>
          <a:p>
            <a:r>
              <a:rPr lang="hu-HU" sz="2400" dirty="0" err="1" smtClean="0"/>
              <a:t>decimal</a:t>
            </a:r>
            <a:r>
              <a:rPr lang="hu-HU" sz="2400" dirty="0" smtClean="0"/>
              <a:t> </a:t>
            </a:r>
            <a:r>
              <a:rPr lang="hu-HU" sz="2400" dirty="0" err="1" smtClean="0"/>
              <a:t>szumma</a:t>
            </a:r>
            <a:r>
              <a:rPr lang="hu-HU" sz="2400" dirty="0" smtClean="0"/>
              <a:t> = </a:t>
            </a:r>
            <a:r>
              <a:rPr lang="hu-HU" sz="2400" dirty="0" err="1" smtClean="0"/>
              <a:t>szamok.Sum</a:t>
            </a:r>
            <a:r>
              <a:rPr lang="hu-HU" sz="2400" dirty="0" smtClean="0"/>
              <a:t>(); </a:t>
            </a:r>
            <a:r>
              <a:rPr lang="hu-HU" sz="2400" dirty="0" smtClean="0">
                <a:solidFill>
                  <a:schemeClr val="accent3">
                    <a:lumMod val="75000"/>
                  </a:schemeClr>
                </a:solidFill>
              </a:rPr>
              <a:t>// 15</a:t>
            </a:r>
          </a:p>
          <a:p>
            <a:r>
              <a:rPr lang="hu-HU" sz="2400" dirty="0" err="1" smtClean="0"/>
              <a:t>decimal</a:t>
            </a:r>
            <a:r>
              <a:rPr lang="hu-HU" sz="2400" dirty="0" smtClean="0"/>
              <a:t> átlag = </a:t>
            </a:r>
            <a:r>
              <a:rPr lang="hu-HU" sz="2400" dirty="0" err="1" smtClean="0"/>
              <a:t>szamok.Average</a:t>
            </a:r>
            <a:r>
              <a:rPr lang="hu-HU" sz="2400" dirty="0" smtClean="0"/>
              <a:t>(); </a:t>
            </a:r>
            <a:r>
              <a:rPr lang="hu-HU" sz="2400" dirty="0" smtClean="0">
                <a:solidFill>
                  <a:schemeClr val="accent3">
                    <a:lumMod val="75000"/>
                  </a:schemeClr>
                </a:solidFill>
              </a:rPr>
              <a:t>// 5</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Element</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2239971"/>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graphicFrame>
        <p:nvGraphicFramePr>
          <p:cNvPr id="5" name="Táblázat 4"/>
          <p:cNvGraphicFramePr>
            <a:graphicFrameLocks noGrp="1"/>
          </p:cNvGraphicFramePr>
          <p:nvPr/>
        </p:nvGraphicFramePr>
        <p:xfrm>
          <a:off x="2571736" y="428604"/>
          <a:ext cx="6572264" cy="2219960"/>
        </p:xfrm>
        <a:graphic>
          <a:graphicData uri="http://schemas.openxmlformats.org/drawingml/2006/table">
            <a:tbl>
              <a:tblPr firstRow="1" bandRow="1">
                <a:tableStyleId>{00A15C55-8517-42AA-B614-E9B94910E393}</a:tableStyleId>
              </a:tblPr>
              <a:tblGrid>
                <a:gridCol w="3029413"/>
                <a:gridCol w="3542851"/>
              </a:tblGrid>
              <a:tr h="357190">
                <a:tc>
                  <a:txBody>
                    <a:bodyPr/>
                    <a:lstStyle/>
                    <a:p>
                      <a:r>
                        <a:rPr lang="hu-HU" dirty="0" smtClean="0"/>
                        <a:t>Metódus </a:t>
                      </a:r>
                      <a:endParaRPr lang="hu-HU" dirty="0"/>
                    </a:p>
                  </a:txBody>
                  <a:tcPr/>
                </a:tc>
                <a:tc>
                  <a:txBody>
                    <a:bodyPr/>
                    <a:lstStyle/>
                    <a:p>
                      <a:r>
                        <a:rPr lang="hu-HU" dirty="0" smtClean="0"/>
                        <a:t>SQL megfelelő</a:t>
                      </a:r>
                      <a:endParaRPr lang="hu-HU" dirty="0"/>
                    </a:p>
                  </a:txBody>
                  <a:tcPr/>
                </a:tc>
              </a:tr>
              <a:tr h="370840">
                <a:tc>
                  <a:txBody>
                    <a:bodyPr/>
                    <a:lstStyle/>
                    <a:p>
                      <a:r>
                        <a:rPr lang="hu-HU" dirty="0" err="1" smtClean="0"/>
                        <a:t>First</a:t>
                      </a:r>
                      <a:r>
                        <a:rPr lang="hu-HU" dirty="0" smtClean="0"/>
                        <a:t>, </a:t>
                      </a:r>
                      <a:r>
                        <a:rPr lang="hu-HU" dirty="0" err="1" smtClean="0"/>
                        <a:t>FirstOrDefault</a:t>
                      </a:r>
                      <a:endParaRPr lang="hu-HU" dirty="0"/>
                    </a:p>
                  </a:txBody>
                  <a:tcPr/>
                </a:tc>
                <a:tc>
                  <a:txBody>
                    <a:bodyPr/>
                    <a:lstStyle/>
                    <a:p>
                      <a:r>
                        <a:rPr lang="en-US" sz="1800" kern="1200" baseline="0" dirty="0" smtClean="0">
                          <a:solidFill>
                            <a:schemeClr val="dk1"/>
                          </a:solidFill>
                          <a:latin typeface="+mn-lt"/>
                          <a:ea typeface="+mn-ea"/>
                          <a:cs typeface="+mn-cs"/>
                        </a:rPr>
                        <a:t>SELECT TOP 1 … ORDER BY … </a:t>
                      </a:r>
                      <a:endParaRPr lang="hu-HU" dirty="0"/>
                    </a:p>
                  </a:txBody>
                  <a:tcPr/>
                </a:tc>
              </a:tr>
              <a:tr h="370840">
                <a:tc>
                  <a:txBody>
                    <a:bodyPr/>
                    <a:lstStyle/>
                    <a:p>
                      <a:r>
                        <a:rPr lang="hu-HU" dirty="0" err="1" smtClean="0"/>
                        <a:t>Last</a:t>
                      </a:r>
                      <a:r>
                        <a:rPr lang="hu-HU" dirty="0" smtClean="0"/>
                        <a:t>,</a:t>
                      </a:r>
                      <a:r>
                        <a:rPr lang="hu-HU" baseline="0" dirty="0" smtClean="0"/>
                        <a:t> </a:t>
                      </a:r>
                      <a:r>
                        <a:rPr lang="hu-HU" baseline="0" dirty="0" err="1" smtClean="0"/>
                        <a:t>LastOrDefault</a:t>
                      </a:r>
                      <a:endParaRPr lang="hu-HU" dirty="0"/>
                    </a:p>
                  </a:txBody>
                  <a:tcPr/>
                </a:tc>
                <a:tc>
                  <a:txBody>
                    <a:bodyPr/>
                    <a:lstStyle/>
                    <a:p>
                      <a:r>
                        <a:rPr lang="en-US" sz="1800" kern="1200" baseline="0" dirty="0" smtClean="0">
                          <a:solidFill>
                            <a:schemeClr val="dk1"/>
                          </a:solidFill>
                          <a:latin typeface="+mn-lt"/>
                          <a:ea typeface="+mn-ea"/>
                          <a:cs typeface="+mn-cs"/>
                        </a:rPr>
                        <a:t>SELECT TOP 1 … ORDER BY … DESC</a:t>
                      </a:r>
                      <a:endParaRPr lang="hu-HU" dirty="0"/>
                    </a:p>
                  </a:txBody>
                  <a:tcPr/>
                </a:tc>
              </a:tr>
              <a:tr h="370840">
                <a:tc>
                  <a:txBody>
                    <a:bodyPr/>
                    <a:lstStyle/>
                    <a:p>
                      <a:r>
                        <a:rPr lang="hu-HU" dirty="0" err="1" smtClean="0"/>
                        <a:t>Single</a:t>
                      </a:r>
                      <a:r>
                        <a:rPr lang="hu-HU" dirty="0" smtClean="0"/>
                        <a:t>, </a:t>
                      </a:r>
                      <a:r>
                        <a:rPr lang="hu-HU" dirty="0" err="1" smtClean="0"/>
                        <a:t>SingleOrDefault</a:t>
                      </a:r>
                      <a:endParaRPr lang="hu-HU" dirty="0"/>
                    </a:p>
                  </a:txBody>
                  <a:tcPr/>
                </a:tc>
                <a:tc>
                  <a:txBody>
                    <a:bodyPr/>
                    <a:lstStyle/>
                    <a:p>
                      <a:endParaRPr lang="hu-HU" dirty="0"/>
                    </a:p>
                  </a:txBody>
                  <a:tcPr/>
                </a:tc>
              </a:tr>
              <a:tr h="370840">
                <a:tc>
                  <a:txBody>
                    <a:bodyPr/>
                    <a:lstStyle/>
                    <a:p>
                      <a:r>
                        <a:rPr lang="hu-HU" dirty="0" err="1" smtClean="0"/>
                        <a:t>ElementAt</a:t>
                      </a:r>
                      <a:r>
                        <a:rPr lang="hu-HU" dirty="0" smtClean="0"/>
                        <a:t>, </a:t>
                      </a:r>
                      <a:r>
                        <a:rPr lang="hu-HU" dirty="0" err="1" smtClean="0"/>
                        <a:t>ElementAtDefault</a:t>
                      </a:r>
                      <a:endParaRPr lang="hu-HU" dirty="0"/>
                    </a:p>
                  </a:txBody>
                  <a:tcPr/>
                </a:tc>
                <a:tc>
                  <a:txBody>
                    <a:bodyPr/>
                    <a:lstStyle/>
                    <a:p>
                      <a:endParaRPr lang="hu-HU" dirty="0"/>
                    </a:p>
                  </a:txBody>
                  <a:tcPr/>
                </a:tc>
              </a:tr>
              <a:tr h="370840">
                <a:tc>
                  <a:txBody>
                    <a:bodyPr/>
                    <a:lstStyle/>
                    <a:p>
                      <a:r>
                        <a:rPr lang="hu-HU" dirty="0" err="1" smtClean="0"/>
                        <a:t>DefaultOrEmpty</a:t>
                      </a:r>
                      <a:endParaRPr lang="hu-HU" dirty="0"/>
                    </a:p>
                  </a:txBody>
                  <a:tcPr/>
                </a:tc>
                <a:tc>
                  <a:txBody>
                    <a:bodyPr/>
                    <a:lstStyle/>
                    <a:p>
                      <a:r>
                        <a:rPr lang="hu-HU" dirty="0" smtClean="0"/>
                        <a:t>OUTER</a:t>
                      </a:r>
                      <a:r>
                        <a:rPr lang="hu-HU" baseline="0" dirty="0" smtClean="0"/>
                        <a:t> JOIN</a:t>
                      </a:r>
                      <a:endParaRPr lang="hu-HU" dirty="0"/>
                    </a:p>
                  </a:txBody>
                  <a:tcPr/>
                </a:tc>
              </a:tr>
            </a:tbl>
          </a:graphicData>
        </a:graphic>
      </p:graphicFrame>
      <p:sp>
        <p:nvSpPr>
          <p:cNvPr id="6" name="Tartalom helye 2"/>
          <p:cNvSpPr txBox="1">
            <a:spLocks/>
          </p:cNvSpPr>
          <p:nvPr/>
        </p:nvSpPr>
        <p:spPr>
          <a:xfrm>
            <a:off x="285720" y="3071810"/>
            <a:ext cx="8643998" cy="3286148"/>
          </a:xfrm>
          <a:prstGeom prst="rect">
            <a:avLst/>
          </a:prstGeom>
        </p:spPr>
        <p:txBody>
          <a:bodyPr/>
          <a:lstStyle/>
          <a:p>
            <a:r>
              <a:rPr lang="hu-HU" sz="3200" dirty="0" smtClean="0">
                <a:solidFill>
                  <a:schemeClr val="bg1"/>
                </a:solidFill>
              </a:rPr>
              <a:t>Ezekkel az operátorokkal egy meghatározott elemet tudunk kivenni a bemenő listánkból. Az „</a:t>
            </a:r>
            <a:r>
              <a:rPr lang="hu-HU" sz="3200" dirty="0" err="1" smtClean="0">
                <a:solidFill>
                  <a:schemeClr val="bg1"/>
                </a:solidFill>
              </a:rPr>
              <a:t>OrDefault</a:t>
            </a:r>
            <a:r>
              <a:rPr lang="hu-HU" sz="3200" dirty="0" smtClean="0">
                <a:solidFill>
                  <a:schemeClr val="bg1"/>
                </a:solidFill>
              </a:rPr>
              <a:t>” végű operátorok ahelyett, hogy hibát dobnának, ha az eredmény üres szekvencia, az alap értékkel (</a:t>
            </a:r>
            <a:r>
              <a:rPr lang="hu-HU" sz="3200" dirty="0" err="1" smtClean="0">
                <a:solidFill>
                  <a:schemeClr val="bg1"/>
                </a:solidFill>
              </a:rPr>
              <a:t>default</a:t>
            </a:r>
            <a:r>
              <a:rPr lang="hu-HU" sz="3200" dirty="0" smtClean="0">
                <a:solidFill>
                  <a:schemeClr val="bg1"/>
                </a:solidFill>
              </a:rPr>
              <a:t>(</a:t>
            </a:r>
            <a:r>
              <a:rPr lang="hu-HU" sz="3200" dirty="0" err="1" smtClean="0">
                <a:solidFill>
                  <a:schemeClr val="bg1"/>
                </a:solidFill>
              </a:rPr>
              <a:t>TSource</a:t>
            </a:r>
            <a:r>
              <a:rPr lang="hu-HU" sz="3200" dirty="0" smtClean="0">
                <a:solidFill>
                  <a:schemeClr val="bg1"/>
                </a:solidFill>
              </a:rPr>
              <a:t>)) térnek vissza. Ez az alapérték referencia típusoknál a null érték, </a:t>
            </a:r>
            <a:r>
              <a:rPr lang="hu-HU" sz="3200" dirty="0" err="1" smtClean="0">
                <a:solidFill>
                  <a:schemeClr val="bg1"/>
                </a:solidFill>
              </a:rPr>
              <a:t>érték</a:t>
            </a:r>
            <a:r>
              <a:rPr lang="hu-HU" sz="3200" dirty="0" smtClean="0">
                <a:solidFill>
                  <a:schemeClr val="bg1"/>
                </a:solidFill>
              </a:rPr>
              <a:t> típusoknál pedig általában a nulla.</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First</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Last</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285720" y="714356"/>
            <a:ext cx="8229600" cy="5715040"/>
          </a:xfrm>
          <a:prstGeom prst="rect">
            <a:avLst/>
          </a:prstGeom>
        </p:spPr>
        <p:txBody>
          <a:bodyPr/>
          <a:lstStyle/>
          <a:p>
            <a:r>
              <a:rPr lang="hu-HU" sz="3200" dirty="0" smtClean="0">
                <a:solidFill>
                  <a:schemeClr val="bg1"/>
                </a:solidFill>
              </a:rPr>
              <a:t>A FIRST metódus a listánk első elemét, a LAST pedig az utolsó, elemet fogja visszaadni.</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7" name="Text Box 4"/>
          <p:cNvSpPr txBox="1">
            <a:spLocks noChangeArrowheads="1"/>
          </p:cNvSpPr>
          <p:nvPr/>
        </p:nvSpPr>
        <p:spPr bwMode="auto">
          <a:xfrm>
            <a:off x="357158" y="2571744"/>
            <a:ext cx="8501122" cy="2110455"/>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pl-PL" sz="2400" dirty="0" smtClean="0"/>
              <a:t>int[] szamok = { 1, 2, 3, 4, 5 };</a:t>
            </a:r>
          </a:p>
          <a:p>
            <a:r>
              <a:rPr lang="en-US" sz="2400" dirty="0" err="1" smtClean="0"/>
              <a:t>int</a:t>
            </a:r>
            <a:r>
              <a:rPr lang="en-US" sz="2400" dirty="0" smtClean="0"/>
              <a:t> </a:t>
            </a:r>
            <a:r>
              <a:rPr lang="en-US" sz="2400" dirty="0" err="1" smtClean="0"/>
              <a:t>elso</a:t>
            </a:r>
            <a:r>
              <a:rPr lang="en-US" sz="2400" dirty="0" smtClean="0"/>
              <a:t> = </a:t>
            </a:r>
            <a:r>
              <a:rPr lang="en-US" sz="2400" dirty="0" err="1" smtClean="0"/>
              <a:t>szamok.First</a:t>
            </a:r>
            <a:r>
              <a:rPr lang="en-US" sz="2400" dirty="0" smtClean="0"/>
              <a:t>(); </a:t>
            </a:r>
            <a:r>
              <a:rPr lang="en-US" sz="2400" dirty="0" smtClean="0">
                <a:solidFill>
                  <a:schemeClr val="accent3">
                    <a:lumMod val="50000"/>
                  </a:schemeClr>
                </a:solidFill>
              </a:rPr>
              <a:t>//EREDMÉNY: 1</a:t>
            </a:r>
          </a:p>
          <a:p>
            <a:r>
              <a:rPr lang="hu-HU" sz="2400" dirty="0" smtClean="0"/>
              <a:t>int </a:t>
            </a:r>
            <a:r>
              <a:rPr lang="hu-HU" sz="2400" dirty="0" err="1" smtClean="0"/>
              <a:t>utolso</a:t>
            </a:r>
            <a:r>
              <a:rPr lang="hu-HU" sz="2400" dirty="0" smtClean="0"/>
              <a:t> = </a:t>
            </a:r>
            <a:r>
              <a:rPr lang="hu-HU" sz="2400" dirty="0" err="1" smtClean="0"/>
              <a:t>szamok.Last</a:t>
            </a:r>
            <a:r>
              <a:rPr lang="hu-HU" sz="2400" dirty="0" smtClean="0"/>
              <a:t>(); </a:t>
            </a:r>
            <a:r>
              <a:rPr lang="hu-HU" sz="2400" dirty="0" smtClean="0">
                <a:solidFill>
                  <a:schemeClr val="accent3">
                    <a:lumMod val="50000"/>
                  </a:schemeClr>
                </a:solidFill>
              </a:rPr>
              <a:t>//EREDMÉNY: 5</a:t>
            </a:r>
          </a:p>
          <a:p>
            <a:r>
              <a:rPr lang="hu-HU" sz="2400" dirty="0" smtClean="0"/>
              <a:t>int </a:t>
            </a:r>
            <a:r>
              <a:rPr lang="hu-HU" sz="2400" dirty="0" err="1" smtClean="0"/>
              <a:t>elsoparos</a:t>
            </a:r>
            <a:r>
              <a:rPr lang="hu-HU" sz="2400" dirty="0" smtClean="0"/>
              <a:t> = </a:t>
            </a:r>
            <a:r>
              <a:rPr lang="hu-HU" sz="2400" dirty="0" err="1" smtClean="0"/>
              <a:t>szamok.First</a:t>
            </a:r>
            <a:r>
              <a:rPr lang="hu-HU" sz="2400" dirty="0" smtClean="0"/>
              <a:t>(n =&gt; </a:t>
            </a:r>
            <a:r>
              <a:rPr lang="hu-HU" sz="2400" dirty="0" err="1" smtClean="0"/>
              <a:t>n</a:t>
            </a:r>
            <a:r>
              <a:rPr lang="hu-HU" sz="2400" dirty="0" smtClean="0"/>
              <a:t> % 2 == 0); </a:t>
            </a:r>
            <a:r>
              <a:rPr lang="hu-HU" sz="2400" dirty="0" smtClean="0">
                <a:solidFill>
                  <a:schemeClr val="accent3">
                    <a:lumMod val="50000"/>
                  </a:schemeClr>
                </a:solidFill>
              </a:rPr>
              <a:t>//EREDMÉNY: 2</a:t>
            </a:r>
          </a:p>
          <a:p>
            <a:r>
              <a:rPr lang="hu-HU" sz="2400" dirty="0" smtClean="0"/>
              <a:t>int </a:t>
            </a:r>
            <a:r>
              <a:rPr lang="hu-HU" sz="2400" dirty="0" err="1" smtClean="0"/>
              <a:t>utolsoparos</a:t>
            </a:r>
            <a:r>
              <a:rPr lang="hu-HU" sz="2400" dirty="0" smtClean="0"/>
              <a:t> = </a:t>
            </a:r>
            <a:r>
              <a:rPr lang="hu-HU" sz="2400" dirty="0" err="1" smtClean="0"/>
              <a:t>szamok.Last</a:t>
            </a:r>
            <a:r>
              <a:rPr lang="hu-HU" sz="2400" dirty="0" smtClean="0"/>
              <a:t>(n =&gt; </a:t>
            </a:r>
            <a:r>
              <a:rPr lang="hu-HU" sz="2400" dirty="0" err="1" smtClean="0"/>
              <a:t>n</a:t>
            </a:r>
            <a:r>
              <a:rPr lang="hu-HU" sz="2400" dirty="0" smtClean="0"/>
              <a:t> % 2 == 0); </a:t>
            </a:r>
            <a:r>
              <a:rPr lang="hu-HU" sz="2400" dirty="0" smtClean="0">
                <a:solidFill>
                  <a:schemeClr val="accent3">
                    <a:lumMod val="50000"/>
                  </a:schemeClr>
                </a:solidFill>
              </a:rPr>
              <a:t>//EREDMÉNY: 4</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Single</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285720" y="714356"/>
            <a:ext cx="8229600" cy="5715040"/>
          </a:xfrm>
          <a:prstGeom prst="rect">
            <a:avLst/>
          </a:prstGeom>
        </p:spPr>
        <p:txBody>
          <a:bodyPr/>
          <a:lstStyle/>
          <a:p>
            <a:r>
              <a:rPr lang="hu-HU" sz="3200" dirty="0" smtClean="0">
                <a:solidFill>
                  <a:schemeClr val="bg1"/>
                </a:solidFill>
              </a:rPr>
              <a:t>A SINGLE pedig egy darab elemet fog visszaadni egy adott feltétel alapján</a:t>
            </a:r>
          </a:p>
          <a:p>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a:p>
            <a:endParaRPr lang="hu-HU" sz="3200" dirty="0" smtClean="0">
              <a:solidFill>
                <a:schemeClr val="bg1"/>
              </a:solidFill>
            </a:endParaRPr>
          </a:p>
          <a:p>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a:p>
            <a:endParaRPr lang="hu-HU" sz="3200" dirty="0" smtClean="0">
              <a:solidFill>
                <a:schemeClr val="bg1"/>
              </a:solidFill>
            </a:endParaRPr>
          </a:p>
          <a:p>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a:p>
            <a:r>
              <a:rPr lang="hu-HU" sz="3200" dirty="0" smtClean="0">
                <a:solidFill>
                  <a:schemeClr val="bg1"/>
                </a:solidFill>
              </a:rPr>
              <a:t>A SINGLE metódust gyakran használjuk, hogy az adatbázisunk egyik táblájából egy adott sort vegyünk ki:</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7" name="Text Box 4"/>
          <p:cNvSpPr txBox="1">
            <a:spLocks noChangeArrowheads="1"/>
          </p:cNvSpPr>
          <p:nvPr/>
        </p:nvSpPr>
        <p:spPr bwMode="auto">
          <a:xfrm>
            <a:off x="357158" y="1928802"/>
            <a:ext cx="8501122" cy="2110455"/>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effectLst>
        </p:spPr>
        <p:txBody>
          <a:bodyPr wrap="square" lIns="130622" tIns="130622" rIns="130622" bIns="130622">
            <a:spAutoFit/>
          </a:bodyPr>
          <a:lstStyle/>
          <a:p>
            <a:r>
              <a:rPr lang="pt-BR" sz="2400" dirty="0" smtClean="0"/>
              <a:t>int oszthato3mal = szamok.Single(n =&gt; n % 3 == 0); </a:t>
            </a:r>
            <a:r>
              <a:rPr lang="pt-BR" sz="2400" dirty="0" smtClean="0">
                <a:solidFill>
                  <a:schemeClr val="accent3">
                    <a:lumMod val="50000"/>
                  </a:schemeClr>
                </a:solidFill>
              </a:rPr>
              <a:t>//3</a:t>
            </a:r>
          </a:p>
          <a:p>
            <a:r>
              <a:rPr lang="hu-HU" sz="2400" dirty="0" smtClean="0"/>
              <a:t>int oszthato2vel = </a:t>
            </a:r>
            <a:r>
              <a:rPr lang="hu-HU" sz="2400" dirty="0" err="1" smtClean="0"/>
              <a:t>szamok.Single</a:t>
            </a:r>
            <a:r>
              <a:rPr lang="hu-HU" sz="2400" dirty="0" smtClean="0"/>
              <a:t>(n =&gt; </a:t>
            </a:r>
            <a:r>
              <a:rPr lang="hu-HU" sz="2400" dirty="0" err="1" smtClean="0"/>
              <a:t>n</a:t>
            </a:r>
            <a:r>
              <a:rPr lang="hu-HU" sz="2400" dirty="0" smtClean="0"/>
              <a:t> % 2 == 0); </a:t>
            </a:r>
            <a:r>
              <a:rPr lang="hu-HU" sz="2400" dirty="0" smtClean="0">
                <a:solidFill>
                  <a:schemeClr val="accent3">
                    <a:lumMod val="50000"/>
                  </a:schemeClr>
                </a:solidFill>
              </a:rPr>
              <a:t>//Hiba:2 találat</a:t>
            </a:r>
          </a:p>
          <a:p>
            <a:r>
              <a:rPr lang="hu-HU" sz="2400" dirty="0" smtClean="0"/>
              <a:t>int </a:t>
            </a:r>
            <a:r>
              <a:rPr lang="hu-HU" sz="2400" dirty="0" err="1" smtClean="0"/>
              <a:t>error</a:t>
            </a:r>
            <a:r>
              <a:rPr lang="hu-HU" sz="2400" dirty="0" smtClean="0"/>
              <a:t> = </a:t>
            </a:r>
            <a:r>
              <a:rPr lang="hu-HU" sz="2400" dirty="0" err="1" smtClean="0"/>
              <a:t>szamok.Single</a:t>
            </a:r>
            <a:r>
              <a:rPr lang="hu-HU" sz="2400" dirty="0" smtClean="0"/>
              <a:t>(n =&gt; </a:t>
            </a:r>
            <a:r>
              <a:rPr lang="hu-HU" sz="2400" dirty="0" err="1" smtClean="0"/>
              <a:t>n</a:t>
            </a:r>
            <a:r>
              <a:rPr lang="hu-HU" sz="2400" dirty="0" smtClean="0"/>
              <a:t> &gt; 10); </a:t>
            </a:r>
            <a:r>
              <a:rPr lang="hu-HU" sz="2400" dirty="0" smtClean="0">
                <a:solidFill>
                  <a:schemeClr val="accent3">
                    <a:lumMod val="50000"/>
                  </a:schemeClr>
                </a:solidFill>
              </a:rPr>
              <a:t>// Hiba: nincs találat</a:t>
            </a:r>
          </a:p>
          <a:p>
            <a:r>
              <a:rPr lang="pt-BR" sz="2400" dirty="0" smtClean="0"/>
              <a:t>int nincs = szamok.SingleOrDefault(n =&gt; n &gt; 10); </a:t>
            </a:r>
            <a:r>
              <a:rPr lang="pt-BR" sz="2400" dirty="0" smtClean="0">
                <a:solidFill>
                  <a:schemeClr val="accent3">
                    <a:lumMod val="50000"/>
                  </a:schemeClr>
                </a:solidFill>
              </a:rPr>
              <a:t>// 0</a:t>
            </a:r>
          </a:p>
          <a:p>
            <a:r>
              <a:rPr lang="hu-HU" sz="2400" dirty="0" smtClean="0"/>
              <a:t>int error2 = </a:t>
            </a:r>
            <a:r>
              <a:rPr lang="hu-HU" sz="2400" dirty="0" err="1" smtClean="0"/>
              <a:t>szamok.SingleOrDefault</a:t>
            </a:r>
            <a:r>
              <a:rPr lang="hu-HU" sz="2400" dirty="0" smtClean="0"/>
              <a:t>(n =&gt; </a:t>
            </a:r>
            <a:r>
              <a:rPr lang="hu-HU" sz="2400" dirty="0" err="1" smtClean="0"/>
              <a:t>n</a:t>
            </a:r>
            <a:r>
              <a:rPr lang="hu-HU" sz="2400" dirty="0" smtClean="0"/>
              <a:t> % 2 == 0);</a:t>
            </a:r>
            <a:r>
              <a:rPr lang="hu-HU" sz="2400" dirty="0" smtClean="0">
                <a:solidFill>
                  <a:schemeClr val="accent3">
                    <a:lumMod val="50000"/>
                  </a:schemeClr>
                </a:solidFill>
              </a:rPr>
              <a:t>// Hiba</a:t>
            </a:r>
          </a:p>
        </p:txBody>
      </p:sp>
      <p:sp>
        <p:nvSpPr>
          <p:cNvPr id="8" name="Text Box 4"/>
          <p:cNvSpPr txBox="1">
            <a:spLocks noChangeArrowheads="1"/>
          </p:cNvSpPr>
          <p:nvPr/>
        </p:nvSpPr>
        <p:spPr bwMode="auto">
          <a:xfrm>
            <a:off x="357158" y="5855541"/>
            <a:ext cx="8501122" cy="633127"/>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effectLst>
        </p:spPr>
        <p:txBody>
          <a:bodyPr wrap="square" lIns="130622" tIns="130622" rIns="130622" bIns="130622">
            <a:spAutoFit/>
          </a:bodyPr>
          <a:lstStyle/>
          <a:p>
            <a:r>
              <a:rPr lang="hu-HU" sz="2400" dirty="0" err="1" smtClean="0"/>
              <a:t>UsersClass</a:t>
            </a:r>
            <a:r>
              <a:rPr lang="hu-HU" sz="2400" dirty="0" smtClean="0"/>
              <a:t> </a:t>
            </a:r>
            <a:r>
              <a:rPr lang="hu-HU" sz="2400" dirty="0" err="1" smtClean="0"/>
              <a:t>user</a:t>
            </a:r>
            <a:r>
              <a:rPr lang="hu-HU" sz="2400" dirty="0" smtClean="0"/>
              <a:t> = </a:t>
            </a:r>
            <a:r>
              <a:rPr lang="hu-HU" sz="2400" dirty="0" err="1" smtClean="0"/>
              <a:t>db.Users.Single</a:t>
            </a:r>
            <a:r>
              <a:rPr lang="hu-HU" sz="2400" dirty="0" smtClean="0"/>
              <a:t>(p =&gt; </a:t>
            </a:r>
            <a:r>
              <a:rPr lang="hu-HU" sz="2400" dirty="0" err="1" smtClean="0"/>
              <a:t>p.UserID</a:t>
            </a:r>
            <a:r>
              <a:rPr lang="hu-HU" sz="2400" dirty="0" smtClean="0"/>
              <a:t> ==</a:t>
            </a:r>
            <a:r>
              <a:rPr lang="hu-HU" sz="2400" dirty="0" err="1" smtClean="0"/>
              <a:t>userid</a:t>
            </a:r>
            <a:r>
              <a:rPr lang="hu-HU" sz="2400" dirty="0" smtClean="0"/>
              <a:t>);</a:t>
            </a:r>
            <a:endParaRPr lang="hu-HU" sz="2400" dirty="0" smtClean="0">
              <a:solidFill>
                <a:schemeClr val="accent3">
                  <a:lumMod val="50000"/>
                </a:schemeClr>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ElementAt</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285720" y="714356"/>
            <a:ext cx="8229600" cy="5715040"/>
          </a:xfrm>
          <a:prstGeom prst="rect">
            <a:avLst/>
          </a:prstGeom>
        </p:spPr>
        <p:txBody>
          <a:bodyPr/>
          <a:lstStyle/>
          <a:p>
            <a:r>
              <a:rPr lang="hu-HU" sz="3200" dirty="0" smtClean="0">
                <a:solidFill>
                  <a:schemeClr val="bg1"/>
                </a:solidFill>
              </a:rPr>
              <a:t>Az ELEMENTAT metódussal a listánk egy n-edik elemét tudjuk kivenni:</a:t>
            </a:r>
          </a:p>
          <a:p>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a:p>
            <a:endParaRPr lang="hu-HU" sz="3200" dirty="0" smtClean="0">
              <a:solidFill>
                <a:schemeClr val="bg1"/>
              </a:solidFill>
            </a:endParaRPr>
          </a:p>
          <a:p>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a:p>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a:p>
            <a:endParaRPr lang="hu-HU" sz="3200" dirty="0" smtClean="0">
              <a:solidFill>
                <a:schemeClr val="bg1"/>
              </a:solidFill>
            </a:endParaRPr>
          </a:p>
          <a:p>
            <a:r>
              <a:rPr lang="hu-HU" sz="3200" dirty="0" smtClean="0">
                <a:solidFill>
                  <a:schemeClr val="bg1"/>
                </a:solidFill>
              </a:rPr>
              <a:t>Ha a listánk amelyen futtatjuk ezt a metódust megvalósítja az </a:t>
            </a:r>
            <a:r>
              <a:rPr lang="hu-HU" sz="3200" b="1" dirty="0" err="1" smtClean="0">
                <a:solidFill>
                  <a:schemeClr val="bg1"/>
                </a:solidFill>
              </a:rPr>
              <a:t>IList</a:t>
            </a:r>
            <a:r>
              <a:rPr lang="hu-HU" sz="3200" dirty="0" smtClean="0">
                <a:solidFill>
                  <a:schemeClr val="bg1"/>
                </a:solidFill>
              </a:rPr>
              <a:t> </a:t>
            </a:r>
            <a:r>
              <a:rPr lang="hu-HU" sz="3200" dirty="0" err="1" smtClean="0">
                <a:solidFill>
                  <a:schemeClr val="bg1"/>
                </a:solidFill>
              </a:rPr>
              <a:t>interfacet</a:t>
            </a:r>
            <a:r>
              <a:rPr lang="hu-HU" sz="3200" dirty="0" smtClean="0">
                <a:solidFill>
                  <a:schemeClr val="bg1"/>
                </a:solidFill>
              </a:rPr>
              <a:t> akkor </a:t>
            </a:r>
            <a:r>
              <a:rPr lang="nn-NO" sz="3200" dirty="0" smtClean="0">
                <a:solidFill>
                  <a:schemeClr val="bg1"/>
                </a:solidFill>
              </a:rPr>
              <a:t>a lista indexelője fog meghívódni, ellenkező esetben </a:t>
            </a:r>
            <a:r>
              <a:rPr lang="nn-NO" sz="3200" b="1" dirty="0" smtClean="0">
                <a:solidFill>
                  <a:schemeClr val="bg1"/>
                </a:solidFill>
              </a:rPr>
              <a:t>N</a:t>
            </a:r>
            <a:r>
              <a:rPr lang="nn-NO" sz="3200" dirty="0" smtClean="0">
                <a:solidFill>
                  <a:schemeClr val="bg1"/>
                </a:solidFill>
              </a:rPr>
              <a:t> darab lépéssel találja meg a</a:t>
            </a:r>
            <a:r>
              <a:rPr lang="hu-HU" sz="3200" dirty="0" smtClean="0">
                <a:solidFill>
                  <a:schemeClr val="bg1"/>
                </a:solidFill>
              </a:rPr>
              <a:t> kívánt elemet. </a:t>
            </a:r>
          </a:p>
          <a:p>
            <a:endParaRPr lang="hu-HU" sz="3200" dirty="0" smtClean="0">
              <a:solidFill>
                <a:schemeClr val="bg1"/>
              </a:solidFill>
            </a:endParaRPr>
          </a:p>
        </p:txBody>
      </p:sp>
      <p:sp>
        <p:nvSpPr>
          <p:cNvPr id="7" name="Text Box 4"/>
          <p:cNvSpPr txBox="1">
            <a:spLocks noChangeArrowheads="1"/>
          </p:cNvSpPr>
          <p:nvPr/>
        </p:nvSpPr>
        <p:spPr bwMode="auto">
          <a:xfrm>
            <a:off x="357158" y="1928802"/>
            <a:ext cx="8501122" cy="1741123"/>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effectLst>
        </p:spPr>
        <p:txBody>
          <a:bodyPr wrap="square" lIns="130622" tIns="130622" rIns="130622" bIns="130622">
            <a:spAutoFit/>
          </a:bodyPr>
          <a:lstStyle/>
          <a:p>
            <a:r>
              <a:rPr lang="pl-PL" sz="2400" dirty="0" smtClean="0"/>
              <a:t>int[] szamok = { 1, 2, 3, 4, 5 };</a:t>
            </a:r>
          </a:p>
          <a:p>
            <a:r>
              <a:rPr lang="hu-HU" sz="2400" dirty="0" smtClean="0"/>
              <a:t>int harmadik = </a:t>
            </a:r>
            <a:r>
              <a:rPr lang="hu-HU" sz="2400" dirty="0" err="1" smtClean="0"/>
              <a:t>szamok.ElementAt</a:t>
            </a:r>
            <a:r>
              <a:rPr lang="hu-HU" sz="2400" dirty="0" smtClean="0"/>
              <a:t>(2); </a:t>
            </a:r>
            <a:r>
              <a:rPr lang="hu-HU" sz="2400" dirty="0" smtClean="0">
                <a:solidFill>
                  <a:schemeClr val="accent3">
                    <a:lumMod val="75000"/>
                  </a:schemeClr>
                </a:solidFill>
              </a:rPr>
              <a:t>//EREDMÉNY: 3</a:t>
            </a:r>
          </a:p>
          <a:p>
            <a:r>
              <a:rPr lang="hu-HU" sz="2400" dirty="0" smtClean="0"/>
              <a:t>int hiba = </a:t>
            </a:r>
            <a:r>
              <a:rPr lang="hu-HU" sz="2400" dirty="0" err="1" smtClean="0"/>
              <a:t>szamok.ElementAt</a:t>
            </a:r>
            <a:r>
              <a:rPr lang="hu-HU" sz="2400" dirty="0" smtClean="0"/>
              <a:t>(9); </a:t>
            </a:r>
            <a:r>
              <a:rPr lang="hu-HU" sz="2400" dirty="0" smtClean="0">
                <a:solidFill>
                  <a:schemeClr val="accent3">
                    <a:lumMod val="75000"/>
                  </a:schemeClr>
                </a:solidFill>
              </a:rPr>
              <a:t>//EREDMÉNY: Hiba</a:t>
            </a:r>
          </a:p>
          <a:p>
            <a:r>
              <a:rPr lang="hu-HU" sz="2400" dirty="0" smtClean="0"/>
              <a:t>int </a:t>
            </a:r>
            <a:r>
              <a:rPr lang="hu-HU" sz="2400" dirty="0" err="1" smtClean="0"/>
              <a:t>tizedik</a:t>
            </a:r>
            <a:r>
              <a:rPr lang="hu-HU" sz="2400" dirty="0" smtClean="0"/>
              <a:t> = </a:t>
            </a:r>
            <a:r>
              <a:rPr lang="hu-HU" sz="2400" dirty="0" err="1" smtClean="0"/>
              <a:t>szamok.ElementAtOrDefault</a:t>
            </a:r>
            <a:r>
              <a:rPr lang="hu-HU" sz="2400" dirty="0" smtClean="0"/>
              <a:t>(9); </a:t>
            </a:r>
            <a:r>
              <a:rPr lang="hu-HU" sz="2400" dirty="0" smtClean="0">
                <a:solidFill>
                  <a:schemeClr val="accent3">
                    <a:lumMod val="75000"/>
                  </a:schemeClr>
                </a:solidFill>
              </a:rPr>
              <a:t>//EREDMÉNY: 0</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Quantifiers</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2239971"/>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graphicFrame>
        <p:nvGraphicFramePr>
          <p:cNvPr id="5" name="Táblázat 4"/>
          <p:cNvGraphicFramePr>
            <a:graphicFrameLocks noGrp="1"/>
          </p:cNvGraphicFramePr>
          <p:nvPr/>
        </p:nvGraphicFramePr>
        <p:xfrm>
          <a:off x="2571736" y="428604"/>
          <a:ext cx="6572264" cy="1849120"/>
        </p:xfrm>
        <a:graphic>
          <a:graphicData uri="http://schemas.openxmlformats.org/drawingml/2006/table">
            <a:tbl>
              <a:tblPr firstRow="1" bandRow="1">
                <a:tableStyleId>{00A15C55-8517-42AA-B614-E9B94910E393}</a:tableStyleId>
              </a:tblPr>
              <a:tblGrid>
                <a:gridCol w="3029413"/>
                <a:gridCol w="3542851"/>
              </a:tblGrid>
              <a:tr h="357190">
                <a:tc>
                  <a:txBody>
                    <a:bodyPr/>
                    <a:lstStyle/>
                    <a:p>
                      <a:r>
                        <a:rPr lang="hu-HU" dirty="0" smtClean="0"/>
                        <a:t>Metódus </a:t>
                      </a:r>
                      <a:endParaRPr lang="hu-HU" dirty="0"/>
                    </a:p>
                  </a:txBody>
                  <a:tcPr/>
                </a:tc>
                <a:tc>
                  <a:txBody>
                    <a:bodyPr/>
                    <a:lstStyle/>
                    <a:p>
                      <a:r>
                        <a:rPr lang="hu-HU" dirty="0" smtClean="0"/>
                        <a:t>SQL megfelelő</a:t>
                      </a:r>
                      <a:endParaRPr lang="hu-HU" dirty="0"/>
                    </a:p>
                  </a:txBody>
                  <a:tcPr/>
                </a:tc>
              </a:tr>
              <a:tr h="370840">
                <a:tc>
                  <a:txBody>
                    <a:bodyPr/>
                    <a:lstStyle/>
                    <a:p>
                      <a:r>
                        <a:rPr lang="hu-HU" dirty="0" err="1" smtClean="0"/>
                        <a:t>Contains</a:t>
                      </a:r>
                      <a:endParaRPr lang="hu-HU" dirty="0"/>
                    </a:p>
                  </a:txBody>
                  <a:tcPr/>
                </a:tc>
                <a:tc>
                  <a:txBody>
                    <a:bodyPr/>
                    <a:lstStyle/>
                    <a:p>
                      <a:r>
                        <a:rPr lang="hu-HU" sz="1800" kern="1200" baseline="0" dirty="0" smtClean="0">
                          <a:solidFill>
                            <a:schemeClr val="dk1"/>
                          </a:solidFill>
                          <a:latin typeface="+mn-lt"/>
                          <a:ea typeface="+mn-ea"/>
                          <a:cs typeface="+mn-cs"/>
                        </a:rPr>
                        <a:t>WHERE … IN (…)</a:t>
                      </a:r>
                      <a:endParaRPr lang="hu-HU" dirty="0"/>
                    </a:p>
                  </a:txBody>
                  <a:tcPr/>
                </a:tc>
              </a:tr>
              <a:tr h="370840">
                <a:tc>
                  <a:txBody>
                    <a:bodyPr/>
                    <a:lstStyle/>
                    <a:p>
                      <a:r>
                        <a:rPr lang="hu-HU" dirty="0" err="1" smtClean="0"/>
                        <a:t>Any</a:t>
                      </a:r>
                      <a:endParaRPr lang="hu-HU" dirty="0"/>
                    </a:p>
                  </a:txBody>
                  <a:tcPr/>
                </a:tc>
                <a:tc>
                  <a:txBody>
                    <a:bodyPr/>
                    <a:lstStyle/>
                    <a:p>
                      <a:r>
                        <a:rPr lang="hu-HU" sz="1800" kern="1200" baseline="0" dirty="0" smtClean="0">
                          <a:solidFill>
                            <a:schemeClr val="dk1"/>
                          </a:solidFill>
                          <a:latin typeface="+mn-lt"/>
                          <a:ea typeface="+mn-ea"/>
                          <a:cs typeface="+mn-cs"/>
                        </a:rPr>
                        <a:t>WHERE … IN (…)</a:t>
                      </a:r>
                      <a:endParaRPr lang="hu-HU" dirty="0"/>
                    </a:p>
                  </a:txBody>
                  <a:tcPr/>
                </a:tc>
              </a:tr>
              <a:tr h="370840">
                <a:tc>
                  <a:txBody>
                    <a:bodyPr/>
                    <a:lstStyle/>
                    <a:p>
                      <a:r>
                        <a:rPr lang="hu-HU" dirty="0" err="1" smtClean="0"/>
                        <a:t>All</a:t>
                      </a:r>
                      <a:endParaRPr lang="hu-HU" dirty="0"/>
                    </a:p>
                  </a:txBody>
                  <a:tcPr/>
                </a:tc>
                <a:tc>
                  <a:txBody>
                    <a:bodyPr/>
                    <a:lstStyle/>
                    <a:p>
                      <a:r>
                        <a:rPr lang="hu-HU" sz="1800" kern="1200" baseline="0" dirty="0" smtClean="0">
                          <a:solidFill>
                            <a:schemeClr val="dk1"/>
                          </a:solidFill>
                          <a:latin typeface="+mn-lt"/>
                          <a:ea typeface="+mn-ea"/>
                          <a:cs typeface="+mn-cs"/>
                        </a:rPr>
                        <a:t>WHERE (…)</a:t>
                      </a:r>
                      <a:endParaRPr lang="hu-HU" dirty="0"/>
                    </a:p>
                  </a:txBody>
                  <a:tcPr/>
                </a:tc>
              </a:tr>
              <a:tr h="370840">
                <a:tc>
                  <a:txBody>
                    <a:bodyPr/>
                    <a:lstStyle/>
                    <a:p>
                      <a:r>
                        <a:rPr lang="hu-HU" dirty="0" err="1" smtClean="0"/>
                        <a:t>SequenceEqual</a:t>
                      </a:r>
                      <a:endParaRPr lang="hu-HU" dirty="0"/>
                    </a:p>
                  </a:txBody>
                  <a:tcPr/>
                </a:tc>
                <a:tc>
                  <a:txBody>
                    <a:bodyPr/>
                    <a:lstStyle/>
                    <a:p>
                      <a:endParaRPr lang="hu-HU" dirty="0"/>
                    </a:p>
                  </a:txBody>
                  <a:tcPr/>
                </a:tc>
              </a:tr>
            </a:tbl>
          </a:graphicData>
        </a:graphic>
      </p:graphicFrame>
      <p:sp>
        <p:nvSpPr>
          <p:cNvPr id="6" name="Tartalom helye 2"/>
          <p:cNvSpPr txBox="1">
            <a:spLocks/>
          </p:cNvSpPr>
          <p:nvPr/>
        </p:nvSpPr>
        <p:spPr>
          <a:xfrm>
            <a:off x="285720" y="3071810"/>
            <a:ext cx="8643998" cy="3286148"/>
          </a:xfrm>
          <a:prstGeom prst="rect">
            <a:avLst/>
          </a:prstGeom>
        </p:spPr>
        <p:txBody>
          <a:bodyPr/>
          <a:lstStyle/>
          <a:p>
            <a:r>
              <a:rPr lang="hu-HU" sz="3200" dirty="0" smtClean="0">
                <a:solidFill>
                  <a:schemeClr val="bg1"/>
                </a:solidFill>
              </a:rPr>
              <a:t>A következő metódusok azt a kérdést hivatottak eldönteni, hogy egy adott lista tartalmaz-e egy adott elemet, vagy éppen hogy nem tartalmazza.</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Contains</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Any</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285720" y="714356"/>
            <a:ext cx="8229600" cy="5715040"/>
          </a:xfrm>
          <a:prstGeom prst="rect">
            <a:avLst/>
          </a:prstGeom>
        </p:spPr>
        <p:txBody>
          <a:bodyPr/>
          <a:lstStyle/>
          <a:p>
            <a:r>
              <a:rPr lang="hu-HU" sz="2400" dirty="0" smtClean="0">
                <a:solidFill>
                  <a:schemeClr val="bg1"/>
                </a:solidFill>
              </a:rPr>
              <a:t>Az ANY metódus minden tekintetben hasonlít a CONTAINS metódushoz, minden problémát</a:t>
            </a:r>
          </a:p>
          <a:p>
            <a:r>
              <a:rPr lang="hu-HU" sz="2400" dirty="0" smtClean="0">
                <a:solidFill>
                  <a:schemeClr val="bg1"/>
                </a:solidFill>
              </a:rPr>
              <a:t>le tudunk írni az </a:t>
            </a:r>
            <a:r>
              <a:rPr lang="hu-HU" sz="2400" dirty="0" err="1" smtClean="0">
                <a:solidFill>
                  <a:schemeClr val="bg1"/>
                </a:solidFill>
              </a:rPr>
              <a:t>ANY-vel</a:t>
            </a:r>
            <a:r>
              <a:rPr lang="hu-HU" sz="2400" dirty="0" smtClean="0">
                <a:solidFill>
                  <a:schemeClr val="bg1"/>
                </a:solidFill>
              </a:rPr>
              <a:t> amit a </a:t>
            </a:r>
            <a:r>
              <a:rPr lang="hu-HU" sz="2400" dirty="0" err="1" smtClean="0">
                <a:solidFill>
                  <a:schemeClr val="bg1"/>
                </a:solidFill>
              </a:rPr>
              <a:t>CONTAINS-al</a:t>
            </a:r>
            <a:r>
              <a:rPr lang="hu-HU" sz="2400" dirty="0" smtClean="0">
                <a:solidFill>
                  <a:schemeClr val="bg1"/>
                </a:solidFill>
              </a:rPr>
              <a:t> is, azzal a különbséggel, hogy az ANY metódusnak megadhatunk egy feltételt is. A metódusok igaz (</a:t>
            </a:r>
            <a:r>
              <a:rPr lang="hu-HU" sz="2400" dirty="0" err="1" smtClean="0">
                <a:solidFill>
                  <a:schemeClr val="bg1"/>
                </a:solidFill>
              </a:rPr>
              <a:t>true</a:t>
            </a:r>
            <a:r>
              <a:rPr lang="hu-HU" sz="2400" dirty="0" smtClean="0">
                <a:solidFill>
                  <a:schemeClr val="bg1"/>
                </a:solidFill>
              </a:rPr>
              <a:t>) értékkel térnek vissza ha a keresett elem megtalálható az adott halmazban:</a:t>
            </a:r>
          </a:p>
        </p:txBody>
      </p:sp>
      <p:sp>
        <p:nvSpPr>
          <p:cNvPr id="7" name="Text Box 4"/>
          <p:cNvSpPr txBox="1">
            <a:spLocks noChangeArrowheads="1"/>
          </p:cNvSpPr>
          <p:nvPr/>
        </p:nvSpPr>
        <p:spPr bwMode="auto">
          <a:xfrm>
            <a:off x="285720" y="3214686"/>
            <a:ext cx="8501122" cy="2110455"/>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effectLst>
        </p:spPr>
        <p:txBody>
          <a:bodyPr wrap="square" lIns="130622" tIns="130622" rIns="130622" bIns="130622">
            <a:spAutoFit/>
          </a:bodyPr>
          <a:lstStyle/>
          <a:p>
            <a:r>
              <a:rPr lang="en-US" sz="2400" dirty="0" err="1" smtClean="0"/>
              <a:t>bool</a:t>
            </a:r>
            <a:r>
              <a:rPr lang="en-US" sz="2400" dirty="0" smtClean="0"/>
              <a:t> </a:t>
            </a:r>
            <a:r>
              <a:rPr lang="en-US" sz="2400" dirty="0" err="1" smtClean="0"/>
              <a:t>igaz_e</a:t>
            </a:r>
            <a:r>
              <a:rPr lang="en-US" sz="2400" dirty="0" smtClean="0"/>
              <a:t> = new </a:t>
            </a:r>
            <a:r>
              <a:rPr lang="en-US" sz="2400" dirty="0" err="1" smtClean="0"/>
              <a:t>int</a:t>
            </a:r>
            <a:r>
              <a:rPr lang="en-US" sz="2400" dirty="0" smtClean="0"/>
              <a:t>[] { 2, 3, 4 }.Contains(3);</a:t>
            </a:r>
            <a:endParaRPr lang="hu-HU" sz="2400" dirty="0" smtClean="0"/>
          </a:p>
          <a:p>
            <a:r>
              <a:rPr lang="en-US" sz="2400" dirty="0" smtClean="0">
                <a:solidFill>
                  <a:schemeClr val="accent3">
                    <a:lumMod val="50000"/>
                  </a:schemeClr>
                </a:solidFill>
              </a:rPr>
              <a:t>//EREDMÉNY true</a:t>
            </a:r>
            <a:endParaRPr lang="hu-HU" sz="2400" dirty="0" smtClean="0">
              <a:solidFill>
                <a:schemeClr val="accent3">
                  <a:lumMod val="50000"/>
                </a:schemeClr>
              </a:solidFill>
            </a:endParaRPr>
          </a:p>
          <a:p>
            <a:endParaRPr lang="hu-HU" sz="2400" dirty="0" smtClean="0">
              <a:solidFill>
                <a:schemeClr val="accent3">
                  <a:lumMod val="75000"/>
                </a:schemeClr>
              </a:solidFill>
            </a:endParaRPr>
          </a:p>
          <a:p>
            <a:r>
              <a:rPr lang="en-US" sz="2400" dirty="0" err="1" smtClean="0"/>
              <a:t>bool</a:t>
            </a:r>
            <a:r>
              <a:rPr lang="en-US" sz="2400" dirty="0" smtClean="0"/>
              <a:t> </a:t>
            </a:r>
            <a:r>
              <a:rPr lang="en-US" sz="2400" dirty="0" err="1" smtClean="0"/>
              <a:t>igaz_e</a:t>
            </a:r>
            <a:r>
              <a:rPr lang="en-US" sz="2400" dirty="0" smtClean="0"/>
              <a:t> = new </a:t>
            </a:r>
            <a:r>
              <a:rPr lang="en-US" sz="2400" dirty="0" err="1" smtClean="0"/>
              <a:t>int</a:t>
            </a:r>
            <a:r>
              <a:rPr lang="en-US" sz="2400" dirty="0" smtClean="0"/>
              <a:t>[] { 2, 3, 4 }.Any(n =&gt; n == 3); </a:t>
            </a:r>
            <a:endParaRPr lang="hu-HU" sz="2400" dirty="0" smtClean="0"/>
          </a:p>
          <a:p>
            <a:r>
              <a:rPr lang="en-US" sz="2400" dirty="0" smtClean="0">
                <a:solidFill>
                  <a:schemeClr val="accent3">
                    <a:lumMod val="50000"/>
                  </a:schemeClr>
                </a:solidFill>
              </a:rPr>
              <a:t>//EREDMÉNY true</a:t>
            </a:r>
            <a:endParaRPr lang="hu-HU" sz="2400" dirty="0" smtClean="0">
              <a:solidFill>
                <a:schemeClr val="accent3">
                  <a:lumMod val="5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artalom helye 2"/>
          <p:cNvSpPr>
            <a:spLocks noGrp="1"/>
          </p:cNvSpPr>
          <p:nvPr>
            <p:ph idx="1"/>
          </p:nvPr>
        </p:nvSpPr>
        <p:spPr/>
        <p:txBody>
          <a:bodyPr/>
          <a:lstStyle/>
          <a:p>
            <a:pPr eaLnBrk="1" hangingPunct="1">
              <a:buNone/>
            </a:pPr>
            <a:r>
              <a:rPr lang="hu-HU" dirty="0" smtClean="0">
                <a:solidFill>
                  <a:schemeClr val="bg1"/>
                </a:solidFill>
              </a:rPr>
              <a:t>	OO világban nem objektum orientált adatforrások</a:t>
            </a:r>
          </a:p>
          <a:p>
            <a:pPr lvl="1" eaLnBrk="1" hangingPunct="1"/>
            <a:r>
              <a:rPr lang="hu-HU" dirty="0" smtClean="0">
                <a:solidFill>
                  <a:schemeClr val="bg1"/>
                </a:solidFill>
              </a:rPr>
              <a:t>ORM</a:t>
            </a:r>
          </a:p>
          <a:p>
            <a:pPr lvl="1" eaLnBrk="1" hangingPunct="1"/>
            <a:r>
              <a:rPr lang="hu-HU" dirty="0" smtClean="0">
                <a:solidFill>
                  <a:schemeClr val="bg1"/>
                </a:solidFill>
              </a:rPr>
              <a:t>Uniformizált adatelérés</a:t>
            </a:r>
          </a:p>
          <a:p>
            <a:pPr lvl="1" eaLnBrk="1" hangingPunct="1"/>
            <a:r>
              <a:rPr lang="hu-HU" dirty="0" smtClean="0">
                <a:solidFill>
                  <a:schemeClr val="bg1"/>
                </a:solidFill>
              </a:rPr>
              <a:t>Imperatív programozás helyett deklaratív</a:t>
            </a:r>
          </a:p>
          <a:p>
            <a:pPr lvl="1" eaLnBrk="1" hangingPunct="1"/>
            <a:r>
              <a:rPr lang="hu-HU" dirty="0" smtClean="0">
                <a:solidFill>
                  <a:schemeClr val="bg1"/>
                </a:solidFill>
              </a:rPr>
              <a:t>Nyelvbe ágyazott</a:t>
            </a:r>
          </a:p>
          <a:p>
            <a:pPr lvl="1" eaLnBrk="1" hangingPunct="1"/>
            <a:r>
              <a:rPr lang="hu-HU" dirty="0" err="1" smtClean="0">
                <a:solidFill>
                  <a:schemeClr val="bg1"/>
                </a:solidFill>
              </a:rPr>
              <a:t>Linq</a:t>
            </a:r>
            <a:r>
              <a:rPr lang="hu-HU" dirty="0" smtClean="0">
                <a:solidFill>
                  <a:schemeClr val="bg1"/>
                </a:solidFill>
              </a:rPr>
              <a:t> </a:t>
            </a:r>
            <a:r>
              <a:rPr lang="hu-HU" dirty="0" err="1" smtClean="0">
                <a:solidFill>
                  <a:schemeClr val="bg1"/>
                </a:solidFill>
              </a:rPr>
              <a:t>provider</a:t>
            </a:r>
            <a:r>
              <a:rPr lang="hu-HU" dirty="0" smtClean="0">
                <a:solidFill>
                  <a:schemeClr val="bg1"/>
                </a:solidFill>
              </a:rPr>
              <a:t> fejlesztési láz</a:t>
            </a:r>
          </a:p>
        </p:txBody>
      </p:sp>
      <p:sp>
        <p:nvSpPr>
          <p:cNvPr id="4" name="Szövegdoboz 3"/>
          <p:cNvSpPr txBox="1"/>
          <p:nvPr/>
        </p:nvSpPr>
        <p:spPr>
          <a:xfrm>
            <a:off x="0" y="0"/>
            <a:ext cx="357186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Miért  kellet a LINQ?</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ALL</a:t>
            </a: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285720" y="714356"/>
            <a:ext cx="8229600" cy="5715040"/>
          </a:xfrm>
          <a:prstGeom prst="rect">
            <a:avLst/>
          </a:prstGeom>
        </p:spPr>
        <p:txBody>
          <a:bodyPr/>
          <a:lstStyle/>
          <a:p>
            <a:r>
              <a:rPr lang="hu-HU" sz="3200" dirty="0" smtClean="0">
                <a:solidFill>
                  <a:schemeClr val="bg1"/>
                </a:solidFill>
              </a:rPr>
              <a:t>Az ALL metódus igaz értékkel fog visszatérni ha összes elem megfelel a feltételnek az adott halmazban</a:t>
            </a:r>
          </a:p>
        </p:txBody>
      </p:sp>
      <p:sp>
        <p:nvSpPr>
          <p:cNvPr id="7" name="Text Box 4"/>
          <p:cNvSpPr txBox="1">
            <a:spLocks noChangeArrowheads="1"/>
          </p:cNvSpPr>
          <p:nvPr/>
        </p:nvSpPr>
        <p:spPr bwMode="auto">
          <a:xfrm>
            <a:off x="285720" y="3214686"/>
            <a:ext cx="8501122" cy="1002459"/>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effectLst>
        </p:spPr>
        <p:txBody>
          <a:bodyPr wrap="square" lIns="130622" tIns="130622" rIns="130622" bIns="130622">
            <a:spAutoFit/>
          </a:bodyPr>
          <a:lstStyle/>
          <a:p>
            <a:r>
              <a:rPr lang="hu-HU" sz="2400" dirty="0" err="1" smtClean="0"/>
              <a:t>bool</a:t>
            </a:r>
            <a:r>
              <a:rPr lang="hu-HU" sz="2400" dirty="0" smtClean="0"/>
              <a:t> mind_k_</a:t>
            </a:r>
            <a:r>
              <a:rPr lang="hu-HU" sz="2400" dirty="0" err="1" smtClean="0"/>
              <a:t>betus</a:t>
            </a:r>
            <a:r>
              <a:rPr lang="hu-HU" sz="2400" dirty="0" smtClean="0"/>
              <a:t> = </a:t>
            </a:r>
            <a:r>
              <a:rPr lang="hu-HU" sz="2400" dirty="0" err="1" smtClean="0"/>
              <a:t>db.Users.All</a:t>
            </a:r>
            <a:r>
              <a:rPr lang="hu-HU" sz="2400" dirty="0" smtClean="0"/>
              <a:t>(p =&gt;</a:t>
            </a:r>
          </a:p>
          <a:p>
            <a:r>
              <a:rPr lang="hu-HU" sz="2400" dirty="0" err="1" smtClean="0"/>
              <a:t>p.FullName.StartsWith</a:t>
            </a:r>
            <a:r>
              <a:rPr lang="hu-HU" sz="2400" dirty="0" smtClean="0"/>
              <a:t>('k'));</a:t>
            </a:r>
            <a:endParaRPr lang="hu-HU" sz="2400" dirty="0" smtClean="0">
              <a:solidFill>
                <a:schemeClr val="accent3">
                  <a:lumMod val="50000"/>
                </a:schemeClr>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SequanceEqual</a:t>
            </a:r>
            <a:endPar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artalom helye 2"/>
          <p:cNvSpPr txBox="1">
            <a:spLocks/>
          </p:cNvSpPr>
          <p:nvPr/>
        </p:nvSpPr>
        <p:spPr>
          <a:xfrm>
            <a:off x="357158" y="2332037"/>
            <a:ext cx="8229600" cy="4525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Tartalom helye 2"/>
          <p:cNvSpPr txBox="1">
            <a:spLocks/>
          </p:cNvSpPr>
          <p:nvPr/>
        </p:nvSpPr>
        <p:spPr>
          <a:xfrm>
            <a:off x="285720" y="714356"/>
            <a:ext cx="8229600" cy="5715040"/>
          </a:xfrm>
          <a:prstGeom prst="rect">
            <a:avLst/>
          </a:prstGeom>
        </p:spPr>
        <p:txBody>
          <a:bodyPr/>
          <a:lstStyle/>
          <a:p>
            <a:r>
              <a:rPr lang="en-US" sz="3200" dirty="0" smtClean="0">
                <a:solidFill>
                  <a:schemeClr val="bg1"/>
                </a:solidFill>
              </a:rPr>
              <a:t>A SEQUENCEEQUAL </a:t>
            </a:r>
            <a:r>
              <a:rPr lang="en-US" sz="3200" dirty="0" err="1" smtClean="0">
                <a:solidFill>
                  <a:schemeClr val="bg1"/>
                </a:solidFill>
              </a:rPr>
              <a:t>metódus</a:t>
            </a:r>
            <a:r>
              <a:rPr lang="en-US" sz="3200" dirty="0" smtClean="0">
                <a:solidFill>
                  <a:schemeClr val="bg1"/>
                </a:solidFill>
              </a:rPr>
              <a:t> </a:t>
            </a:r>
            <a:r>
              <a:rPr lang="en-US" sz="3200" dirty="0" err="1" smtClean="0">
                <a:solidFill>
                  <a:schemeClr val="bg1"/>
                </a:solidFill>
              </a:rPr>
              <a:t>két</a:t>
            </a:r>
            <a:r>
              <a:rPr lang="en-US" sz="3200" dirty="0" smtClean="0">
                <a:solidFill>
                  <a:schemeClr val="bg1"/>
                </a:solidFill>
              </a:rPr>
              <a:t> </a:t>
            </a:r>
            <a:r>
              <a:rPr lang="en-US" sz="3200" dirty="0" err="1" smtClean="0">
                <a:solidFill>
                  <a:schemeClr val="bg1"/>
                </a:solidFill>
              </a:rPr>
              <a:t>sorozatot</a:t>
            </a:r>
            <a:r>
              <a:rPr lang="en-US" sz="3200" dirty="0" smtClean="0">
                <a:solidFill>
                  <a:schemeClr val="bg1"/>
                </a:solidFill>
              </a:rPr>
              <a:t> </a:t>
            </a:r>
            <a:r>
              <a:rPr lang="en-US" sz="3200" dirty="0" err="1" smtClean="0">
                <a:solidFill>
                  <a:schemeClr val="bg1"/>
                </a:solidFill>
              </a:rPr>
              <a:t>hasonlít</a:t>
            </a:r>
            <a:r>
              <a:rPr lang="en-US" sz="3200" dirty="0" smtClean="0">
                <a:solidFill>
                  <a:schemeClr val="bg1"/>
                </a:solidFill>
              </a:rPr>
              <a:t> </a:t>
            </a:r>
            <a:r>
              <a:rPr lang="en-US" sz="3200" dirty="0" err="1" smtClean="0">
                <a:solidFill>
                  <a:schemeClr val="bg1"/>
                </a:solidFill>
              </a:rPr>
              <a:t>össze</a:t>
            </a:r>
            <a:r>
              <a:rPr lang="en-US" sz="3200" dirty="0" smtClean="0">
                <a:solidFill>
                  <a:schemeClr val="bg1"/>
                </a:solidFill>
              </a:rPr>
              <a:t>, </a:t>
            </a:r>
            <a:r>
              <a:rPr lang="en-US" sz="3200" dirty="0" err="1" smtClean="0">
                <a:solidFill>
                  <a:schemeClr val="bg1"/>
                </a:solidFill>
              </a:rPr>
              <a:t>igaz</a:t>
            </a:r>
            <a:r>
              <a:rPr lang="en-US" sz="3200" dirty="0" smtClean="0">
                <a:solidFill>
                  <a:schemeClr val="bg1"/>
                </a:solidFill>
              </a:rPr>
              <a:t> </a:t>
            </a:r>
            <a:r>
              <a:rPr lang="en-US" sz="3200" dirty="0" err="1" smtClean="0">
                <a:solidFill>
                  <a:schemeClr val="bg1"/>
                </a:solidFill>
              </a:rPr>
              <a:t>értéket</a:t>
            </a:r>
            <a:r>
              <a:rPr lang="en-US" sz="3200" dirty="0" smtClean="0">
                <a:solidFill>
                  <a:schemeClr val="bg1"/>
                </a:solidFill>
              </a:rPr>
              <a:t> fog</a:t>
            </a:r>
            <a:r>
              <a:rPr lang="hu-HU" sz="3200" dirty="0" smtClean="0">
                <a:solidFill>
                  <a:schemeClr val="bg1"/>
                </a:solidFill>
              </a:rPr>
              <a:t> visszaadni ha minden elem és még az elemek sorrendje is megegyezik</a:t>
            </a:r>
          </a:p>
        </p:txBody>
      </p:sp>
      <p:sp>
        <p:nvSpPr>
          <p:cNvPr id="7" name="Text Box 4"/>
          <p:cNvSpPr txBox="1">
            <a:spLocks noChangeArrowheads="1"/>
          </p:cNvSpPr>
          <p:nvPr/>
        </p:nvSpPr>
        <p:spPr bwMode="auto">
          <a:xfrm>
            <a:off x="285720" y="3214686"/>
            <a:ext cx="8501122" cy="1371791"/>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effectLst>
        </p:spPr>
        <p:txBody>
          <a:bodyPr wrap="square" lIns="130622" tIns="130622" rIns="130622" bIns="130622">
            <a:spAutoFit/>
          </a:bodyPr>
          <a:lstStyle/>
          <a:p>
            <a:r>
              <a:rPr lang="en-US" sz="2400" dirty="0" err="1" smtClean="0"/>
              <a:t>int</a:t>
            </a:r>
            <a:r>
              <a:rPr lang="en-US" sz="2400" dirty="0" smtClean="0"/>
              <a:t>[] list1 = new </a:t>
            </a:r>
            <a:r>
              <a:rPr lang="en-US" sz="2400" dirty="0" err="1" smtClean="0"/>
              <a:t>int</a:t>
            </a:r>
            <a:r>
              <a:rPr lang="en-US" sz="2400" dirty="0" smtClean="0"/>
              <a:t>[] { 1, 2, 3 };</a:t>
            </a:r>
          </a:p>
          <a:p>
            <a:r>
              <a:rPr lang="en-US" sz="2400" dirty="0" err="1" smtClean="0"/>
              <a:t>int</a:t>
            </a:r>
            <a:r>
              <a:rPr lang="en-US" sz="2400" dirty="0" smtClean="0"/>
              <a:t>[] list2 = new </a:t>
            </a:r>
            <a:r>
              <a:rPr lang="en-US" sz="2400" dirty="0" err="1" smtClean="0"/>
              <a:t>int</a:t>
            </a:r>
            <a:r>
              <a:rPr lang="en-US" sz="2400" dirty="0" smtClean="0"/>
              <a:t>[] { 1, 3, 2 };</a:t>
            </a:r>
          </a:p>
          <a:p>
            <a:r>
              <a:rPr lang="hu-HU" sz="2400" dirty="0" err="1" smtClean="0"/>
              <a:t>Console.WriteLine</a:t>
            </a:r>
            <a:r>
              <a:rPr lang="hu-HU" sz="2400" dirty="0" smtClean="0"/>
              <a:t>(list1.SequenceEqual(list2)); </a:t>
            </a:r>
            <a:r>
              <a:rPr lang="hu-HU" sz="2400" dirty="0" smtClean="0">
                <a:solidFill>
                  <a:schemeClr val="accent3">
                    <a:lumMod val="50000"/>
                  </a:schemeClr>
                </a:solidFill>
              </a:rPr>
              <a:t>//EREDMÉNY </a:t>
            </a:r>
            <a:r>
              <a:rPr lang="hu-HU" sz="2400" dirty="0" err="1" smtClean="0">
                <a:solidFill>
                  <a:schemeClr val="accent3">
                    <a:lumMod val="50000"/>
                  </a:schemeClr>
                </a:solidFill>
              </a:rPr>
              <a:t>False</a:t>
            </a:r>
            <a:endParaRPr lang="hu-HU" sz="2400" dirty="0" smtClean="0">
              <a:solidFill>
                <a:schemeClr val="accent3">
                  <a:lumMod val="50000"/>
                </a:schemeClr>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4" name="Text Box 4"/>
          <p:cNvSpPr txBox="1">
            <a:spLocks noChangeArrowheads="1"/>
          </p:cNvSpPr>
          <p:nvPr/>
        </p:nvSpPr>
        <p:spPr bwMode="auto">
          <a:xfrm>
            <a:off x="142844" y="2387600"/>
            <a:ext cx="7010400" cy="3123612"/>
          </a:xfrm>
          <a:prstGeom prst="rect">
            <a:avLst/>
          </a:prstGeom>
          <a:noFill/>
          <a:ln w="38100" algn="ctr">
            <a:noFill/>
            <a:miter lim="800000"/>
            <a:headEnd/>
            <a:tailEnd/>
          </a:ln>
          <a:effectLst/>
        </p:spPr>
        <p:txBody>
          <a:bodyPr>
            <a:spAutoFit/>
          </a:bodyPr>
          <a:lstStyle/>
          <a:p>
            <a:pPr eaLnBrk="0" hangingPunct="0">
              <a:lnSpc>
                <a:spcPct val="85000"/>
              </a:lnSpc>
              <a:spcBef>
                <a:spcPct val="20000"/>
              </a:spcBef>
            </a:pPr>
            <a:r>
              <a:rPr lang="en-US" sz="2400" b="1" dirty="0">
                <a:solidFill>
                  <a:schemeClr val="bg1"/>
                </a:solidFill>
              </a:rPr>
              <a:t>  from</a:t>
            </a:r>
            <a:r>
              <a:rPr lang="en-US" sz="2400" dirty="0">
                <a:solidFill>
                  <a:schemeClr val="bg1"/>
                </a:solidFill>
              </a:rPr>
              <a:t> </a:t>
            </a:r>
            <a:r>
              <a:rPr lang="en-US" sz="2400" i="1" dirty="0">
                <a:solidFill>
                  <a:schemeClr val="bg1"/>
                </a:solidFill>
              </a:rPr>
              <a:t>id</a:t>
            </a:r>
            <a:r>
              <a:rPr lang="en-US" sz="2400" dirty="0">
                <a:solidFill>
                  <a:schemeClr val="bg1"/>
                </a:solidFill>
              </a:rPr>
              <a:t> </a:t>
            </a:r>
            <a:r>
              <a:rPr lang="en-US" sz="2400" b="1" dirty="0">
                <a:solidFill>
                  <a:schemeClr val="bg1"/>
                </a:solidFill>
              </a:rPr>
              <a:t>in</a:t>
            </a:r>
            <a:r>
              <a:rPr lang="en-US" sz="2400" dirty="0">
                <a:solidFill>
                  <a:schemeClr val="bg1"/>
                </a:solidFill>
              </a:rPr>
              <a:t> </a:t>
            </a:r>
            <a:r>
              <a:rPr lang="en-US" sz="2400" i="1" dirty="0">
                <a:solidFill>
                  <a:schemeClr val="bg1"/>
                </a:solidFill>
              </a:rPr>
              <a:t>source</a:t>
            </a:r>
            <a:endParaRPr lang="en-US" sz="2400" dirty="0">
              <a:solidFill>
                <a:schemeClr val="bg1"/>
              </a:solidFill>
            </a:endParaRPr>
          </a:p>
          <a:p>
            <a:pPr eaLnBrk="0" hangingPunct="0">
              <a:lnSpc>
                <a:spcPct val="85000"/>
              </a:lnSpc>
              <a:spcBef>
                <a:spcPct val="20000"/>
              </a:spcBef>
            </a:pPr>
            <a:r>
              <a:rPr lang="en-US" sz="2400" dirty="0">
                <a:solidFill>
                  <a:schemeClr val="bg1"/>
                </a:solidFill>
              </a:rPr>
              <a:t>{ </a:t>
            </a:r>
            <a:r>
              <a:rPr lang="en-US" sz="2400" b="1" dirty="0">
                <a:solidFill>
                  <a:schemeClr val="bg1"/>
                </a:solidFill>
              </a:rPr>
              <a:t>from</a:t>
            </a:r>
            <a:r>
              <a:rPr lang="en-US" sz="2400" dirty="0">
                <a:solidFill>
                  <a:schemeClr val="bg1"/>
                </a:solidFill>
              </a:rPr>
              <a:t> </a:t>
            </a:r>
            <a:r>
              <a:rPr lang="en-US" sz="2400" i="1" dirty="0">
                <a:solidFill>
                  <a:schemeClr val="bg1"/>
                </a:solidFill>
              </a:rPr>
              <a:t>id</a:t>
            </a:r>
            <a:r>
              <a:rPr lang="en-US" sz="2400" dirty="0">
                <a:solidFill>
                  <a:schemeClr val="bg1"/>
                </a:solidFill>
              </a:rPr>
              <a:t> </a:t>
            </a:r>
            <a:r>
              <a:rPr lang="en-US" sz="2400" b="1" dirty="0">
                <a:solidFill>
                  <a:schemeClr val="bg1"/>
                </a:solidFill>
              </a:rPr>
              <a:t>in</a:t>
            </a:r>
            <a:r>
              <a:rPr lang="en-US" sz="2400" dirty="0">
                <a:solidFill>
                  <a:schemeClr val="bg1"/>
                </a:solidFill>
              </a:rPr>
              <a:t> </a:t>
            </a:r>
            <a:r>
              <a:rPr lang="en-US" sz="2400" i="1" dirty="0">
                <a:solidFill>
                  <a:schemeClr val="bg1"/>
                </a:solidFill>
              </a:rPr>
              <a:t>source |</a:t>
            </a:r>
            <a:endParaRPr lang="en-US" sz="2400" dirty="0">
              <a:solidFill>
                <a:schemeClr val="bg1"/>
              </a:solidFill>
            </a:endParaRPr>
          </a:p>
          <a:p>
            <a:pPr eaLnBrk="0" hangingPunct="0">
              <a:lnSpc>
                <a:spcPct val="85000"/>
              </a:lnSpc>
              <a:spcBef>
                <a:spcPct val="20000"/>
              </a:spcBef>
            </a:pPr>
            <a:r>
              <a:rPr lang="en-US" sz="2400" dirty="0">
                <a:solidFill>
                  <a:schemeClr val="bg1"/>
                </a:solidFill>
              </a:rPr>
              <a:t>  </a:t>
            </a:r>
            <a:r>
              <a:rPr lang="en-US" sz="2400" b="1" dirty="0">
                <a:solidFill>
                  <a:schemeClr val="bg1"/>
                </a:solidFill>
              </a:rPr>
              <a:t>join</a:t>
            </a:r>
            <a:r>
              <a:rPr lang="en-US" sz="2400" dirty="0">
                <a:solidFill>
                  <a:schemeClr val="bg1"/>
                </a:solidFill>
              </a:rPr>
              <a:t> </a:t>
            </a:r>
            <a:r>
              <a:rPr lang="en-US" sz="2400" i="1" dirty="0">
                <a:solidFill>
                  <a:schemeClr val="bg1"/>
                </a:solidFill>
              </a:rPr>
              <a:t>id</a:t>
            </a:r>
            <a:r>
              <a:rPr lang="en-US" sz="2400" dirty="0">
                <a:solidFill>
                  <a:schemeClr val="bg1"/>
                </a:solidFill>
              </a:rPr>
              <a:t> </a:t>
            </a:r>
            <a:r>
              <a:rPr lang="en-US" sz="2400" b="1" dirty="0">
                <a:solidFill>
                  <a:schemeClr val="bg1"/>
                </a:solidFill>
              </a:rPr>
              <a:t>in</a:t>
            </a:r>
            <a:r>
              <a:rPr lang="en-US" sz="2400" dirty="0">
                <a:solidFill>
                  <a:schemeClr val="bg1"/>
                </a:solidFill>
              </a:rPr>
              <a:t> </a:t>
            </a:r>
            <a:r>
              <a:rPr lang="en-US" sz="2400" i="1" dirty="0">
                <a:solidFill>
                  <a:schemeClr val="bg1"/>
                </a:solidFill>
              </a:rPr>
              <a:t>source</a:t>
            </a:r>
            <a:r>
              <a:rPr lang="en-US" sz="2400" dirty="0">
                <a:solidFill>
                  <a:schemeClr val="bg1"/>
                </a:solidFill>
              </a:rPr>
              <a:t> </a:t>
            </a:r>
            <a:r>
              <a:rPr lang="en-US" sz="2400" b="1" dirty="0">
                <a:solidFill>
                  <a:schemeClr val="bg1"/>
                </a:solidFill>
              </a:rPr>
              <a:t>on</a:t>
            </a:r>
            <a:r>
              <a:rPr lang="en-US" sz="2400" dirty="0">
                <a:solidFill>
                  <a:schemeClr val="bg1"/>
                </a:solidFill>
              </a:rPr>
              <a:t> </a:t>
            </a:r>
            <a:r>
              <a:rPr lang="en-US" sz="2400" i="1" dirty="0" err="1">
                <a:solidFill>
                  <a:schemeClr val="bg1"/>
                </a:solidFill>
              </a:rPr>
              <a:t>expr</a:t>
            </a:r>
            <a:r>
              <a:rPr lang="en-US" sz="2400" dirty="0">
                <a:solidFill>
                  <a:schemeClr val="bg1"/>
                </a:solidFill>
              </a:rPr>
              <a:t> </a:t>
            </a:r>
            <a:r>
              <a:rPr lang="en-US" sz="2400" b="1" dirty="0">
                <a:solidFill>
                  <a:schemeClr val="bg1"/>
                </a:solidFill>
              </a:rPr>
              <a:t>equals</a:t>
            </a:r>
            <a:r>
              <a:rPr lang="en-US" sz="2400" dirty="0">
                <a:solidFill>
                  <a:schemeClr val="bg1"/>
                </a:solidFill>
              </a:rPr>
              <a:t> </a:t>
            </a:r>
            <a:r>
              <a:rPr lang="en-US" sz="2400" i="1" dirty="0" err="1">
                <a:solidFill>
                  <a:schemeClr val="bg1"/>
                </a:solidFill>
              </a:rPr>
              <a:t>expr</a:t>
            </a:r>
            <a:r>
              <a:rPr lang="en-US" sz="2400" dirty="0">
                <a:solidFill>
                  <a:schemeClr val="bg1"/>
                </a:solidFill>
              </a:rPr>
              <a:t> [ </a:t>
            </a:r>
            <a:r>
              <a:rPr lang="en-US" sz="2400" b="1" dirty="0">
                <a:solidFill>
                  <a:schemeClr val="bg1"/>
                </a:solidFill>
              </a:rPr>
              <a:t>into</a:t>
            </a:r>
            <a:r>
              <a:rPr lang="en-US" sz="2400" dirty="0">
                <a:solidFill>
                  <a:schemeClr val="bg1"/>
                </a:solidFill>
              </a:rPr>
              <a:t> </a:t>
            </a:r>
            <a:r>
              <a:rPr lang="en-US" sz="2400" i="1" dirty="0">
                <a:solidFill>
                  <a:schemeClr val="bg1"/>
                </a:solidFill>
              </a:rPr>
              <a:t>id</a:t>
            </a:r>
            <a:r>
              <a:rPr lang="en-US" sz="2400" dirty="0">
                <a:solidFill>
                  <a:schemeClr val="bg1"/>
                </a:solidFill>
              </a:rPr>
              <a:t> ] |</a:t>
            </a:r>
            <a:endParaRPr lang="en-US" sz="2400" i="1" dirty="0">
              <a:solidFill>
                <a:schemeClr val="bg1"/>
              </a:solidFill>
            </a:endParaRPr>
          </a:p>
          <a:p>
            <a:pPr eaLnBrk="0" hangingPunct="0">
              <a:lnSpc>
                <a:spcPct val="85000"/>
              </a:lnSpc>
              <a:spcBef>
                <a:spcPct val="20000"/>
              </a:spcBef>
            </a:pPr>
            <a:r>
              <a:rPr lang="en-US" sz="2400" dirty="0">
                <a:solidFill>
                  <a:schemeClr val="bg1"/>
                </a:solidFill>
              </a:rPr>
              <a:t>  </a:t>
            </a:r>
            <a:r>
              <a:rPr lang="en-US" sz="2400" b="1" dirty="0">
                <a:solidFill>
                  <a:schemeClr val="bg1"/>
                </a:solidFill>
              </a:rPr>
              <a:t>let</a:t>
            </a:r>
            <a:r>
              <a:rPr lang="en-US" sz="2400" dirty="0">
                <a:solidFill>
                  <a:schemeClr val="bg1"/>
                </a:solidFill>
              </a:rPr>
              <a:t> </a:t>
            </a:r>
            <a:r>
              <a:rPr lang="en-US" sz="2400" i="1" dirty="0">
                <a:solidFill>
                  <a:schemeClr val="bg1"/>
                </a:solidFill>
              </a:rPr>
              <a:t>id</a:t>
            </a:r>
            <a:r>
              <a:rPr lang="en-US" sz="2400" dirty="0">
                <a:solidFill>
                  <a:schemeClr val="bg1"/>
                </a:solidFill>
              </a:rPr>
              <a:t> = </a:t>
            </a:r>
            <a:r>
              <a:rPr lang="en-US" sz="2400" i="1" dirty="0" err="1">
                <a:solidFill>
                  <a:schemeClr val="bg1"/>
                </a:solidFill>
              </a:rPr>
              <a:t>expr</a:t>
            </a:r>
            <a:r>
              <a:rPr lang="en-US" sz="2400" dirty="0">
                <a:solidFill>
                  <a:schemeClr val="bg1"/>
                </a:solidFill>
              </a:rPr>
              <a:t> |</a:t>
            </a:r>
          </a:p>
          <a:p>
            <a:pPr eaLnBrk="0" hangingPunct="0">
              <a:lnSpc>
                <a:spcPct val="85000"/>
              </a:lnSpc>
              <a:spcBef>
                <a:spcPct val="20000"/>
              </a:spcBef>
            </a:pPr>
            <a:r>
              <a:rPr lang="en-US" sz="2400" dirty="0">
                <a:solidFill>
                  <a:schemeClr val="bg1"/>
                </a:solidFill>
              </a:rPr>
              <a:t>  </a:t>
            </a:r>
            <a:r>
              <a:rPr lang="en-US" sz="2400" b="1" dirty="0">
                <a:solidFill>
                  <a:schemeClr val="bg1"/>
                </a:solidFill>
              </a:rPr>
              <a:t>where</a:t>
            </a:r>
            <a:r>
              <a:rPr lang="en-US" sz="2400" dirty="0">
                <a:solidFill>
                  <a:schemeClr val="bg1"/>
                </a:solidFill>
              </a:rPr>
              <a:t> </a:t>
            </a:r>
            <a:r>
              <a:rPr lang="en-US" sz="2400" i="1" dirty="0">
                <a:solidFill>
                  <a:schemeClr val="bg1"/>
                </a:solidFill>
              </a:rPr>
              <a:t>condition </a:t>
            </a:r>
            <a:r>
              <a:rPr lang="en-US" sz="2400" dirty="0">
                <a:solidFill>
                  <a:schemeClr val="bg1"/>
                </a:solidFill>
              </a:rPr>
              <a:t>|</a:t>
            </a:r>
          </a:p>
          <a:p>
            <a:pPr eaLnBrk="0" hangingPunct="0">
              <a:lnSpc>
                <a:spcPct val="85000"/>
              </a:lnSpc>
              <a:spcBef>
                <a:spcPct val="20000"/>
              </a:spcBef>
            </a:pPr>
            <a:r>
              <a:rPr lang="en-US" sz="2400" dirty="0">
                <a:solidFill>
                  <a:schemeClr val="bg1"/>
                </a:solidFill>
              </a:rPr>
              <a:t>  </a:t>
            </a:r>
            <a:r>
              <a:rPr lang="en-US" sz="2400" b="1" dirty="0" err="1">
                <a:solidFill>
                  <a:schemeClr val="bg1"/>
                </a:solidFill>
              </a:rPr>
              <a:t>orderby</a:t>
            </a:r>
            <a:r>
              <a:rPr lang="en-US" sz="2400" dirty="0">
                <a:solidFill>
                  <a:schemeClr val="bg1"/>
                </a:solidFill>
              </a:rPr>
              <a:t> </a:t>
            </a:r>
            <a:r>
              <a:rPr lang="en-US" sz="2400" i="1" dirty="0">
                <a:solidFill>
                  <a:schemeClr val="bg1"/>
                </a:solidFill>
              </a:rPr>
              <a:t>ordering</a:t>
            </a:r>
            <a:r>
              <a:rPr lang="en-US" sz="2400" dirty="0">
                <a:solidFill>
                  <a:schemeClr val="bg1"/>
                </a:solidFill>
              </a:rPr>
              <a:t>, </a:t>
            </a:r>
            <a:r>
              <a:rPr lang="en-US" sz="2400" i="1" dirty="0">
                <a:solidFill>
                  <a:schemeClr val="bg1"/>
                </a:solidFill>
              </a:rPr>
              <a:t>ordering</a:t>
            </a:r>
            <a:r>
              <a:rPr lang="en-US" sz="2400" dirty="0">
                <a:solidFill>
                  <a:schemeClr val="bg1"/>
                </a:solidFill>
              </a:rPr>
              <a:t>, … }</a:t>
            </a:r>
          </a:p>
          <a:p>
            <a:pPr eaLnBrk="0" hangingPunct="0">
              <a:lnSpc>
                <a:spcPct val="85000"/>
              </a:lnSpc>
              <a:spcBef>
                <a:spcPct val="20000"/>
              </a:spcBef>
            </a:pPr>
            <a:r>
              <a:rPr lang="en-US" sz="2400" b="1" dirty="0">
                <a:solidFill>
                  <a:schemeClr val="bg1"/>
                </a:solidFill>
              </a:rPr>
              <a:t>  select</a:t>
            </a:r>
            <a:r>
              <a:rPr lang="en-US" sz="2400" dirty="0">
                <a:solidFill>
                  <a:schemeClr val="bg1"/>
                </a:solidFill>
              </a:rPr>
              <a:t> </a:t>
            </a:r>
            <a:r>
              <a:rPr lang="en-US" sz="2400" i="1" dirty="0" err="1">
                <a:solidFill>
                  <a:schemeClr val="bg1"/>
                </a:solidFill>
              </a:rPr>
              <a:t>expr</a:t>
            </a:r>
            <a:r>
              <a:rPr lang="en-US" sz="2400" dirty="0">
                <a:solidFill>
                  <a:schemeClr val="bg1"/>
                </a:solidFill>
              </a:rPr>
              <a:t> | </a:t>
            </a:r>
            <a:r>
              <a:rPr lang="en-US" sz="2400" b="1" dirty="0">
                <a:solidFill>
                  <a:schemeClr val="bg1"/>
                </a:solidFill>
              </a:rPr>
              <a:t>group</a:t>
            </a:r>
            <a:r>
              <a:rPr lang="en-US" sz="2400" dirty="0">
                <a:solidFill>
                  <a:schemeClr val="bg1"/>
                </a:solidFill>
              </a:rPr>
              <a:t> </a:t>
            </a:r>
            <a:r>
              <a:rPr lang="en-US" sz="2400" i="1" dirty="0" err="1">
                <a:solidFill>
                  <a:schemeClr val="bg1"/>
                </a:solidFill>
              </a:rPr>
              <a:t>expr</a:t>
            </a:r>
            <a:r>
              <a:rPr lang="en-US" sz="2400" dirty="0">
                <a:solidFill>
                  <a:schemeClr val="bg1"/>
                </a:solidFill>
              </a:rPr>
              <a:t> </a:t>
            </a:r>
            <a:r>
              <a:rPr lang="en-US" sz="2400" b="1" dirty="0">
                <a:solidFill>
                  <a:schemeClr val="bg1"/>
                </a:solidFill>
              </a:rPr>
              <a:t>by</a:t>
            </a:r>
            <a:r>
              <a:rPr lang="en-US" sz="2400" dirty="0">
                <a:solidFill>
                  <a:schemeClr val="bg1"/>
                </a:solidFill>
              </a:rPr>
              <a:t> </a:t>
            </a:r>
            <a:r>
              <a:rPr lang="en-US" sz="2400" i="1" dirty="0">
                <a:solidFill>
                  <a:schemeClr val="bg1"/>
                </a:solidFill>
              </a:rPr>
              <a:t>key</a:t>
            </a:r>
            <a:endParaRPr lang="en-US" sz="2400" dirty="0">
              <a:solidFill>
                <a:schemeClr val="bg1"/>
              </a:solidFill>
            </a:endParaRPr>
          </a:p>
          <a:p>
            <a:pPr eaLnBrk="0" hangingPunct="0">
              <a:lnSpc>
                <a:spcPct val="85000"/>
              </a:lnSpc>
              <a:spcBef>
                <a:spcPct val="20000"/>
              </a:spcBef>
            </a:pPr>
            <a:r>
              <a:rPr lang="en-US" sz="2400" dirty="0">
                <a:solidFill>
                  <a:schemeClr val="bg1"/>
                </a:solidFill>
              </a:rPr>
              <a:t>[ </a:t>
            </a:r>
            <a:r>
              <a:rPr lang="en-US" sz="2400" b="1" dirty="0">
                <a:solidFill>
                  <a:schemeClr val="bg1"/>
                </a:solidFill>
              </a:rPr>
              <a:t>into</a:t>
            </a:r>
            <a:r>
              <a:rPr lang="en-US" sz="2400" dirty="0">
                <a:solidFill>
                  <a:schemeClr val="bg1"/>
                </a:solidFill>
              </a:rPr>
              <a:t> </a:t>
            </a:r>
            <a:r>
              <a:rPr lang="en-US" sz="2400" i="1" dirty="0">
                <a:solidFill>
                  <a:schemeClr val="bg1"/>
                </a:solidFill>
              </a:rPr>
              <a:t>id</a:t>
            </a:r>
            <a:r>
              <a:rPr lang="en-US" sz="2400" dirty="0">
                <a:solidFill>
                  <a:schemeClr val="bg1"/>
                </a:solidFill>
              </a:rPr>
              <a:t> </a:t>
            </a:r>
            <a:r>
              <a:rPr lang="en-US" sz="2400" i="1" dirty="0">
                <a:solidFill>
                  <a:schemeClr val="bg1"/>
                </a:solidFill>
              </a:rPr>
              <a:t>query</a:t>
            </a:r>
            <a:r>
              <a:rPr lang="en-US" sz="2400" dirty="0">
                <a:solidFill>
                  <a:schemeClr val="bg1"/>
                </a:solidFill>
              </a:rPr>
              <a:t> ]</a:t>
            </a:r>
          </a:p>
        </p:txBody>
      </p:sp>
      <p:sp>
        <p:nvSpPr>
          <p:cNvPr id="414725" name="AutoShape 5"/>
          <p:cNvSpPr>
            <a:spLocks noChangeArrowheads="1"/>
          </p:cNvSpPr>
          <p:nvPr/>
        </p:nvSpPr>
        <p:spPr bwMode="auto">
          <a:xfrm>
            <a:off x="1671630" y="1095364"/>
            <a:ext cx="1828800" cy="762000"/>
          </a:xfrm>
          <a:prstGeom prst="wedgeRoundRectCallout">
            <a:avLst>
              <a:gd name="adj1" fmla="val -79690"/>
              <a:gd name="adj2" fmla="val 111250"/>
              <a:gd name="adj3" fmla="val 16667"/>
            </a:avLst>
          </a:prstGeom>
          <a:solidFill>
            <a:schemeClr val="tx1">
              <a:lumMod val="95000"/>
            </a:schemeClr>
          </a:solidFill>
          <a:ln>
            <a:headEnd type="none" w="sm" len="sm"/>
            <a:tailEnd type="none" w="sm" len="sm"/>
          </a:ln>
          <a:effectLst>
            <a:outerShdw blurRad="215900" dist="139700" dir="7860000" algn="tr" rotWithShape="0">
              <a:prstClr val="black">
                <a:alpha val="44000"/>
              </a:prstClr>
            </a:outerShdw>
          </a:effectLst>
          <a:scene3d>
            <a:camera prst="orthographicFront">
              <a:rot lat="0" lon="0" rev="0"/>
            </a:camera>
            <a:lightRig rig="harsh" dir="t">
              <a:rot lat="0" lon="0" rev="9000000"/>
            </a:lightRig>
          </a:scene3d>
          <a:sp3d prstMaterial="translucentPowder">
            <a:bevelT w="101600" h="25400"/>
            <a:bevelB w="25400" prst="convex"/>
          </a:sp3d>
        </p:spPr>
        <p:style>
          <a:lnRef idx="0">
            <a:schemeClr val="accent4"/>
          </a:lnRef>
          <a:fillRef idx="3">
            <a:schemeClr val="accent4"/>
          </a:fillRef>
          <a:effectRef idx="3">
            <a:schemeClr val="accent4"/>
          </a:effectRef>
          <a:fontRef idx="minor">
            <a:schemeClr val="lt1"/>
          </a:fontRef>
        </p:style>
        <p:txBody>
          <a:bodyPr anchor="ctr"/>
          <a:lstStyle/>
          <a:p>
            <a:pPr algn="ctr">
              <a:lnSpc>
                <a:spcPct val="90000"/>
              </a:lnSpc>
            </a:pPr>
            <a:r>
              <a:rPr lang="hu-HU" sz="2000" b="1" dirty="0" smtClean="0">
                <a:solidFill>
                  <a:schemeClr val="accent6">
                    <a:lumMod val="75000"/>
                  </a:schemeClr>
                </a:solidFill>
              </a:rPr>
              <a:t>from</a:t>
            </a:r>
            <a:r>
              <a:rPr lang="hu-HU" sz="2000" b="1" dirty="0" smtClean="0">
                <a:solidFill>
                  <a:schemeClr val="bg1"/>
                </a:solidFill>
              </a:rPr>
              <a:t>-mal kezdődik</a:t>
            </a:r>
            <a:endParaRPr lang="en-US" sz="2000" b="1" dirty="0">
              <a:solidFill>
                <a:schemeClr val="bg1"/>
              </a:solidFill>
            </a:endParaRPr>
          </a:p>
        </p:txBody>
      </p:sp>
      <p:sp>
        <p:nvSpPr>
          <p:cNvPr id="414726" name="AutoShape 6"/>
          <p:cNvSpPr>
            <a:spLocks noChangeArrowheads="1"/>
          </p:cNvSpPr>
          <p:nvPr/>
        </p:nvSpPr>
        <p:spPr bwMode="auto">
          <a:xfrm>
            <a:off x="3714744" y="1857364"/>
            <a:ext cx="2571768" cy="1008063"/>
          </a:xfrm>
          <a:prstGeom prst="wedgeRoundRectCallout">
            <a:avLst>
              <a:gd name="adj1" fmla="val -88264"/>
              <a:gd name="adj2" fmla="val 84015"/>
              <a:gd name="adj3" fmla="val 16667"/>
            </a:avLst>
          </a:prstGeom>
          <a:solidFill>
            <a:schemeClr val="tx1">
              <a:lumMod val="95000"/>
            </a:schemeClr>
          </a:solidFill>
          <a:ln>
            <a:headEnd type="none" w="sm" len="sm"/>
            <a:tailEnd type="none" w="sm" len="sm"/>
          </a:ln>
          <a:effectLst>
            <a:outerShdw blurRad="215900" dist="139700" dir="7860000" algn="tr" rotWithShape="0">
              <a:prstClr val="black">
                <a:alpha val="44000"/>
              </a:prstClr>
            </a:outerShdw>
          </a:effectLst>
          <a:scene3d>
            <a:camera prst="orthographicFront">
              <a:rot lat="0" lon="0" rev="0"/>
            </a:camera>
            <a:lightRig rig="harsh" dir="t">
              <a:rot lat="0" lon="0" rev="9000000"/>
            </a:lightRig>
          </a:scene3d>
          <a:sp3d prstMaterial="translucentPowder">
            <a:bevelT w="101600" h="25400"/>
            <a:bevelB w="25400" prst="convex"/>
          </a:sp3d>
        </p:spPr>
        <p:style>
          <a:lnRef idx="0">
            <a:schemeClr val="accent4"/>
          </a:lnRef>
          <a:fillRef idx="3">
            <a:schemeClr val="accent4"/>
          </a:fillRef>
          <a:effectRef idx="3">
            <a:schemeClr val="accent4"/>
          </a:effectRef>
          <a:fontRef idx="minor">
            <a:schemeClr val="lt1"/>
          </a:fontRef>
        </p:style>
        <p:txBody>
          <a:bodyPr anchor="ctr"/>
          <a:lstStyle/>
          <a:p>
            <a:pPr algn="ctr">
              <a:lnSpc>
                <a:spcPct val="90000"/>
              </a:lnSpc>
            </a:pPr>
            <a:r>
              <a:rPr lang="hu-HU" sz="2000" b="1" dirty="0" smtClean="0">
                <a:solidFill>
                  <a:schemeClr val="bg1"/>
                </a:solidFill>
              </a:rPr>
              <a:t>További </a:t>
            </a:r>
            <a:r>
              <a:rPr lang="en-US" sz="2000" b="1" dirty="0" smtClean="0">
                <a:solidFill>
                  <a:schemeClr val="accent6">
                    <a:lumMod val="75000"/>
                  </a:schemeClr>
                </a:solidFill>
              </a:rPr>
              <a:t>from</a:t>
            </a:r>
            <a:r>
              <a:rPr lang="en-US" sz="2000" b="1" dirty="0">
                <a:solidFill>
                  <a:schemeClr val="accent6">
                    <a:lumMod val="75000"/>
                  </a:schemeClr>
                </a:solidFill>
              </a:rPr>
              <a:t>, join, let, where</a:t>
            </a:r>
            <a:r>
              <a:rPr lang="en-US" sz="2000" b="1" dirty="0">
                <a:solidFill>
                  <a:schemeClr val="bg1"/>
                </a:solidFill>
              </a:rPr>
              <a:t>, </a:t>
            </a:r>
            <a:r>
              <a:rPr lang="hu-HU" sz="2000" b="1" dirty="0" smtClean="0">
                <a:solidFill>
                  <a:schemeClr val="bg1"/>
                </a:solidFill>
              </a:rPr>
              <a:t>vagy</a:t>
            </a:r>
            <a:r>
              <a:rPr lang="en-US" sz="2000" b="1" dirty="0" smtClean="0">
                <a:solidFill>
                  <a:schemeClr val="bg1"/>
                </a:solidFill>
              </a:rPr>
              <a:t> </a:t>
            </a:r>
            <a:r>
              <a:rPr lang="en-US" sz="2000" b="1" dirty="0" err="1">
                <a:solidFill>
                  <a:schemeClr val="accent6">
                    <a:lumMod val="75000"/>
                  </a:schemeClr>
                </a:solidFill>
              </a:rPr>
              <a:t>orderby</a:t>
            </a:r>
            <a:endParaRPr lang="en-US" sz="2000" b="1" dirty="0">
              <a:solidFill>
                <a:schemeClr val="accent6">
                  <a:lumMod val="75000"/>
                </a:schemeClr>
              </a:solidFill>
            </a:endParaRPr>
          </a:p>
        </p:txBody>
      </p:sp>
      <p:sp>
        <p:nvSpPr>
          <p:cNvPr id="414728" name="AutoShape 8"/>
          <p:cNvSpPr>
            <a:spLocks noChangeArrowheads="1"/>
          </p:cNvSpPr>
          <p:nvPr/>
        </p:nvSpPr>
        <p:spPr bwMode="auto">
          <a:xfrm>
            <a:off x="3929058" y="5453082"/>
            <a:ext cx="2133600" cy="762000"/>
          </a:xfrm>
          <a:prstGeom prst="wedgeRoundRectCallout">
            <a:avLst>
              <a:gd name="adj1" fmla="val -40817"/>
              <a:gd name="adj2" fmla="val -101010"/>
              <a:gd name="adj3" fmla="val 16667"/>
            </a:avLst>
          </a:prstGeom>
          <a:solidFill>
            <a:schemeClr val="tx1">
              <a:lumMod val="95000"/>
            </a:schemeClr>
          </a:solidFill>
          <a:ln>
            <a:headEnd type="none" w="sm" len="sm"/>
            <a:tailEnd type="none" w="sm" len="sm"/>
          </a:ln>
          <a:effectLst>
            <a:outerShdw blurRad="215900" dist="139700" dir="7860000" algn="tr" rotWithShape="0">
              <a:prstClr val="black">
                <a:alpha val="44000"/>
              </a:prstClr>
            </a:outerShdw>
          </a:effectLst>
          <a:scene3d>
            <a:camera prst="orthographicFront">
              <a:rot lat="0" lon="0" rev="0"/>
            </a:camera>
            <a:lightRig rig="harsh" dir="t">
              <a:rot lat="0" lon="0" rev="9000000"/>
            </a:lightRig>
          </a:scene3d>
          <a:sp3d prstMaterial="translucentPowder">
            <a:bevelT w="101600" h="25400"/>
            <a:bevelB w="25400" prst="convex"/>
          </a:sp3d>
        </p:spPr>
        <p:style>
          <a:lnRef idx="0">
            <a:schemeClr val="accent4"/>
          </a:lnRef>
          <a:fillRef idx="3">
            <a:schemeClr val="accent4"/>
          </a:fillRef>
          <a:effectRef idx="3">
            <a:schemeClr val="accent4"/>
          </a:effectRef>
          <a:fontRef idx="minor">
            <a:schemeClr val="lt1"/>
          </a:fontRef>
        </p:style>
        <p:txBody>
          <a:bodyPr anchor="ctr"/>
          <a:lstStyle/>
          <a:p>
            <a:pPr algn="ctr">
              <a:lnSpc>
                <a:spcPct val="90000"/>
              </a:lnSpc>
            </a:pPr>
            <a:r>
              <a:rPr lang="hu-HU" sz="2000" b="1" dirty="0" smtClean="0">
                <a:solidFill>
                  <a:schemeClr val="bg1"/>
                </a:solidFill>
              </a:rPr>
              <a:t>Végül</a:t>
            </a:r>
            <a:r>
              <a:rPr lang="en-US" sz="2000" b="1" dirty="0" smtClean="0">
                <a:solidFill>
                  <a:schemeClr val="bg1"/>
                </a:solidFill>
              </a:rPr>
              <a:t> </a:t>
            </a:r>
            <a:r>
              <a:rPr lang="en-US" sz="2000" b="1" dirty="0">
                <a:solidFill>
                  <a:schemeClr val="accent6">
                    <a:lumMod val="75000"/>
                  </a:schemeClr>
                </a:solidFill>
              </a:rPr>
              <a:t>select </a:t>
            </a:r>
            <a:r>
              <a:rPr lang="hu-HU" sz="2000" b="1" dirty="0" smtClean="0">
                <a:solidFill>
                  <a:schemeClr val="accent6">
                    <a:lumMod val="75000"/>
                  </a:schemeClr>
                </a:solidFill>
              </a:rPr>
              <a:t>by</a:t>
            </a:r>
            <a:r>
              <a:rPr lang="en-US" sz="2000" b="1" dirty="0" smtClean="0">
                <a:solidFill>
                  <a:schemeClr val="accent6">
                    <a:lumMod val="75000"/>
                  </a:schemeClr>
                </a:solidFill>
              </a:rPr>
              <a:t> </a:t>
            </a:r>
            <a:r>
              <a:rPr lang="en-US" sz="2000" b="1" dirty="0">
                <a:solidFill>
                  <a:schemeClr val="accent6">
                    <a:lumMod val="75000"/>
                  </a:schemeClr>
                </a:solidFill>
              </a:rPr>
              <a:t>group by</a:t>
            </a:r>
          </a:p>
        </p:txBody>
      </p:sp>
      <p:sp>
        <p:nvSpPr>
          <p:cNvPr id="414729" name="AutoShape 9"/>
          <p:cNvSpPr>
            <a:spLocks noChangeArrowheads="1"/>
          </p:cNvSpPr>
          <p:nvPr/>
        </p:nvSpPr>
        <p:spPr bwMode="auto">
          <a:xfrm>
            <a:off x="1357290" y="5657853"/>
            <a:ext cx="1981200" cy="985857"/>
          </a:xfrm>
          <a:prstGeom prst="wedgeRoundRectCallout">
            <a:avLst>
              <a:gd name="adj1" fmla="val -85064"/>
              <a:gd name="adj2" fmla="val -77305"/>
              <a:gd name="adj3" fmla="val 16667"/>
            </a:avLst>
          </a:prstGeom>
          <a:solidFill>
            <a:schemeClr val="tx1">
              <a:lumMod val="95000"/>
            </a:schemeClr>
          </a:solidFill>
          <a:ln>
            <a:headEnd type="none" w="sm" len="sm"/>
            <a:tailEnd type="none" w="sm" len="sm"/>
          </a:ln>
          <a:effectLst>
            <a:outerShdw blurRad="215900" dist="139700" dir="7860000" algn="tr" rotWithShape="0">
              <a:prstClr val="black">
                <a:alpha val="44000"/>
              </a:prstClr>
            </a:outerShdw>
          </a:effectLst>
          <a:scene3d>
            <a:camera prst="orthographicFront">
              <a:rot lat="0" lon="0" rev="0"/>
            </a:camera>
            <a:lightRig rig="harsh" dir="t">
              <a:rot lat="0" lon="0" rev="9000000"/>
            </a:lightRig>
          </a:scene3d>
          <a:sp3d prstMaterial="translucentPowder">
            <a:bevelT w="101600" h="25400"/>
            <a:bevelB w="25400" prst="convex"/>
          </a:sp3d>
        </p:spPr>
        <p:style>
          <a:lnRef idx="0">
            <a:schemeClr val="accent4"/>
          </a:lnRef>
          <a:fillRef idx="3">
            <a:schemeClr val="accent4"/>
          </a:fillRef>
          <a:effectRef idx="3">
            <a:schemeClr val="accent4"/>
          </a:effectRef>
          <a:fontRef idx="minor">
            <a:schemeClr val="lt1"/>
          </a:fontRef>
        </p:style>
        <p:txBody>
          <a:bodyPr anchor="ctr"/>
          <a:lstStyle/>
          <a:p>
            <a:pPr algn="ctr">
              <a:lnSpc>
                <a:spcPct val="90000"/>
              </a:lnSpc>
            </a:pPr>
            <a:r>
              <a:rPr lang="hu-HU" sz="2000" b="1" dirty="0" smtClean="0">
                <a:solidFill>
                  <a:schemeClr val="bg1"/>
                </a:solidFill>
              </a:rPr>
              <a:t>Opcionálisan</a:t>
            </a:r>
            <a:r>
              <a:rPr lang="en-US" sz="2000" b="1" dirty="0" smtClean="0">
                <a:solidFill>
                  <a:schemeClr val="bg1"/>
                </a:solidFill>
              </a:rPr>
              <a:t> </a:t>
            </a:r>
            <a:r>
              <a:rPr lang="en-US" sz="2000" b="1" dirty="0" smtClean="0">
                <a:solidFill>
                  <a:schemeClr val="accent6">
                    <a:lumMod val="75000"/>
                  </a:schemeClr>
                </a:solidFill>
              </a:rPr>
              <a:t>into</a:t>
            </a:r>
            <a:r>
              <a:rPr lang="hu-HU" sz="2000" b="1" dirty="0" smtClean="0">
                <a:solidFill>
                  <a:schemeClr val="bg1"/>
                </a:solidFill>
              </a:rPr>
              <a:t>-val folytatható</a:t>
            </a:r>
            <a:endParaRPr lang="en-US" sz="2000" b="1" dirty="0">
              <a:solidFill>
                <a:schemeClr val="bg1"/>
              </a:solidFill>
            </a:endParaRPr>
          </a:p>
        </p:txBody>
      </p:sp>
      <p:graphicFrame>
        <p:nvGraphicFramePr>
          <p:cNvPr id="9" name="Group 45"/>
          <p:cNvGraphicFramePr>
            <a:graphicFrameLocks/>
          </p:cNvGraphicFramePr>
          <p:nvPr/>
        </p:nvGraphicFramePr>
        <p:xfrm>
          <a:off x="6429388" y="1331265"/>
          <a:ext cx="2500330" cy="5098131"/>
        </p:xfrm>
        <a:graphic>
          <a:graphicData uri="http://schemas.openxmlformats.org/drawingml/2006/table">
            <a:tbl>
              <a:tblPr>
                <a:tableStyleId>{E8B1032C-EA38-4F05-BA0D-38AFFFC7BED3}</a:tableStyleId>
              </a:tblPr>
              <a:tblGrid>
                <a:gridCol w="2500330"/>
              </a:tblGrid>
              <a:tr h="1042611">
                <a:tc>
                  <a:txBody>
                    <a:bodyPr/>
                    <a:lstStyle/>
                    <a:p>
                      <a:pPr marL="0" marR="0" lvl="0" indent="0" algn="ctr" defTabSz="-13873163" rtl="0" eaLnBrk="0" fontAlgn="base" latinLnBrk="0" hangingPunct="0">
                        <a:lnSpc>
                          <a:spcPct val="100000"/>
                        </a:lnSpc>
                        <a:spcBef>
                          <a:spcPct val="20000"/>
                        </a:spcBef>
                        <a:spcAft>
                          <a:spcPct val="20000"/>
                        </a:spcAft>
                        <a:buClr>
                          <a:schemeClr val="accent1"/>
                        </a:buClr>
                        <a:buSzPct val="135000"/>
                        <a:buFontTx/>
                        <a:buNone/>
                        <a:tabLst/>
                      </a:pPr>
                      <a:r>
                        <a:rPr kumimoji="0" lang="hu-HU" sz="1800" u="none" strike="noStrike" cap="none" normalizeH="0" baseline="0" dirty="0" smtClean="0">
                          <a:ln>
                            <a:noFill/>
                          </a:ln>
                          <a:solidFill>
                            <a:schemeClr val="bg1"/>
                          </a:solidFill>
                          <a:effectLst/>
                        </a:rPr>
                        <a:t>A Query Expression Pattern</a:t>
                      </a:r>
                      <a:br>
                        <a:rPr kumimoji="0" lang="hu-HU" sz="1800" u="none" strike="noStrike" cap="none" normalizeH="0" baseline="0" dirty="0" smtClean="0">
                          <a:ln>
                            <a:noFill/>
                          </a:ln>
                          <a:solidFill>
                            <a:schemeClr val="bg1"/>
                          </a:solidFill>
                          <a:effectLst/>
                        </a:rPr>
                      </a:br>
                      <a:r>
                        <a:rPr kumimoji="0" lang="hu-HU" sz="1800" u="none" strike="noStrike" cap="none" normalizeH="0" baseline="0" dirty="0" smtClean="0">
                          <a:ln>
                            <a:noFill/>
                          </a:ln>
                          <a:solidFill>
                            <a:schemeClr val="bg1"/>
                          </a:solidFill>
                          <a:effectLst/>
                        </a:rPr>
                        <a:t> metódusai</a:t>
                      </a:r>
                      <a:endParaRPr kumimoji="0" lang="en-US" sz="1800" b="0" i="0" u="none" strike="noStrike" cap="none" normalizeH="0" baseline="0" dirty="0" smtClean="0">
                        <a:ln>
                          <a:noFill/>
                        </a:ln>
                        <a:solidFill>
                          <a:schemeClr val="bg1"/>
                        </a:solidFill>
                        <a:effectLst/>
                        <a:latin typeface="Arial" charset="0"/>
                      </a:endParaRPr>
                    </a:p>
                  </a:txBody>
                  <a:tcPr marL="182880" marR="182880" marT="54864" marB="54864" horzOverflow="overflow"/>
                </a:tc>
              </a:tr>
              <a:tr h="498046">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en-US" sz="1800" u="none" strike="noStrike" cap="none" normalizeH="0" baseline="0" dirty="0" smtClean="0">
                          <a:ln>
                            <a:noFill/>
                          </a:ln>
                          <a:solidFill>
                            <a:schemeClr val="bg1"/>
                          </a:solidFill>
                          <a:effectLst/>
                        </a:rPr>
                        <a:t>Where</a:t>
                      </a:r>
                      <a:endParaRPr kumimoji="0" lang="en-US" sz="1800" b="0" i="0" u="none" strike="noStrike" cap="none" normalizeH="0" baseline="0" dirty="0" smtClean="0">
                        <a:ln>
                          <a:noFill/>
                        </a:ln>
                        <a:solidFill>
                          <a:schemeClr val="bg1"/>
                        </a:solidFill>
                        <a:effectLst/>
                        <a:latin typeface="Arial" charset="0"/>
                      </a:endParaRPr>
                    </a:p>
                  </a:txBody>
                  <a:tcPr marL="182880" marR="182880" marT="54864" marB="54864" horzOverflow="overflow"/>
                </a:tc>
              </a:tr>
              <a:tr h="498046">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en-US" sz="1800" u="none" strike="noStrike" cap="none" normalizeH="0" baseline="0" smtClean="0">
                          <a:ln>
                            <a:noFill/>
                          </a:ln>
                          <a:solidFill>
                            <a:schemeClr val="bg1"/>
                          </a:solidFill>
                          <a:effectLst/>
                        </a:rPr>
                        <a:t>Select, SelectMany</a:t>
                      </a:r>
                      <a:endParaRPr kumimoji="0" lang="en-US" sz="1800" b="0" i="0" u="none" strike="noStrike" cap="none" normalizeH="0" baseline="0" smtClean="0">
                        <a:ln>
                          <a:noFill/>
                        </a:ln>
                        <a:solidFill>
                          <a:schemeClr val="bg1"/>
                        </a:solidFill>
                        <a:effectLst/>
                        <a:latin typeface="Arial" charset="0"/>
                      </a:endParaRPr>
                    </a:p>
                  </a:txBody>
                  <a:tcPr marL="182880" marR="182880" marT="54864" marB="54864" horzOverflow="overflow"/>
                </a:tc>
              </a:tr>
              <a:tr h="1565290">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en-US" sz="1800" u="none" strike="noStrike" cap="none" normalizeH="0" baseline="0" dirty="0" err="1" smtClean="0">
                          <a:ln>
                            <a:noFill/>
                          </a:ln>
                          <a:solidFill>
                            <a:schemeClr val="bg1"/>
                          </a:solidFill>
                          <a:effectLst/>
                        </a:rPr>
                        <a:t>OrderBy</a:t>
                      </a:r>
                      <a:r>
                        <a:rPr kumimoji="0" lang="en-US" sz="1800" u="none" strike="noStrike" cap="none" normalizeH="0" baseline="0" dirty="0" smtClean="0">
                          <a:ln>
                            <a:noFill/>
                          </a:ln>
                          <a:solidFill>
                            <a:schemeClr val="bg1"/>
                          </a:solidFill>
                          <a:effectLst/>
                        </a:rPr>
                        <a:t>,</a:t>
                      </a:r>
                      <a:r>
                        <a:rPr kumimoji="0" lang="hu-HU" sz="1800" u="none" strike="noStrike" cap="none" normalizeH="0" baseline="0" dirty="0" smtClean="0">
                          <a:ln>
                            <a:noFill/>
                          </a:ln>
                          <a:solidFill>
                            <a:schemeClr val="bg1"/>
                          </a:solidFill>
                          <a:effectLst/>
                        </a:rPr>
                        <a:t> OrderByDescending,</a:t>
                      </a:r>
                      <a:r>
                        <a:rPr kumimoji="0" lang="en-US" sz="1800" u="none" strike="noStrike" cap="none" normalizeH="0" baseline="0" dirty="0" smtClean="0">
                          <a:ln>
                            <a:noFill/>
                          </a:ln>
                          <a:solidFill>
                            <a:schemeClr val="bg1"/>
                          </a:solidFill>
                          <a:effectLst/>
                        </a:rPr>
                        <a:t> </a:t>
                      </a:r>
                      <a:r>
                        <a:rPr kumimoji="0" lang="en-US" sz="1800" u="none" strike="noStrike" cap="none" normalizeH="0" baseline="0" dirty="0" err="1" smtClean="0">
                          <a:ln>
                            <a:noFill/>
                          </a:ln>
                          <a:solidFill>
                            <a:schemeClr val="bg1"/>
                          </a:solidFill>
                          <a:effectLst/>
                        </a:rPr>
                        <a:t>ThenBy</a:t>
                      </a:r>
                      <a:r>
                        <a:rPr kumimoji="0" lang="hu-HU" sz="1800" u="none" strike="noStrike" cap="none" normalizeH="0" baseline="0" dirty="0" smtClean="0">
                          <a:ln>
                            <a:noFill/>
                          </a:ln>
                          <a:solidFill>
                            <a:schemeClr val="bg1"/>
                          </a:solidFill>
                          <a:effectLst/>
                        </a:rPr>
                        <a:t>, ThenByDescending</a:t>
                      </a:r>
                      <a:endParaRPr kumimoji="0" lang="en-US" sz="1800" b="0" i="0" u="none" strike="noStrike" cap="none" normalizeH="0" baseline="0" dirty="0" smtClean="0">
                        <a:ln>
                          <a:noFill/>
                        </a:ln>
                        <a:solidFill>
                          <a:schemeClr val="bg1"/>
                        </a:solidFill>
                        <a:effectLst/>
                        <a:latin typeface="Arial" charset="0"/>
                      </a:endParaRPr>
                    </a:p>
                  </a:txBody>
                  <a:tcPr marL="182880" marR="182880" marT="54864" marB="54864" horzOverflow="overflow"/>
                </a:tc>
              </a:tr>
              <a:tr h="498046">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en-US" sz="1800" u="none" strike="noStrike" cap="none" normalizeH="0" baseline="0" dirty="0" err="1" smtClean="0">
                          <a:ln>
                            <a:noFill/>
                          </a:ln>
                          <a:solidFill>
                            <a:schemeClr val="bg1"/>
                          </a:solidFill>
                          <a:effectLst/>
                        </a:rPr>
                        <a:t>GroupBy</a:t>
                      </a:r>
                      <a:endParaRPr kumimoji="0" lang="en-US" sz="1800" b="0" i="0" u="none" strike="noStrike" cap="none" normalizeH="0" baseline="0" dirty="0" smtClean="0">
                        <a:ln>
                          <a:noFill/>
                        </a:ln>
                        <a:solidFill>
                          <a:schemeClr val="bg1"/>
                        </a:solidFill>
                        <a:effectLst/>
                        <a:latin typeface="Arial" charset="0"/>
                      </a:endParaRPr>
                    </a:p>
                  </a:txBody>
                  <a:tcPr marL="182880" marR="182880" marT="54864" marB="54864" horzOverflow="overflow"/>
                </a:tc>
              </a:tr>
              <a:tr h="498046">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en-US" sz="1800" u="none" strike="noStrike" cap="none" normalizeH="0" baseline="0" dirty="0" smtClean="0">
                          <a:ln>
                            <a:noFill/>
                          </a:ln>
                          <a:solidFill>
                            <a:schemeClr val="bg1"/>
                          </a:solidFill>
                          <a:effectLst/>
                        </a:rPr>
                        <a:t>Join, </a:t>
                      </a:r>
                      <a:r>
                        <a:rPr kumimoji="0" lang="en-US" sz="1800" u="none" strike="noStrike" cap="none" normalizeH="0" baseline="0" dirty="0" err="1" smtClean="0">
                          <a:ln>
                            <a:noFill/>
                          </a:ln>
                          <a:solidFill>
                            <a:schemeClr val="bg1"/>
                          </a:solidFill>
                          <a:effectLst/>
                        </a:rPr>
                        <a:t>GroupJoin</a:t>
                      </a:r>
                      <a:endParaRPr kumimoji="0" lang="en-US" sz="1800" b="0" i="0" u="none" strike="noStrike" cap="none" normalizeH="0" baseline="0" dirty="0" smtClean="0">
                        <a:ln>
                          <a:noFill/>
                        </a:ln>
                        <a:solidFill>
                          <a:schemeClr val="bg1"/>
                        </a:solidFill>
                        <a:effectLst/>
                        <a:latin typeface="Arial" charset="0"/>
                      </a:endParaRPr>
                    </a:p>
                  </a:txBody>
                  <a:tcPr marL="182880" marR="182880" marT="54864" marB="54864" horzOverflow="overflow"/>
                </a:tc>
              </a:tr>
              <a:tr h="498046">
                <a:tc>
                  <a:txBody>
                    <a:bodyPr/>
                    <a:lstStyle/>
                    <a:p>
                      <a:pPr marL="0" marR="0" lvl="0" indent="0" algn="l" defTabSz="-13873163" rtl="0" eaLnBrk="0" fontAlgn="base" latinLnBrk="0" hangingPunct="0">
                        <a:lnSpc>
                          <a:spcPct val="100000"/>
                        </a:lnSpc>
                        <a:spcBef>
                          <a:spcPct val="20000"/>
                        </a:spcBef>
                        <a:spcAft>
                          <a:spcPct val="20000"/>
                        </a:spcAft>
                        <a:buClr>
                          <a:schemeClr val="accent1"/>
                        </a:buClr>
                        <a:buSzPct val="135000"/>
                        <a:buFontTx/>
                        <a:buNone/>
                        <a:tabLst/>
                      </a:pPr>
                      <a:r>
                        <a:rPr kumimoji="0" lang="en-US" sz="1800" u="none" strike="noStrike" cap="none" normalizeH="0" baseline="0" dirty="0" smtClean="0">
                          <a:ln>
                            <a:noFill/>
                          </a:ln>
                          <a:solidFill>
                            <a:schemeClr val="bg1"/>
                          </a:solidFill>
                          <a:effectLst/>
                        </a:rPr>
                        <a:t>Cast&lt;T&gt;</a:t>
                      </a:r>
                      <a:endParaRPr kumimoji="0" lang="en-US" sz="1800" b="0" i="0" u="none" strike="noStrike" cap="none" normalizeH="0" baseline="0" dirty="0" smtClean="0">
                        <a:ln>
                          <a:noFill/>
                        </a:ln>
                        <a:solidFill>
                          <a:schemeClr val="bg1"/>
                        </a:solidFill>
                        <a:effectLst/>
                        <a:latin typeface="Arial" charset="0"/>
                      </a:endParaRPr>
                    </a:p>
                  </a:txBody>
                  <a:tcPr marL="182880" marR="182880" marT="54864" marB="54864" horzOverflow="overflow"/>
                </a:tc>
              </a:tr>
            </a:tbl>
          </a:graphicData>
        </a:graphic>
      </p:graphicFrame>
      <p:sp>
        <p:nvSpPr>
          <p:cNvPr id="10" name="Szövegdoboz 9"/>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Lekérdezések mintája</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4724"/>
                                        </p:tgtEl>
                                        <p:attrNameLst>
                                          <p:attrName>style.visibility</p:attrName>
                                        </p:attrNameLst>
                                      </p:cBhvr>
                                      <p:to>
                                        <p:strVal val="visible"/>
                                      </p:to>
                                    </p:set>
                                    <p:animEffect transition="in" filter="fade">
                                      <p:cBhvr>
                                        <p:cTn id="7" dur="500"/>
                                        <p:tgtEl>
                                          <p:spTgt spid="41472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4725"/>
                                        </p:tgtEl>
                                        <p:attrNameLst>
                                          <p:attrName>style.visibility</p:attrName>
                                        </p:attrNameLst>
                                      </p:cBhvr>
                                      <p:to>
                                        <p:strVal val="visible"/>
                                      </p:to>
                                    </p:set>
                                    <p:animEffect transition="in" filter="fade">
                                      <p:cBhvr>
                                        <p:cTn id="11" dur="500"/>
                                        <p:tgtEl>
                                          <p:spTgt spid="4147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14726"/>
                                        </p:tgtEl>
                                        <p:attrNameLst>
                                          <p:attrName>style.visibility</p:attrName>
                                        </p:attrNameLst>
                                      </p:cBhvr>
                                      <p:to>
                                        <p:strVal val="visible"/>
                                      </p:to>
                                    </p:set>
                                    <p:animEffect transition="in" filter="fade">
                                      <p:cBhvr>
                                        <p:cTn id="15" dur="500"/>
                                        <p:tgtEl>
                                          <p:spTgt spid="4147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4728"/>
                                        </p:tgtEl>
                                        <p:attrNameLst>
                                          <p:attrName>style.visibility</p:attrName>
                                        </p:attrNameLst>
                                      </p:cBhvr>
                                      <p:to>
                                        <p:strVal val="visible"/>
                                      </p:to>
                                    </p:set>
                                    <p:animEffect transition="in" filter="fade">
                                      <p:cBhvr>
                                        <p:cTn id="19" dur="500"/>
                                        <p:tgtEl>
                                          <p:spTgt spid="41472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14729"/>
                                        </p:tgtEl>
                                        <p:attrNameLst>
                                          <p:attrName>style.visibility</p:attrName>
                                        </p:attrNameLst>
                                      </p:cBhvr>
                                      <p:to>
                                        <p:strVal val="visible"/>
                                      </p:to>
                                    </p:set>
                                    <p:animEffect transition="in" filter="fade">
                                      <p:cBhvr>
                                        <p:cTn id="23" dur="500"/>
                                        <p:tgtEl>
                                          <p:spTgt spid="414729"/>
                                        </p:tgtEl>
                                      </p:cBhvr>
                                    </p:animEffect>
                                  </p:childTnLst>
                                </p:cTn>
                              </p:par>
                            </p:childTnLst>
                          </p:cTn>
                        </p:par>
                        <p:par>
                          <p:cTn id="24" fill="hold">
                            <p:stCondLst>
                              <p:cond delay="2500"/>
                            </p:stCondLst>
                            <p:childTnLst>
                              <p:par>
                                <p:cTn id="25" presetID="2" presetClass="entr" presetSubtype="2"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1+#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724" grpId="0"/>
      <p:bldP spid="414725" grpId="0" animBg="1"/>
      <p:bldP spid="414726" grpId="0" animBg="1"/>
      <p:bldP spid="414728" grpId="0" animBg="1"/>
      <p:bldP spid="414729" grpId="0" animBg="1"/>
    </p:bld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Group 4"/>
          <p:cNvGrpSpPr>
            <a:grpSpLocks/>
          </p:cNvGrpSpPr>
          <p:nvPr/>
        </p:nvGrpSpPr>
        <p:grpSpPr bwMode="auto">
          <a:xfrm>
            <a:off x="381000" y="3268663"/>
            <a:ext cx="1752600" cy="3284537"/>
            <a:chOff x="240" y="2059"/>
            <a:chExt cx="1104" cy="2069"/>
          </a:xfrm>
        </p:grpSpPr>
        <p:sp>
          <p:nvSpPr>
            <p:cNvPr id="366597" name="Rectangle 5"/>
            <p:cNvSpPr>
              <a:spLocks noChangeArrowheads="1"/>
            </p:cNvSpPr>
            <p:nvPr/>
          </p:nvSpPr>
          <p:spPr bwMode="auto">
            <a:xfrm>
              <a:off x="288" y="2352"/>
              <a:ext cx="1056" cy="177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endParaRPr lang="en-GB" sz="4400"/>
            </a:p>
          </p:txBody>
        </p:sp>
        <p:sp>
          <p:nvSpPr>
            <p:cNvPr id="366598" name="Text Box 6"/>
            <p:cNvSpPr txBox="1">
              <a:spLocks noChangeArrowheads="1"/>
            </p:cNvSpPr>
            <p:nvPr/>
          </p:nvSpPr>
          <p:spPr bwMode="auto">
            <a:xfrm>
              <a:off x="240" y="2059"/>
              <a:ext cx="313" cy="252"/>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a:spAutoFit/>
            </a:bodyPr>
            <a:lstStyle/>
            <a:p>
              <a:r>
                <a:rPr lang="hu-HU" sz="2000" b="1" dirty="0" smtClean="0"/>
                <a:t>list</a:t>
              </a:r>
              <a:endParaRPr lang="en-US" sz="2000" b="1" dirty="0"/>
            </a:p>
          </p:txBody>
        </p:sp>
        <p:sp>
          <p:nvSpPr>
            <p:cNvPr id="366599" name="Rectangle 7"/>
            <p:cNvSpPr>
              <a:spLocks noChangeArrowheads="1"/>
            </p:cNvSpPr>
            <p:nvPr/>
          </p:nvSpPr>
          <p:spPr bwMode="auto">
            <a:xfrm>
              <a:off x="912" y="3873"/>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00" name="Rectangle 8"/>
            <p:cNvSpPr>
              <a:spLocks noChangeArrowheads="1"/>
            </p:cNvSpPr>
            <p:nvPr/>
          </p:nvSpPr>
          <p:spPr bwMode="auto">
            <a:xfrm>
              <a:off x="624" y="3873"/>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01" name="Rectangle 9"/>
            <p:cNvSpPr>
              <a:spLocks noChangeArrowheads="1"/>
            </p:cNvSpPr>
            <p:nvPr/>
          </p:nvSpPr>
          <p:spPr bwMode="auto">
            <a:xfrm>
              <a:off x="432" y="3873"/>
              <a:ext cx="192"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02" name="Rectangle 10"/>
            <p:cNvSpPr>
              <a:spLocks noChangeArrowheads="1"/>
            </p:cNvSpPr>
            <p:nvPr/>
          </p:nvSpPr>
          <p:spPr bwMode="auto">
            <a:xfrm>
              <a:off x="912" y="3735"/>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03" name="Rectangle 11"/>
            <p:cNvSpPr>
              <a:spLocks noChangeArrowheads="1"/>
            </p:cNvSpPr>
            <p:nvPr/>
          </p:nvSpPr>
          <p:spPr bwMode="auto">
            <a:xfrm>
              <a:off x="624" y="3735"/>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04" name="Rectangle 12"/>
            <p:cNvSpPr>
              <a:spLocks noChangeArrowheads="1"/>
            </p:cNvSpPr>
            <p:nvPr/>
          </p:nvSpPr>
          <p:spPr bwMode="auto">
            <a:xfrm>
              <a:off x="432" y="3735"/>
              <a:ext cx="192"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05" name="Rectangle 13"/>
            <p:cNvSpPr>
              <a:spLocks noChangeArrowheads="1"/>
            </p:cNvSpPr>
            <p:nvPr/>
          </p:nvSpPr>
          <p:spPr bwMode="auto">
            <a:xfrm>
              <a:off x="912" y="3597"/>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06" name="Rectangle 14"/>
            <p:cNvSpPr>
              <a:spLocks noChangeArrowheads="1"/>
            </p:cNvSpPr>
            <p:nvPr/>
          </p:nvSpPr>
          <p:spPr bwMode="auto">
            <a:xfrm>
              <a:off x="624" y="3597"/>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07" name="Rectangle 15"/>
            <p:cNvSpPr>
              <a:spLocks noChangeArrowheads="1"/>
            </p:cNvSpPr>
            <p:nvPr/>
          </p:nvSpPr>
          <p:spPr bwMode="auto">
            <a:xfrm>
              <a:off x="432" y="3597"/>
              <a:ext cx="192"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08" name="Rectangle 16"/>
            <p:cNvSpPr>
              <a:spLocks noChangeArrowheads="1"/>
            </p:cNvSpPr>
            <p:nvPr/>
          </p:nvSpPr>
          <p:spPr bwMode="auto">
            <a:xfrm>
              <a:off x="912" y="3459"/>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09" name="Rectangle 17"/>
            <p:cNvSpPr>
              <a:spLocks noChangeArrowheads="1"/>
            </p:cNvSpPr>
            <p:nvPr/>
          </p:nvSpPr>
          <p:spPr bwMode="auto">
            <a:xfrm>
              <a:off x="624" y="3459"/>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10" name="Rectangle 18"/>
            <p:cNvSpPr>
              <a:spLocks noChangeArrowheads="1"/>
            </p:cNvSpPr>
            <p:nvPr/>
          </p:nvSpPr>
          <p:spPr bwMode="auto">
            <a:xfrm>
              <a:off x="432" y="3459"/>
              <a:ext cx="192"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11" name="Rectangle 19"/>
            <p:cNvSpPr>
              <a:spLocks noChangeArrowheads="1"/>
            </p:cNvSpPr>
            <p:nvPr/>
          </p:nvSpPr>
          <p:spPr bwMode="auto">
            <a:xfrm>
              <a:off x="912" y="3321"/>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12" name="Rectangle 20"/>
            <p:cNvSpPr>
              <a:spLocks noChangeArrowheads="1"/>
            </p:cNvSpPr>
            <p:nvPr/>
          </p:nvSpPr>
          <p:spPr bwMode="auto">
            <a:xfrm>
              <a:off x="624" y="3321"/>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13" name="Rectangle 21"/>
            <p:cNvSpPr>
              <a:spLocks noChangeArrowheads="1"/>
            </p:cNvSpPr>
            <p:nvPr/>
          </p:nvSpPr>
          <p:spPr bwMode="auto">
            <a:xfrm>
              <a:off x="432" y="3321"/>
              <a:ext cx="192"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14" name="Rectangle 22"/>
            <p:cNvSpPr>
              <a:spLocks noChangeArrowheads="1"/>
            </p:cNvSpPr>
            <p:nvPr/>
          </p:nvSpPr>
          <p:spPr bwMode="auto">
            <a:xfrm>
              <a:off x="912" y="3183"/>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15" name="Rectangle 23"/>
            <p:cNvSpPr>
              <a:spLocks noChangeArrowheads="1"/>
            </p:cNvSpPr>
            <p:nvPr/>
          </p:nvSpPr>
          <p:spPr bwMode="auto">
            <a:xfrm>
              <a:off x="624" y="3183"/>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16" name="Rectangle 24"/>
            <p:cNvSpPr>
              <a:spLocks noChangeArrowheads="1"/>
            </p:cNvSpPr>
            <p:nvPr/>
          </p:nvSpPr>
          <p:spPr bwMode="auto">
            <a:xfrm>
              <a:off x="432" y="3183"/>
              <a:ext cx="192"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17" name="Rectangle 25"/>
            <p:cNvSpPr>
              <a:spLocks noChangeArrowheads="1"/>
            </p:cNvSpPr>
            <p:nvPr/>
          </p:nvSpPr>
          <p:spPr bwMode="auto">
            <a:xfrm>
              <a:off x="912" y="3045"/>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18" name="Rectangle 26"/>
            <p:cNvSpPr>
              <a:spLocks noChangeArrowheads="1"/>
            </p:cNvSpPr>
            <p:nvPr/>
          </p:nvSpPr>
          <p:spPr bwMode="auto">
            <a:xfrm>
              <a:off x="624" y="3045"/>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19" name="Rectangle 27"/>
            <p:cNvSpPr>
              <a:spLocks noChangeArrowheads="1"/>
            </p:cNvSpPr>
            <p:nvPr/>
          </p:nvSpPr>
          <p:spPr bwMode="auto">
            <a:xfrm>
              <a:off x="432" y="3045"/>
              <a:ext cx="192"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20" name="Rectangle 28"/>
            <p:cNvSpPr>
              <a:spLocks noChangeArrowheads="1"/>
            </p:cNvSpPr>
            <p:nvPr/>
          </p:nvSpPr>
          <p:spPr bwMode="auto">
            <a:xfrm>
              <a:off x="912" y="2907"/>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21" name="Rectangle 29"/>
            <p:cNvSpPr>
              <a:spLocks noChangeArrowheads="1"/>
            </p:cNvSpPr>
            <p:nvPr/>
          </p:nvSpPr>
          <p:spPr bwMode="auto">
            <a:xfrm>
              <a:off x="624" y="2907"/>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22" name="Rectangle 30"/>
            <p:cNvSpPr>
              <a:spLocks noChangeArrowheads="1"/>
            </p:cNvSpPr>
            <p:nvPr/>
          </p:nvSpPr>
          <p:spPr bwMode="auto">
            <a:xfrm>
              <a:off x="432" y="2907"/>
              <a:ext cx="192"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23" name="Rectangle 31"/>
            <p:cNvSpPr>
              <a:spLocks noChangeArrowheads="1"/>
            </p:cNvSpPr>
            <p:nvPr/>
          </p:nvSpPr>
          <p:spPr bwMode="auto">
            <a:xfrm>
              <a:off x="912" y="2781"/>
              <a:ext cx="288" cy="126"/>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24" name="Rectangle 32"/>
            <p:cNvSpPr>
              <a:spLocks noChangeArrowheads="1"/>
            </p:cNvSpPr>
            <p:nvPr/>
          </p:nvSpPr>
          <p:spPr bwMode="auto">
            <a:xfrm>
              <a:off x="624" y="2781"/>
              <a:ext cx="288" cy="126"/>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25" name="Rectangle 33"/>
            <p:cNvSpPr>
              <a:spLocks noChangeArrowheads="1"/>
            </p:cNvSpPr>
            <p:nvPr/>
          </p:nvSpPr>
          <p:spPr bwMode="auto">
            <a:xfrm>
              <a:off x="432" y="2781"/>
              <a:ext cx="192" cy="126"/>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26" name="Rectangle 34"/>
            <p:cNvSpPr>
              <a:spLocks noChangeArrowheads="1"/>
            </p:cNvSpPr>
            <p:nvPr/>
          </p:nvSpPr>
          <p:spPr bwMode="auto">
            <a:xfrm>
              <a:off x="912" y="2640"/>
              <a:ext cx="288" cy="141"/>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27" name="Rectangle 35"/>
            <p:cNvSpPr>
              <a:spLocks noChangeArrowheads="1"/>
            </p:cNvSpPr>
            <p:nvPr/>
          </p:nvSpPr>
          <p:spPr bwMode="auto">
            <a:xfrm>
              <a:off x="624" y="2640"/>
              <a:ext cx="288" cy="141"/>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28" name="Rectangle 36"/>
            <p:cNvSpPr>
              <a:spLocks noChangeArrowheads="1"/>
            </p:cNvSpPr>
            <p:nvPr/>
          </p:nvSpPr>
          <p:spPr bwMode="auto">
            <a:xfrm>
              <a:off x="432" y="2640"/>
              <a:ext cx="192" cy="141"/>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29" name="Rectangle 37"/>
            <p:cNvSpPr>
              <a:spLocks noChangeArrowheads="1"/>
            </p:cNvSpPr>
            <p:nvPr/>
          </p:nvSpPr>
          <p:spPr bwMode="auto">
            <a:xfrm>
              <a:off x="912" y="2496"/>
              <a:ext cx="288" cy="144"/>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algn="ctr" defTabSz="-13873163" eaLnBrk="0" hangingPunct="0">
                <a:spcBef>
                  <a:spcPct val="20000"/>
                </a:spcBef>
                <a:spcAft>
                  <a:spcPct val="20000"/>
                </a:spcAft>
                <a:buClr>
                  <a:schemeClr val="accent1"/>
                </a:buClr>
                <a:buSzPct val="135000"/>
              </a:pPr>
              <a:r>
                <a:rPr lang="hu-HU" sz="1100" dirty="0" smtClean="0"/>
                <a:t>Title</a:t>
              </a:r>
              <a:endParaRPr lang="en-US" sz="1100" dirty="0"/>
            </a:p>
          </p:txBody>
        </p:sp>
        <p:sp>
          <p:nvSpPr>
            <p:cNvPr id="366630" name="Rectangle 38"/>
            <p:cNvSpPr>
              <a:spLocks noChangeArrowheads="1"/>
            </p:cNvSpPr>
            <p:nvPr/>
          </p:nvSpPr>
          <p:spPr bwMode="auto">
            <a:xfrm>
              <a:off x="624" y="2496"/>
              <a:ext cx="288" cy="144"/>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algn="ctr" defTabSz="-13873163" eaLnBrk="0" hangingPunct="0">
                <a:spcBef>
                  <a:spcPct val="20000"/>
                </a:spcBef>
                <a:spcAft>
                  <a:spcPct val="20000"/>
                </a:spcAft>
                <a:buClr>
                  <a:schemeClr val="accent1"/>
                </a:buClr>
                <a:buSzPct val="135000"/>
              </a:pPr>
              <a:r>
                <a:rPr lang="hu-HU" sz="1100" dirty="0" smtClean="0"/>
                <a:t>Length</a:t>
              </a:r>
              <a:endParaRPr lang="en-US" sz="1100" dirty="0"/>
            </a:p>
          </p:txBody>
        </p:sp>
        <p:sp>
          <p:nvSpPr>
            <p:cNvPr id="366631" name="Rectangle 39"/>
            <p:cNvSpPr>
              <a:spLocks noChangeArrowheads="1"/>
            </p:cNvSpPr>
            <p:nvPr/>
          </p:nvSpPr>
          <p:spPr bwMode="auto">
            <a:xfrm>
              <a:off x="432" y="2496"/>
              <a:ext cx="192" cy="144"/>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algn="ctr" defTabSz="-13873163" eaLnBrk="0" hangingPunct="0">
                <a:spcBef>
                  <a:spcPct val="20000"/>
                </a:spcBef>
                <a:spcAft>
                  <a:spcPct val="20000"/>
                </a:spcAft>
                <a:buClr>
                  <a:schemeClr val="accent1"/>
                </a:buClr>
                <a:buSzPct val="135000"/>
              </a:pPr>
              <a:r>
                <a:rPr lang="en-US" sz="1100" dirty="0"/>
                <a:t>ID</a:t>
              </a:r>
            </a:p>
          </p:txBody>
        </p:sp>
        <p:sp>
          <p:nvSpPr>
            <p:cNvPr id="366632" name="Line 40"/>
            <p:cNvSpPr>
              <a:spLocks noChangeShapeType="1"/>
            </p:cNvSpPr>
            <p:nvPr/>
          </p:nvSpPr>
          <p:spPr bwMode="auto">
            <a:xfrm>
              <a:off x="432" y="2496"/>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33" name="Line 41"/>
            <p:cNvSpPr>
              <a:spLocks noChangeShapeType="1"/>
            </p:cNvSpPr>
            <p:nvPr/>
          </p:nvSpPr>
          <p:spPr bwMode="auto">
            <a:xfrm>
              <a:off x="432" y="2640"/>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34" name="Line 42"/>
            <p:cNvSpPr>
              <a:spLocks noChangeShapeType="1"/>
            </p:cNvSpPr>
            <p:nvPr/>
          </p:nvSpPr>
          <p:spPr bwMode="auto">
            <a:xfrm>
              <a:off x="432" y="2781"/>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35" name="Line 43"/>
            <p:cNvSpPr>
              <a:spLocks noChangeShapeType="1"/>
            </p:cNvSpPr>
            <p:nvPr/>
          </p:nvSpPr>
          <p:spPr bwMode="auto">
            <a:xfrm>
              <a:off x="432" y="2907"/>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36" name="Line 44"/>
            <p:cNvSpPr>
              <a:spLocks noChangeShapeType="1"/>
            </p:cNvSpPr>
            <p:nvPr/>
          </p:nvSpPr>
          <p:spPr bwMode="auto">
            <a:xfrm>
              <a:off x="432" y="3045"/>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37" name="Line 45"/>
            <p:cNvSpPr>
              <a:spLocks noChangeShapeType="1"/>
            </p:cNvSpPr>
            <p:nvPr/>
          </p:nvSpPr>
          <p:spPr bwMode="auto">
            <a:xfrm>
              <a:off x="432" y="3183"/>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38" name="Line 46"/>
            <p:cNvSpPr>
              <a:spLocks noChangeShapeType="1"/>
            </p:cNvSpPr>
            <p:nvPr/>
          </p:nvSpPr>
          <p:spPr bwMode="auto">
            <a:xfrm>
              <a:off x="432" y="3321"/>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39" name="Line 47"/>
            <p:cNvSpPr>
              <a:spLocks noChangeShapeType="1"/>
            </p:cNvSpPr>
            <p:nvPr/>
          </p:nvSpPr>
          <p:spPr bwMode="auto">
            <a:xfrm>
              <a:off x="432" y="3459"/>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40" name="Line 48"/>
            <p:cNvSpPr>
              <a:spLocks noChangeShapeType="1"/>
            </p:cNvSpPr>
            <p:nvPr/>
          </p:nvSpPr>
          <p:spPr bwMode="auto">
            <a:xfrm>
              <a:off x="432" y="4011"/>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41" name="Line 49"/>
            <p:cNvSpPr>
              <a:spLocks noChangeShapeType="1"/>
            </p:cNvSpPr>
            <p:nvPr/>
          </p:nvSpPr>
          <p:spPr bwMode="auto">
            <a:xfrm>
              <a:off x="432" y="2496"/>
              <a:ext cx="0" cy="1515"/>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42" name="Line 50"/>
            <p:cNvSpPr>
              <a:spLocks noChangeShapeType="1"/>
            </p:cNvSpPr>
            <p:nvPr/>
          </p:nvSpPr>
          <p:spPr bwMode="auto">
            <a:xfrm>
              <a:off x="624" y="2496"/>
              <a:ext cx="0" cy="1515"/>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43" name="Line 51"/>
            <p:cNvSpPr>
              <a:spLocks noChangeShapeType="1"/>
            </p:cNvSpPr>
            <p:nvPr/>
          </p:nvSpPr>
          <p:spPr bwMode="auto">
            <a:xfrm>
              <a:off x="912" y="2496"/>
              <a:ext cx="0" cy="1515"/>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44" name="Line 52"/>
            <p:cNvSpPr>
              <a:spLocks noChangeShapeType="1"/>
            </p:cNvSpPr>
            <p:nvPr/>
          </p:nvSpPr>
          <p:spPr bwMode="auto">
            <a:xfrm>
              <a:off x="1200" y="2496"/>
              <a:ext cx="0" cy="1515"/>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45" name="Line 53"/>
            <p:cNvSpPr>
              <a:spLocks noChangeShapeType="1"/>
            </p:cNvSpPr>
            <p:nvPr/>
          </p:nvSpPr>
          <p:spPr bwMode="auto">
            <a:xfrm>
              <a:off x="432" y="3597"/>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46" name="Line 54"/>
            <p:cNvSpPr>
              <a:spLocks noChangeShapeType="1"/>
            </p:cNvSpPr>
            <p:nvPr/>
          </p:nvSpPr>
          <p:spPr bwMode="auto">
            <a:xfrm>
              <a:off x="432" y="3735"/>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47" name="Line 55"/>
            <p:cNvSpPr>
              <a:spLocks noChangeShapeType="1"/>
            </p:cNvSpPr>
            <p:nvPr/>
          </p:nvSpPr>
          <p:spPr bwMode="auto">
            <a:xfrm>
              <a:off x="432" y="3873"/>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grpSp>
      <p:grpSp>
        <p:nvGrpSpPr>
          <p:cNvPr id="3" name="Group 58"/>
          <p:cNvGrpSpPr>
            <a:grpSpLocks/>
          </p:cNvGrpSpPr>
          <p:nvPr/>
        </p:nvGrpSpPr>
        <p:grpSpPr bwMode="auto">
          <a:xfrm>
            <a:off x="4114800" y="3886201"/>
            <a:ext cx="2457450" cy="1557338"/>
            <a:chOff x="2592" y="2448"/>
            <a:chExt cx="1548" cy="981"/>
          </a:xfrm>
        </p:grpSpPr>
        <p:sp>
          <p:nvSpPr>
            <p:cNvPr id="366651" name="Rectangle 59"/>
            <p:cNvSpPr>
              <a:spLocks noChangeArrowheads="1"/>
            </p:cNvSpPr>
            <p:nvPr/>
          </p:nvSpPr>
          <p:spPr bwMode="auto">
            <a:xfrm>
              <a:off x="3264" y="2736"/>
              <a:ext cx="672" cy="28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endParaRPr lang="en-GB" sz="2000"/>
            </a:p>
          </p:txBody>
        </p:sp>
        <p:sp>
          <p:nvSpPr>
            <p:cNvPr id="366652" name="Text Box 60"/>
            <p:cNvSpPr txBox="1">
              <a:spLocks noChangeArrowheads="1"/>
            </p:cNvSpPr>
            <p:nvPr/>
          </p:nvSpPr>
          <p:spPr bwMode="auto">
            <a:xfrm>
              <a:off x="3216" y="2448"/>
              <a:ext cx="768" cy="250"/>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a:spAutoFit/>
            </a:bodyPr>
            <a:lstStyle/>
            <a:p>
              <a:r>
                <a:rPr lang="hu-HU" sz="2000" b="1" dirty="0" smtClean="0"/>
                <a:t>s</a:t>
              </a:r>
              <a:r>
                <a:rPr lang="en-US" sz="2000" b="1" dirty="0" smtClean="0"/>
                <a:t>elect</a:t>
              </a:r>
              <a:endParaRPr lang="en-US" sz="2000" b="1" dirty="0"/>
            </a:p>
          </p:txBody>
        </p:sp>
        <p:sp>
          <p:nvSpPr>
            <p:cNvPr id="366653" name="Line 61"/>
            <p:cNvSpPr>
              <a:spLocks noChangeShapeType="1"/>
            </p:cNvSpPr>
            <p:nvPr/>
          </p:nvSpPr>
          <p:spPr bwMode="auto">
            <a:xfrm flipH="1">
              <a:off x="2592" y="2880"/>
              <a:ext cx="1008" cy="0"/>
            </a:xfrm>
            <a:prstGeom prst="line">
              <a:avLst/>
            </a:prstGeom>
            <a:ln>
              <a:headEnd type="oval" w="med" len="med"/>
              <a:tailEnd type="triangle" w="lg" len="lg"/>
            </a:ln>
          </p:spPr>
          <p:style>
            <a:lnRef idx="1">
              <a:schemeClr val="accent1"/>
            </a:lnRef>
            <a:fillRef idx="2">
              <a:schemeClr val="accent1"/>
            </a:fillRef>
            <a:effectRef idx="1">
              <a:schemeClr val="accent1"/>
            </a:effectRef>
            <a:fontRef idx="minor">
              <a:schemeClr val="dk1"/>
            </a:fontRef>
          </p:style>
          <p:txBody>
            <a:bodyPr wrap="none" anchor="ctr"/>
            <a:lstStyle/>
            <a:p>
              <a:endParaRPr lang="hu-HU"/>
            </a:p>
          </p:txBody>
        </p:sp>
        <p:sp>
          <p:nvSpPr>
            <p:cNvPr id="366654" name="Text Box 62"/>
            <p:cNvSpPr txBox="1">
              <a:spLocks noChangeArrowheads="1"/>
            </p:cNvSpPr>
            <p:nvPr/>
          </p:nvSpPr>
          <p:spPr bwMode="auto">
            <a:xfrm>
              <a:off x="3168" y="3216"/>
              <a:ext cx="972" cy="213"/>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hu-HU" sz="1600" dirty="0" smtClean="0"/>
                <a:t>m</a:t>
              </a:r>
              <a:r>
                <a:rPr lang="en-US" sz="1600" dirty="0" smtClean="0"/>
                <a:t> </a:t>
              </a:r>
              <a:r>
                <a:rPr lang="en-US" sz="1600" dirty="0"/>
                <a:t>=&gt; </a:t>
              </a:r>
              <a:r>
                <a:rPr lang="hu-HU" sz="1600" dirty="0" smtClean="0"/>
                <a:t>m</a:t>
              </a:r>
              <a:r>
                <a:rPr lang="en-US" sz="1600" dirty="0" smtClean="0"/>
                <a:t>.</a:t>
              </a:r>
              <a:r>
                <a:rPr lang="hu-HU" sz="1600" dirty="0" smtClean="0"/>
                <a:t>Title</a:t>
              </a:r>
              <a:endParaRPr lang="en-US" sz="1600" dirty="0"/>
            </a:p>
          </p:txBody>
        </p:sp>
        <p:sp>
          <p:nvSpPr>
            <p:cNvPr id="366655" name="Line 63"/>
            <p:cNvSpPr>
              <a:spLocks noChangeShapeType="1"/>
            </p:cNvSpPr>
            <p:nvPr/>
          </p:nvSpPr>
          <p:spPr bwMode="auto">
            <a:xfrm flipV="1">
              <a:off x="3600" y="3024"/>
              <a:ext cx="0" cy="192"/>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anchor="ctr"/>
            <a:lstStyle/>
            <a:p>
              <a:endParaRPr lang="hu-HU"/>
            </a:p>
          </p:txBody>
        </p:sp>
      </p:grpSp>
      <p:grpSp>
        <p:nvGrpSpPr>
          <p:cNvPr id="4" name="Group 65"/>
          <p:cNvGrpSpPr>
            <a:grpSpLocks/>
          </p:cNvGrpSpPr>
          <p:nvPr/>
        </p:nvGrpSpPr>
        <p:grpSpPr bwMode="auto">
          <a:xfrm>
            <a:off x="6781800" y="3268663"/>
            <a:ext cx="1752600" cy="3284537"/>
            <a:chOff x="4272" y="2059"/>
            <a:chExt cx="1104" cy="2069"/>
          </a:xfrm>
        </p:grpSpPr>
        <p:sp>
          <p:nvSpPr>
            <p:cNvPr id="366658" name="Rectangle 66"/>
            <p:cNvSpPr>
              <a:spLocks noChangeArrowheads="1"/>
            </p:cNvSpPr>
            <p:nvPr/>
          </p:nvSpPr>
          <p:spPr bwMode="auto">
            <a:xfrm>
              <a:off x="4320" y="2352"/>
              <a:ext cx="1056" cy="177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endParaRPr lang="en-GB" sz="2000"/>
            </a:p>
          </p:txBody>
        </p:sp>
        <p:sp>
          <p:nvSpPr>
            <p:cNvPr id="366659" name="Text Box 67"/>
            <p:cNvSpPr txBox="1">
              <a:spLocks noChangeArrowheads="1"/>
            </p:cNvSpPr>
            <p:nvPr/>
          </p:nvSpPr>
          <p:spPr bwMode="auto">
            <a:xfrm>
              <a:off x="4272" y="2059"/>
              <a:ext cx="514" cy="252"/>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a:spAutoFit/>
            </a:bodyPr>
            <a:lstStyle/>
            <a:p>
              <a:r>
                <a:rPr lang="hu-HU" sz="2000" b="1" dirty="0" smtClean="0"/>
                <a:t>cimek</a:t>
              </a:r>
              <a:endParaRPr lang="en-US" sz="2000" b="1" dirty="0"/>
            </a:p>
          </p:txBody>
        </p:sp>
        <p:sp>
          <p:nvSpPr>
            <p:cNvPr id="366660" name="Rectangle 68"/>
            <p:cNvSpPr>
              <a:spLocks noChangeArrowheads="1"/>
            </p:cNvSpPr>
            <p:nvPr/>
          </p:nvSpPr>
          <p:spPr bwMode="auto">
            <a:xfrm>
              <a:off x="4944" y="3873"/>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61" name="Rectangle 69"/>
            <p:cNvSpPr>
              <a:spLocks noChangeArrowheads="1"/>
            </p:cNvSpPr>
            <p:nvPr/>
          </p:nvSpPr>
          <p:spPr bwMode="auto">
            <a:xfrm>
              <a:off x="4656" y="3873"/>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62" name="Rectangle 70"/>
            <p:cNvSpPr>
              <a:spLocks noChangeArrowheads="1"/>
            </p:cNvSpPr>
            <p:nvPr/>
          </p:nvSpPr>
          <p:spPr bwMode="auto">
            <a:xfrm>
              <a:off x="4464" y="3873"/>
              <a:ext cx="192"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63" name="Rectangle 71"/>
            <p:cNvSpPr>
              <a:spLocks noChangeArrowheads="1"/>
            </p:cNvSpPr>
            <p:nvPr/>
          </p:nvSpPr>
          <p:spPr bwMode="auto">
            <a:xfrm>
              <a:off x="4944" y="3735"/>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64" name="Rectangle 72"/>
            <p:cNvSpPr>
              <a:spLocks noChangeArrowheads="1"/>
            </p:cNvSpPr>
            <p:nvPr/>
          </p:nvSpPr>
          <p:spPr bwMode="auto">
            <a:xfrm>
              <a:off x="4656" y="3735"/>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65" name="Rectangle 73"/>
            <p:cNvSpPr>
              <a:spLocks noChangeArrowheads="1"/>
            </p:cNvSpPr>
            <p:nvPr/>
          </p:nvSpPr>
          <p:spPr bwMode="auto">
            <a:xfrm>
              <a:off x="4464" y="3735"/>
              <a:ext cx="192"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66" name="Rectangle 74"/>
            <p:cNvSpPr>
              <a:spLocks noChangeArrowheads="1"/>
            </p:cNvSpPr>
            <p:nvPr/>
          </p:nvSpPr>
          <p:spPr bwMode="auto">
            <a:xfrm>
              <a:off x="4944" y="3597"/>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67" name="Rectangle 75"/>
            <p:cNvSpPr>
              <a:spLocks noChangeArrowheads="1"/>
            </p:cNvSpPr>
            <p:nvPr/>
          </p:nvSpPr>
          <p:spPr bwMode="auto">
            <a:xfrm>
              <a:off x="4656" y="3597"/>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68" name="Rectangle 76"/>
            <p:cNvSpPr>
              <a:spLocks noChangeArrowheads="1"/>
            </p:cNvSpPr>
            <p:nvPr/>
          </p:nvSpPr>
          <p:spPr bwMode="auto">
            <a:xfrm>
              <a:off x="4464" y="3597"/>
              <a:ext cx="192"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69" name="Rectangle 77"/>
            <p:cNvSpPr>
              <a:spLocks noChangeArrowheads="1"/>
            </p:cNvSpPr>
            <p:nvPr/>
          </p:nvSpPr>
          <p:spPr bwMode="auto">
            <a:xfrm>
              <a:off x="4944" y="3459"/>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70" name="Rectangle 78"/>
            <p:cNvSpPr>
              <a:spLocks noChangeArrowheads="1"/>
            </p:cNvSpPr>
            <p:nvPr/>
          </p:nvSpPr>
          <p:spPr bwMode="auto">
            <a:xfrm>
              <a:off x="4656" y="3459"/>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71" name="Rectangle 79"/>
            <p:cNvSpPr>
              <a:spLocks noChangeArrowheads="1"/>
            </p:cNvSpPr>
            <p:nvPr/>
          </p:nvSpPr>
          <p:spPr bwMode="auto">
            <a:xfrm>
              <a:off x="4464" y="3459"/>
              <a:ext cx="192"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72" name="Rectangle 80"/>
            <p:cNvSpPr>
              <a:spLocks noChangeArrowheads="1"/>
            </p:cNvSpPr>
            <p:nvPr/>
          </p:nvSpPr>
          <p:spPr bwMode="auto">
            <a:xfrm>
              <a:off x="4944" y="3321"/>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73" name="Rectangle 81"/>
            <p:cNvSpPr>
              <a:spLocks noChangeArrowheads="1"/>
            </p:cNvSpPr>
            <p:nvPr/>
          </p:nvSpPr>
          <p:spPr bwMode="auto">
            <a:xfrm>
              <a:off x="4656" y="3321"/>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74" name="Rectangle 82"/>
            <p:cNvSpPr>
              <a:spLocks noChangeArrowheads="1"/>
            </p:cNvSpPr>
            <p:nvPr/>
          </p:nvSpPr>
          <p:spPr bwMode="auto">
            <a:xfrm>
              <a:off x="4464" y="3321"/>
              <a:ext cx="192"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75" name="Rectangle 83"/>
            <p:cNvSpPr>
              <a:spLocks noChangeArrowheads="1"/>
            </p:cNvSpPr>
            <p:nvPr/>
          </p:nvSpPr>
          <p:spPr bwMode="auto">
            <a:xfrm>
              <a:off x="4944" y="3183"/>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76" name="Rectangle 84"/>
            <p:cNvSpPr>
              <a:spLocks noChangeArrowheads="1"/>
            </p:cNvSpPr>
            <p:nvPr/>
          </p:nvSpPr>
          <p:spPr bwMode="auto">
            <a:xfrm>
              <a:off x="4656" y="3183"/>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77" name="Rectangle 85"/>
            <p:cNvSpPr>
              <a:spLocks noChangeArrowheads="1"/>
            </p:cNvSpPr>
            <p:nvPr/>
          </p:nvSpPr>
          <p:spPr bwMode="auto">
            <a:xfrm>
              <a:off x="4464" y="3183"/>
              <a:ext cx="192"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78" name="Rectangle 86"/>
            <p:cNvSpPr>
              <a:spLocks noChangeArrowheads="1"/>
            </p:cNvSpPr>
            <p:nvPr/>
          </p:nvSpPr>
          <p:spPr bwMode="auto">
            <a:xfrm>
              <a:off x="4944" y="3045"/>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79" name="Rectangle 87"/>
            <p:cNvSpPr>
              <a:spLocks noChangeArrowheads="1"/>
            </p:cNvSpPr>
            <p:nvPr/>
          </p:nvSpPr>
          <p:spPr bwMode="auto">
            <a:xfrm>
              <a:off x="4656" y="3045"/>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80" name="Rectangle 88"/>
            <p:cNvSpPr>
              <a:spLocks noChangeArrowheads="1"/>
            </p:cNvSpPr>
            <p:nvPr/>
          </p:nvSpPr>
          <p:spPr bwMode="auto">
            <a:xfrm>
              <a:off x="4464" y="3045"/>
              <a:ext cx="192"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81" name="Rectangle 89"/>
            <p:cNvSpPr>
              <a:spLocks noChangeArrowheads="1"/>
            </p:cNvSpPr>
            <p:nvPr/>
          </p:nvSpPr>
          <p:spPr bwMode="auto">
            <a:xfrm>
              <a:off x="4944" y="2907"/>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82" name="Rectangle 90"/>
            <p:cNvSpPr>
              <a:spLocks noChangeArrowheads="1"/>
            </p:cNvSpPr>
            <p:nvPr/>
          </p:nvSpPr>
          <p:spPr bwMode="auto">
            <a:xfrm>
              <a:off x="4656" y="2907"/>
              <a:ext cx="288"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83" name="Rectangle 91"/>
            <p:cNvSpPr>
              <a:spLocks noChangeArrowheads="1"/>
            </p:cNvSpPr>
            <p:nvPr/>
          </p:nvSpPr>
          <p:spPr bwMode="auto">
            <a:xfrm>
              <a:off x="4464" y="2907"/>
              <a:ext cx="192" cy="138"/>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84" name="Rectangle 92"/>
            <p:cNvSpPr>
              <a:spLocks noChangeArrowheads="1"/>
            </p:cNvSpPr>
            <p:nvPr/>
          </p:nvSpPr>
          <p:spPr bwMode="auto">
            <a:xfrm>
              <a:off x="4944" y="2781"/>
              <a:ext cx="288" cy="126"/>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85" name="Rectangle 93"/>
            <p:cNvSpPr>
              <a:spLocks noChangeArrowheads="1"/>
            </p:cNvSpPr>
            <p:nvPr/>
          </p:nvSpPr>
          <p:spPr bwMode="auto">
            <a:xfrm>
              <a:off x="4656" y="2781"/>
              <a:ext cx="288" cy="126"/>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86" name="Rectangle 94"/>
            <p:cNvSpPr>
              <a:spLocks noChangeArrowheads="1"/>
            </p:cNvSpPr>
            <p:nvPr/>
          </p:nvSpPr>
          <p:spPr bwMode="auto">
            <a:xfrm>
              <a:off x="4464" y="2781"/>
              <a:ext cx="192" cy="126"/>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87" name="Rectangle 95"/>
            <p:cNvSpPr>
              <a:spLocks noChangeArrowheads="1"/>
            </p:cNvSpPr>
            <p:nvPr/>
          </p:nvSpPr>
          <p:spPr bwMode="auto">
            <a:xfrm>
              <a:off x="4944" y="2640"/>
              <a:ext cx="288" cy="141"/>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88" name="Rectangle 96"/>
            <p:cNvSpPr>
              <a:spLocks noChangeArrowheads="1"/>
            </p:cNvSpPr>
            <p:nvPr/>
          </p:nvSpPr>
          <p:spPr bwMode="auto">
            <a:xfrm>
              <a:off x="4656" y="2640"/>
              <a:ext cx="288" cy="141"/>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89" name="Rectangle 97"/>
            <p:cNvSpPr>
              <a:spLocks noChangeArrowheads="1"/>
            </p:cNvSpPr>
            <p:nvPr/>
          </p:nvSpPr>
          <p:spPr bwMode="auto">
            <a:xfrm>
              <a:off x="4464" y="2640"/>
              <a:ext cx="192" cy="141"/>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lIns="0" rIns="0"/>
            <a:lstStyle/>
            <a:p>
              <a:pPr defTabSz="-13873163" eaLnBrk="0" hangingPunct="0">
                <a:spcBef>
                  <a:spcPct val="20000"/>
                </a:spcBef>
                <a:spcAft>
                  <a:spcPct val="20000"/>
                </a:spcAft>
                <a:buClr>
                  <a:schemeClr val="accent1"/>
                </a:buClr>
                <a:buSzPct val="135000"/>
              </a:pPr>
              <a:endParaRPr lang="en-GB" sz="600"/>
            </a:p>
          </p:txBody>
        </p:sp>
        <p:sp>
          <p:nvSpPr>
            <p:cNvPr id="366690" name="Line 98"/>
            <p:cNvSpPr>
              <a:spLocks noChangeShapeType="1"/>
            </p:cNvSpPr>
            <p:nvPr/>
          </p:nvSpPr>
          <p:spPr bwMode="auto">
            <a:xfrm>
              <a:off x="4464" y="2496"/>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91" name="Line 99"/>
            <p:cNvSpPr>
              <a:spLocks noChangeShapeType="1"/>
            </p:cNvSpPr>
            <p:nvPr/>
          </p:nvSpPr>
          <p:spPr bwMode="auto">
            <a:xfrm>
              <a:off x="4464" y="2640"/>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92" name="Line 100"/>
            <p:cNvSpPr>
              <a:spLocks noChangeShapeType="1"/>
            </p:cNvSpPr>
            <p:nvPr/>
          </p:nvSpPr>
          <p:spPr bwMode="auto">
            <a:xfrm>
              <a:off x="4464" y="2781"/>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93" name="Line 101"/>
            <p:cNvSpPr>
              <a:spLocks noChangeShapeType="1"/>
            </p:cNvSpPr>
            <p:nvPr/>
          </p:nvSpPr>
          <p:spPr bwMode="auto">
            <a:xfrm>
              <a:off x="4464" y="2907"/>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94" name="Line 102"/>
            <p:cNvSpPr>
              <a:spLocks noChangeShapeType="1"/>
            </p:cNvSpPr>
            <p:nvPr/>
          </p:nvSpPr>
          <p:spPr bwMode="auto">
            <a:xfrm>
              <a:off x="4464" y="3045"/>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95" name="Line 103"/>
            <p:cNvSpPr>
              <a:spLocks noChangeShapeType="1"/>
            </p:cNvSpPr>
            <p:nvPr/>
          </p:nvSpPr>
          <p:spPr bwMode="auto">
            <a:xfrm>
              <a:off x="4464" y="3183"/>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96" name="Line 104"/>
            <p:cNvSpPr>
              <a:spLocks noChangeShapeType="1"/>
            </p:cNvSpPr>
            <p:nvPr/>
          </p:nvSpPr>
          <p:spPr bwMode="auto">
            <a:xfrm>
              <a:off x="4464" y="3321"/>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97" name="Line 105"/>
            <p:cNvSpPr>
              <a:spLocks noChangeShapeType="1"/>
            </p:cNvSpPr>
            <p:nvPr/>
          </p:nvSpPr>
          <p:spPr bwMode="auto">
            <a:xfrm>
              <a:off x="4464" y="3459"/>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98" name="Line 106"/>
            <p:cNvSpPr>
              <a:spLocks noChangeShapeType="1"/>
            </p:cNvSpPr>
            <p:nvPr/>
          </p:nvSpPr>
          <p:spPr bwMode="auto">
            <a:xfrm>
              <a:off x="4464" y="4011"/>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699" name="Line 107"/>
            <p:cNvSpPr>
              <a:spLocks noChangeShapeType="1"/>
            </p:cNvSpPr>
            <p:nvPr/>
          </p:nvSpPr>
          <p:spPr bwMode="auto">
            <a:xfrm>
              <a:off x="4464" y="2496"/>
              <a:ext cx="0" cy="1515"/>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700" name="Line 108"/>
            <p:cNvSpPr>
              <a:spLocks noChangeShapeType="1"/>
            </p:cNvSpPr>
            <p:nvPr/>
          </p:nvSpPr>
          <p:spPr bwMode="auto">
            <a:xfrm>
              <a:off x="5232" y="2496"/>
              <a:ext cx="0" cy="1515"/>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701" name="Line 109"/>
            <p:cNvSpPr>
              <a:spLocks noChangeShapeType="1"/>
            </p:cNvSpPr>
            <p:nvPr/>
          </p:nvSpPr>
          <p:spPr bwMode="auto">
            <a:xfrm>
              <a:off x="4464" y="3597"/>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702" name="Line 110"/>
            <p:cNvSpPr>
              <a:spLocks noChangeShapeType="1"/>
            </p:cNvSpPr>
            <p:nvPr/>
          </p:nvSpPr>
          <p:spPr bwMode="auto">
            <a:xfrm>
              <a:off x="4464" y="3735"/>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sp>
          <p:nvSpPr>
            <p:cNvPr id="366703" name="Line 111"/>
            <p:cNvSpPr>
              <a:spLocks noChangeShapeType="1"/>
            </p:cNvSpPr>
            <p:nvPr/>
          </p:nvSpPr>
          <p:spPr bwMode="auto">
            <a:xfrm>
              <a:off x="4464" y="3873"/>
              <a:ext cx="768" cy="0"/>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lIns="0" rIns="0"/>
            <a:lstStyle/>
            <a:p>
              <a:endParaRPr lang="hu-HU"/>
            </a:p>
          </p:txBody>
        </p:sp>
      </p:grpSp>
      <p:grpSp>
        <p:nvGrpSpPr>
          <p:cNvPr id="5" name="Group 112"/>
          <p:cNvGrpSpPr>
            <a:grpSpLocks/>
          </p:cNvGrpSpPr>
          <p:nvPr/>
        </p:nvGrpSpPr>
        <p:grpSpPr bwMode="auto">
          <a:xfrm>
            <a:off x="2133600" y="3886201"/>
            <a:ext cx="2795588" cy="1557338"/>
            <a:chOff x="1344" y="2448"/>
            <a:chExt cx="1761" cy="981"/>
          </a:xfrm>
        </p:grpSpPr>
        <p:sp>
          <p:nvSpPr>
            <p:cNvPr id="366705" name="Rectangle 113"/>
            <p:cNvSpPr>
              <a:spLocks noChangeArrowheads="1"/>
            </p:cNvSpPr>
            <p:nvPr/>
          </p:nvSpPr>
          <p:spPr bwMode="auto">
            <a:xfrm>
              <a:off x="1920" y="2736"/>
              <a:ext cx="672" cy="28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endParaRPr lang="en-GB" sz="2000"/>
            </a:p>
          </p:txBody>
        </p:sp>
        <p:sp>
          <p:nvSpPr>
            <p:cNvPr id="366706" name="Line 114"/>
            <p:cNvSpPr>
              <a:spLocks noChangeShapeType="1"/>
            </p:cNvSpPr>
            <p:nvPr/>
          </p:nvSpPr>
          <p:spPr bwMode="auto">
            <a:xfrm flipH="1">
              <a:off x="1344" y="2880"/>
              <a:ext cx="912" cy="1"/>
            </a:xfrm>
            <a:prstGeom prst="line">
              <a:avLst/>
            </a:prstGeom>
            <a:ln>
              <a:headEnd type="oval" w="med" len="med"/>
              <a:tailEnd type="triangle" w="lg" len="lg"/>
            </a:ln>
          </p:spPr>
          <p:style>
            <a:lnRef idx="1">
              <a:schemeClr val="accent1"/>
            </a:lnRef>
            <a:fillRef idx="2">
              <a:schemeClr val="accent1"/>
            </a:fillRef>
            <a:effectRef idx="1">
              <a:schemeClr val="accent1"/>
            </a:effectRef>
            <a:fontRef idx="minor">
              <a:schemeClr val="dk1"/>
            </a:fontRef>
          </p:style>
          <p:txBody>
            <a:bodyPr wrap="none" anchor="ctr"/>
            <a:lstStyle/>
            <a:p>
              <a:endParaRPr lang="hu-HU"/>
            </a:p>
          </p:txBody>
        </p:sp>
        <p:sp>
          <p:nvSpPr>
            <p:cNvPr id="366707" name="Text Box 115"/>
            <p:cNvSpPr txBox="1">
              <a:spLocks noChangeArrowheads="1"/>
            </p:cNvSpPr>
            <p:nvPr/>
          </p:nvSpPr>
          <p:spPr bwMode="auto">
            <a:xfrm>
              <a:off x="1395" y="3216"/>
              <a:ext cx="1710" cy="213"/>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hu-HU" sz="1600" dirty="0" smtClean="0"/>
                <a:t>m</a:t>
              </a:r>
              <a:r>
                <a:rPr lang="en-US" sz="1600" dirty="0" smtClean="0"/>
                <a:t> =&gt;</a:t>
              </a:r>
              <a:r>
                <a:rPr lang="hu-HU" sz="1600" dirty="0" smtClean="0"/>
                <a:t> m</a:t>
              </a:r>
              <a:r>
                <a:rPr lang="en-US" sz="1600" dirty="0" smtClean="0"/>
                <a:t>.</a:t>
              </a:r>
              <a:r>
                <a:rPr lang="hu-HU" sz="1600" dirty="0" smtClean="0"/>
                <a:t>Title</a:t>
              </a:r>
              <a:r>
                <a:rPr lang="en-US" sz="1600" dirty="0" smtClean="0"/>
                <a:t>.</a:t>
              </a:r>
              <a:r>
                <a:rPr lang="en-US" sz="1600" dirty="0" err="1" smtClean="0"/>
                <a:t>StartsWith</a:t>
              </a:r>
              <a:r>
                <a:rPr lang="en-US" sz="1600" dirty="0" smtClean="0"/>
                <a:t>("</a:t>
              </a:r>
              <a:r>
                <a:rPr lang="hu-HU" sz="1600" dirty="0" smtClean="0"/>
                <a:t>S</a:t>
              </a:r>
              <a:r>
                <a:rPr lang="en-US" sz="1600" dirty="0" smtClean="0"/>
                <a:t>”)</a:t>
              </a:r>
              <a:endParaRPr lang="en-US" sz="1600" dirty="0"/>
            </a:p>
          </p:txBody>
        </p:sp>
        <p:sp>
          <p:nvSpPr>
            <p:cNvPr id="366708" name="Line 116"/>
            <p:cNvSpPr>
              <a:spLocks noChangeShapeType="1"/>
            </p:cNvSpPr>
            <p:nvPr/>
          </p:nvSpPr>
          <p:spPr bwMode="auto">
            <a:xfrm flipV="1">
              <a:off x="2256" y="3024"/>
              <a:ext cx="0" cy="192"/>
            </a:xfrm>
            <a:prstGeom prst="line">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none" anchor="ctr"/>
            <a:lstStyle/>
            <a:p>
              <a:endParaRPr lang="hu-HU"/>
            </a:p>
          </p:txBody>
        </p:sp>
        <p:sp>
          <p:nvSpPr>
            <p:cNvPr id="366710" name="Text Box 118"/>
            <p:cNvSpPr txBox="1">
              <a:spLocks noChangeArrowheads="1"/>
            </p:cNvSpPr>
            <p:nvPr/>
          </p:nvSpPr>
          <p:spPr bwMode="auto">
            <a:xfrm>
              <a:off x="1872" y="2448"/>
              <a:ext cx="768" cy="250"/>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a:spAutoFit/>
            </a:bodyPr>
            <a:lstStyle/>
            <a:p>
              <a:r>
                <a:rPr lang="hu-HU" sz="2000" b="1" dirty="0" smtClean="0"/>
                <a:t>w</a:t>
              </a:r>
              <a:r>
                <a:rPr lang="en-US" sz="2000" b="1" dirty="0" smtClean="0"/>
                <a:t>here</a:t>
              </a:r>
              <a:endParaRPr lang="en-US" sz="2000" b="1" dirty="0"/>
            </a:p>
          </p:txBody>
        </p:sp>
      </p:grpSp>
      <p:sp>
        <p:nvSpPr>
          <p:cNvPr id="366711" name="AutoShape 119"/>
          <p:cNvSpPr>
            <a:spLocks noChangeArrowheads="1"/>
          </p:cNvSpPr>
          <p:nvPr/>
        </p:nvSpPr>
        <p:spPr bwMode="auto">
          <a:xfrm>
            <a:off x="71406" y="1905000"/>
            <a:ext cx="457200" cy="762000"/>
          </a:xfrm>
          <a:prstGeom prst="curvedRightArrow">
            <a:avLst>
              <a:gd name="adj1" fmla="val 33333"/>
              <a:gd name="adj2" fmla="val 66667"/>
              <a:gd name="adj3" fmla="val 33333"/>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hu-HU" dirty="0">
              <a:solidFill>
                <a:schemeClr val="accent6">
                  <a:lumMod val="75000"/>
                </a:schemeClr>
              </a:solidFill>
            </a:endParaRPr>
          </a:p>
        </p:txBody>
      </p:sp>
      <p:sp>
        <p:nvSpPr>
          <p:cNvPr id="366712" name="AutoShape 120"/>
          <p:cNvSpPr>
            <a:spLocks noChangeArrowheads="1"/>
          </p:cNvSpPr>
          <p:nvPr/>
        </p:nvSpPr>
        <p:spPr bwMode="auto">
          <a:xfrm>
            <a:off x="6019800" y="3733800"/>
            <a:ext cx="976313" cy="976313"/>
          </a:xfrm>
          <a:custGeom>
            <a:avLst/>
            <a:gdLst>
              <a:gd name="G0" fmla="+- -5074146 0 0"/>
              <a:gd name="G1" fmla="+- -11753298 0 0"/>
              <a:gd name="G2" fmla="+- -5074146 0 -11753298"/>
              <a:gd name="G3" fmla="+- 10800 0 0"/>
              <a:gd name="G4" fmla="+- 0 0 -5074146"/>
              <a:gd name="T0" fmla="*/ 360 256 1"/>
              <a:gd name="T1" fmla="*/ 0 256 1"/>
              <a:gd name="G5" fmla="+- G2 T0 T1"/>
              <a:gd name="G6" fmla="?: G2 G2 G5"/>
              <a:gd name="G7" fmla="+- 0 0 G6"/>
              <a:gd name="G8" fmla="+- 7179 0 0"/>
              <a:gd name="G9" fmla="+- 0 0 -11753298"/>
              <a:gd name="G10" fmla="+- 7179 0 2700"/>
              <a:gd name="G11" fmla="cos G10 -5074146"/>
              <a:gd name="G12" fmla="sin G10 -5074146"/>
              <a:gd name="G13" fmla="cos 13500 -5074146"/>
              <a:gd name="G14" fmla="sin 13500 -5074146"/>
              <a:gd name="G15" fmla="+- G11 10800 0"/>
              <a:gd name="G16" fmla="+- G12 10800 0"/>
              <a:gd name="G17" fmla="+- G13 10800 0"/>
              <a:gd name="G18" fmla="+- G14 10800 0"/>
              <a:gd name="G19" fmla="*/ 7179 1 2"/>
              <a:gd name="G20" fmla="+- G19 5400 0"/>
              <a:gd name="G21" fmla="cos G20 -5074146"/>
              <a:gd name="G22" fmla="sin G20 -5074146"/>
              <a:gd name="G23" fmla="+- G21 10800 0"/>
              <a:gd name="G24" fmla="+- G12 G23 G22"/>
              <a:gd name="G25" fmla="+- G22 G23 G11"/>
              <a:gd name="G26" fmla="cos 10800 -5074146"/>
              <a:gd name="G27" fmla="sin 10800 -5074146"/>
              <a:gd name="G28" fmla="cos 7179 -5074146"/>
              <a:gd name="G29" fmla="sin 7179 -5074146"/>
              <a:gd name="G30" fmla="+- G26 10800 0"/>
              <a:gd name="G31" fmla="+- G27 10800 0"/>
              <a:gd name="G32" fmla="+- G28 10800 0"/>
              <a:gd name="G33" fmla="+- G29 10800 0"/>
              <a:gd name="G34" fmla="+- G19 5400 0"/>
              <a:gd name="G35" fmla="cos G34 -11753298"/>
              <a:gd name="G36" fmla="sin G34 -11753298"/>
              <a:gd name="G37" fmla="+/ -11753298 -5074146 2"/>
              <a:gd name="T2" fmla="*/ 180 256 1"/>
              <a:gd name="T3" fmla="*/ 0 256 1"/>
              <a:gd name="G38" fmla="+- G37 T2 T3"/>
              <a:gd name="G39" fmla="?: G2 G37 G38"/>
              <a:gd name="G40" fmla="cos 10800 G39"/>
              <a:gd name="G41" fmla="sin 10800 G39"/>
              <a:gd name="G42" fmla="cos 7179 G39"/>
              <a:gd name="G43" fmla="sin 7179 G39"/>
              <a:gd name="G44" fmla="+- G40 10800 0"/>
              <a:gd name="G45" fmla="+- G41 10800 0"/>
              <a:gd name="G46" fmla="+- G42 10800 0"/>
              <a:gd name="G47" fmla="+- G43 10800 0"/>
              <a:gd name="G48" fmla="+- G35 10800 0"/>
              <a:gd name="G49" fmla="+- G36 10800 0"/>
              <a:gd name="T4" fmla="*/ 4094 w 21600"/>
              <a:gd name="T5" fmla="*/ 2334 h 21600"/>
              <a:gd name="T6" fmla="*/ 1810 w 21600"/>
              <a:gd name="T7" fmla="*/ 10696 h 21600"/>
              <a:gd name="T8" fmla="*/ 6342 w 21600"/>
              <a:gd name="T9" fmla="*/ 5172 h 21600"/>
              <a:gd name="T10" fmla="*/ 13739 w 21600"/>
              <a:gd name="T11" fmla="*/ -2377 h 21600"/>
              <a:gd name="T12" fmla="*/ 17160 w 21600"/>
              <a:gd name="T13" fmla="*/ 3007 h 21600"/>
              <a:gd name="T14" fmla="*/ 11775 w 21600"/>
              <a:gd name="T15" fmla="*/ 642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2362" y="3793"/>
                </a:moveTo>
                <a:cubicBezTo>
                  <a:pt x="11849" y="3678"/>
                  <a:pt x="11325" y="3621"/>
                  <a:pt x="10800" y="3621"/>
                </a:cubicBezTo>
                <a:cubicBezTo>
                  <a:pt x="6867" y="3620"/>
                  <a:pt x="3666" y="6785"/>
                  <a:pt x="3621" y="10717"/>
                </a:cubicBezTo>
                <a:lnTo>
                  <a:pt x="0" y="10675"/>
                </a:lnTo>
                <a:cubicBezTo>
                  <a:pt x="68" y="4759"/>
                  <a:pt x="4883" y="-1"/>
                  <a:pt x="10800" y="0"/>
                </a:cubicBezTo>
                <a:cubicBezTo>
                  <a:pt x="11590" y="0"/>
                  <a:pt x="12379" y="86"/>
                  <a:pt x="13151" y="259"/>
                </a:cubicBezTo>
                <a:lnTo>
                  <a:pt x="13739" y="-2377"/>
                </a:lnTo>
                <a:lnTo>
                  <a:pt x="17160" y="3007"/>
                </a:lnTo>
                <a:lnTo>
                  <a:pt x="11775" y="6428"/>
                </a:lnTo>
                <a:lnTo>
                  <a:pt x="12362" y="3793"/>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hu-HU"/>
          </a:p>
        </p:txBody>
      </p:sp>
      <p:sp>
        <p:nvSpPr>
          <p:cNvPr id="121" name="Rectangle 120"/>
          <p:cNvSpPr/>
          <p:nvPr/>
        </p:nvSpPr>
        <p:spPr>
          <a:xfrm>
            <a:off x="266696" y="1071546"/>
            <a:ext cx="7805766" cy="452454"/>
          </a:xfrm>
          <a:prstGeom prst="rect">
            <a:avLst/>
          </a:prstGeom>
          <a:ln/>
        </p:spPr>
        <p:style>
          <a:lnRef idx="2">
            <a:schemeClr val="accent6"/>
          </a:lnRef>
          <a:fillRef idx="1">
            <a:schemeClr val="lt1"/>
          </a:fillRef>
          <a:effectRef idx="0">
            <a:schemeClr val="accent6"/>
          </a:effectRef>
          <a:fontRef idx="minor">
            <a:schemeClr val="dk1"/>
          </a:fontRef>
        </p:style>
        <p:txBody>
          <a:bodyPr lIns="108000" tIns="72000" rIns="108000" bIns="72000" rtlCol="0" anchor="t"/>
          <a:lstStyle/>
          <a:p>
            <a:r>
              <a:rPr lang="hu-HU" sz="2000" b="1" dirty="0" smtClean="0"/>
              <a:t>var list = new List&lt;Music&gt; { ... </a:t>
            </a:r>
            <a:r>
              <a:rPr lang="en-US" sz="2000" b="1" dirty="0" smtClean="0"/>
              <a:t>};</a:t>
            </a:r>
            <a:endParaRPr lang="hu-HU" sz="2000" b="1" dirty="0" smtClean="0"/>
          </a:p>
        </p:txBody>
      </p:sp>
      <p:sp>
        <p:nvSpPr>
          <p:cNvPr id="122" name="Rectangle 121"/>
          <p:cNvSpPr/>
          <p:nvPr/>
        </p:nvSpPr>
        <p:spPr>
          <a:xfrm>
            <a:off x="5143504" y="3024174"/>
            <a:ext cx="1285884" cy="455626"/>
          </a:xfrm>
          <a:prstGeom prst="rect">
            <a:avLst/>
          </a:prstGeom>
          <a:ln/>
        </p:spPr>
        <p:style>
          <a:lnRef idx="2">
            <a:schemeClr val="accent6"/>
          </a:lnRef>
          <a:fillRef idx="1">
            <a:schemeClr val="lt1"/>
          </a:fillRef>
          <a:effectRef idx="0">
            <a:schemeClr val="accent6"/>
          </a:effectRef>
          <a:fontRef idx="minor">
            <a:schemeClr val="dk1"/>
          </a:fontRef>
        </p:style>
        <p:txBody>
          <a:bodyPr lIns="108000" tIns="72000" rIns="108000" bIns="72000" rtlCol="0" anchor="t"/>
          <a:lstStyle/>
          <a:p>
            <a:r>
              <a:rPr lang="hu-HU" sz="2000" b="1" dirty="0" smtClean="0"/>
              <a:t>q.ToList();</a:t>
            </a:r>
          </a:p>
        </p:txBody>
      </p:sp>
      <p:sp>
        <p:nvSpPr>
          <p:cNvPr id="123" name="Rectangle 122"/>
          <p:cNvSpPr/>
          <p:nvPr/>
        </p:nvSpPr>
        <p:spPr>
          <a:xfrm>
            <a:off x="376206" y="1714488"/>
            <a:ext cx="7929594" cy="547702"/>
          </a:xfrm>
          <a:prstGeom prst="rect">
            <a:avLst/>
          </a:prstGeom>
          <a:ln/>
        </p:spPr>
        <p:style>
          <a:lnRef idx="2">
            <a:schemeClr val="accent6"/>
          </a:lnRef>
          <a:fillRef idx="1">
            <a:schemeClr val="lt1"/>
          </a:fillRef>
          <a:effectRef idx="0">
            <a:schemeClr val="accent6"/>
          </a:effectRef>
          <a:fontRef idx="minor">
            <a:schemeClr val="dk1"/>
          </a:fontRef>
        </p:style>
        <p:txBody>
          <a:bodyPr lIns="108000" tIns="72000" rIns="108000" bIns="72000" rtlCol="0" anchor="t"/>
          <a:lstStyle/>
          <a:p>
            <a:r>
              <a:rPr lang="en-US" sz="2000" b="1" dirty="0" err="1" smtClean="0"/>
              <a:t>var</a:t>
            </a:r>
            <a:r>
              <a:rPr lang="en-US" sz="2000" b="1" dirty="0" smtClean="0"/>
              <a:t> q = from </a:t>
            </a:r>
            <a:r>
              <a:rPr lang="hu-HU" sz="2000" b="1" dirty="0" smtClean="0"/>
              <a:t>m</a:t>
            </a:r>
            <a:r>
              <a:rPr lang="en-US" sz="2000" b="1" dirty="0" smtClean="0"/>
              <a:t> in list where </a:t>
            </a:r>
            <a:r>
              <a:rPr lang="hu-HU" sz="2000" b="1" dirty="0" smtClean="0"/>
              <a:t>m</a:t>
            </a:r>
            <a:r>
              <a:rPr lang="en-US" sz="2000" b="1" dirty="0" smtClean="0"/>
              <a:t>.</a:t>
            </a:r>
            <a:r>
              <a:rPr lang="hu-HU" sz="2000" b="1" dirty="0" smtClean="0"/>
              <a:t>Title</a:t>
            </a:r>
            <a:r>
              <a:rPr lang="en-US" sz="2000" b="1" dirty="0" smtClean="0"/>
              <a:t>.</a:t>
            </a:r>
            <a:r>
              <a:rPr lang="en-US" sz="2000" b="1" dirty="0" err="1" smtClean="0"/>
              <a:t>StartsWith</a:t>
            </a:r>
            <a:r>
              <a:rPr lang="en-US" sz="2000" b="1" dirty="0" smtClean="0"/>
              <a:t>( "</a:t>
            </a:r>
            <a:r>
              <a:rPr lang="hu-HU" sz="2000" b="1" dirty="0" smtClean="0"/>
              <a:t>S</a:t>
            </a:r>
            <a:r>
              <a:rPr lang="en-US" sz="2000" b="1" dirty="0" smtClean="0"/>
              <a:t>" ) select </a:t>
            </a:r>
            <a:r>
              <a:rPr lang="hu-HU" sz="2000" b="1" dirty="0" smtClean="0"/>
              <a:t>m.Title</a:t>
            </a:r>
            <a:r>
              <a:rPr lang="en-US" sz="2000" b="1" dirty="0" smtClean="0"/>
              <a:t>;</a:t>
            </a:r>
            <a:endParaRPr lang="hu-HU" sz="2000" b="1" dirty="0" smtClean="0"/>
          </a:p>
        </p:txBody>
      </p:sp>
      <p:sp>
        <p:nvSpPr>
          <p:cNvPr id="124" name="Rectangle 123"/>
          <p:cNvSpPr/>
          <p:nvPr/>
        </p:nvSpPr>
        <p:spPr>
          <a:xfrm>
            <a:off x="571472" y="2381232"/>
            <a:ext cx="7962928" cy="547702"/>
          </a:xfrm>
          <a:prstGeom prst="rect">
            <a:avLst/>
          </a:prstGeom>
          <a:ln/>
        </p:spPr>
        <p:style>
          <a:lnRef idx="2">
            <a:schemeClr val="accent6"/>
          </a:lnRef>
          <a:fillRef idx="1">
            <a:schemeClr val="lt1"/>
          </a:fillRef>
          <a:effectRef idx="0">
            <a:schemeClr val="accent6"/>
          </a:effectRef>
          <a:fontRef idx="minor">
            <a:schemeClr val="dk1"/>
          </a:fontRef>
        </p:style>
        <p:txBody>
          <a:bodyPr lIns="108000" tIns="72000" rIns="108000" bIns="72000" rtlCol="0" anchor="t"/>
          <a:lstStyle/>
          <a:p>
            <a:r>
              <a:rPr lang="hu-HU" sz="2000" b="1" dirty="0" smtClean="0"/>
              <a:t>var q = list.Where( m =&gt; m.Title.StartsWith( "S" ) )</a:t>
            </a:r>
            <a:r>
              <a:rPr lang="hu-HU" sz="2000" dirty="0" smtClean="0"/>
              <a:t> </a:t>
            </a:r>
            <a:r>
              <a:rPr lang="hu-HU" sz="2000" b="1" dirty="0" smtClean="0"/>
              <a:t>. Select( m =&gt; m.Title);</a:t>
            </a:r>
          </a:p>
        </p:txBody>
      </p:sp>
      <p:sp>
        <p:nvSpPr>
          <p:cNvPr id="125" name="Szövegdoboz 124"/>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Késleltetett kiértékelés </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66711"/>
                                        </p:tgtEl>
                                        <p:attrNameLst>
                                          <p:attrName>style.visibility</p:attrName>
                                        </p:attrNameLst>
                                      </p:cBhvr>
                                      <p:to>
                                        <p:strVal val="visible"/>
                                      </p:to>
                                    </p:set>
                                    <p:animEffect transition="in" filter="wipe(up)">
                                      <p:cBhvr>
                                        <p:cTn id="7" dur="1000"/>
                                        <p:tgtEl>
                                          <p:spTgt spid="36671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24"/>
                                        </p:tgtEl>
                                        <p:attrNameLst>
                                          <p:attrName>style.visibility</p:attrName>
                                        </p:attrNameLst>
                                      </p:cBhvr>
                                      <p:to>
                                        <p:strVal val="visible"/>
                                      </p:to>
                                    </p:set>
                                    <p:animEffect transition="in" filter="wipe(left)">
                                      <p:cBhvr>
                                        <p:cTn id="10" dur="1000"/>
                                        <p:tgtEl>
                                          <p:spTgt spid="12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22"/>
                                        </p:tgtEl>
                                        <p:attrNameLst>
                                          <p:attrName>style.visibility</p:attrName>
                                        </p:attrNameLst>
                                      </p:cBhvr>
                                      <p:to>
                                        <p:strVal val="visible"/>
                                      </p:to>
                                    </p:set>
                                    <p:animEffect transition="in" filter="fade">
                                      <p:cBhvr>
                                        <p:cTn id="25" dur="1000"/>
                                        <p:tgtEl>
                                          <p:spTgt spid="122"/>
                                        </p:tgtEl>
                                      </p:cBhvr>
                                    </p:animEffect>
                                  </p:childTnLst>
                                </p:cTn>
                              </p:par>
                              <p:par>
                                <p:cTn id="26" presetID="32" presetClass="emph" presetSubtype="0" fill="hold" nodeType="withEffect">
                                  <p:stCondLst>
                                    <p:cond delay="0"/>
                                  </p:stCondLst>
                                  <p:childTnLst>
                                    <p:animClr clrSpc="rgb">
                                      <p:cBhvr override="childStyle">
                                        <p:cTn id="27" dur="100" fill="hold"/>
                                        <p:tgtEl>
                                          <p:spTgt spid="3"/>
                                        </p:tgtEl>
                                        <p:attrNameLst>
                                          <p:attrName>style.color</p:attrName>
                                        </p:attrNameLst>
                                      </p:cBhvr>
                                      <p:to>
                                        <a:schemeClr val="accent2"/>
                                      </p:to>
                                    </p:animClr>
                                    <p:animClr clrSpc="rgb">
                                      <p:cBhvr>
                                        <p:cTn id="28" dur="100" fill="hold"/>
                                        <p:tgtEl>
                                          <p:spTgt spid="3"/>
                                        </p:tgtEl>
                                        <p:attrNameLst>
                                          <p:attrName>fillcolor</p:attrName>
                                        </p:attrNameLst>
                                      </p:cBhvr>
                                      <p:to>
                                        <a:schemeClr val="accent2"/>
                                      </p:to>
                                    </p:animClr>
                                    <p:set>
                                      <p:cBhvr>
                                        <p:cTn id="29" dur="100" fill="hold"/>
                                        <p:tgtEl>
                                          <p:spTgt spid="3"/>
                                        </p:tgtEl>
                                        <p:attrNameLst>
                                          <p:attrName>fill.type</p:attrName>
                                        </p:attrNameLst>
                                      </p:cBhvr>
                                      <p:to>
                                        <p:strVal val="solid"/>
                                      </p:to>
                                    </p:set>
                                    <p:set>
                                      <p:cBhvr>
                                        <p:cTn id="30" dur="100" fill="hold"/>
                                        <p:tgtEl>
                                          <p:spTgt spid="3"/>
                                        </p:tgtEl>
                                        <p:attrNameLst>
                                          <p:attrName>fill.on</p:attrName>
                                        </p:attrNameLst>
                                      </p:cBhvr>
                                      <p:to>
                                        <p:strVal val="true"/>
                                      </p:to>
                                    </p:set>
                                    <p:animRot by="120000">
                                      <p:cBhvr>
                                        <p:cTn id="31" dur="100" fill="hold">
                                          <p:stCondLst>
                                            <p:cond delay="0"/>
                                          </p:stCondLst>
                                        </p:cTn>
                                        <p:tgtEl>
                                          <p:spTgt spid="3"/>
                                        </p:tgtEl>
                                        <p:attrNameLst>
                                          <p:attrName>r</p:attrName>
                                        </p:attrNameLst>
                                      </p:cBhvr>
                                    </p:animRot>
                                    <p:animRot by="-240000">
                                      <p:cBhvr>
                                        <p:cTn id="32" dur="200" fill="hold">
                                          <p:stCondLst>
                                            <p:cond delay="200"/>
                                          </p:stCondLst>
                                        </p:cTn>
                                        <p:tgtEl>
                                          <p:spTgt spid="3"/>
                                        </p:tgtEl>
                                        <p:attrNameLst>
                                          <p:attrName>r</p:attrName>
                                        </p:attrNameLst>
                                      </p:cBhvr>
                                    </p:animRot>
                                    <p:animRot by="240000">
                                      <p:cBhvr>
                                        <p:cTn id="33" dur="200" fill="hold">
                                          <p:stCondLst>
                                            <p:cond delay="400"/>
                                          </p:stCondLst>
                                        </p:cTn>
                                        <p:tgtEl>
                                          <p:spTgt spid="3"/>
                                        </p:tgtEl>
                                        <p:attrNameLst>
                                          <p:attrName>r</p:attrName>
                                        </p:attrNameLst>
                                      </p:cBhvr>
                                    </p:animRot>
                                    <p:animRot by="-240000">
                                      <p:cBhvr>
                                        <p:cTn id="34" dur="200" fill="hold">
                                          <p:stCondLst>
                                            <p:cond delay="600"/>
                                          </p:stCondLst>
                                        </p:cTn>
                                        <p:tgtEl>
                                          <p:spTgt spid="3"/>
                                        </p:tgtEl>
                                        <p:attrNameLst>
                                          <p:attrName>r</p:attrName>
                                        </p:attrNameLst>
                                      </p:cBhvr>
                                    </p:animRot>
                                    <p:animRot by="120000">
                                      <p:cBhvr>
                                        <p:cTn id="35" dur="200" fill="hold">
                                          <p:stCondLst>
                                            <p:cond delay="800"/>
                                          </p:stCondLst>
                                        </p:cTn>
                                        <p:tgtEl>
                                          <p:spTgt spid="3"/>
                                        </p:tgtEl>
                                        <p:attrNameLst>
                                          <p:attrName>r</p:attrName>
                                        </p:attrNameLst>
                                      </p:cBhvr>
                                    </p:animRot>
                                  </p:childTnLst>
                                </p:cTn>
                              </p:par>
                            </p:childTnLst>
                          </p:cTn>
                        </p:par>
                        <p:par>
                          <p:cTn id="36" fill="hold">
                            <p:stCondLst>
                              <p:cond delay="1000"/>
                            </p:stCondLst>
                            <p:childTnLst>
                              <p:par>
                                <p:cTn id="37" presetID="32" presetClass="emph" presetSubtype="0" fill="hold" nodeType="afterEffect">
                                  <p:stCondLst>
                                    <p:cond delay="0"/>
                                  </p:stCondLst>
                                  <p:childTnLst>
                                    <p:animClr clrSpc="rgb">
                                      <p:cBhvr override="childStyle">
                                        <p:cTn id="38" dur="100" fill="hold"/>
                                        <p:tgtEl>
                                          <p:spTgt spid="5"/>
                                        </p:tgtEl>
                                        <p:attrNameLst>
                                          <p:attrName>style.color</p:attrName>
                                        </p:attrNameLst>
                                      </p:cBhvr>
                                      <p:to>
                                        <a:schemeClr val="accent2"/>
                                      </p:to>
                                    </p:animClr>
                                    <p:animClr clrSpc="rgb">
                                      <p:cBhvr>
                                        <p:cTn id="39" dur="100" fill="hold"/>
                                        <p:tgtEl>
                                          <p:spTgt spid="5"/>
                                        </p:tgtEl>
                                        <p:attrNameLst>
                                          <p:attrName>fillcolor</p:attrName>
                                        </p:attrNameLst>
                                      </p:cBhvr>
                                      <p:to>
                                        <a:schemeClr val="accent2"/>
                                      </p:to>
                                    </p:animClr>
                                    <p:set>
                                      <p:cBhvr>
                                        <p:cTn id="40" dur="100" fill="hold"/>
                                        <p:tgtEl>
                                          <p:spTgt spid="5"/>
                                        </p:tgtEl>
                                        <p:attrNameLst>
                                          <p:attrName>fill.type</p:attrName>
                                        </p:attrNameLst>
                                      </p:cBhvr>
                                      <p:to>
                                        <p:strVal val="solid"/>
                                      </p:to>
                                    </p:set>
                                    <p:set>
                                      <p:cBhvr>
                                        <p:cTn id="41" dur="100" fill="hold"/>
                                        <p:tgtEl>
                                          <p:spTgt spid="5"/>
                                        </p:tgtEl>
                                        <p:attrNameLst>
                                          <p:attrName>fill.on</p:attrName>
                                        </p:attrNameLst>
                                      </p:cBhvr>
                                      <p:to>
                                        <p:strVal val="true"/>
                                      </p:to>
                                    </p:set>
                                    <p:animRot by="120000">
                                      <p:cBhvr>
                                        <p:cTn id="42" dur="100" fill="hold">
                                          <p:stCondLst>
                                            <p:cond delay="0"/>
                                          </p:stCondLst>
                                        </p:cTn>
                                        <p:tgtEl>
                                          <p:spTgt spid="5"/>
                                        </p:tgtEl>
                                        <p:attrNameLst>
                                          <p:attrName>r</p:attrName>
                                        </p:attrNameLst>
                                      </p:cBhvr>
                                    </p:animRot>
                                    <p:animRot by="-240000">
                                      <p:cBhvr>
                                        <p:cTn id="43" dur="200" fill="hold">
                                          <p:stCondLst>
                                            <p:cond delay="200"/>
                                          </p:stCondLst>
                                        </p:cTn>
                                        <p:tgtEl>
                                          <p:spTgt spid="5"/>
                                        </p:tgtEl>
                                        <p:attrNameLst>
                                          <p:attrName>r</p:attrName>
                                        </p:attrNameLst>
                                      </p:cBhvr>
                                    </p:animRot>
                                    <p:animRot by="240000">
                                      <p:cBhvr>
                                        <p:cTn id="44" dur="200" fill="hold">
                                          <p:stCondLst>
                                            <p:cond delay="400"/>
                                          </p:stCondLst>
                                        </p:cTn>
                                        <p:tgtEl>
                                          <p:spTgt spid="5"/>
                                        </p:tgtEl>
                                        <p:attrNameLst>
                                          <p:attrName>r</p:attrName>
                                        </p:attrNameLst>
                                      </p:cBhvr>
                                    </p:animRot>
                                    <p:animRot by="-240000">
                                      <p:cBhvr>
                                        <p:cTn id="45" dur="200" fill="hold">
                                          <p:stCondLst>
                                            <p:cond delay="600"/>
                                          </p:stCondLst>
                                        </p:cTn>
                                        <p:tgtEl>
                                          <p:spTgt spid="5"/>
                                        </p:tgtEl>
                                        <p:attrNameLst>
                                          <p:attrName>r</p:attrName>
                                        </p:attrNameLst>
                                      </p:cBhvr>
                                    </p:animRot>
                                    <p:animRot by="120000">
                                      <p:cBhvr>
                                        <p:cTn id="46" dur="200" fill="hold">
                                          <p:stCondLst>
                                            <p:cond delay="800"/>
                                          </p:stCondLst>
                                        </p:cTn>
                                        <p:tgtEl>
                                          <p:spTgt spid="5"/>
                                        </p:tgtEl>
                                        <p:attrNameLst>
                                          <p:attrName>r</p:attrName>
                                        </p:attrNameLst>
                                      </p:cBhvr>
                                    </p:animRot>
                                  </p:childTnLst>
                                </p:cTn>
                              </p:par>
                            </p:childTnLst>
                          </p:cTn>
                        </p:par>
                        <p:par>
                          <p:cTn id="47" fill="hold">
                            <p:stCondLst>
                              <p:cond delay="2000"/>
                            </p:stCondLst>
                            <p:childTnLst>
                              <p:par>
                                <p:cTn id="48" presetID="32" presetClass="emph" presetSubtype="0" fill="hold" nodeType="afterEffect">
                                  <p:stCondLst>
                                    <p:cond delay="0"/>
                                  </p:stCondLst>
                                  <p:childTnLst>
                                    <p:animClr clrSpc="rgb">
                                      <p:cBhvr override="childStyle">
                                        <p:cTn id="49" dur="100" fill="hold"/>
                                        <p:tgtEl>
                                          <p:spTgt spid="2"/>
                                        </p:tgtEl>
                                        <p:attrNameLst>
                                          <p:attrName>style.color</p:attrName>
                                        </p:attrNameLst>
                                      </p:cBhvr>
                                      <p:to>
                                        <a:schemeClr val="accent2"/>
                                      </p:to>
                                    </p:animClr>
                                    <p:animClr clrSpc="rgb">
                                      <p:cBhvr>
                                        <p:cTn id="50" dur="100" fill="hold"/>
                                        <p:tgtEl>
                                          <p:spTgt spid="2"/>
                                        </p:tgtEl>
                                        <p:attrNameLst>
                                          <p:attrName>fillcolor</p:attrName>
                                        </p:attrNameLst>
                                      </p:cBhvr>
                                      <p:to>
                                        <a:schemeClr val="accent2"/>
                                      </p:to>
                                    </p:animClr>
                                    <p:set>
                                      <p:cBhvr>
                                        <p:cTn id="51" dur="100" fill="hold"/>
                                        <p:tgtEl>
                                          <p:spTgt spid="2"/>
                                        </p:tgtEl>
                                        <p:attrNameLst>
                                          <p:attrName>fill.type</p:attrName>
                                        </p:attrNameLst>
                                      </p:cBhvr>
                                      <p:to>
                                        <p:strVal val="solid"/>
                                      </p:to>
                                    </p:set>
                                    <p:set>
                                      <p:cBhvr>
                                        <p:cTn id="52" dur="100" fill="hold"/>
                                        <p:tgtEl>
                                          <p:spTgt spid="2"/>
                                        </p:tgtEl>
                                        <p:attrNameLst>
                                          <p:attrName>fill.on</p:attrName>
                                        </p:attrNameLst>
                                      </p:cBhvr>
                                      <p:to>
                                        <p:strVal val="true"/>
                                      </p:to>
                                    </p:set>
                                    <p:animRot by="120000">
                                      <p:cBhvr>
                                        <p:cTn id="53" dur="100" fill="hold">
                                          <p:stCondLst>
                                            <p:cond delay="0"/>
                                          </p:stCondLst>
                                        </p:cTn>
                                        <p:tgtEl>
                                          <p:spTgt spid="2"/>
                                        </p:tgtEl>
                                        <p:attrNameLst>
                                          <p:attrName>r</p:attrName>
                                        </p:attrNameLst>
                                      </p:cBhvr>
                                    </p:animRot>
                                    <p:animRot by="-240000">
                                      <p:cBhvr>
                                        <p:cTn id="54" dur="200" fill="hold">
                                          <p:stCondLst>
                                            <p:cond delay="200"/>
                                          </p:stCondLst>
                                        </p:cTn>
                                        <p:tgtEl>
                                          <p:spTgt spid="2"/>
                                        </p:tgtEl>
                                        <p:attrNameLst>
                                          <p:attrName>r</p:attrName>
                                        </p:attrNameLst>
                                      </p:cBhvr>
                                    </p:animRot>
                                    <p:animRot by="240000">
                                      <p:cBhvr>
                                        <p:cTn id="55" dur="200" fill="hold">
                                          <p:stCondLst>
                                            <p:cond delay="400"/>
                                          </p:stCondLst>
                                        </p:cTn>
                                        <p:tgtEl>
                                          <p:spTgt spid="2"/>
                                        </p:tgtEl>
                                        <p:attrNameLst>
                                          <p:attrName>r</p:attrName>
                                        </p:attrNameLst>
                                      </p:cBhvr>
                                    </p:animRot>
                                    <p:animRot by="-240000">
                                      <p:cBhvr>
                                        <p:cTn id="56" dur="200" fill="hold">
                                          <p:stCondLst>
                                            <p:cond delay="600"/>
                                          </p:stCondLst>
                                        </p:cTn>
                                        <p:tgtEl>
                                          <p:spTgt spid="2"/>
                                        </p:tgtEl>
                                        <p:attrNameLst>
                                          <p:attrName>r</p:attrName>
                                        </p:attrNameLst>
                                      </p:cBhvr>
                                    </p:animRot>
                                    <p:animRot by="120000">
                                      <p:cBhvr>
                                        <p:cTn id="57" dur="200" fill="hold">
                                          <p:stCondLst>
                                            <p:cond delay="800"/>
                                          </p:stCondLst>
                                        </p:cTn>
                                        <p:tgtEl>
                                          <p:spTgt spid="2"/>
                                        </p:tgtEl>
                                        <p:attrNameLst>
                                          <p:attrName>r</p:attrName>
                                        </p:attrNameLst>
                                      </p:cBhvr>
                                    </p:animRot>
                                  </p:childTnLst>
                                </p:cTn>
                              </p:par>
                            </p:childTnLst>
                          </p:cTn>
                        </p:par>
                        <p:par>
                          <p:cTn id="58" fill="hold">
                            <p:stCondLst>
                              <p:cond delay="3000"/>
                            </p:stCondLst>
                            <p:childTnLst>
                              <p:par>
                                <p:cTn id="59" presetID="32" presetClass="emph" presetSubtype="0" fill="hold" nodeType="afterEffect">
                                  <p:stCondLst>
                                    <p:cond delay="0"/>
                                  </p:stCondLst>
                                  <p:childTnLst>
                                    <p:animClr clrSpc="rgb">
                                      <p:cBhvr override="childStyle">
                                        <p:cTn id="60" dur="100" fill="hold"/>
                                        <p:tgtEl>
                                          <p:spTgt spid="5"/>
                                        </p:tgtEl>
                                        <p:attrNameLst>
                                          <p:attrName>style.color</p:attrName>
                                        </p:attrNameLst>
                                      </p:cBhvr>
                                      <p:to>
                                        <a:schemeClr val="accent2"/>
                                      </p:to>
                                    </p:animClr>
                                    <p:animClr clrSpc="rgb">
                                      <p:cBhvr>
                                        <p:cTn id="61" dur="100" fill="hold"/>
                                        <p:tgtEl>
                                          <p:spTgt spid="5"/>
                                        </p:tgtEl>
                                        <p:attrNameLst>
                                          <p:attrName>fillcolor</p:attrName>
                                        </p:attrNameLst>
                                      </p:cBhvr>
                                      <p:to>
                                        <a:schemeClr val="accent2"/>
                                      </p:to>
                                    </p:animClr>
                                    <p:set>
                                      <p:cBhvr>
                                        <p:cTn id="62" dur="100" fill="hold"/>
                                        <p:tgtEl>
                                          <p:spTgt spid="5"/>
                                        </p:tgtEl>
                                        <p:attrNameLst>
                                          <p:attrName>fill.type</p:attrName>
                                        </p:attrNameLst>
                                      </p:cBhvr>
                                      <p:to>
                                        <p:strVal val="solid"/>
                                      </p:to>
                                    </p:set>
                                    <p:set>
                                      <p:cBhvr>
                                        <p:cTn id="63" dur="100" fill="hold"/>
                                        <p:tgtEl>
                                          <p:spTgt spid="5"/>
                                        </p:tgtEl>
                                        <p:attrNameLst>
                                          <p:attrName>fill.on</p:attrName>
                                        </p:attrNameLst>
                                      </p:cBhvr>
                                      <p:to>
                                        <p:strVal val="true"/>
                                      </p:to>
                                    </p:set>
                                    <p:animRot by="120000">
                                      <p:cBhvr>
                                        <p:cTn id="64" dur="100" fill="hold">
                                          <p:stCondLst>
                                            <p:cond delay="0"/>
                                          </p:stCondLst>
                                        </p:cTn>
                                        <p:tgtEl>
                                          <p:spTgt spid="5"/>
                                        </p:tgtEl>
                                        <p:attrNameLst>
                                          <p:attrName>r</p:attrName>
                                        </p:attrNameLst>
                                      </p:cBhvr>
                                    </p:animRot>
                                    <p:animRot by="-240000">
                                      <p:cBhvr>
                                        <p:cTn id="65" dur="200" fill="hold">
                                          <p:stCondLst>
                                            <p:cond delay="200"/>
                                          </p:stCondLst>
                                        </p:cTn>
                                        <p:tgtEl>
                                          <p:spTgt spid="5"/>
                                        </p:tgtEl>
                                        <p:attrNameLst>
                                          <p:attrName>r</p:attrName>
                                        </p:attrNameLst>
                                      </p:cBhvr>
                                    </p:animRot>
                                    <p:animRot by="240000">
                                      <p:cBhvr>
                                        <p:cTn id="66" dur="200" fill="hold">
                                          <p:stCondLst>
                                            <p:cond delay="400"/>
                                          </p:stCondLst>
                                        </p:cTn>
                                        <p:tgtEl>
                                          <p:spTgt spid="5"/>
                                        </p:tgtEl>
                                        <p:attrNameLst>
                                          <p:attrName>r</p:attrName>
                                        </p:attrNameLst>
                                      </p:cBhvr>
                                    </p:animRot>
                                    <p:animRot by="-240000">
                                      <p:cBhvr>
                                        <p:cTn id="67" dur="200" fill="hold">
                                          <p:stCondLst>
                                            <p:cond delay="600"/>
                                          </p:stCondLst>
                                        </p:cTn>
                                        <p:tgtEl>
                                          <p:spTgt spid="5"/>
                                        </p:tgtEl>
                                        <p:attrNameLst>
                                          <p:attrName>r</p:attrName>
                                        </p:attrNameLst>
                                      </p:cBhvr>
                                    </p:animRot>
                                    <p:animRot by="120000">
                                      <p:cBhvr>
                                        <p:cTn id="68" dur="200" fill="hold">
                                          <p:stCondLst>
                                            <p:cond delay="800"/>
                                          </p:stCondLst>
                                        </p:cTn>
                                        <p:tgtEl>
                                          <p:spTgt spid="5"/>
                                        </p:tgtEl>
                                        <p:attrNameLst>
                                          <p:attrName>r</p:attrName>
                                        </p:attrNameLst>
                                      </p:cBhvr>
                                    </p:animRot>
                                  </p:childTnLst>
                                </p:cTn>
                              </p:par>
                            </p:childTnLst>
                          </p:cTn>
                        </p:par>
                        <p:par>
                          <p:cTn id="69" fill="hold">
                            <p:stCondLst>
                              <p:cond delay="4000"/>
                            </p:stCondLst>
                            <p:childTnLst>
                              <p:par>
                                <p:cTn id="70" presetID="32" presetClass="emph" presetSubtype="0" fill="hold" nodeType="afterEffect">
                                  <p:stCondLst>
                                    <p:cond delay="0"/>
                                  </p:stCondLst>
                                  <p:childTnLst>
                                    <p:animClr clrSpc="rgb">
                                      <p:cBhvr override="childStyle">
                                        <p:cTn id="71" dur="100" fill="hold"/>
                                        <p:tgtEl>
                                          <p:spTgt spid="3"/>
                                        </p:tgtEl>
                                        <p:attrNameLst>
                                          <p:attrName>style.color</p:attrName>
                                        </p:attrNameLst>
                                      </p:cBhvr>
                                      <p:to>
                                        <a:schemeClr val="accent2"/>
                                      </p:to>
                                    </p:animClr>
                                    <p:animClr clrSpc="rgb">
                                      <p:cBhvr>
                                        <p:cTn id="72" dur="100" fill="hold"/>
                                        <p:tgtEl>
                                          <p:spTgt spid="3"/>
                                        </p:tgtEl>
                                        <p:attrNameLst>
                                          <p:attrName>fillcolor</p:attrName>
                                        </p:attrNameLst>
                                      </p:cBhvr>
                                      <p:to>
                                        <a:schemeClr val="accent2"/>
                                      </p:to>
                                    </p:animClr>
                                    <p:set>
                                      <p:cBhvr>
                                        <p:cTn id="73" dur="100" fill="hold"/>
                                        <p:tgtEl>
                                          <p:spTgt spid="3"/>
                                        </p:tgtEl>
                                        <p:attrNameLst>
                                          <p:attrName>fill.type</p:attrName>
                                        </p:attrNameLst>
                                      </p:cBhvr>
                                      <p:to>
                                        <p:strVal val="solid"/>
                                      </p:to>
                                    </p:set>
                                    <p:set>
                                      <p:cBhvr>
                                        <p:cTn id="74" dur="100" fill="hold"/>
                                        <p:tgtEl>
                                          <p:spTgt spid="3"/>
                                        </p:tgtEl>
                                        <p:attrNameLst>
                                          <p:attrName>fill.on</p:attrName>
                                        </p:attrNameLst>
                                      </p:cBhvr>
                                      <p:to>
                                        <p:strVal val="true"/>
                                      </p:to>
                                    </p:set>
                                    <p:animRot by="120000">
                                      <p:cBhvr>
                                        <p:cTn id="75" dur="100" fill="hold">
                                          <p:stCondLst>
                                            <p:cond delay="0"/>
                                          </p:stCondLst>
                                        </p:cTn>
                                        <p:tgtEl>
                                          <p:spTgt spid="3"/>
                                        </p:tgtEl>
                                        <p:attrNameLst>
                                          <p:attrName>r</p:attrName>
                                        </p:attrNameLst>
                                      </p:cBhvr>
                                    </p:animRot>
                                    <p:animRot by="-240000">
                                      <p:cBhvr>
                                        <p:cTn id="76" dur="200" fill="hold">
                                          <p:stCondLst>
                                            <p:cond delay="200"/>
                                          </p:stCondLst>
                                        </p:cTn>
                                        <p:tgtEl>
                                          <p:spTgt spid="3"/>
                                        </p:tgtEl>
                                        <p:attrNameLst>
                                          <p:attrName>r</p:attrName>
                                        </p:attrNameLst>
                                      </p:cBhvr>
                                    </p:animRot>
                                    <p:animRot by="240000">
                                      <p:cBhvr>
                                        <p:cTn id="77" dur="200" fill="hold">
                                          <p:stCondLst>
                                            <p:cond delay="400"/>
                                          </p:stCondLst>
                                        </p:cTn>
                                        <p:tgtEl>
                                          <p:spTgt spid="3"/>
                                        </p:tgtEl>
                                        <p:attrNameLst>
                                          <p:attrName>r</p:attrName>
                                        </p:attrNameLst>
                                      </p:cBhvr>
                                    </p:animRot>
                                    <p:animRot by="-240000">
                                      <p:cBhvr>
                                        <p:cTn id="78" dur="200" fill="hold">
                                          <p:stCondLst>
                                            <p:cond delay="600"/>
                                          </p:stCondLst>
                                        </p:cTn>
                                        <p:tgtEl>
                                          <p:spTgt spid="3"/>
                                        </p:tgtEl>
                                        <p:attrNameLst>
                                          <p:attrName>r</p:attrName>
                                        </p:attrNameLst>
                                      </p:cBhvr>
                                    </p:animRot>
                                    <p:animRot by="120000">
                                      <p:cBhvr>
                                        <p:cTn id="79" dur="200" fill="hold">
                                          <p:stCondLst>
                                            <p:cond delay="800"/>
                                          </p:stCondLst>
                                        </p:cTn>
                                        <p:tgtEl>
                                          <p:spTgt spid="3"/>
                                        </p:tgtEl>
                                        <p:attrNameLst>
                                          <p:attrName>r</p:attrName>
                                        </p:attrNameLst>
                                      </p:cBhvr>
                                    </p:animRot>
                                  </p:childTnLst>
                                </p:cTn>
                              </p:par>
                              <p:par>
                                <p:cTn id="80" presetID="22" presetClass="entr" presetSubtype="8" fill="hold" grpId="0" nodeType="withEffect">
                                  <p:stCondLst>
                                    <p:cond delay="0"/>
                                  </p:stCondLst>
                                  <p:childTnLst>
                                    <p:set>
                                      <p:cBhvr>
                                        <p:cTn id="81" dur="1" fill="hold">
                                          <p:stCondLst>
                                            <p:cond delay="0"/>
                                          </p:stCondLst>
                                        </p:cTn>
                                        <p:tgtEl>
                                          <p:spTgt spid="366712"/>
                                        </p:tgtEl>
                                        <p:attrNameLst>
                                          <p:attrName>style.visibility</p:attrName>
                                        </p:attrNameLst>
                                      </p:cBhvr>
                                      <p:to>
                                        <p:strVal val="visible"/>
                                      </p:to>
                                    </p:set>
                                    <p:animEffect transition="in" filter="wipe(left)">
                                      <p:cBhvr>
                                        <p:cTn id="82" dur="500"/>
                                        <p:tgtEl>
                                          <p:spTgt spid="366712"/>
                                        </p:tgtEl>
                                      </p:cBhvr>
                                    </p:animEffect>
                                  </p:childTnLst>
                                </p:cTn>
                              </p:par>
                              <p:par>
                                <p:cTn id="83" presetID="2" presetClass="entr" presetSubtype="2" fill="hold" nodeType="withEffect">
                                  <p:stCondLst>
                                    <p:cond delay="0"/>
                                  </p:stCondLst>
                                  <p:childTnLst>
                                    <p:set>
                                      <p:cBhvr>
                                        <p:cTn id="84" dur="1" fill="hold">
                                          <p:stCondLst>
                                            <p:cond delay="0"/>
                                          </p:stCondLst>
                                        </p:cTn>
                                        <p:tgtEl>
                                          <p:spTgt spid="4"/>
                                        </p:tgtEl>
                                        <p:attrNameLst>
                                          <p:attrName>style.visibility</p:attrName>
                                        </p:attrNameLst>
                                      </p:cBhvr>
                                      <p:to>
                                        <p:strVal val="visible"/>
                                      </p:to>
                                    </p:set>
                                    <p:anim calcmode="lin" valueType="num">
                                      <p:cBhvr additive="base">
                                        <p:cTn id="85" dur="500" fill="hold"/>
                                        <p:tgtEl>
                                          <p:spTgt spid="4"/>
                                        </p:tgtEl>
                                        <p:attrNameLst>
                                          <p:attrName>ppt_x</p:attrName>
                                        </p:attrNameLst>
                                      </p:cBhvr>
                                      <p:tavLst>
                                        <p:tav tm="0">
                                          <p:val>
                                            <p:strVal val="1+#ppt_w/2"/>
                                          </p:val>
                                        </p:tav>
                                        <p:tav tm="100000">
                                          <p:val>
                                            <p:strVal val="#ppt_x"/>
                                          </p:val>
                                        </p:tav>
                                      </p:tavLst>
                                    </p:anim>
                                    <p:anim calcmode="lin" valueType="num">
                                      <p:cBhvr additive="base">
                                        <p:cTn id="86" dur="500" fill="hold"/>
                                        <p:tgtEl>
                                          <p:spTgt spid="4"/>
                                        </p:tgtEl>
                                        <p:attrNameLst>
                                          <p:attrName>ppt_y</p:attrName>
                                        </p:attrNameLst>
                                      </p:cBhvr>
                                      <p:tavLst>
                                        <p:tav tm="0">
                                          <p:val>
                                            <p:strVal val="#ppt_y"/>
                                          </p:val>
                                        </p:tav>
                                        <p:tav tm="100000">
                                          <p:val>
                                            <p:strVal val="#ppt_y"/>
                                          </p:val>
                                        </p:tav>
                                      </p:tavLst>
                                    </p:anim>
                                  </p:childTnLst>
                                </p:cTn>
                              </p:par>
                              <p:par>
                                <p:cTn id="87" presetID="8" presetClass="emph" presetSubtype="0" fill="hold" grpId="1" nodeType="withEffect">
                                  <p:stCondLst>
                                    <p:cond delay="0"/>
                                  </p:stCondLst>
                                  <p:childTnLst>
                                    <p:animRot by="21600000">
                                      <p:cBhvr>
                                        <p:cTn id="88" dur="500" fill="hold"/>
                                        <p:tgtEl>
                                          <p:spTgt spid="1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6711" grpId="0" animBg="1"/>
      <p:bldP spid="366712" grpId="0" animBg="1"/>
      <p:bldP spid="122" grpId="0" animBg="1"/>
      <p:bldP spid="122" grpId="1" animBg="1"/>
      <p:bldP spid="124" grpId="0" animBg="1"/>
    </p:bld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90518" y="785794"/>
            <a:ext cx="9053482" cy="5286412"/>
          </a:xfrm>
        </p:spPr>
        <p:txBody>
          <a:bodyPr>
            <a:normAutofit/>
          </a:bodyPr>
          <a:lstStyle/>
          <a:p>
            <a:r>
              <a:rPr lang="en-US" dirty="0" smtClean="0">
                <a:solidFill>
                  <a:schemeClr val="bg1"/>
                </a:solidFill>
              </a:rPr>
              <a:t>A </a:t>
            </a:r>
            <a:r>
              <a:rPr lang="hu-HU" dirty="0" smtClean="0">
                <a:solidFill>
                  <a:schemeClr val="bg1"/>
                </a:solidFill>
              </a:rPr>
              <a:t>Queryable</a:t>
            </a:r>
            <a:r>
              <a:rPr lang="en-US" dirty="0" smtClean="0">
                <a:solidFill>
                  <a:schemeClr val="bg1"/>
                </a:solidFill>
              </a:rPr>
              <a:t> </a:t>
            </a:r>
            <a:r>
              <a:rPr lang="hu-HU" dirty="0" smtClean="0">
                <a:solidFill>
                  <a:schemeClr val="bg1"/>
                </a:solidFill>
              </a:rPr>
              <a:t>hasonló az Enumerable-höz, de:</a:t>
            </a:r>
          </a:p>
          <a:p>
            <a:endParaRPr lang="hu-HU" dirty="0" smtClean="0">
              <a:solidFill>
                <a:schemeClr val="bg1"/>
              </a:solidFill>
            </a:endParaRPr>
          </a:p>
          <a:p>
            <a:endParaRPr lang="hu-HU" dirty="0" smtClean="0">
              <a:solidFill>
                <a:schemeClr val="bg1"/>
              </a:solidFill>
            </a:endParaRPr>
          </a:p>
          <a:p>
            <a:r>
              <a:rPr lang="hu-HU" dirty="0" smtClean="0">
                <a:solidFill>
                  <a:schemeClr val="bg1"/>
                </a:solidFill>
              </a:rPr>
              <a:t>IQueryable&lt;&gt; interfész : IEnumerable&lt;&gt;, és:</a:t>
            </a:r>
          </a:p>
          <a:p>
            <a:pPr lvl="1"/>
            <a:r>
              <a:rPr lang="hu-HU" dirty="0" smtClean="0">
                <a:solidFill>
                  <a:schemeClr val="bg1"/>
                </a:solidFill>
              </a:rPr>
              <a:t>Lehetővé teszi a kifejezések összefűzését is, például:</a:t>
            </a:r>
          </a:p>
          <a:p>
            <a:pPr lvl="1"/>
            <a:endParaRPr lang="hu-HU" dirty="0" smtClean="0">
              <a:solidFill>
                <a:schemeClr val="bg1"/>
              </a:solidFill>
            </a:endParaRPr>
          </a:p>
          <a:p>
            <a:pPr lvl="1"/>
            <a:r>
              <a:rPr lang="hu-HU" dirty="0" smtClean="0">
                <a:solidFill>
                  <a:schemeClr val="bg1"/>
                </a:solidFill>
              </a:rPr>
              <a:t>A </a:t>
            </a:r>
            <a:r>
              <a:rPr lang="hu-HU" i="1" dirty="0" smtClean="0">
                <a:solidFill>
                  <a:schemeClr val="bg1"/>
                </a:solidFill>
              </a:rPr>
              <a:t>Queryable</a:t>
            </a:r>
            <a:r>
              <a:rPr lang="hu-HU" dirty="0" smtClean="0">
                <a:solidFill>
                  <a:schemeClr val="bg1"/>
                </a:solidFill>
              </a:rPr>
              <a:t> osztály bővítő metódusai segítségével a </a:t>
            </a:r>
            <a:r>
              <a:rPr lang="hu-HU" i="1" dirty="0" smtClean="0">
                <a:solidFill>
                  <a:schemeClr val="bg1"/>
                </a:solidFill>
              </a:rPr>
              <a:t>teljes kifejezés </a:t>
            </a:r>
            <a:r>
              <a:rPr lang="hu-HU" dirty="0" smtClean="0">
                <a:solidFill>
                  <a:schemeClr val="bg1"/>
                </a:solidFill>
              </a:rPr>
              <a:t>eljut az adatforrásig (list, DataTable, stb.)</a:t>
            </a:r>
          </a:p>
          <a:p>
            <a:pPr lvl="1"/>
            <a:r>
              <a:rPr lang="hu-HU" dirty="0" smtClean="0">
                <a:solidFill>
                  <a:schemeClr val="bg1"/>
                </a:solidFill>
              </a:rPr>
              <a:t>Végül a forrás alakítja át a kifejezést, például T-SQL-lé</a:t>
            </a:r>
          </a:p>
        </p:txBody>
      </p:sp>
      <p:sp>
        <p:nvSpPr>
          <p:cNvPr id="5" name="Rectangle 4"/>
          <p:cNvSpPr/>
          <p:nvPr/>
        </p:nvSpPr>
        <p:spPr>
          <a:xfrm>
            <a:off x="428564" y="1285860"/>
            <a:ext cx="8286808" cy="1333520"/>
          </a:xfrm>
          <a:prstGeom prst="rect">
            <a:avLst/>
          </a:prstGeom>
          <a:gradFill flip="none" rotWithShape="1">
            <a:gsLst>
              <a:gs pos="0">
                <a:srgbClr val="FDFF9E"/>
              </a:gs>
              <a:gs pos="50000">
                <a:srgbClr val="FEFFE2"/>
              </a:gs>
              <a:gs pos="100000">
                <a:srgbClr val="D5D772"/>
              </a:gs>
            </a:gsLst>
            <a:path path="circle">
              <a:fillToRect r="100000" b="100000"/>
            </a:path>
            <a:tileRect l="-100000" t="-100000"/>
          </a:gradFill>
          <a:ln w="28575" cap="flat" cmpd="sng" algn="ctr">
            <a:gradFill flip="none" rotWithShape="1">
              <a:gsLst>
                <a:gs pos="0">
                  <a:srgbClr val="D5D772"/>
                </a:gs>
                <a:gs pos="50000">
                  <a:srgbClr val="FEFFE2"/>
                </a:gs>
                <a:gs pos="100000">
                  <a:srgbClr val="FDFF9E"/>
                </a:gs>
              </a:gsLst>
              <a:path path="circle">
                <a:fillToRect r="100000" b="100000"/>
              </a:path>
              <a:tileRect l="-100000" t="-100000"/>
            </a:gradFill>
            <a:prstDash val="solid"/>
          </a:ln>
          <a:effectLst>
            <a:outerShdw blurRad="50800" dist="38100" dir="2700000" algn="tl" rotWithShape="0">
              <a:prstClr val="black">
                <a:alpha val="40000"/>
              </a:prstClr>
            </a:outerShdw>
          </a:effectLst>
        </p:spPr>
        <p:txBody>
          <a:bodyPr lIns="108000" tIns="72000" rIns="108000" bIns="72000" rtlCol="0" anchor="t"/>
          <a:lstStyle/>
          <a:p>
            <a:r>
              <a:rPr lang="en-US" sz="2400" b="1" dirty="0" smtClean="0"/>
              <a:t>public static </a:t>
            </a:r>
            <a:r>
              <a:rPr lang="en-US" sz="2400" b="1" dirty="0" err="1" smtClean="0"/>
              <a:t>IQueryable</a:t>
            </a:r>
            <a:r>
              <a:rPr lang="hu-HU" sz="2400" b="1" dirty="0" smtClean="0"/>
              <a:t> </a:t>
            </a:r>
            <a:r>
              <a:rPr lang="en-US" sz="2400" b="1" dirty="0" smtClean="0"/>
              <a:t>&lt;</a:t>
            </a:r>
            <a:r>
              <a:rPr lang="en-US" sz="2400" b="1" dirty="0" err="1" smtClean="0"/>
              <a:t>TSource</a:t>
            </a:r>
            <a:r>
              <a:rPr lang="en-US" sz="2400" b="1" dirty="0" smtClean="0"/>
              <a:t>&gt;   </a:t>
            </a:r>
            <a:r>
              <a:rPr lang="en-US" sz="2400" b="1" u="sng" dirty="0" smtClean="0"/>
              <a:t>Where</a:t>
            </a:r>
            <a:r>
              <a:rPr lang="hu-HU" sz="2400" b="1" dirty="0" smtClean="0"/>
              <a:t> </a:t>
            </a:r>
            <a:r>
              <a:rPr lang="en-US" sz="2400" b="1" dirty="0" smtClean="0"/>
              <a:t>  &lt;</a:t>
            </a:r>
            <a:r>
              <a:rPr lang="en-US" sz="2400" b="1" dirty="0" err="1" smtClean="0"/>
              <a:t>TSource</a:t>
            </a:r>
            <a:r>
              <a:rPr lang="en-US" sz="2400" b="1" dirty="0" smtClean="0"/>
              <a:t>&gt;(</a:t>
            </a:r>
            <a:endParaRPr lang="hu-HU" sz="2400" b="1" dirty="0" smtClean="0"/>
          </a:p>
          <a:p>
            <a:r>
              <a:rPr lang="en-US" sz="2400" b="1" dirty="0" smtClean="0"/>
              <a:t>	</a:t>
            </a:r>
            <a:r>
              <a:rPr lang="hu-HU" sz="2400" b="1" dirty="0" smtClean="0"/>
              <a:t>	</a:t>
            </a:r>
            <a:r>
              <a:rPr lang="en-US" sz="2400" b="1" dirty="0" smtClean="0"/>
              <a:t>this </a:t>
            </a:r>
            <a:r>
              <a:rPr lang="en-US" sz="2400" b="1" dirty="0" err="1" smtClean="0"/>
              <a:t>IQueryable</a:t>
            </a:r>
            <a:r>
              <a:rPr lang="hu-HU" sz="2400" b="1" dirty="0" smtClean="0"/>
              <a:t> </a:t>
            </a:r>
            <a:r>
              <a:rPr lang="en-US" sz="2400" b="1" dirty="0" smtClean="0"/>
              <a:t>&lt;</a:t>
            </a:r>
            <a:r>
              <a:rPr lang="en-US" sz="2400" b="1" dirty="0" err="1" smtClean="0"/>
              <a:t>TSource</a:t>
            </a:r>
            <a:r>
              <a:rPr lang="en-US" sz="2400" b="1" dirty="0" smtClean="0"/>
              <a:t>&gt; source, </a:t>
            </a:r>
            <a:endParaRPr lang="hu-HU" sz="2400" b="1" dirty="0" smtClean="0"/>
          </a:p>
          <a:p>
            <a:r>
              <a:rPr lang="hu-HU" sz="2400" b="1" dirty="0" smtClean="0"/>
              <a:t>	</a:t>
            </a:r>
            <a:r>
              <a:rPr lang="en-US" sz="2400" b="1" dirty="0" smtClean="0"/>
              <a:t>	Expression</a:t>
            </a:r>
            <a:r>
              <a:rPr lang="hu-HU" sz="2400" b="1" dirty="0" smtClean="0"/>
              <a:t> </a:t>
            </a:r>
            <a:r>
              <a:rPr lang="en-US" sz="2400" b="1" dirty="0" smtClean="0"/>
              <a:t>&lt;</a:t>
            </a:r>
            <a:r>
              <a:rPr lang="hu-HU" sz="2400" b="1" dirty="0" smtClean="0"/>
              <a:t> </a:t>
            </a:r>
            <a:r>
              <a:rPr lang="en-US" sz="2400" b="1" dirty="0" err="1" smtClean="0"/>
              <a:t>Func</a:t>
            </a:r>
            <a:r>
              <a:rPr lang="hu-HU" sz="2400" b="1" dirty="0" smtClean="0"/>
              <a:t> </a:t>
            </a:r>
            <a:r>
              <a:rPr lang="en-US" sz="2400" b="1" dirty="0" smtClean="0"/>
              <a:t>&lt;</a:t>
            </a:r>
            <a:r>
              <a:rPr lang="en-US" sz="2400" b="1" dirty="0" err="1" smtClean="0"/>
              <a:t>TSource</a:t>
            </a:r>
            <a:r>
              <a:rPr lang="en-US" sz="2400" b="1" dirty="0" smtClean="0"/>
              <a:t>, </a:t>
            </a:r>
            <a:r>
              <a:rPr lang="en-US" sz="2400" b="1" dirty="0" err="1" smtClean="0"/>
              <a:t>bool</a:t>
            </a:r>
            <a:r>
              <a:rPr lang="en-US" sz="2400" b="1" dirty="0" smtClean="0"/>
              <a:t>&gt; &gt;  predicate);</a:t>
            </a:r>
          </a:p>
        </p:txBody>
      </p:sp>
      <p:sp>
        <p:nvSpPr>
          <p:cNvPr id="6" name="Rectangle 5"/>
          <p:cNvSpPr/>
          <p:nvPr/>
        </p:nvSpPr>
        <p:spPr>
          <a:xfrm>
            <a:off x="357126" y="3571876"/>
            <a:ext cx="8501154" cy="547702"/>
          </a:xfrm>
          <a:prstGeom prst="rect">
            <a:avLst/>
          </a:prstGeom>
          <a:gradFill flip="none" rotWithShape="1">
            <a:gsLst>
              <a:gs pos="0">
                <a:srgbClr val="FDFF9E"/>
              </a:gs>
              <a:gs pos="50000">
                <a:srgbClr val="FEFFE2"/>
              </a:gs>
              <a:gs pos="100000">
                <a:srgbClr val="D5D772"/>
              </a:gs>
            </a:gsLst>
            <a:path path="circle">
              <a:fillToRect r="100000" b="100000"/>
            </a:path>
            <a:tileRect l="-100000" t="-100000"/>
          </a:gradFill>
          <a:ln w="28575" cap="flat" cmpd="sng" algn="ctr">
            <a:gradFill flip="none" rotWithShape="1">
              <a:gsLst>
                <a:gs pos="0">
                  <a:srgbClr val="D5D772"/>
                </a:gs>
                <a:gs pos="50000">
                  <a:srgbClr val="FEFFE2"/>
                </a:gs>
                <a:gs pos="100000">
                  <a:srgbClr val="FDFF9E"/>
                </a:gs>
              </a:gsLst>
              <a:path path="circle">
                <a:fillToRect r="100000" b="100000"/>
              </a:path>
              <a:tileRect l="-100000" t="-100000"/>
            </a:gradFill>
            <a:prstDash val="solid"/>
          </a:ln>
          <a:effectLst>
            <a:outerShdw blurRad="50800" dist="38100" dir="2700000" algn="tl" rotWithShape="0">
              <a:prstClr val="black">
                <a:alpha val="40000"/>
              </a:prstClr>
            </a:outerShdw>
          </a:effectLst>
        </p:spPr>
        <p:txBody>
          <a:bodyPr lIns="108000" tIns="72000" rIns="108000" bIns="72000" rtlCol="0" anchor="t"/>
          <a:lstStyle/>
          <a:p>
            <a:r>
              <a:rPr lang="hu-HU" sz="2400" b="1" dirty="0" smtClean="0"/>
              <a:t>list . Where(…) . Take(…) . Select (…);  // végül egy Expression lesz</a:t>
            </a:r>
          </a:p>
        </p:txBody>
      </p:sp>
      <p:sp>
        <p:nvSpPr>
          <p:cNvPr id="7" name="Szövegdoboz 6"/>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Expression</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Queryable</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IQuaryable</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Line 2"/>
          <p:cNvSpPr>
            <a:spLocks noChangeShapeType="1"/>
          </p:cNvSpPr>
          <p:nvPr/>
        </p:nvSpPr>
        <p:spPr bwMode="auto">
          <a:xfrm flipH="1">
            <a:off x="3886200" y="4114800"/>
            <a:ext cx="685800" cy="762000"/>
          </a:xfrm>
          <a:prstGeom prst="line">
            <a:avLst/>
          </a:prstGeom>
          <a:ln>
            <a:headEnd/>
            <a:tailEnd type="triangle" w="med" len="med"/>
          </a:ln>
        </p:spPr>
        <p:style>
          <a:lnRef idx="1">
            <a:schemeClr val="accent2"/>
          </a:lnRef>
          <a:fillRef idx="0">
            <a:schemeClr val="accent2"/>
          </a:fillRef>
          <a:effectRef idx="0">
            <a:schemeClr val="accent2"/>
          </a:effectRef>
          <a:fontRef idx="minor">
            <a:schemeClr val="tx1"/>
          </a:fontRef>
        </p:style>
        <p:txBody>
          <a:bodyPr wrap="none" anchor="ctr"/>
          <a:lstStyle/>
          <a:p>
            <a:endParaRPr lang="hu-HU"/>
          </a:p>
        </p:txBody>
      </p:sp>
      <p:sp>
        <p:nvSpPr>
          <p:cNvPr id="386051" name="Line 3"/>
          <p:cNvSpPr>
            <a:spLocks noChangeShapeType="1"/>
          </p:cNvSpPr>
          <p:nvPr/>
        </p:nvSpPr>
        <p:spPr bwMode="auto">
          <a:xfrm flipH="1">
            <a:off x="5029200" y="4114800"/>
            <a:ext cx="228600" cy="762000"/>
          </a:xfrm>
          <a:prstGeom prst="line">
            <a:avLst/>
          </a:prstGeom>
          <a:ln>
            <a:headEnd/>
            <a:tailEnd type="triangle" w="med" len="med"/>
          </a:ln>
        </p:spPr>
        <p:style>
          <a:lnRef idx="1">
            <a:schemeClr val="accent2"/>
          </a:lnRef>
          <a:fillRef idx="0">
            <a:schemeClr val="accent2"/>
          </a:fillRef>
          <a:effectRef idx="0">
            <a:schemeClr val="accent2"/>
          </a:effectRef>
          <a:fontRef idx="minor">
            <a:schemeClr val="tx1"/>
          </a:fontRef>
        </p:style>
        <p:txBody>
          <a:bodyPr wrap="none" anchor="ctr"/>
          <a:lstStyle/>
          <a:p>
            <a:endParaRPr lang="hu-HU"/>
          </a:p>
        </p:txBody>
      </p:sp>
      <p:sp>
        <p:nvSpPr>
          <p:cNvPr id="386052" name="Line 4"/>
          <p:cNvSpPr>
            <a:spLocks noChangeShapeType="1"/>
          </p:cNvSpPr>
          <p:nvPr/>
        </p:nvSpPr>
        <p:spPr bwMode="auto">
          <a:xfrm>
            <a:off x="6096000" y="4114800"/>
            <a:ext cx="228600" cy="762000"/>
          </a:xfrm>
          <a:prstGeom prst="line">
            <a:avLst/>
          </a:prstGeom>
          <a:ln>
            <a:headEnd/>
            <a:tailEnd type="triangle" w="med" len="med"/>
          </a:ln>
        </p:spPr>
        <p:style>
          <a:lnRef idx="1">
            <a:schemeClr val="accent2"/>
          </a:lnRef>
          <a:fillRef idx="0">
            <a:schemeClr val="accent2"/>
          </a:fillRef>
          <a:effectRef idx="0">
            <a:schemeClr val="accent2"/>
          </a:effectRef>
          <a:fontRef idx="minor">
            <a:schemeClr val="tx1"/>
          </a:fontRef>
        </p:style>
        <p:txBody>
          <a:bodyPr wrap="none" anchor="ctr"/>
          <a:lstStyle/>
          <a:p>
            <a:endParaRPr lang="hu-HU"/>
          </a:p>
        </p:txBody>
      </p:sp>
      <p:sp>
        <p:nvSpPr>
          <p:cNvPr id="386053" name="Line 5"/>
          <p:cNvSpPr>
            <a:spLocks noChangeShapeType="1"/>
          </p:cNvSpPr>
          <p:nvPr/>
        </p:nvSpPr>
        <p:spPr bwMode="auto">
          <a:xfrm>
            <a:off x="6858000" y="4114800"/>
            <a:ext cx="685800" cy="762000"/>
          </a:xfrm>
          <a:prstGeom prst="line">
            <a:avLst/>
          </a:prstGeom>
          <a:ln>
            <a:headEnd/>
            <a:tailEnd type="triangle" w="med" len="med"/>
          </a:ln>
        </p:spPr>
        <p:style>
          <a:lnRef idx="1">
            <a:schemeClr val="accent2"/>
          </a:lnRef>
          <a:fillRef idx="0">
            <a:schemeClr val="accent2"/>
          </a:fillRef>
          <a:effectRef idx="0">
            <a:schemeClr val="accent2"/>
          </a:effectRef>
          <a:fontRef idx="minor">
            <a:schemeClr val="tx1"/>
          </a:fontRef>
        </p:style>
        <p:txBody>
          <a:bodyPr wrap="none" anchor="ctr"/>
          <a:lstStyle/>
          <a:p>
            <a:endParaRPr lang="hu-HU"/>
          </a:p>
        </p:txBody>
      </p:sp>
      <p:sp>
        <p:nvSpPr>
          <p:cNvPr id="386068" name="Line 20"/>
          <p:cNvSpPr>
            <a:spLocks noChangeShapeType="1"/>
          </p:cNvSpPr>
          <p:nvPr/>
        </p:nvSpPr>
        <p:spPr bwMode="auto">
          <a:xfrm flipH="1" flipV="1">
            <a:off x="2928926" y="4143380"/>
            <a:ext cx="304800" cy="762000"/>
          </a:xfrm>
          <a:prstGeom prst="line">
            <a:avLst/>
          </a:prstGeom>
          <a:ln>
            <a:headEnd/>
            <a:tailEnd type="triangle" w="med" len="med"/>
          </a:ln>
        </p:spPr>
        <p:style>
          <a:lnRef idx="3">
            <a:schemeClr val="accent1"/>
          </a:lnRef>
          <a:fillRef idx="0">
            <a:schemeClr val="accent1"/>
          </a:fillRef>
          <a:effectRef idx="2">
            <a:schemeClr val="accent1"/>
          </a:effectRef>
          <a:fontRef idx="minor">
            <a:schemeClr val="tx1"/>
          </a:fontRef>
        </p:style>
        <p:txBody>
          <a:bodyPr wrap="none" anchor="ctr"/>
          <a:lstStyle/>
          <a:p>
            <a:endParaRPr lang="hu-HU"/>
          </a:p>
        </p:txBody>
      </p:sp>
      <p:sp>
        <p:nvSpPr>
          <p:cNvPr id="386061" name="Line 13"/>
          <p:cNvSpPr>
            <a:spLocks noChangeShapeType="1"/>
          </p:cNvSpPr>
          <p:nvPr/>
        </p:nvSpPr>
        <p:spPr bwMode="auto">
          <a:xfrm>
            <a:off x="5105400" y="2286000"/>
            <a:ext cx="457200" cy="990600"/>
          </a:xfrm>
          <a:prstGeom prst="line">
            <a:avLst/>
          </a:prstGeom>
          <a:ln>
            <a:headEnd/>
            <a:tailEnd type="triangle" w="med" len="med"/>
          </a:ln>
        </p:spPr>
        <p:style>
          <a:lnRef idx="1">
            <a:schemeClr val="accent2"/>
          </a:lnRef>
          <a:fillRef idx="0">
            <a:schemeClr val="accent2"/>
          </a:fillRef>
          <a:effectRef idx="0">
            <a:schemeClr val="accent2"/>
          </a:effectRef>
          <a:fontRef idx="minor">
            <a:schemeClr val="tx1"/>
          </a:fontRef>
        </p:style>
        <p:txBody>
          <a:bodyPr wrap="none" anchor="ctr"/>
          <a:lstStyle/>
          <a:p>
            <a:endParaRPr lang="hu-HU"/>
          </a:p>
        </p:txBody>
      </p:sp>
      <p:sp>
        <p:nvSpPr>
          <p:cNvPr id="386054" name="Line 6"/>
          <p:cNvSpPr>
            <a:spLocks noChangeShapeType="1"/>
          </p:cNvSpPr>
          <p:nvPr/>
        </p:nvSpPr>
        <p:spPr bwMode="auto">
          <a:xfrm flipH="1">
            <a:off x="2590800" y="2286000"/>
            <a:ext cx="457200" cy="990600"/>
          </a:xfrm>
          <a:prstGeom prst="line">
            <a:avLst/>
          </a:prstGeom>
          <a:ln>
            <a:headEnd/>
            <a:tailEnd type="triangle" w="med" len="med"/>
          </a:ln>
        </p:spPr>
        <p:style>
          <a:lnRef idx="1">
            <a:schemeClr val="accent2"/>
          </a:lnRef>
          <a:fillRef idx="0">
            <a:schemeClr val="accent2"/>
          </a:fillRef>
          <a:effectRef idx="0">
            <a:schemeClr val="accent2"/>
          </a:effectRef>
          <a:fontRef idx="minor">
            <a:schemeClr val="tx1"/>
          </a:fontRef>
        </p:style>
        <p:txBody>
          <a:bodyPr wrap="none" anchor="ctr"/>
          <a:lstStyle/>
          <a:p>
            <a:endParaRPr lang="hu-HU"/>
          </a:p>
        </p:txBody>
      </p:sp>
      <p:sp>
        <p:nvSpPr>
          <p:cNvPr id="386056" name="Text Box 8"/>
          <p:cNvSpPr txBox="1">
            <a:spLocks noChangeArrowheads="1"/>
          </p:cNvSpPr>
          <p:nvPr/>
        </p:nvSpPr>
        <p:spPr bwMode="auto">
          <a:xfrm>
            <a:off x="457200" y="3276600"/>
            <a:ext cx="3505200" cy="838200"/>
          </a:xfrm>
          <a:prstGeom prst="rect">
            <a:avLst/>
          </a:prstGeom>
          <a:ln w="19050">
            <a:headEnd type="none" w="sm" len="sm"/>
            <a:tailEnd type="none" w="sm" len="sm"/>
          </a:ln>
        </p:spPr>
        <p:style>
          <a:lnRef idx="1">
            <a:schemeClr val="accent2"/>
          </a:lnRef>
          <a:fillRef idx="2">
            <a:schemeClr val="accent2"/>
          </a:fillRef>
          <a:effectRef idx="1">
            <a:schemeClr val="accent2"/>
          </a:effectRef>
          <a:fontRef idx="minor">
            <a:schemeClr val="dk1"/>
          </a:fontRef>
        </p:style>
        <p:txBody>
          <a:bodyPr anchor="ctr"/>
          <a:lstStyle/>
          <a:p>
            <a:pPr algn="ctr">
              <a:lnSpc>
                <a:spcPct val="90000"/>
              </a:lnSpc>
            </a:pPr>
            <a:r>
              <a:rPr lang="en-US" sz="2400" b="1" dirty="0" smtClean="0"/>
              <a:t>System.</a:t>
            </a:r>
            <a:r>
              <a:rPr lang="hu-HU" sz="2400" b="1" dirty="0" smtClean="0"/>
              <a:t>Linq</a:t>
            </a:r>
            <a:r>
              <a:rPr lang="en-US" sz="2400" b="1" dirty="0" smtClean="0"/>
              <a:t>.Enumerable</a:t>
            </a:r>
            <a:r>
              <a:rPr lang="en-US" sz="2400" b="1" dirty="0"/>
              <a:t/>
            </a:r>
            <a:br>
              <a:rPr lang="en-US" sz="2400" b="1" dirty="0"/>
            </a:br>
            <a:r>
              <a:rPr lang="hu-HU" sz="2400" b="1" dirty="0" smtClean="0"/>
              <a:t>delegate alapú</a:t>
            </a:r>
            <a:endParaRPr lang="en-US" sz="2400" b="1" dirty="0"/>
          </a:p>
        </p:txBody>
      </p:sp>
      <p:sp>
        <p:nvSpPr>
          <p:cNvPr id="386057" name="Text Box 9"/>
          <p:cNvSpPr txBox="1">
            <a:spLocks noChangeArrowheads="1"/>
          </p:cNvSpPr>
          <p:nvPr/>
        </p:nvSpPr>
        <p:spPr bwMode="auto">
          <a:xfrm>
            <a:off x="642910" y="2571744"/>
            <a:ext cx="1918282" cy="617861"/>
          </a:xfrm>
          <a:prstGeom prst="rect">
            <a:avLst/>
          </a:prstGeom>
          <a:noFill/>
          <a:ln w="12700" algn="ctr">
            <a:noFill/>
            <a:miter lim="800000"/>
            <a:headEnd/>
            <a:tailEnd/>
          </a:ln>
          <a:effectLst/>
        </p:spPr>
        <p:txBody>
          <a:bodyPr wrap="none">
            <a:spAutoFit/>
          </a:bodyPr>
          <a:lstStyle/>
          <a:p>
            <a:pPr algn="ctr" eaLnBrk="0" hangingPunct="0">
              <a:lnSpc>
                <a:spcPct val="85000"/>
              </a:lnSpc>
              <a:spcBef>
                <a:spcPct val="20000"/>
              </a:spcBef>
            </a:pPr>
            <a:r>
              <a:rPr lang="hu-HU" sz="2000" dirty="0" smtClean="0">
                <a:solidFill>
                  <a:schemeClr val="bg1"/>
                </a:solidFill>
              </a:rPr>
              <a:t>A forrás   </a:t>
            </a:r>
            <a:r>
              <a:rPr lang="en-US" sz="2000" dirty="0">
                <a:solidFill>
                  <a:schemeClr val="bg1"/>
                </a:solidFill>
              </a:rPr>
              <a:t/>
            </a:r>
            <a:br>
              <a:rPr lang="en-US" sz="2000" dirty="0">
                <a:solidFill>
                  <a:schemeClr val="bg1"/>
                </a:solidFill>
              </a:rPr>
            </a:br>
            <a:r>
              <a:rPr lang="en-US" sz="2000" b="1" dirty="0" err="1">
                <a:solidFill>
                  <a:schemeClr val="bg1"/>
                </a:solidFill>
              </a:rPr>
              <a:t>IEnumerable</a:t>
            </a:r>
            <a:r>
              <a:rPr lang="en-US" sz="2000" b="1" dirty="0">
                <a:solidFill>
                  <a:schemeClr val="bg1"/>
                </a:solidFill>
              </a:rPr>
              <a:t>&lt;T&gt;</a:t>
            </a:r>
          </a:p>
        </p:txBody>
      </p:sp>
      <p:sp>
        <p:nvSpPr>
          <p:cNvPr id="386060" name="AutoShape 12"/>
          <p:cNvSpPr>
            <a:spLocks noChangeArrowheads="1"/>
          </p:cNvSpPr>
          <p:nvPr/>
        </p:nvSpPr>
        <p:spPr bwMode="auto">
          <a:xfrm>
            <a:off x="71406" y="1262058"/>
            <a:ext cx="457200" cy="1000132"/>
          </a:xfrm>
          <a:prstGeom prst="curvedRightArrow">
            <a:avLst>
              <a:gd name="adj1" fmla="val 33333"/>
              <a:gd name="adj2" fmla="val 66667"/>
              <a:gd name="adj3" fmla="val 33333"/>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hu-HU"/>
          </a:p>
        </p:txBody>
      </p:sp>
      <p:sp>
        <p:nvSpPr>
          <p:cNvPr id="386062" name="Text Box 14"/>
          <p:cNvSpPr txBox="1">
            <a:spLocks noChangeArrowheads="1"/>
          </p:cNvSpPr>
          <p:nvPr/>
        </p:nvSpPr>
        <p:spPr bwMode="auto">
          <a:xfrm>
            <a:off x="4495800" y="3276600"/>
            <a:ext cx="3505200" cy="838200"/>
          </a:xfrm>
          <a:prstGeom prst="rect">
            <a:avLst/>
          </a:prstGeom>
          <a:ln w="19050">
            <a:headEnd type="none" w="sm" len="sm"/>
            <a:tailEnd type="none" w="sm" len="sm"/>
          </a:ln>
        </p:spPr>
        <p:style>
          <a:lnRef idx="1">
            <a:schemeClr val="accent2"/>
          </a:lnRef>
          <a:fillRef idx="2">
            <a:schemeClr val="accent2"/>
          </a:fillRef>
          <a:effectRef idx="1">
            <a:schemeClr val="accent2"/>
          </a:effectRef>
          <a:fontRef idx="minor">
            <a:schemeClr val="dk1"/>
          </a:fontRef>
        </p:style>
        <p:txBody>
          <a:bodyPr anchor="ctr"/>
          <a:lstStyle/>
          <a:p>
            <a:pPr algn="ctr">
              <a:lnSpc>
                <a:spcPct val="90000"/>
              </a:lnSpc>
            </a:pPr>
            <a:r>
              <a:rPr lang="en-US" sz="2400" b="1" dirty="0" smtClean="0"/>
              <a:t>System.</a:t>
            </a:r>
            <a:r>
              <a:rPr lang="hu-HU" sz="2400" b="1" dirty="0" smtClean="0"/>
              <a:t>Linq</a:t>
            </a:r>
            <a:r>
              <a:rPr lang="en-US" sz="2400" b="1" dirty="0" smtClean="0"/>
              <a:t>.</a:t>
            </a:r>
            <a:r>
              <a:rPr lang="en-US" sz="2400" b="1" dirty="0" err="1" smtClean="0"/>
              <a:t>Queryable</a:t>
            </a:r>
            <a:r>
              <a:rPr lang="en-US" sz="2400" b="1" dirty="0"/>
              <a:t/>
            </a:r>
            <a:br>
              <a:rPr lang="en-US" sz="2400" b="1" dirty="0"/>
            </a:br>
            <a:r>
              <a:rPr lang="hu-HU" sz="2400" b="1" dirty="0" smtClean="0"/>
              <a:t>kifejezésfa alapú</a:t>
            </a:r>
          </a:p>
        </p:txBody>
      </p:sp>
      <p:sp>
        <p:nvSpPr>
          <p:cNvPr id="386063" name="Text Box 15"/>
          <p:cNvSpPr txBox="1">
            <a:spLocks noChangeArrowheads="1"/>
          </p:cNvSpPr>
          <p:nvPr/>
        </p:nvSpPr>
        <p:spPr bwMode="auto">
          <a:xfrm>
            <a:off x="5593225" y="2571744"/>
            <a:ext cx="1748044" cy="617861"/>
          </a:xfrm>
          <a:prstGeom prst="rect">
            <a:avLst/>
          </a:prstGeom>
          <a:noFill/>
          <a:ln w="12700" algn="ctr">
            <a:noFill/>
            <a:miter lim="800000"/>
            <a:headEnd/>
            <a:tailEnd/>
          </a:ln>
          <a:effectLst/>
        </p:spPr>
        <p:txBody>
          <a:bodyPr wrap="none">
            <a:spAutoFit/>
          </a:bodyPr>
          <a:lstStyle/>
          <a:p>
            <a:pPr algn="ctr" eaLnBrk="0" hangingPunct="0">
              <a:lnSpc>
                <a:spcPct val="85000"/>
              </a:lnSpc>
              <a:spcBef>
                <a:spcPct val="20000"/>
              </a:spcBef>
            </a:pPr>
            <a:r>
              <a:rPr lang="hu-HU" sz="2000" dirty="0" smtClean="0">
                <a:solidFill>
                  <a:schemeClr val="bg1"/>
                </a:solidFill>
              </a:rPr>
              <a:t>A forrás  </a:t>
            </a:r>
            <a:br>
              <a:rPr lang="hu-HU" sz="2000" dirty="0" smtClean="0">
                <a:solidFill>
                  <a:schemeClr val="bg1"/>
                </a:solidFill>
              </a:rPr>
            </a:br>
            <a:r>
              <a:rPr lang="en-US" sz="2000" b="1" dirty="0" err="1" smtClean="0">
                <a:solidFill>
                  <a:schemeClr val="bg1"/>
                </a:solidFill>
              </a:rPr>
              <a:t>IQueryable</a:t>
            </a:r>
            <a:r>
              <a:rPr lang="en-US" sz="2000" b="1" dirty="0" smtClean="0">
                <a:solidFill>
                  <a:schemeClr val="bg1"/>
                </a:solidFill>
              </a:rPr>
              <a:t>&lt;T</a:t>
            </a:r>
            <a:r>
              <a:rPr lang="en-US" sz="2000" b="1" dirty="0">
                <a:solidFill>
                  <a:schemeClr val="bg1"/>
                </a:solidFill>
              </a:rPr>
              <a:t>&gt;</a:t>
            </a:r>
          </a:p>
        </p:txBody>
      </p:sp>
      <p:sp>
        <p:nvSpPr>
          <p:cNvPr id="386064" name="Text Box 16"/>
          <p:cNvSpPr txBox="1">
            <a:spLocks noChangeArrowheads="1"/>
          </p:cNvSpPr>
          <p:nvPr/>
        </p:nvSpPr>
        <p:spPr bwMode="auto">
          <a:xfrm>
            <a:off x="4191000" y="4876800"/>
            <a:ext cx="1447800" cy="762000"/>
          </a:xfrm>
          <a:prstGeom prst="rect">
            <a:avLst/>
          </a:prstGeom>
          <a:ln w="28575">
            <a:headEnd type="none" w="sm" len="sm"/>
            <a:tailEnd type="none" w="sm" len="sm"/>
          </a:ln>
        </p:spPr>
        <p:style>
          <a:lnRef idx="1">
            <a:schemeClr val="accent3"/>
          </a:lnRef>
          <a:fillRef idx="2">
            <a:schemeClr val="accent3"/>
          </a:fillRef>
          <a:effectRef idx="1">
            <a:schemeClr val="accent3"/>
          </a:effectRef>
          <a:fontRef idx="minor">
            <a:schemeClr val="dk1"/>
          </a:fontRef>
        </p:style>
        <p:txBody>
          <a:bodyPr lIns="182880" tIns="137160" rIns="182880" bIns="137160" anchor="ctr" anchorCtr="1"/>
          <a:lstStyle/>
          <a:p>
            <a:pPr algn="ctr" eaLnBrk="0" hangingPunct="0">
              <a:lnSpc>
                <a:spcPct val="90000"/>
              </a:lnSpc>
            </a:pPr>
            <a:r>
              <a:rPr lang="en-US" sz="2400" b="1" dirty="0"/>
              <a:t>SQL</a:t>
            </a:r>
          </a:p>
        </p:txBody>
      </p:sp>
      <p:sp>
        <p:nvSpPr>
          <p:cNvPr id="386065" name="Text Box 17"/>
          <p:cNvSpPr txBox="1">
            <a:spLocks noChangeArrowheads="1"/>
          </p:cNvSpPr>
          <p:nvPr/>
        </p:nvSpPr>
        <p:spPr bwMode="auto">
          <a:xfrm>
            <a:off x="5791200" y="4876800"/>
            <a:ext cx="1447800" cy="762000"/>
          </a:xfrm>
          <a:prstGeom prst="rect">
            <a:avLst/>
          </a:prstGeom>
          <a:ln w="28575">
            <a:headEnd type="none" w="sm" len="sm"/>
            <a:tailEnd type="none" w="sm" len="sm"/>
          </a:ln>
        </p:spPr>
        <p:style>
          <a:lnRef idx="1">
            <a:schemeClr val="accent3"/>
          </a:lnRef>
          <a:fillRef idx="2">
            <a:schemeClr val="accent3"/>
          </a:fillRef>
          <a:effectRef idx="1">
            <a:schemeClr val="accent3"/>
          </a:effectRef>
          <a:fontRef idx="minor">
            <a:schemeClr val="dk1"/>
          </a:fontRef>
        </p:style>
        <p:txBody>
          <a:bodyPr lIns="182880" tIns="137160" rIns="182880" bIns="137160" anchor="ctr" anchorCtr="1"/>
          <a:lstStyle/>
          <a:p>
            <a:pPr algn="ctr" eaLnBrk="0" hangingPunct="0">
              <a:lnSpc>
                <a:spcPct val="90000"/>
              </a:lnSpc>
            </a:pPr>
            <a:r>
              <a:rPr lang="en-US" sz="2400" b="1" dirty="0" err="1" smtClean="0"/>
              <a:t>DataSet</a:t>
            </a:r>
            <a:endParaRPr lang="en-US" sz="2400" b="1" dirty="0"/>
          </a:p>
        </p:txBody>
      </p:sp>
      <p:sp>
        <p:nvSpPr>
          <p:cNvPr id="386066" name="Text Box 18"/>
          <p:cNvSpPr txBox="1">
            <a:spLocks noChangeArrowheads="1"/>
          </p:cNvSpPr>
          <p:nvPr/>
        </p:nvSpPr>
        <p:spPr bwMode="auto">
          <a:xfrm>
            <a:off x="2000232" y="4876800"/>
            <a:ext cx="2038368" cy="762000"/>
          </a:xfrm>
          <a:prstGeom prst="rect">
            <a:avLst/>
          </a:prstGeom>
          <a:ln w="28575">
            <a:headEnd type="none" w="sm" len="sm"/>
            <a:tailEnd type="none" w="sm" len="sm"/>
          </a:ln>
        </p:spPr>
        <p:style>
          <a:lnRef idx="1">
            <a:schemeClr val="accent3"/>
          </a:lnRef>
          <a:fillRef idx="2">
            <a:schemeClr val="accent3"/>
          </a:fillRef>
          <a:effectRef idx="1">
            <a:schemeClr val="accent3"/>
          </a:effectRef>
          <a:fontRef idx="minor">
            <a:schemeClr val="dk1"/>
          </a:fontRef>
        </p:style>
        <p:txBody>
          <a:bodyPr lIns="182880" tIns="137160" rIns="182880" bIns="137160" anchor="ctr" anchorCtr="1"/>
          <a:lstStyle/>
          <a:p>
            <a:pPr algn="ctr" eaLnBrk="0" hangingPunct="0">
              <a:lnSpc>
                <a:spcPct val="90000"/>
              </a:lnSpc>
            </a:pPr>
            <a:r>
              <a:rPr lang="hu-HU" sz="2400" b="1" dirty="0" smtClean="0"/>
              <a:t>Objektumok</a:t>
            </a:r>
            <a:endParaRPr lang="en-US" sz="2400" b="1" dirty="0"/>
          </a:p>
        </p:txBody>
      </p:sp>
      <p:sp>
        <p:nvSpPr>
          <p:cNvPr id="386067" name="Text Box 19"/>
          <p:cNvSpPr txBox="1">
            <a:spLocks noChangeArrowheads="1"/>
          </p:cNvSpPr>
          <p:nvPr/>
        </p:nvSpPr>
        <p:spPr bwMode="auto">
          <a:xfrm>
            <a:off x="7391400" y="4876800"/>
            <a:ext cx="1447800" cy="762000"/>
          </a:xfrm>
          <a:prstGeom prst="rect">
            <a:avLst/>
          </a:prstGeom>
          <a:ln w="28575">
            <a:headEnd type="none" w="sm" len="sm"/>
            <a:tailEnd type="none" w="sm" len="sm"/>
          </a:ln>
        </p:spPr>
        <p:style>
          <a:lnRef idx="1">
            <a:schemeClr val="accent3"/>
          </a:lnRef>
          <a:fillRef idx="2">
            <a:schemeClr val="accent3"/>
          </a:fillRef>
          <a:effectRef idx="1">
            <a:schemeClr val="accent3"/>
          </a:effectRef>
          <a:fontRef idx="minor">
            <a:schemeClr val="dk1"/>
          </a:fontRef>
        </p:style>
        <p:txBody>
          <a:bodyPr lIns="182880" tIns="137160" rIns="182880" bIns="137160" anchor="ctr" anchorCtr="1"/>
          <a:lstStyle/>
          <a:p>
            <a:pPr algn="ctr" eaLnBrk="0" hangingPunct="0">
              <a:lnSpc>
                <a:spcPct val="90000"/>
              </a:lnSpc>
            </a:pPr>
            <a:r>
              <a:rPr lang="hu-HU" sz="2400" b="1" dirty="0" smtClean="0"/>
              <a:t>Egyéb...</a:t>
            </a:r>
            <a:endParaRPr lang="en-US" sz="2400" b="1" dirty="0"/>
          </a:p>
        </p:txBody>
      </p:sp>
      <p:sp>
        <p:nvSpPr>
          <p:cNvPr id="21" name="Rectangle 20"/>
          <p:cNvSpPr/>
          <p:nvPr/>
        </p:nvSpPr>
        <p:spPr>
          <a:xfrm>
            <a:off x="519082" y="1000108"/>
            <a:ext cx="7910570" cy="547702"/>
          </a:xfrm>
          <a:prstGeom prst="rect">
            <a:avLst/>
          </a:prstGeom>
          <a:gradFill flip="none" rotWithShape="1">
            <a:gsLst>
              <a:gs pos="0">
                <a:srgbClr val="FDFF9E"/>
              </a:gs>
              <a:gs pos="50000">
                <a:srgbClr val="FEFFE2"/>
              </a:gs>
              <a:gs pos="100000">
                <a:srgbClr val="D5D772"/>
              </a:gs>
            </a:gsLst>
            <a:path path="circle">
              <a:fillToRect r="100000" b="100000"/>
            </a:path>
            <a:tileRect l="-100000" t="-100000"/>
          </a:gradFill>
          <a:ln w="28575" cap="flat" cmpd="sng" algn="ctr">
            <a:gradFill flip="none" rotWithShape="1">
              <a:gsLst>
                <a:gs pos="0">
                  <a:srgbClr val="D5D772"/>
                </a:gs>
                <a:gs pos="50000">
                  <a:srgbClr val="FEFFE2"/>
                </a:gs>
                <a:gs pos="100000">
                  <a:srgbClr val="FDFF9E"/>
                </a:gs>
              </a:gsLst>
              <a:path path="circle">
                <a:fillToRect r="100000" b="100000"/>
              </a:path>
              <a:tileRect l="-100000" t="-100000"/>
            </a:gradFill>
            <a:prstDash val="solid"/>
          </a:ln>
          <a:effectLst>
            <a:outerShdw blurRad="50800" dist="38100" dir="2700000" algn="tl" rotWithShape="0">
              <a:prstClr val="black">
                <a:alpha val="40000"/>
              </a:prstClr>
            </a:outerShdw>
          </a:effectLst>
        </p:spPr>
        <p:txBody>
          <a:bodyPr lIns="108000" tIns="72000" rIns="108000" bIns="72000" rtlCol="0" anchor="t"/>
          <a:lstStyle/>
          <a:p>
            <a:r>
              <a:rPr lang="en-US" sz="2000" b="1" dirty="0" smtClean="0"/>
              <a:t>from m in list where </a:t>
            </a:r>
            <a:r>
              <a:rPr lang="en-US" sz="2000" b="1" dirty="0" err="1" smtClean="0"/>
              <a:t>m.Title.StartsWith</a:t>
            </a:r>
            <a:r>
              <a:rPr lang="en-US" sz="2000" b="1" dirty="0" smtClean="0"/>
              <a:t>( "S" ) select m</a:t>
            </a:r>
            <a:r>
              <a:rPr lang="hu-HU" sz="2000" b="1" dirty="0" smtClean="0"/>
              <a:t>.</a:t>
            </a:r>
            <a:r>
              <a:rPr lang="en-US" sz="2000" b="1" dirty="0" smtClean="0"/>
              <a:t>Title;</a:t>
            </a:r>
            <a:endParaRPr lang="hu-HU" sz="2000" b="1" dirty="0" smtClean="0"/>
          </a:p>
        </p:txBody>
      </p:sp>
      <p:sp>
        <p:nvSpPr>
          <p:cNvPr id="22" name="Rectangle 21"/>
          <p:cNvSpPr/>
          <p:nvPr/>
        </p:nvSpPr>
        <p:spPr>
          <a:xfrm>
            <a:off x="528638" y="1833562"/>
            <a:ext cx="7901014" cy="547702"/>
          </a:xfrm>
          <a:prstGeom prst="rect">
            <a:avLst/>
          </a:prstGeom>
          <a:gradFill flip="none" rotWithShape="1">
            <a:gsLst>
              <a:gs pos="0">
                <a:srgbClr val="FDFF9E"/>
              </a:gs>
              <a:gs pos="50000">
                <a:srgbClr val="FEFFE2"/>
              </a:gs>
              <a:gs pos="100000">
                <a:srgbClr val="D5D772"/>
              </a:gs>
            </a:gsLst>
            <a:path path="circle">
              <a:fillToRect r="100000" b="100000"/>
            </a:path>
            <a:tileRect l="-100000" t="-100000"/>
          </a:gradFill>
          <a:ln w="28575" cap="flat" cmpd="sng" algn="ctr">
            <a:gradFill flip="none" rotWithShape="1">
              <a:gsLst>
                <a:gs pos="0">
                  <a:srgbClr val="D5D772"/>
                </a:gs>
                <a:gs pos="50000">
                  <a:srgbClr val="FEFFE2"/>
                </a:gs>
                <a:gs pos="100000">
                  <a:srgbClr val="FDFF9E"/>
                </a:gs>
              </a:gsLst>
              <a:path path="circle">
                <a:fillToRect r="100000" b="100000"/>
              </a:path>
              <a:tileRect l="-100000" t="-100000"/>
            </a:gradFill>
            <a:prstDash val="solid"/>
          </a:ln>
          <a:effectLst>
            <a:outerShdw blurRad="50800" dist="38100" dir="2700000" algn="tl" rotWithShape="0">
              <a:prstClr val="black">
                <a:alpha val="40000"/>
              </a:prstClr>
            </a:outerShdw>
          </a:effectLst>
        </p:spPr>
        <p:txBody>
          <a:bodyPr lIns="108000" tIns="72000" rIns="108000" bIns="72000" rtlCol="0" anchor="t"/>
          <a:lstStyle/>
          <a:p>
            <a:r>
              <a:rPr lang="hu-HU" sz="2000" b="1" dirty="0" smtClean="0"/>
              <a:t>var q = list.Where( </a:t>
            </a:r>
            <a:r>
              <a:rPr lang="en-US" sz="2000" b="1" dirty="0" smtClean="0"/>
              <a:t>m</a:t>
            </a:r>
            <a:r>
              <a:rPr lang="hu-HU" sz="2000" b="1" dirty="0" smtClean="0"/>
              <a:t> =&gt; </a:t>
            </a:r>
            <a:r>
              <a:rPr lang="en-US" sz="2000" b="1" dirty="0" smtClean="0"/>
              <a:t>m</a:t>
            </a:r>
            <a:r>
              <a:rPr lang="hu-HU" sz="2000" b="1" dirty="0" smtClean="0"/>
              <a:t>.</a:t>
            </a:r>
            <a:r>
              <a:rPr lang="en-US" sz="2000" b="1" dirty="0" smtClean="0"/>
              <a:t>Title</a:t>
            </a:r>
            <a:r>
              <a:rPr lang="hu-HU" sz="2000" b="1" dirty="0" smtClean="0"/>
              <a:t>.StartsWith( "</a:t>
            </a:r>
            <a:r>
              <a:rPr lang="en-US" sz="2000" b="1" dirty="0" smtClean="0"/>
              <a:t>S</a:t>
            </a:r>
            <a:r>
              <a:rPr lang="hu-HU" sz="2000" b="1" dirty="0" smtClean="0"/>
              <a:t>" ) )</a:t>
            </a:r>
            <a:r>
              <a:rPr lang="hu-HU" sz="2000" dirty="0" smtClean="0"/>
              <a:t> </a:t>
            </a:r>
            <a:r>
              <a:rPr lang="hu-HU" sz="2000" b="1" dirty="0" smtClean="0"/>
              <a:t>. Select( </a:t>
            </a:r>
            <a:r>
              <a:rPr lang="en-US" sz="2000" b="1" dirty="0" smtClean="0"/>
              <a:t>m</a:t>
            </a:r>
            <a:r>
              <a:rPr lang="hu-HU" sz="2000" b="1" dirty="0" smtClean="0"/>
              <a:t> =&gt; </a:t>
            </a:r>
            <a:r>
              <a:rPr lang="en-US" sz="2000" b="1" dirty="0" smtClean="0"/>
              <a:t>m</a:t>
            </a:r>
            <a:r>
              <a:rPr lang="hu-HU" sz="2000" b="1" dirty="0" smtClean="0"/>
              <a:t>.</a:t>
            </a:r>
            <a:r>
              <a:rPr lang="en-US" sz="2000" b="1" dirty="0" smtClean="0"/>
              <a:t>Title</a:t>
            </a:r>
            <a:r>
              <a:rPr lang="hu-HU" sz="2000" b="1" dirty="0" smtClean="0"/>
              <a:t>);</a:t>
            </a:r>
          </a:p>
        </p:txBody>
      </p:sp>
      <p:sp>
        <p:nvSpPr>
          <p:cNvPr id="23" name="Szövegdoboz 22"/>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 LINQ architektúra</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86060"/>
                                        </p:tgtEl>
                                        <p:attrNameLst>
                                          <p:attrName>style.visibility</p:attrName>
                                        </p:attrNameLst>
                                      </p:cBhvr>
                                      <p:to>
                                        <p:strVal val="visible"/>
                                      </p:to>
                                    </p:set>
                                    <p:animEffect transition="in" filter="wipe(up)">
                                      <p:cBhvr>
                                        <p:cTn id="7" dur="500"/>
                                        <p:tgtEl>
                                          <p:spTgt spid="38606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wipe(left)">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86054"/>
                                        </p:tgtEl>
                                        <p:attrNameLst>
                                          <p:attrName>style.visibility</p:attrName>
                                        </p:attrNameLst>
                                      </p:cBhvr>
                                      <p:to>
                                        <p:strVal val="visible"/>
                                      </p:to>
                                    </p:set>
                                    <p:animEffect transition="in" filter="fade">
                                      <p:cBhvr>
                                        <p:cTn id="15" dur="500"/>
                                        <p:tgtEl>
                                          <p:spTgt spid="38605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86057"/>
                                        </p:tgtEl>
                                        <p:attrNameLst>
                                          <p:attrName>style.visibility</p:attrName>
                                        </p:attrNameLst>
                                      </p:cBhvr>
                                      <p:to>
                                        <p:strVal val="visible"/>
                                      </p:to>
                                    </p:set>
                                    <p:animEffect transition="in" filter="fade">
                                      <p:cBhvr>
                                        <p:cTn id="18" dur="500"/>
                                        <p:tgtEl>
                                          <p:spTgt spid="38605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86056"/>
                                        </p:tgtEl>
                                        <p:attrNameLst>
                                          <p:attrName>style.visibility</p:attrName>
                                        </p:attrNameLst>
                                      </p:cBhvr>
                                      <p:to>
                                        <p:strVal val="visible"/>
                                      </p:to>
                                    </p:set>
                                    <p:animEffect transition="in" filter="fade">
                                      <p:cBhvr>
                                        <p:cTn id="21" dur="500"/>
                                        <p:tgtEl>
                                          <p:spTgt spid="38605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86061"/>
                                        </p:tgtEl>
                                        <p:attrNameLst>
                                          <p:attrName>style.visibility</p:attrName>
                                        </p:attrNameLst>
                                      </p:cBhvr>
                                      <p:to>
                                        <p:strVal val="visible"/>
                                      </p:to>
                                    </p:set>
                                    <p:animEffect transition="in" filter="fade">
                                      <p:cBhvr>
                                        <p:cTn id="26" dur="500"/>
                                        <p:tgtEl>
                                          <p:spTgt spid="38606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86062"/>
                                        </p:tgtEl>
                                        <p:attrNameLst>
                                          <p:attrName>style.visibility</p:attrName>
                                        </p:attrNameLst>
                                      </p:cBhvr>
                                      <p:to>
                                        <p:strVal val="visible"/>
                                      </p:to>
                                    </p:set>
                                    <p:animEffect transition="in" filter="fade">
                                      <p:cBhvr>
                                        <p:cTn id="29" dur="500"/>
                                        <p:tgtEl>
                                          <p:spTgt spid="38606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86063"/>
                                        </p:tgtEl>
                                        <p:attrNameLst>
                                          <p:attrName>style.visibility</p:attrName>
                                        </p:attrNameLst>
                                      </p:cBhvr>
                                      <p:to>
                                        <p:strVal val="visible"/>
                                      </p:to>
                                    </p:set>
                                    <p:animEffect transition="in" filter="fade">
                                      <p:cBhvr>
                                        <p:cTn id="32" dur="500"/>
                                        <p:tgtEl>
                                          <p:spTgt spid="38606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86050"/>
                                        </p:tgtEl>
                                        <p:attrNameLst>
                                          <p:attrName>style.visibility</p:attrName>
                                        </p:attrNameLst>
                                      </p:cBhvr>
                                      <p:to>
                                        <p:strVal val="visible"/>
                                      </p:to>
                                    </p:set>
                                    <p:animEffect transition="in" filter="fade">
                                      <p:cBhvr>
                                        <p:cTn id="37" dur="500"/>
                                        <p:tgtEl>
                                          <p:spTgt spid="38605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86066"/>
                                        </p:tgtEl>
                                        <p:attrNameLst>
                                          <p:attrName>style.visibility</p:attrName>
                                        </p:attrNameLst>
                                      </p:cBhvr>
                                      <p:to>
                                        <p:strVal val="visible"/>
                                      </p:to>
                                    </p:set>
                                    <p:animEffect transition="in" filter="fade">
                                      <p:cBhvr>
                                        <p:cTn id="40" dur="500"/>
                                        <p:tgtEl>
                                          <p:spTgt spid="386066"/>
                                        </p:tgtEl>
                                      </p:cBhvr>
                                    </p:animEffec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386051"/>
                                        </p:tgtEl>
                                        <p:attrNameLst>
                                          <p:attrName>style.visibility</p:attrName>
                                        </p:attrNameLst>
                                      </p:cBhvr>
                                      <p:to>
                                        <p:strVal val="visible"/>
                                      </p:to>
                                    </p:set>
                                    <p:animEffect transition="in" filter="fade">
                                      <p:cBhvr>
                                        <p:cTn id="44" dur="500"/>
                                        <p:tgtEl>
                                          <p:spTgt spid="38605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86064"/>
                                        </p:tgtEl>
                                        <p:attrNameLst>
                                          <p:attrName>style.visibility</p:attrName>
                                        </p:attrNameLst>
                                      </p:cBhvr>
                                      <p:to>
                                        <p:strVal val="visible"/>
                                      </p:to>
                                    </p:set>
                                    <p:animEffect transition="in" filter="fade">
                                      <p:cBhvr>
                                        <p:cTn id="47" dur="500"/>
                                        <p:tgtEl>
                                          <p:spTgt spid="386064"/>
                                        </p:tgtEl>
                                      </p:cBhvr>
                                    </p:animEffect>
                                  </p:childTnLst>
                                </p:cTn>
                              </p:par>
                            </p:childTnLst>
                          </p:cTn>
                        </p:par>
                        <p:par>
                          <p:cTn id="48" fill="hold">
                            <p:stCondLst>
                              <p:cond delay="1000"/>
                            </p:stCondLst>
                            <p:childTnLst>
                              <p:par>
                                <p:cTn id="49" presetID="10" presetClass="entr" presetSubtype="0" fill="hold" grpId="0" nodeType="afterEffect">
                                  <p:stCondLst>
                                    <p:cond delay="0"/>
                                  </p:stCondLst>
                                  <p:childTnLst>
                                    <p:set>
                                      <p:cBhvr>
                                        <p:cTn id="50" dur="1" fill="hold">
                                          <p:stCondLst>
                                            <p:cond delay="0"/>
                                          </p:stCondLst>
                                        </p:cTn>
                                        <p:tgtEl>
                                          <p:spTgt spid="386052"/>
                                        </p:tgtEl>
                                        <p:attrNameLst>
                                          <p:attrName>style.visibility</p:attrName>
                                        </p:attrNameLst>
                                      </p:cBhvr>
                                      <p:to>
                                        <p:strVal val="visible"/>
                                      </p:to>
                                    </p:set>
                                    <p:animEffect transition="in" filter="fade">
                                      <p:cBhvr>
                                        <p:cTn id="51" dur="500"/>
                                        <p:tgtEl>
                                          <p:spTgt spid="38605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86065"/>
                                        </p:tgtEl>
                                        <p:attrNameLst>
                                          <p:attrName>style.visibility</p:attrName>
                                        </p:attrNameLst>
                                      </p:cBhvr>
                                      <p:to>
                                        <p:strVal val="visible"/>
                                      </p:to>
                                    </p:set>
                                    <p:animEffect transition="in" filter="fade">
                                      <p:cBhvr>
                                        <p:cTn id="54" dur="500"/>
                                        <p:tgtEl>
                                          <p:spTgt spid="386065"/>
                                        </p:tgtEl>
                                      </p:cBhvr>
                                    </p:animEffect>
                                  </p:childTnLst>
                                </p:cTn>
                              </p:par>
                            </p:childTnLst>
                          </p:cTn>
                        </p:par>
                        <p:par>
                          <p:cTn id="55" fill="hold">
                            <p:stCondLst>
                              <p:cond delay="1500"/>
                            </p:stCondLst>
                            <p:childTnLst>
                              <p:par>
                                <p:cTn id="56" presetID="10" presetClass="entr" presetSubtype="0" fill="hold" grpId="0" nodeType="afterEffect">
                                  <p:stCondLst>
                                    <p:cond delay="0"/>
                                  </p:stCondLst>
                                  <p:childTnLst>
                                    <p:set>
                                      <p:cBhvr>
                                        <p:cTn id="57" dur="1" fill="hold">
                                          <p:stCondLst>
                                            <p:cond delay="0"/>
                                          </p:stCondLst>
                                        </p:cTn>
                                        <p:tgtEl>
                                          <p:spTgt spid="386053"/>
                                        </p:tgtEl>
                                        <p:attrNameLst>
                                          <p:attrName>style.visibility</p:attrName>
                                        </p:attrNameLst>
                                      </p:cBhvr>
                                      <p:to>
                                        <p:strVal val="visible"/>
                                      </p:to>
                                    </p:set>
                                    <p:animEffect transition="in" filter="fade">
                                      <p:cBhvr>
                                        <p:cTn id="58" dur="500"/>
                                        <p:tgtEl>
                                          <p:spTgt spid="38605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86067"/>
                                        </p:tgtEl>
                                        <p:attrNameLst>
                                          <p:attrName>style.visibility</p:attrName>
                                        </p:attrNameLst>
                                      </p:cBhvr>
                                      <p:to>
                                        <p:strVal val="visible"/>
                                      </p:to>
                                    </p:set>
                                    <p:animEffect transition="in" filter="fade">
                                      <p:cBhvr>
                                        <p:cTn id="61" dur="500"/>
                                        <p:tgtEl>
                                          <p:spTgt spid="386067"/>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386068"/>
                                        </p:tgtEl>
                                        <p:attrNameLst>
                                          <p:attrName>style.visibility</p:attrName>
                                        </p:attrNameLst>
                                      </p:cBhvr>
                                      <p:to>
                                        <p:strVal val="visible"/>
                                      </p:to>
                                    </p:set>
                                    <p:animEffect transition="in" filter="fade">
                                      <p:cBhvr>
                                        <p:cTn id="66" dur="500"/>
                                        <p:tgtEl>
                                          <p:spTgt spid="3860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6050" grpId="0" animBg="1"/>
      <p:bldP spid="386051" grpId="0" animBg="1"/>
      <p:bldP spid="386052" grpId="0" animBg="1"/>
      <p:bldP spid="386053" grpId="0" animBg="1"/>
      <p:bldP spid="386068" grpId="0" animBg="1"/>
      <p:bldP spid="386061" grpId="0" animBg="1"/>
      <p:bldP spid="386054" grpId="0" animBg="1"/>
      <p:bldP spid="386056" grpId="0" animBg="1"/>
      <p:bldP spid="386057" grpId="0"/>
      <p:bldP spid="386060" grpId="0" animBg="1"/>
      <p:bldP spid="386062" grpId="0" animBg="1"/>
      <p:bldP spid="386063" grpId="0"/>
      <p:bldP spid="386064" grpId="0" animBg="1"/>
      <p:bldP spid="386065" grpId="0" animBg="1"/>
      <p:bldP spid="386066" grpId="0" animBg="1"/>
      <p:bldP spid="386067" grpId="0" animBg="1"/>
      <p:bldP spid="22"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357158" y="785794"/>
            <a:ext cx="8229600" cy="4525963"/>
          </a:xfrm>
        </p:spPr>
        <p:txBody>
          <a:bodyPr/>
          <a:lstStyle/>
          <a:p>
            <a:r>
              <a:rPr lang="hu-HU" dirty="0" smtClean="0">
                <a:solidFill>
                  <a:schemeClr val="bg1"/>
                </a:solidFill>
              </a:rPr>
              <a:t>Visual </a:t>
            </a:r>
            <a:r>
              <a:rPr lang="hu-HU" dirty="0" err="1" smtClean="0">
                <a:solidFill>
                  <a:schemeClr val="bg1"/>
                </a:solidFill>
              </a:rPr>
              <a:t>Studioba</a:t>
            </a:r>
            <a:r>
              <a:rPr lang="hu-HU" dirty="0" smtClean="0">
                <a:solidFill>
                  <a:schemeClr val="bg1"/>
                </a:solidFill>
              </a:rPr>
              <a:t> beépül</a:t>
            </a:r>
          </a:p>
          <a:p>
            <a:r>
              <a:rPr lang="hu-HU" dirty="0" smtClean="0">
                <a:solidFill>
                  <a:schemeClr val="bg1"/>
                </a:solidFill>
              </a:rPr>
              <a:t>Ingyenes</a:t>
            </a:r>
          </a:p>
          <a:p>
            <a:r>
              <a:rPr lang="hu-HU" dirty="0" smtClean="0">
                <a:solidFill>
                  <a:schemeClr val="bg1"/>
                </a:solidFill>
              </a:rPr>
              <a:t>Könnyen használható</a:t>
            </a:r>
            <a:endParaRPr lang="hu-HU" dirty="0">
              <a:solidFill>
                <a:schemeClr val="bg1"/>
              </a:solidFill>
            </a:endParaRPr>
          </a:p>
        </p:txBody>
      </p:sp>
      <p:sp>
        <p:nvSpPr>
          <p:cNvPr id="4" name="Szövegdoboz 3"/>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Tools</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 Visual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Linq</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Query</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Builder</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pic>
        <p:nvPicPr>
          <p:cNvPr id="39938" name="Picture 2"/>
          <p:cNvPicPr>
            <a:picLocks noChangeAspect="1" noChangeArrowheads="1"/>
          </p:cNvPicPr>
          <p:nvPr/>
        </p:nvPicPr>
        <p:blipFill>
          <a:blip r:embed="rId2" cstate="print"/>
          <a:srcRect/>
          <a:stretch>
            <a:fillRect/>
          </a:stretch>
        </p:blipFill>
        <p:spPr bwMode="auto">
          <a:xfrm>
            <a:off x="2500298" y="2643182"/>
            <a:ext cx="6215074" cy="393415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357158" y="785794"/>
            <a:ext cx="8229600" cy="4525963"/>
          </a:xfrm>
        </p:spPr>
        <p:txBody>
          <a:bodyPr/>
          <a:lstStyle/>
          <a:p>
            <a:r>
              <a:rPr lang="hu-HU" dirty="0" err="1" smtClean="0">
                <a:solidFill>
                  <a:schemeClr val="bg1"/>
                </a:solidFill>
              </a:rPr>
              <a:t>InteliSense</a:t>
            </a:r>
            <a:r>
              <a:rPr lang="hu-HU" dirty="0" smtClean="0">
                <a:solidFill>
                  <a:schemeClr val="bg1"/>
                </a:solidFill>
              </a:rPr>
              <a:t> nélkül ingyenes. (30$  - 3 gép)</a:t>
            </a:r>
          </a:p>
          <a:p>
            <a:r>
              <a:rPr lang="hu-HU" dirty="0" smtClean="0">
                <a:solidFill>
                  <a:schemeClr val="bg1"/>
                </a:solidFill>
              </a:rPr>
              <a:t>Könnyen használható </a:t>
            </a:r>
            <a:r>
              <a:rPr lang="hu-HU" dirty="0" err="1" smtClean="0">
                <a:solidFill>
                  <a:schemeClr val="bg1"/>
                </a:solidFill>
              </a:rPr>
              <a:t>Tool</a:t>
            </a:r>
            <a:endParaRPr lang="hu-HU" dirty="0" smtClean="0">
              <a:solidFill>
                <a:schemeClr val="bg1"/>
              </a:solidFill>
            </a:endParaRPr>
          </a:p>
          <a:p>
            <a:r>
              <a:rPr lang="hu-HU" dirty="0" smtClean="0">
                <a:solidFill>
                  <a:schemeClr val="bg1"/>
                </a:solidFill>
              </a:rPr>
              <a:t>Adatbázis lekérdezéseket is megfogalmazhatunk LINQ segítségével</a:t>
            </a:r>
          </a:p>
          <a:p>
            <a:endParaRPr lang="hu-HU" dirty="0">
              <a:solidFill>
                <a:schemeClr val="bg1"/>
              </a:solidFill>
            </a:endParaRPr>
          </a:p>
        </p:txBody>
      </p:sp>
      <p:sp>
        <p:nvSpPr>
          <p:cNvPr id="4" name="Szövegdoboz 3"/>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Tools</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LinqPad</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pic>
        <p:nvPicPr>
          <p:cNvPr id="35842" name="Picture 2"/>
          <p:cNvPicPr>
            <a:picLocks noChangeAspect="1" noChangeArrowheads="1"/>
          </p:cNvPicPr>
          <p:nvPr/>
        </p:nvPicPr>
        <p:blipFill>
          <a:blip r:embed="rId2" cstate="print"/>
          <a:srcRect/>
          <a:stretch>
            <a:fillRect/>
          </a:stretch>
        </p:blipFill>
        <p:spPr bwMode="auto">
          <a:xfrm>
            <a:off x="4143372" y="3086990"/>
            <a:ext cx="4714876" cy="377101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357158" y="785794"/>
            <a:ext cx="8229600" cy="5857916"/>
          </a:xfrm>
        </p:spPr>
        <p:txBody>
          <a:bodyPr>
            <a:normAutofit fontScale="85000" lnSpcReduction="10000"/>
          </a:bodyPr>
          <a:lstStyle/>
          <a:p>
            <a:r>
              <a:rPr lang="hu-HU" dirty="0" smtClean="0">
                <a:solidFill>
                  <a:schemeClr val="bg1"/>
                </a:solidFill>
              </a:rPr>
              <a:t>Láthatjuk a </a:t>
            </a:r>
            <a:r>
              <a:rPr lang="hu-HU" dirty="0" err="1" smtClean="0">
                <a:solidFill>
                  <a:schemeClr val="bg1"/>
                </a:solidFill>
              </a:rPr>
              <a:t>Linq</a:t>
            </a:r>
            <a:r>
              <a:rPr lang="hu-HU" dirty="0" smtClean="0">
                <a:solidFill>
                  <a:schemeClr val="bg1"/>
                </a:solidFill>
              </a:rPr>
              <a:t> </a:t>
            </a:r>
            <a:r>
              <a:rPr lang="hu-HU" dirty="0" err="1" smtClean="0">
                <a:solidFill>
                  <a:schemeClr val="bg1"/>
                </a:solidFill>
              </a:rPr>
              <a:t>Api</a:t>
            </a:r>
            <a:r>
              <a:rPr lang="hu-HU" dirty="0" smtClean="0">
                <a:solidFill>
                  <a:schemeClr val="bg1"/>
                </a:solidFill>
              </a:rPr>
              <a:t> által generált TSQL lekérdezést valamint a kifejezési fát is.</a:t>
            </a:r>
          </a:p>
          <a:p>
            <a:r>
              <a:rPr lang="hu-HU" dirty="0" smtClean="0">
                <a:solidFill>
                  <a:schemeClr val="bg1"/>
                </a:solidFill>
              </a:rPr>
              <a:t>Ingyenes</a:t>
            </a:r>
          </a:p>
          <a:p>
            <a:r>
              <a:rPr lang="hu-HU" dirty="0" smtClean="0">
                <a:solidFill>
                  <a:schemeClr val="bg1"/>
                </a:solidFill>
              </a:rPr>
              <a:t>Visual </a:t>
            </a:r>
            <a:r>
              <a:rPr lang="hu-HU" dirty="0" err="1" smtClean="0">
                <a:solidFill>
                  <a:schemeClr val="bg1"/>
                </a:solidFill>
              </a:rPr>
              <a:t>Studioba</a:t>
            </a:r>
            <a:r>
              <a:rPr lang="hu-HU" dirty="0" smtClean="0">
                <a:solidFill>
                  <a:schemeClr val="bg1"/>
                </a:solidFill>
              </a:rPr>
              <a:t> épül</a:t>
            </a:r>
          </a:p>
          <a:p>
            <a:endParaRPr lang="hu-HU" dirty="0" smtClean="0">
              <a:solidFill>
                <a:schemeClr val="bg1"/>
              </a:solidFill>
            </a:endParaRPr>
          </a:p>
          <a:p>
            <a:pPr>
              <a:buNone/>
            </a:pPr>
            <a:r>
              <a:rPr lang="hu-HU" dirty="0" smtClean="0">
                <a:solidFill>
                  <a:schemeClr val="bg1"/>
                </a:solidFill>
              </a:rPr>
              <a:t>Letöltés</a:t>
            </a:r>
          </a:p>
          <a:p>
            <a:pPr>
              <a:buNone/>
            </a:pPr>
            <a:r>
              <a:rPr lang="hu-HU" dirty="0" smtClean="0">
                <a:solidFill>
                  <a:schemeClr val="bg1"/>
                </a:solidFill>
              </a:rPr>
              <a:t>http://www.scottgu.com/blogposts/linqquery/SqlServerQueryVisualizer.zip</a:t>
            </a:r>
          </a:p>
          <a:p>
            <a:endParaRPr lang="hu-HU" dirty="0" smtClean="0">
              <a:solidFill>
                <a:schemeClr val="bg1"/>
              </a:solidFill>
            </a:endParaRPr>
          </a:p>
          <a:p>
            <a:r>
              <a:rPr lang="hu-HU" dirty="0" smtClean="0">
                <a:solidFill>
                  <a:schemeClr val="bg1"/>
                </a:solidFill>
              </a:rPr>
              <a:t>Telepítés </a:t>
            </a:r>
            <a:br>
              <a:rPr lang="hu-HU" dirty="0" smtClean="0">
                <a:solidFill>
                  <a:schemeClr val="bg1"/>
                </a:solidFill>
              </a:rPr>
            </a:br>
            <a:r>
              <a:rPr lang="hu-HU" dirty="0" smtClean="0">
                <a:solidFill>
                  <a:schemeClr val="bg1"/>
                </a:solidFill>
              </a:rPr>
              <a:t>	</a:t>
            </a:r>
            <a:r>
              <a:rPr lang="hu-HU" dirty="0" err="1" smtClean="0">
                <a:solidFill>
                  <a:schemeClr val="bg1"/>
                </a:solidFill>
              </a:rPr>
              <a:t>dll</a:t>
            </a:r>
            <a:r>
              <a:rPr lang="hu-HU" dirty="0" smtClean="0">
                <a:solidFill>
                  <a:schemeClr val="bg1"/>
                </a:solidFill>
              </a:rPr>
              <a:t> fájlok másolása a :</a:t>
            </a:r>
          </a:p>
          <a:p>
            <a:pPr>
              <a:buNone/>
            </a:pPr>
            <a:r>
              <a:rPr lang="hu-HU" sz="2600" dirty="0" smtClean="0">
                <a:solidFill>
                  <a:schemeClr val="bg1"/>
                </a:solidFill>
              </a:rPr>
              <a:t>Program </a:t>
            </a:r>
            <a:r>
              <a:rPr lang="hu-HU" sz="2600" dirty="0" err="1" smtClean="0">
                <a:solidFill>
                  <a:schemeClr val="bg1"/>
                </a:solidFill>
              </a:rPr>
              <a:t>Files</a:t>
            </a:r>
            <a:r>
              <a:rPr lang="hu-HU" sz="2600" dirty="0" smtClean="0">
                <a:solidFill>
                  <a:schemeClr val="bg1"/>
                </a:solidFill>
              </a:rPr>
              <a:t>/Visual </a:t>
            </a:r>
            <a:r>
              <a:rPr lang="hu-HU" sz="2600" dirty="0" err="1" smtClean="0">
                <a:solidFill>
                  <a:schemeClr val="bg1"/>
                </a:solidFill>
              </a:rPr>
              <a:t>Studio</a:t>
            </a:r>
            <a:r>
              <a:rPr lang="hu-HU" sz="2600" dirty="0" smtClean="0">
                <a:solidFill>
                  <a:schemeClr val="bg1"/>
                </a:solidFill>
              </a:rPr>
              <a:t> 9.0/Common7/</a:t>
            </a:r>
            <a:r>
              <a:rPr lang="hu-HU" sz="2600" dirty="0" err="1" smtClean="0">
                <a:solidFill>
                  <a:schemeClr val="bg1"/>
                </a:solidFill>
              </a:rPr>
              <a:t>Packages</a:t>
            </a:r>
            <a:r>
              <a:rPr lang="hu-HU" sz="2600" dirty="0" smtClean="0">
                <a:solidFill>
                  <a:schemeClr val="bg1"/>
                </a:solidFill>
              </a:rPr>
              <a:t>/</a:t>
            </a:r>
            <a:r>
              <a:rPr lang="hu-HU" sz="2600" dirty="0" err="1" smtClean="0">
                <a:solidFill>
                  <a:schemeClr val="bg1"/>
                </a:solidFill>
              </a:rPr>
              <a:t>Debugger</a:t>
            </a:r>
            <a:r>
              <a:rPr lang="hu-HU" dirty="0" smtClean="0">
                <a:solidFill>
                  <a:schemeClr val="bg1"/>
                </a:solidFill>
              </a:rPr>
              <a:t>	</a:t>
            </a:r>
          </a:p>
          <a:p>
            <a:pPr>
              <a:buNone/>
            </a:pPr>
            <a:r>
              <a:rPr lang="hu-HU" dirty="0" smtClean="0">
                <a:solidFill>
                  <a:schemeClr val="bg1"/>
                </a:solidFill>
              </a:rPr>
              <a:t>		Visual </a:t>
            </a:r>
            <a:r>
              <a:rPr lang="hu-HU" dirty="0" err="1" smtClean="0">
                <a:solidFill>
                  <a:schemeClr val="bg1"/>
                </a:solidFill>
              </a:rPr>
              <a:t>Studio</a:t>
            </a:r>
            <a:r>
              <a:rPr lang="hu-HU" dirty="0" smtClean="0">
                <a:solidFill>
                  <a:schemeClr val="bg1"/>
                </a:solidFill>
              </a:rPr>
              <a:t> újraindítása</a:t>
            </a:r>
          </a:p>
          <a:p>
            <a:pPr>
              <a:buNone/>
            </a:pPr>
            <a:endParaRPr lang="hu-HU" dirty="0" smtClean="0">
              <a:solidFill>
                <a:schemeClr val="bg1"/>
              </a:solidFill>
            </a:endParaRPr>
          </a:p>
          <a:p>
            <a:endParaRPr lang="hu-HU" dirty="0" smtClean="0">
              <a:solidFill>
                <a:schemeClr val="bg1"/>
              </a:solidFill>
            </a:endParaRPr>
          </a:p>
          <a:p>
            <a:endParaRPr lang="hu-HU" dirty="0" smtClean="0">
              <a:solidFill>
                <a:schemeClr val="bg1"/>
              </a:solidFill>
            </a:endParaRPr>
          </a:p>
        </p:txBody>
      </p:sp>
      <p:sp>
        <p:nvSpPr>
          <p:cNvPr id="4" name="Szövegdoboz 3"/>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Tools</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Linq</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To</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SQL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Debug</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Visualizer</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pic>
        <p:nvPicPr>
          <p:cNvPr id="1027" name="Picture 3"/>
          <p:cNvPicPr>
            <a:picLocks noChangeAspect="1" noChangeArrowheads="1"/>
          </p:cNvPicPr>
          <p:nvPr/>
        </p:nvPicPr>
        <p:blipFill>
          <a:blip r:embed="rId2" cstate="print"/>
          <a:srcRect/>
          <a:stretch>
            <a:fillRect/>
          </a:stretch>
        </p:blipFill>
        <p:spPr bwMode="auto">
          <a:xfrm>
            <a:off x="214282" y="3071810"/>
            <a:ext cx="8713457" cy="350046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p:cTn id="7" dur="1000" fill="hold"/>
                                        <p:tgtEl>
                                          <p:spTgt spid="1027"/>
                                        </p:tgtEl>
                                        <p:attrNameLst>
                                          <p:attrName>ppt_w</p:attrName>
                                        </p:attrNameLst>
                                      </p:cBhvr>
                                      <p:tavLst>
                                        <p:tav tm="0">
                                          <p:val>
                                            <p:strVal val="#ppt_w*0.70"/>
                                          </p:val>
                                        </p:tav>
                                        <p:tav tm="100000">
                                          <p:val>
                                            <p:strVal val="#ppt_w"/>
                                          </p:val>
                                        </p:tav>
                                      </p:tavLst>
                                    </p:anim>
                                    <p:anim calcmode="lin" valueType="num">
                                      <p:cBhvr>
                                        <p:cTn id="8" dur="1000" fill="hold"/>
                                        <p:tgtEl>
                                          <p:spTgt spid="1027"/>
                                        </p:tgtEl>
                                        <p:attrNameLst>
                                          <p:attrName>ppt_h</p:attrName>
                                        </p:attrNameLst>
                                      </p:cBhvr>
                                      <p:tavLst>
                                        <p:tav tm="0">
                                          <p:val>
                                            <p:strVal val="#ppt_h"/>
                                          </p:val>
                                        </p:tav>
                                        <p:tav tm="100000">
                                          <p:val>
                                            <p:strVal val="#ppt_h"/>
                                          </p:val>
                                        </p:tav>
                                      </p:tavLst>
                                    </p:anim>
                                    <p:animEffect transition="in" filter="fade">
                                      <p:cBhvr>
                                        <p:cTn id="9" dur="1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3929058" y="3929066"/>
            <a:ext cx="4786378" cy="1569660"/>
          </a:xfrm>
          <a:prstGeom prst="rect">
            <a:avLst/>
          </a:prstGeom>
          <a:noFill/>
          <a:effectLst>
            <a:innerShdw blurRad="63500" dist="50800" dir="18900000">
              <a:prstClr val="black">
                <a:alpha val="50000"/>
              </a:prstClr>
            </a:innerShdw>
            <a:reflection blurRad="6350" stA="50000" endA="300" endPos="55500" dist="50800" dir="5400000" sy="-100000" algn="bl" rotWithShape="0"/>
            <a:softEdge rad="63500"/>
          </a:effectLst>
          <a:scene3d>
            <a:camera prst="perspectiveHeroicExtremeLeftFacing"/>
            <a:lightRig rig="threePt" dir="t"/>
          </a:scene3d>
          <a:sp3d>
            <a:bevelT/>
          </a:sp3d>
        </p:spPr>
        <p:txBody>
          <a:bodyPr wrap="square" rtlCol="0">
            <a:spAutoFit/>
          </a:bodyPr>
          <a:lstStyle/>
          <a:p>
            <a:r>
              <a:rPr lang="hu-HU" sz="96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Verseny</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3" name="AutoShape 3"/>
          <p:cNvSpPr>
            <a:spLocks noChangeArrowheads="1"/>
          </p:cNvSpPr>
          <p:nvPr/>
        </p:nvSpPr>
        <p:spPr bwMode="auto">
          <a:xfrm>
            <a:off x="323850" y="2209800"/>
            <a:ext cx="8424863" cy="2155825"/>
          </a:xfrm>
          <a:prstGeom prst="roundRect">
            <a:avLst>
              <a:gd name="adj" fmla="val 9375"/>
            </a:avLst>
          </a:prstGeom>
          <a:solidFill>
            <a:srgbClr val="808080">
              <a:alpha val="25000"/>
            </a:srgbClr>
          </a:solidFill>
          <a:ln w="12700">
            <a:solidFill>
              <a:schemeClr val="tx1"/>
            </a:solidFill>
            <a:round/>
            <a:headEnd type="none" w="sm" len="sm"/>
            <a:tailEnd type="none" w="sm" len="sm"/>
          </a:ln>
          <a:effectLst/>
        </p:spPr>
        <p:txBody>
          <a:bodyPr wrap="none"/>
          <a:lstStyle/>
          <a:p>
            <a:pPr algn="ctr"/>
            <a:endParaRPr lang="en-GB" sz="3200">
              <a:solidFill>
                <a:schemeClr val="bg1"/>
              </a:solidFill>
            </a:endParaRPr>
          </a:p>
        </p:txBody>
      </p:sp>
      <p:grpSp>
        <p:nvGrpSpPr>
          <p:cNvPr id="2" name="Group 5"/>
          <p:cNvGrpSpPr>
            <a:grpSpLocks/>
          </p:cNvGrpSpPr>
          <p:nvPr/>
        </p:nvGrpSpPr>
        <p:grpSpPr bwMode="auto">
          <a:xfrm>
            <a:off x="468314" y="4729165"/>
            <a:ext cx="1960563" cy="1716088"/>
            <a:chOff x="2216" y="3120"/>
            <a:chExt cx="1235" cy="1081"/>
          </a:xfrm>
          <a:solidFill>
            <a:schemeClr val="accent2">
              <a:lumMod val="50000"/>
            </a:schemeClr>
          </a:solidFill>
        </p:grpSpPr>
        <p:sp>
          <p:nvSpPr>
            <p:cNvPr id="337926" name="Oval 6"/>
            <p:cNvSpPr>
              <a:spLocks noChangeArrowheads="1"/>
            </p:cNvSpPr>
            <p:nvPr/>
          </p:nvSpPr>
          <p:spPr bwMode="auto">
            <a:xfrm>
              <a:off x="2688" y="3120"/>
              <a:ext cx="240" cy="240"/>
            </a:xfrm>
            <a:prstGeom prst="ellipse">
              <a:avLst/>
            </a:prstGeom>
            <a:grpFill/>
            <a:ln w="25400">
              <a:solidFill>
                <a:schemeClr val="accent2">
                  <a:lumMod val="40000"/>
                  <a:lumOff val="60000"/>
                </a:schemeClr>
              </a:solidFill>
              <a:round/>
              <a:headEnd/>
              <a:tailEnd/>
            </a:ln>
            <a:effectLst/>
          </p:spPr>
          <p:txBody>
            <a:bodyPr anchor="ctr"/>
            <a:lstStyle/>
            <a:p>
              <a:pPr algn="ctr"/>
              <a:endParaRPr lang="hu-HU" sz="2000">
                <a:solidFill>
                  <a:schemeClr val="bg1"/>
                </a:solidFill>
              </a:endParaRPr>
            </a:p>
          </p:txBody>
        </p:sp>
        <p:sp>
          <p:nvSpPr>
            <p:cNvPr id="337927" name="Oval 7"/>
            <p:cNvSpPr>
              <a:spLocks noChangeArrowheads="1"/>
            </p:cNvSpPr>
            <p:nvPr/>
          </p:nvSpPr>
          <p:spPr bwMode="auto">
            <a:xfrm>
              <a:off x="2400" y="3497"/>
              <a:ext cx="240" cy="240"/>
            </a:xfrm>
            <a:prstGeom prst="ellipse">
              <a:avLst/>
            </a:prstGeom>
            <a:grpFill/>
            <a:ln w="25400">
              <a:solidFill>
                <a:schemeClr val="accent2">
                  <a:lumMod val="40000"/>
                  <a:lumOff val="60000"/>
                </a:schemeClr>
              </a:solidFill>
              <a:round/>
              <a:headEnd/>
              <a:tailEnd/>
            </a:ln>
            <a:effectLst/>
          </p:spPr>
          <p:txBody>
            <a:bodyPr anchor="ctr"/>
            <a:lstStyle/>
            <a:p>
              <a:pPr algn="ctr"/>
              <a:endParaRPr lang="hu-HU" sz="2000">
                <a:solidFill>
                  <a:schemeClr val="bg1"/>
                </a:solidFill>
              </a:endParaRPr>
            </a:p>
          </p:txBody>
        </p:sp>
        <p:sp>
          <p:nvSpPr>
            <p:cNvPr id="337928" name="Oval 8"/>
            <p:cNvSpPr>
              <a:spLocks noChangeArrowheads="1"/>
            </p:cNvSpPr>
            <p:nvPr/>
          </p:nvSpPr>
          <p:spPr bwMode="auto">
            <a:xfrm>
              <a:off x="2976" y="3497"/>
              <a:ext cx="240" cy="240"/>
            </a:xfrm>
            <a:prstGeom prst="ellipse">
              <a:avLst/>
            </a:prstGeom>
            <a:grpFill/>
            <a:ln w="25400">
              <a:solidFill>
                <a:schemeClr val="accent2">
                  <a:lumMod val="40000"/>
                  <a:lumOff val="60000"/>
                </a:schemeClr>
              </a:solidFill>
              <a:round/>
              <a:headEnd/>
              <a:tailEnd/>
            </a:ln>
            <a:effectLst/>
          </p:spPr>
          <p:txBody>
            <a:bodyPr anchor="ctr"/>
            <a:lstStyle/>
            <a:p>
              <a:pPr algn="ctr"/>
              <a:endParaRPr lang="hu-HU" sz="2000">
                <a:solidFill>
                  <a:schemeClr val="bg1"/>
                </a:solidFill>
              </a:endParaRPr>
            </a:p>
          </p:txBody>
        </p:sp>
        <p:cxnSp>
          <p:nvCxnSpPr>
            <p:cNvPr id="337929" name="AutoShape 9"/>
            <p:cNvCxnSpPr>
              <a:cxnSpLocks noChangeShapeType="1"/>
              <a:stCxn id="337927" idx="7"/>
              <a:endCxn id="337926" idx="3"/>
            </p:cNvCxnSpPr>
            <p:nvPr/>
          </p:nvCxnSpPr>
          <p:spPr bwMode="auto">
            <a:xfrm flipV="1">
              <a:off x="2605" y="3333"/>
              <a:ext cx="118" cy="191"/>
            </a:xfrm>
            <a:prstGeom prst="straightConnector1">
              <a:avLst/>
            </a:prstGeom>
            <a:grpFill/>
            <a:ln w="25400">
              <a:solidFill>
                <a:schemeClr val="accent2">
                  <a:lumMod val="40000"/>
                  <a:lumOff val="60000"/>
                </a:schemeClr>
              </a:solidFill>
              <a:round/>
              <a:headEnd/>
              <a:tailEnd/>
            </a:ln>
            <a:effectLst/>
          </p:spPr>
        </p:cxnSp>
        <p:cxnSp>
          <p:nvCxnSpPr>
            <p:cNvPr id="337930" name="AutoShape 10"/>
            <p:cNvCxnSpPr>
              <a:cxnSpLocks noChangeShapeType="1"/>
              <a:stCxn id="337928" idx="1"/>
              <a:endCxn id="337926" idx="5"/>
            </p:cNvCxnSpPr>
            <p:nvPr/>
          </p:nvCxnSpPr>
          <p:spPr bwMode="auto">
            <a:xfrm flipH="1" flipV="1">
              <a:off x="2893" y="3333"/>
              <a:ext cx="118" cy="191"/>
            </a:xfrm>
            <a:prstGeom prst="straightConnector1">
              <a:avLst/>
            </a:prstGeom>
            <a:grpFill/>
            <a:ln w="25400">
              <a:solidFill>
                <a:schemeClr val="accent2">
                  <a:lumMod val="40000"/>
                  <a:lumOff val="60000"/>
                </a:schemeClr>
              </a:solidFill>
              <a:round/>
              <a:headEnd/>
              <a:tailEnd/>
            </a:ln>
            <a:effectLst/>
          </p:spPr>
        </p:cxnSp>
        <p:sp>
          <p:nvSpPr>
            <p:cNvPr id="337931" name="Text Box 11"/>
            <p:cNvSpPr txBox="1">
              <a:spLocks noChangeArrowheads="1"/>
            </p:cNvSpPr>
            <p:nvPr/>
          </p:nvSpPr>
          <p:spPr bwMode="auto">
            <a:xfrm>
              <a:off x="2216" y="3833"/>
              <a:ext cx="1235" cy="368"/>
            </a:xfrm>
            <a:prstGeom prst="rect">
              <a:avLst/>
            </a:prstGeom>
            <a:noFill/>
            <a:ln w="25400">
              <a:noFill/>
              <a:round/>
              <a:headEnd/>
              <a:tailEnd/>
            </a:ln>
            <a:effectLst/>
          </p:spPr>
          <p:txBody>
            <a:bodyPr anchor="ctr"/>
            <a:lstStyle/>
            <a:p>
              <a:pPr algn="ctr"/>
              <a:r>
                <a:rPr lang="hu-HU" sz="2000" b="1" dirty="0" smtClean="0">
                  <a:solidFill>
                    <a:schemeClr val="bg1"/>
                  </a:solidFill>
                </a:rPr>
                <a:t>Objektumok</a:t>
              </a:r>
              <a:endParaRPr lang="en-US" sz="2000" b="1" dirty="0">
                <a:solidFill>
                  <a:schemeClr val="bg1"/>
                </a:solidFill>
              </a:endParaRPr>
            </a:p>
          </p:txBody>
        </p:sp>
      </p:grpSp>
      <p:grpSp>
        <p:nvGrpSpPr>
          <p:cNvPr id="3" name="Group 14"/>
          <p:cNvGrpSpPr>
            <a:grpSpLocks/>
          </p:cNvGrpSpPr>
          <p:nvPr/>
        </p:nvGrpSpPr>
        <p:grpSpPr bwMode="auto">
          <a:xfrm>
            <a:off x="7164388" y="4576764"/>
            <a:ext cx="1143000" cy="1941513"/>
            <a:chOff x="4080" y="3024"/>
            <a:chExt cx="720" cy="1223"/>
          </a:xfrm>
        </p:grpSpPr>
        <p:sp>
          <p:nvSpPr>
            <p:cNvPr id="337935" name="AutoShape 15"/>
            <p:cNvSpPr>
              <a:spLocks noChangeArrowheads="1"/>
            </p:cNvSpPr>
            <p:nvPr/>
          </p:nvSpPr>
          <p:spPr bwMode="auto">
            <a:xfrm>
              <a:off x="4080" y="3024"/>
              <a:ext cx="720" cy="791"/>
            </a:xfrm>
            <a:prstGeom prst="foldedCorner">
              <a:avLst>
                <a:gd name="adj" fmla="val 12500"/>
              </a:avLst>
            </a:prstGeom>
            <a:solidFill>
              <a:srgbClr val="660033"/>
            </a:solidFill>
            <a:ln w="25400">
              <a:solidFill>
                <a:schemeClr val="accent2">
                  <a:lumMod val="40000"/>
                  <a:lumOff val="60000"/>
                </a:schemeClr>
              </a:solidFill>
              <a:round/>
              <a:headEnd/>
              <a:tailEnd/>
            </a:ln>
            <a:effectLst/>
          </p:spPr>
          <p:txBody>
            <a:bodyPr anchor="ctr"/>
            <a:lstStyle/>
            <a:p>
              <a:r>
                <a:rPr lang="en-US" sz="1200">
                  <a:solidFill>
                    <a:schemeClr val="bg1"/>
                  </a:solidFill>
                </a:rPr>
                <a:t>&lt;book&gt;</a:t>
              </a:r>
            </a:p>
            <a:p>
              <a:r>
                <a:rPr lang="en-US" sz="1200">
                  <a:solidFill>
                    <a:schemeClr val="bg1"/>
                  </a:solidFill>
                </a:rPr>
                <a:t>    &lt;title/&gt;</a:t>
              </a:r>
            </a:p>
            <a:p>
              <a:r>
                <a:rPr lang="en-US" sz="1200">
                  <a:solidFill>
                    <a:schemeClr val="bg1"/>
                  </a:solidFill>
                </a:rPr>
                <a:t>    &lt;author/&gt;</a:t>
              </a:r>
            </a:p>
            <a:p>
              <a:r>
                <a:rPr lang="en-US" sz="1200">
                  <a:solidFill>
                    <a:schemeClr val="bg1"/>
                  </a:solidFill>
                </a:rPr>
                <a:t>    &lt;year/&gt;</a:t>
              </a:r>
            </a:p>
            <a:p>
              <a:r>
                <a:rPr lang="en-US" sz="1200">
                  <a:solidFill>
                    <a:schemeClr val="bg1"/>
                  </a:solidFill>
                </a:rPr>
                <a:t>    &lt;price/&gt;</a:t>
              </a:r>
            </a:p>
            <a:p>
              <a:r>
                <a:rPr lang="en-US" sz="1200">
                  <a:solidFill>
                    <a:schemeClr val="bg1"/>
                  </a:solidFill>
                </a:rPr>
                <a:t>&lt;/book&gt;</a:t>
              </a:r>
            </a:p>
          </p:txBody>
        </p:sp>
        <p:sp>
          <p:nvSpPr>
            <p:cNvPr id="337936" name="Text Box 16"/>
            <p:cNvSpPr txBox="1">
              <a:spLocks noChangeArrowheads="1"/>
            </p:cNvSpPr>
            <p:nvPr/>
          </p:nvSpPr>
          <p:spPr bwMode="auto">
            <a:xfrm>
              <a:off x="4080" y="3840"/>
              <a:ext cx="720" cy="407"/>
            </a:xfrm>
            <a:prstGeom prst="rect">
              <a:avLst/>
            </a:prstGeom>
            <a:noFill/>
            <a:ln w="12700" algn="ctr">
              <a:noFill/>
              <a:miter lim="800000"/>
              <a:headEnd/>
              <a:tailEnd/>
            </a:ln>
            <a:effectLst/>
          </p:spPr>
          <p:txBody>
            <a:bodyPr lIns="182880" tIns="137160" rIns="182880" bIns="137160">
              <a:spAutoFit/>
            </a:bodyPr>
            <a:lstStyle/>
            <a:p>
              <a:pPr algn="ctr"/>
              <a:r>
                <a:rPr lang="en-US" sz="2400" b="1" dirty="0">
                  <a:solidFill>
                    <a:schemeClr val="bg1"/>
                  </a:solidFill>
                </a:rPr>
                <a:t>XML</a:t>
              </a:r>
            </a:p>
          </p:txBody>
        </p:sp>
      </p:grpSp>
      <p:sp>
        <p:nvSpPr>
          <p:cNvPr id="337937" name="Text Box 17"/>
          <p:cNvSpPr txBox="1">
            <a:spLocks noChangeArrowheads="1"/>
          </p:cNvSpPr>
          <p:nvPr/>
        </p:nvSpPr>
        <p:spPr bwMode="auto">
          <a:xfrm>
            <a:off x="468313" y="2276475"/>
            <a:ext cx="8001000" cy="646331"/>
          </a:xfrm>
          <a:prstGeom prst="rect">
            <a:avLst/>
          </a:prstGeom>
          <a:noFill/>
          <a:ln w="12700" algn="ctr">
            <a:noFill/>
            <a:miter lim="800000"/>
            <a:headEnd/>
            <a:tailEnd/>
          </a:ln>
          <a:effectLst/>
        </p:spPr>
        <p:txBody>
          <a:bodyPr lIns="182880" tIns="137160" rIns="182880" bIns="137160">
            <a:spAutoFit/>
          </a:bodyPr>
          <a:lstStyle/>
          <a:p>
            <a:pPr algn="ctr"/>
            <a:r>
              <a:rPr lang="en-US" sz="2400">
                <a:solidFill>
                  <a:schemeClr val="bg1"/>
                </a:solidFill>
              </a:rPr>
              <a:t>.NET Language Integrated Query</a:t>
            </a:r>
          </a:p>
        </p:txBody>
      </p:sp>
      <p:sp>
        <p:nvSpPr>
          <p:cNvPr id="337938" name="AutoShape 18"/>
          <p:cNvSpPr>
            <a:spLocks noChangeArrowheads="1"/>
          </p:cNvSpPr>
          <p:nvPr/>
        </p:nvSpPr>
        <p:spPr bwMode="auto">
          <a:xfrm>
            <a:off x="914400" y="1219200"/>
            <a:ext cx="2209800" cy="762000"/>
          </a:xfrm>
          <a:prstGeom prst="roundRect">
            <a:avLst>
              <a:gd name="adj" fmla="val 16667"/>
            </a:avLst>
          </a:prstGeom>
          <a:solidFill>
            <a:schemeClr val="tx1">
              <a:lumMod val="95000"/>
            </a:schemeClr>
          </a:solidFill>
          <a:ln>
            <a:headEnd type="none" w="sm" len="sm"/>
            <a:tailEnd type="none" w="sm" len="sm"/>
          </a:ln>
          <a:effectLst>
            <a:outerShdw blurRad="215900" dist="139700" dir="7860000" algn="tr" rotWithShape="0">
              <a:prstClr val="black">
                <a:alpha val="44000"/>
              </a:prstClr>
            </a:outerShdw>
          </a:effectLst>
          <a:scene3d>
            <a:camera prst="orthographicFront">
              <a:rot lat="0" lon="0" rev="0"/>
            </a:camera>
            <a:lightRig rig="harsh" dir="t">
              <a:rot lat="0" lon="0" rev="9000000"/>
            </a:lightRig>
          </a:scene3d>
          <a:sp3d prstMaterial="translucentPowder">
            <a:bevelT w="101600" h="25400"/>
            <a:bevelB w="25400" prst="convex"/>
          </a:sp3d>
        </p:spPr>
        <p:style>
          <a:lnRef idx="0">
            <a:schemeClr val="accent4"/>
          </a:lnRef>
          <a:fillRef idx="3">
            <a:schemeClr val="accent4"/>
          </a:fillRef>
          <a:effectRef idx="3">
            <a:schemeClr val="accent4"/>
          </a:effectRef>
          <a:fontRef idx="minor">
            <a:schemeClr val="lt1"/>
          </a:fontRef>
        </p:style>
        <p:txBody>
          <a:bodyPr anchor="ctr"/>
          <a:lstStyle/>
          <a:p>
            <a:pPr algn="ctr">
              <a:lnSpc>
                <a:spcPct val="90000"/>
              </a:lnSpc>
            </a:pPr>
            <a:r>
              <a:rPr lang="en-US" sz="2400" b="1" dirty="0">
                <a:solidFill>
                  <a:schemeClr val="bg1"/>
                </a:solidFill>
              </a:rPr>
              <a:t>C# 3.0</a:t>
            </a:r>
          </a:p>
        </p:txBody>
      </p:sp>
      <p:sp>
        <p:nvSpPr>
          <p:cNvPr id="337939" name="AutoShape 19"/>
          <p:cNvSpPr>
            <a:spLocks noChangeArrowheads="1"/>
          </p:cNvSpPr>
          <p:nvPr/>
        </p:nvSpPr>
        <p:spPr bwMode="auto">
          <a:xfrm>
            <a:off x="3429000" y="1219200"/>
            <a:ext cx="2209800" cy="762000"/>
          </a:xfrm>
          <a:prstGeom prst="roundRect">
            <a:avLst>
              <a:gd name="adj" fmla="val 16667"/>
            </a:avLst>
          </a:prstGeom>
          <a:solidFill>
            <a:schemeClr val="tx1">
              <a:lumMod val="95000"/>
            </a:schemeClr>
          </a:solidFill>
          <a:ln>
            <a:headEnd type="none" w="sm" len="sm"/>
            <a:tailEnd type="none" w="sm" len="sm"/>
          </a:ln>
          <a:effectLst>
            <a:outerShdw blurRad="215900" dist="139700" dir="7860000" algn="tr" rotWithShape="0">
              <a:prstClr val="black">
                <a:alpha val="44000"/>
              </a:prstClr>
            </a:outerShdw>
          </a:effectLst>
          <a:scene3d>
            <a:camera prst="orthographicFront">
              <a:rot lat="0" lon="0" rev="0"/>
            </a:camera>
            <a:lightRig rig="harsh" dir="t">
              <a:rot lat="0" lon="0" rev="9000000"/>
            </a:lightRig>
          </a:scene3d>
          <a:sp3d prstMaterial="translucentPowder">
            <a:bevelT w="101600" h="25400"/>
            <a:bevelB w="25400" prst="convex"/>
          </a:sp3d>
        </p:spPr>
        <p:style>
          <a:lnRef idx="0">
            <a:schemeClr val="accent4"/>
          </a:lnRef>
          <a:fillRef idx="3">
            <a:schemeClr val="accent4"/>
          </a:fillRef>
          <a:effectRef idx="3">
            <a:schemeClr val="accent4"/>
          </a:effectRef>
          <a:fontRef idx="minor">
            <a:schemeClr val="lt1"/>
          </a:fontRef>
        </p:style>
        <p:txBody>
          <a:bodyPr anchor="ctr"/>
          <a:lstStyle/>
          <a:p>
            <a:pPr algn="ctr">
              <a:lnSpc>
                <a:spcPct val="90000"/>
              </a:lnSpc>
            </a:pPr>
            <a:r>
              <a:rPr lang="en-US" sz="2400" b="1" dirty="0">
                <a:solidFill>
                  <a:schemeClr val="bg1"/>
                </a:solidFill>
              </a:rPr>
              <a:t>VB 9.0</a:t>
            </a:r>
          </a:p>
        </p:txBody>
      </p:sp>
      <p:sp>
        <p:nvSpPr>
          <p:cNvPr id="337940" name="AutoShape 20"/>
          <p:cNvSpPr>
            <a:spLocks noChangeArrowheads="1"/>
          </p:cNvSpPr>
          <p:nvPr/>
        </p:nvSpPr>
        <p:spPr bwMode="auto">
          <a:xfrm>
            <a:off x="5943600" y="1219200"/>
            <a:ext cx="2209800" cy="762000"/>
          </a:xfrm>
          <a:prstGeom prst="roundRect">
            <a:avLst>
              <a:gd name="adj" fmla="val 16667"/>
            </a:avLst>
          </a:prstGeom>
          <a:solidFill>
            <a:schemeClr val="tx1">
              <a:lumMod val="95000"/>
            </a:schemeClr>
          </a:solidFill>
          <a:ln>
            <a:headEnd type="none" w="sm" len="sm"/>
            <a:tailEnd type="none" w="sm" len="sm"/>
          </a:ln>
          <a:effectLst>
            <a:outerShdw blurRad="215900" dist="139700" dir="7860000" algn="tr" rotWithShape="0">
              <a:prstClr val="black">
                <a:alpha val="44000"/>
              </a:prstClr>
            </a:outerShdw>
          </a:effectLst>
          <a:scene3d>
            <a:camera prst="orthographicFront">
              <a:rot lat="0" lon="0" rev="0"/>
            </a:camera>
            <a:lightRig rig="harsh" dir="t">
              <a:rot lat="0" lon="0" rev="9000000"/>
            </a:lightRig>
          </a:scene3d>
          <a:sp3d prstMaterial="translucentPowder">
            <a:bevelT w="101600" h="25400"/>
            <a:bevelB w="25400" prst="convex"/>
          </a:sp3d>
        </p:spPr>
        <p:style>
          <a:lnRef idx="0">
            <a:schemeClr val="accent4"/>
          </a:lnRef>
          <a:fillRef idx="3">
            <a:schemeClr val="accent4"/>
          </a:fillRef>
          <a:effectRef idx="3">
            <a:schemeClr val="accent4"/>
          </a:effectRef>
          <a:fontRef idx="minor">
            <a:schemeClr val="lt1"/>
          </a:fontRef>
        </p:style>
        <p:txBody>
          <a:bodyPr anchor="ctr"/>
          <a:lstStyle/>
          <a:p>
            <a:pPr algn="ctr">
              <a:lnSpc>
                <a:spcPct val="90000"/>
              </a:lnSpc>
            </a:pPr>
            <a:r>
              <a:rPr lang="hu-HU" sz="2400" b="1" dirty="0" smtClean="0">
                <a:solidFill>
                  <a:schemeClr val="bg1"/>
                </a:solidFill>
              </a:rPr>
              <a:t>más nyelvek</a:t>
            </a:r>
            <a:r>
              <a:rPr lang="en-US" sz="2400" b="1" dirty="0" smtClean="0">
                <a:solidFill>
                  <a:schemeClr val="bg1"/>
                </a:solidFill>
              </a:rPr>
              <a:t>…</a:t>
            </a:r>
            <a:endParaRPr lang="en-US" sz="2400" b="1" dirty="0">
              <a:solidFill>
                <a:schemeClr val="bg1"/>
              </a:solidFill>
            </a:endParaRPr>
          </a:p>
        </p:txBody>
      </p:sp>
      <p:grpSp>
        <p:nvGrpSpPr>
          <p:cNvPr id="4" name="Group 21"/>
          <p:cNvGrpSpPr>
            <a:grpSpLocks/>
          </p:cNvGrpSpPr>
          <p:nvPr/>
        </p:nvGrpSpPr>
        <p:grpSpPr bwMode="auto">
          <a:xfrm>
            <a:off x="3429000" y="4652963"/>
            <a:ext cx="2209800" cy="2235200"/>
            <a:chOff x="2160" y="2976"/>
            <a:chExt cx="1392" cy="1408"/>
          </a:xfrm>
          <a:solidFill>
            <a:schemeClr val="accent2">
              <a:lumMod val="50000"/>
            </a:schemeClr>
          </a:solidFill>
        </p:grpSpPr>
        <p:sp>
          <p:nvSpPr>
            <p:cNvPr id="337942" name="AutoShape 22"/>
            <p:cNvSpPr>
              <a:spLocks noChangeArrowheads="1"/>
            </p:cNvSpPr>
            <p:nvPr/>
          </p:nvSpPr>
          <p:spPr bwMode="auto">
            <a:xfrm>
              <a:off x="2544" y="2976"/>
              <a:ext cx="624" cy="528"/>
            </a:xfrm>
            <a:prstGeom prst="flowChartMagneticDisk">
              <a:avLst/>
            </a:prstGeom>
            <a:grpFill/>
            <a:ln w="25400">
              <a:solidFill>
                <a:schemeClr val="accent2">
                  <a:lumMod val="40000"/>
                  <a:lumOff val="60000"/>
                </a:schemeClr>
              </a:solidFill>
              <a:round/>
              <a:headEnd/>
              <a:tailEnd/>
            </a:ln>
            <a:effectLst/>
          </p:spPr>
          <p:txBody>
            <a:bodyPr anchor="ctr"/>
            <a:lstStyle/>
            <a:p>
              <a:pPr algn="ctr"/>
              <a:endParaRPr lang="en-GB" sz="2000">
                <a:solidFill>
                  <a:schemeClr val="bg1"/>
                </a:solidFill>
              </a:endParaRPr>
            </a:p>
          </p:txBody>
        </p:sp>
        <p:sp>
          <p:nvSpPr>
            <p:cNvPr id="337943" name="AutoShape 23"/>
            <p:cNvSpPr>
              <a:spLocks noChangeArrowheads="1"/>
            </p:cNvSpPr>
            <p:nvPr/>
          </p:nvSpPr>
          <p:spPr bwMode="auto">
            <a:xfrm>
              <a:off x="2160" y="3168"/>
              <a:ext cx="624" cy="528"/>
            </a:xfrm>
            <a:prstGeom prst="flowChartMagneticDisk">
              <a:avLst/>
            </a:prstGeom>
            <a:grpFill/>
            <a:ln w="25400">
              <a:solidFill>
                <a:schemeClr val="accent2">
                  <a:lumMod val="40000"/>
                  <a:lumOff val="60000"/>
                </a:schemeClr>
              </a:solidFill>
              <a:round/>
              <a:headEnd/>
              <a:tailEnd/>
            </a:ln>
            <a:effectLst/>
          </p:spPr>
          <p:txBody>
            <a:bodyPr anchor="ctr"/>
            <a:lstStyle/>
            <a:p>
              <a:pPr algn="ctr"/>
              <a:endParaRPr lang="en-GB" sz="2000">
                <a:solidFill>
                  <a:schemeClr val="bg1"/>
                </a:solidFill>
              </a:endParaRPr>
            </a:p>
          </p:txBody>
        </p:sp>
        <p:sp>
          <p:nvSpPr>
            <p:cNvPr id="337944" name="Text Box 24"/>
            <p:cNvSpPr txBox="1">
              <a:spLocks noChangeArrowheads="1"/>
            </p:cNvSpPr>
            <p:nvPr/>
          </p:nvSpPr>
          <p:spPr bwMode="auto">
            <a:xfrm>
              <a:off x="2160" y="3744"/>
              <a:ext cx="1392" cy="640"/>
            </a:xfrm>
            <a:prstGeom prst="rect">
              <a:avLst/>
            </a:prstGeom>
            <a:noFill/>
            <a:ln w="12700" algn="ctr">
              <a:noFill/>
              <a:miter lim="800000"/>
              <a:headEnd/>
              <a:tailEnd/>
            </a:ln>
            <a:effectLst/>
          </p:spPr>
          <p:txBody>
            <a:bodyPr lIns="182880" tIns="137160" rIns="182880" bIns="137160">
              <a:spAutoFit/>
            </a:bodyPr>
            <a:lstStyle/>
            <a:p>
              <a:pPr algn="ctr"/>
              <a:r>
                <a:rPr lang="hu-HU" sz="2400" b="1" dirty="0" smtClean="0">
                  <a:solidFill>
                    <a:schemeClr val="bg1"/>
                  </a:solidFill>
                </a:rPr>
                <a:t>Relációs adatbázisok</a:t>
              </a:r>
              <a:endParaRPr lang="en-US" sz="2400" b="1" dirty="0">
                <a:solidFill>
                  <a:schemeClr val="bg1"/>
                </a:solidFill>
              </a:endParaRPr>
            </a:p>
          </p:txBody>
        </p:sp>
        <p:sp>
          <p:nvSpPr>
            <p:cNvPr id="337945" name="AutoShape 25"/>
            <p:cNvSpPr>
              <a:spLocks noChangeArrowheads="1"/>
            </p:cNvSpPr>
            <p:nvPr/>
          </p:nvSpPr>
          <p:spPr bwMode="auto">
            <a:xfrm>
              <a:off x="2928" y="3168"/>
              <a:ext cx="624" cy="528"/>
            </a:xfrm>
            <a:prstGeom prst="flowChartMagneticDisk">
              <a:avLst/>
            </a:prstGeom>
            <a:grpFill/>
            <a:ln w="25400">
              <a:solidFill>
                <a:schemeClr val="accent2">
                  <a:lumMod val="40000"/>
                  <a:lumOff val="60000"/>
                </a:schemeClr>
              </a:solidFill>
              <a:round/>
              <a:headEnd/>
              <a:tailEnd/>
            </a:ln>
            <a:effectLst/>
          </p:spPr>
          <p:txBody>
            <a:bodyPr anchor="ctr"/>
            <a:lstStyle/>
            <a:p>
              <a:pPr algn="ctr"/>
              <a:endParaRPr lang="en-GB" sz="2000">
                <a:solidFill>
                  <a:schemeClr val="bg1"/>
                </a:solidFill>
              </a:endParaRPr>
            </a:p>
          </p:txBody>
        </p:sp>
      </p:grpSp>
      <p:sp>
        <p:nvSpPr>
          <p:cNvPr id="337924" name="AutoShape 4"/>
          <p:cNvSpPr>
            <a:spLocks noChangeArrowheads="1"/>
          </p:cNvSpPr>
          <p:nvPr/>
        </p:nvSpPr>
        <p:spPr bwMode="auto">
          <a:xfrm>
            <a:off x="684213" y="3068638"/>
            <a:ext cx="1366837" cy="998537"/>
          </a:xfrm>
          <a:prstGeom prst="roundRect">
            <a:avLst>
              <a:gd name="adj" fmla="val 16667"/>
            </a:avLst>
          </a:prstGeom>
          <a:solidFill>
            <a:schemeClr val="bg2">
              <a:lumMod val="40000"/>
              <a:lumOff val="60000"/>
            </a:schemeClr>
          </a:solidFill>
          <a:ln>
            <a:headEnd type="none" w="sm" len="sm"/>
            <a:tailEnd type="none" w="sm" len="sm"/>
          </a:ln>
          <a:effectLst>
            <a:outerShdw blurRad="215900" dist="139700" dir="7860000" algn="tr" rotWithShape="0">
              <a:prstClr val="black">
                <a:alpha val="44000"/>
              </a:prstClr>
            </a:outerShdw>
          </a:effectLst>
          <a:scene3d>
            <a:camera prst="orthographicFront">
              <a:rot lat="0" lon="0" rev="0"/>
            </a:camera>
            <a:lightRig rig="harsh" dir="t">
              <a:rot lat="0" lon="0" rev="9000000"/>
            </a:lightRig>
          </a:scene3d>
          <a:sp3d prstMaterial="translucentPowder">
            <a:bevelT w="101600" h="25400"/>
            <a:bevelB w="25400" prst="convex"/>
          </a:sp3d>
        </p:spPr>
        <p:style>
          <a:lnRef idx="0">
            <a:schemeClr val="accent4"/>
          </a:lnRef>
          <a:fillRef idx="3">
            <a:schemeClr val="accent4"/>
          </a:fillRef>
          <a:effectRef idx="3">
            <a:schemeClr val="accent4"/>
          </a:effectRef>
          <a:fontRef idx="minor">
            <a:schemeClr val="lt1"/>
          </a:fontRef>
        </p:style>
        <p:txBody>
          <a:bodyPr anchor="ctr"/>
          <a:lstStyle/>
          <a:p>
            <a:pPr algn="ctr">
              <a:lnSpc>
                <a:spcPct val="90000"/>
              </a:lnSpc>
            </a:pPr>
            <a:r>
              <a:rPr lang="en-US" sz="2000" b="1" dirty="0">
                <a:solidFill>
                  <a:schemeClr val="bg1"/>
                </a:solidFill>
              </a:rPr>
              <a:t>LINQ to</a:t>
            </a:r>
            <a:br>
              <a:rPr lang="en-US" sz="2000" b="1" dirty="0">
                <a:solidFill>
                  <a:schemeClr val="bg1"/>
                </a:solidFill>
              </a:rPr>
            </a:br>
            <a:r>
              <a:rPr lang="en-US" sz="2000" b="1" dirty="0">
                <a:solidFill>
                  <a:schemeClr val="bg1"/>
                </a:solidFill>
              </a:rPr>
              <a:t>Objects</a:t>
            </a:r>
          </a:p>
        </p:txBody>
      </p:sp>
      <p:sp>
        <p:nvSpPr>
          <p:cNvPr id="337932" name="AutoShape 12"/>
          <p:cNvSpPr>
            <a:spLocks noChangeArrowheads="1"/>
          </p:cNvSpPr>
          <p:nvPr/>
        </p:nvSpPr>
        <p:spPr bwMode="auto">
          <a:xfrm>
            <a:off x="3852863" y="3068638"/>
            <a:ext cx="1366837" cy="998537"/>
          </a:xfrm>
          <a:prstGeom prst="roundRect">
            <a:avLst>
              <a:gd name="adj" fmla="val 16667"/>
            </a:avLst>
          </a:prstGeom>
          <a:solidFill>
            <a:schemeClr val="bg2">
              <a:lumMod val="40000"/>
              <a:lumOff val="60000"/>
            </a:schemeClr>
          </a:solidFill>
          <a:ln>
            <a:headEnd type="none" w="sm" len="sm"/>
            <a:tailEnd type="none" w="sm" len="sm"/>
          </a:ln>
          <a:effectLst>
            <a:outerShdw blurRad="215900" dist="139700" dir="7860000" algn="tr" rotWithShape="0">
              <a:prstClr val="black">
                <a:alpha val="44000"/>
              </a:prstClr>
            </a:outerShdw>
          </a:effectLst>
          <a:scene3d>
            <a:camera prst="orthographicFront">
              <a:rot lat="0" lon="0" rev="0"/>
            </a:camera>
            <a:lightRig rig="harsh" dir="t">
              <a:rot lat="0" lon="0" rev="9000000"/>
            </a:lightRig>
          </a:scene3d>
          <a:sp3d prstMaterial="translucentPowder">
            <a:bevelT w="101600" h="25400"/>
            <a:bevelB w="25400" prst="convex"/>
          </a:sp3d>
        </p:spPr>
        <p:style>
          <a:lnRef idx="0">
            <a:schemeClr val="accent4"/>
          </a:lnRef>
          <a:fillRef idx="3">
            <a:schemeClr val="accent4"/>
          </a:fillRef>
          <a:effectRef idx="3">
            <a:schemeClr val="accent4"/>
          </a:effectRef>
          <a:fontRef idx="minor">
            <a:schemeClr val="lt1"/>
          </a:fontRef>
        </p:style>
        <p:txBody>
          <a:bodyPr anchor="ctr"/>
          <a:lstStyle/>
          <a:p>
            <a:pPr algn="ctr">
              <a:lnSpc>
                <a:spcPct val="90000"/>
              </a:lnSpc>
            </a:pPr>
            <a:r>
              <a:rPr lang="en-US" sz="2000" b="1">
                <a:solidFill>
                  <a:schemeClr val="bg1"/>
                </a:solidFill>
              </a:rPr>
              <a:t>LINQ to</a:t>
            </a:r>
            <a:br>
              <a:rPr lang="en-US" sz="2000" b="1">
                <a:solidFill>
                  <a:schemeClr val="bg1"/>
                </a:solidFill>
              </a:rPr>
            </a:br>
            <a:r>
              <a:rPr lang="en-US" sz="2000" b="1">
                <a:solidFill>
                  <a:schemeClr val="bg1"/>
                </a:solidFill>
              </a:rPr>
              <a:t>SQL</a:t>
            </a:r>
          </a:p>
        </p:txBody>
      </p:sp>
      <p:sp>
        <p:nvSpPr>
          <p:cNvPr id="337933" name="AutoShape 13"/>
          <p:cNvSpPr>
            <a:spLocks noChangeArrowheads="1"/>
          </p:cNvSpPr>
          <p:nvPr/>
        </p:nvSpPr>
        <p:spPr bwMode="auto">
          <a:xfrm>
            <a:off x="7021513" y="3068638"/>
            <a:ext cx="1366837" cy="998537"/>
          </a:xfrm>
          <a:prstGeom prst="roundRect">
            <a:avLst>
              <a:gd name="adj" fmla="val 16667"/>
            </a:avLst>
          </a:prstGeom>
          <a:solidFill>
            <a:schemeClr val="bg2">
              <a:lumMod val="40000"/>
              <a:lumOff val="60000"/>
            </a:schemeClr>
          </a:solidFill>
          <a:ln>
            <a:headEnd type="none" w="sm" len="sm"/>
            <a:tailEnd type="none" w="sm" len="sm"/>
          </a:ln>
          <a:effectLst>
            <a:outerShdw blurRad="215900" dist="139700" dir="7860000" algn="tr" rotWithShape="0">
              <a:prstClr val="black">
                <a:alpha val="44000"/>
              </a:prstClr>
            </a:outerShdw>
          </a:effectLst>
          <a:scene3d>
            <a:camera prst="orthographicFront">
              <a:rot lat="0" lon="0" rev="0"/>
            </a:camera>
            <a:lightRig rig="harsh" dir="t">
              <a:rot lat="0" lon="0" rev="9000000"/>
            </a:lightRig>
          </a:scene3d>
          <a:sp3d prstMaterial="translucentPowder">
            <a:bevelT w="101600" h="25400"/>
            <a:bevelB w="25400" prst="convex"/>
          </a:sp3d>
        </p:spPr>
        <p:style>
          <a:lnRef idx="0">
            <a:schemeClr val="accent4"/>
          </a:lnRef>
          <a:fillRef idx="3">
            <a:schemeClr val="accent4"/>
          </a:fillRef>
          <a:effectRef idx="3">
            <a:schemeClr val="accent4"/>
          </a:effectRef>
          <a:fontRef idx="minor">
            <a:schemeClr val="lt1"/>
          </a:fontRef>
        </p:style>
        <p:txBody>
          <a:bodyPr anchor="ctr"/>
          <a:lstStyle/>
          <a:p>
            <a:pPr algn="ctr">
              <a:lnSpc>
                <a:spcPct val="90000"/>
              </a:lnSpc>
            </a:pPr>
            <a:r>
              <a:rPr lang="en-US" sz="2000" b="1">
                <a:solidFill>
                  <a:schemeClr val="bg1"/>
                </a:solidFill>
              </a:rPr>
              <a:t>LINQ to</a:t>
            </a:r>
            <a:br>
              <a:rPr lang="en-US" sz="2000" b="1">
                <a:solidFill>
                  <a:schemeClr val="bg1"/>
                </a:solidFill>
              </a:rPr>
            </a:br>
            <a:r>
              <a:rPr lang="en-US" sz="2000" b="1">
                <a:solidFill>
                  <a:schemeClr val="bg1"/>
                </a:solidFill>
              </a:rPr>
              <a:t>XML</a:t>
            </a:r>
          </a:p>
        </p:txBody>
      </p:sp>
      <p:sp>
        <p:nvSpPr>
          <p:cNvPr id="337946" name="AutoShape 26"/>
          <p:cNvSpPr>
            <a:spLocks noChangeArrowheads="1"/>
          </p:cNvSpPr>
          <p:nvPr/>
        </p:nvSpPr>
        <p:spPr bwMode="auto">
          <a:xfrm>
            <a:off x="5437188" y="3068638"/>
            <a:ext cx="1366837" cy="998537"/>
          </a:xfrm>
          <a:prstGeom prst="roundRect">
            <a:avLst>
              <a:gd name="adj" fmla="val 16667"/>
            </a:avLst>
          </a:prstGeom>
          <a:solidFill>
            <a:schemeClr val="bg2">
              <a:lumMod val="40000"/>
              <a:lumOff val="60000"/>
            </a:schemeClr>
          </a:solidFill>
          <a:ln>
            <a:headEnd type="none" w="sm" len="sm"/>
            <a:tailEnd type="none" w="sm" len="sm"/>
          </a:ln>
          <a:effectLst>
            <a:outerShdw blurRad="215900" dist="139700" dir="7860000" algn="tr" rotWithShape="0">
              <a:prstClr val="black">
                <a:alpha val="44000"/>
              </a:prstClr>
            </a:outerShdw>
          </a:effectLst>
          <a:scene3d>
            <a:camera prst="orthographicFront">
              <a:rot lat="0" lon="0" rev="0"/>
            </a:camera>
            <a:lightRig rig="harsh" dir="t">
              <a:rot lat="0" lon="0" rev="9000000"/>
            </a:lightRig>
          </a:scene3d>
          <a:sp3d prstMaterial="translucentPowder">
            <a:bevelT w="101600" h="25400"/>
            <a:bevelB w="25400" prst="convex"/>
          </a:sp3d>
        </p:spPr>
        <p:style>
          <a:lnRef idx="0">
            <a:schemeClr val="accent4"/>
          </a:lnRef>
          <a:fillRef idx="3">
            <a:schemeClr val="accent4"/>
          </a:fillRef>
          <a:effectRef idx="3">
            <a:schemeClr val="accent4"/>
          </a:effectRef>
          <a:fontRef idx="minor">
            <a:schemeClr val="lt1"/>
          </a:fontRef>
        </p:style>
        <p:txBody>
          <a:bodyPr anchor="ctr"/>
          <a:lstStyle/>
          <a:p>
            <a:pPr algn="ctr">
              <a:lnSpc>
                <a:spcPct val="90000"/>
              </a:lnSpc>
            </a:pPr>
            <a:r>
              <a:rPr lang="en-US" sz="2000" b="1">
                <a:solidFill>
                  <a:schemeClr val="bg1"/>
                </a:solidFill>
              </a:rPr>
              <a:t>LINQ to</a:t>
            </a:r>
            <a:br>
              <a:rPr lang="en-US" sz="2000" b="1">
                <a:solidFill>
                  <a:schemeClr val="bg1"/>
                </a:solidFill>
              </a:rPr>
            </a:br>
            <a:r>
              <a:rPr lang="en-US" sz="2000" b="1">
                <a:solidFill>
                  <a:schemeClr val="bg1"/>
                </a:solidFill>
              </a:rPr>
              <a:t>Entities</a:t>
            </a:r>
          </a:p>
        </p:txBody>
      </p:sp>
      <p:sp>
        <p:nvSpPr>
          <p:cNvPr id="337947" name="AutoShape 27"/>
          <p:cNvSpPr>
            <a:spLocks noChangeArrowheads="1"/>
          </p:cNvSpPr>
          <p:nvPr/>
        </p:nvSpPr>
        <p:spPr bwMode="auto">
          <a:xfrm>
            <a:off x="2268538" y="3068638"/>
            <a:ext cx="1366837" cy="998537"/>
          </a:xfrm>
          <a:prstGeom prst="roundRect">
            <a:avLst>
              <a:gd name="adj" fmla="val 16667"/>
            </a:avLst>
          </a:prstGeom>
          <a:solidFill>
            <a:schemeClr val="bg2">
              <a:lumMod val="40000"/>
              <a:lumOff val="60000"/>
            </a:schemeClr>
          </a:solidFill>
          <a:ln>
            <a:headEnd type="none" w="sm" len="sm"/>
            <a:tailEnd type="none" w="sm" len="sm"/>
          </a:ln>
          <a:effectLst>
            <a:outerShdw blurRad="215900" dist="139700" dir="7860000" algn="tr" rotWithShape="0">
              <a:prstClr val="black">
                <a:alpha val="44000"/>
              </a:prstClr>
            </a:outerShdw>
          </a:effectLst>
          <a:scene3d>
            <a:camera prst="orthographicFront">
              <a:rot lat="0" lon="0" rev="0"/>
            </a:camera>
            <a:lightRig rig="harsh" dir="t">
              <a:rot lat="0" lon="0" rev="9000000"/>
            </a:lightRig>
          </a:scene3d>
          <a:sp3d prstMaterial="translucentPowder">
            <a:bevelT w="101600" h="25400"/>
            <a:bevelB w="25400" prst="convex"/>
          </a:sp3d>
        </p:spPr>
        <p:style>
          <a:lnRef idx="0">
            <a:schemeClr val="accent4"/>
          </a:lnRef>
          <a:fillRef idx="3">
            <a:schemeClr val="accent4"/>
          </a:fillRef>
          <a:effectRef idx="3">
            <a:schemeClr val="accent4"/>
          </a:effectRef>
          <a:fontRef idx="minor">
            <a:schemeClr val="lt1"/>
          </a:fontRef>
        </p:style>
        <p:txBody>
          <a:bodyPr anchor="ctr"/>
          <a:lstStyle/>
          <a:p>
            <a:pPr algn="ctr">
              <a:lnSpc>
                <a:spcPct val="90000"/>
              </a:lnSpc>
            </a:pPr>
            <a:r>
              <a:rPr lang="en-US" sz="2000" b="1">
                <a:solidFill>
                  <a:schemeClr val="bg1"/>
                </a:solidFill>
              </a:rPr>
              <a:t>LINQ to</a:t>
            </a:r>
            <a:br>
              <a:rPr lang="en-US" sz="2000" b="1">
                <a:solidFill>
                  <a:schemeClr val="bg1"/>
                </a:solidFill>
              </a:rPr>
            </a:br>
            <a:r>
              <a:rPr lang="en-US" sz="2000" b="1">
                <a:solidFill>
                  <a:schemeClr val="bg1"/>
                </a:solidFill>
              </a:rPr>
              <a:t>DataSets</a:t>
            </a:r>
          </a:p>
        </p:txBody>
      </p:sp>
      <p:sp>
        <p:nvSpPr>
          <p:cNvPr id="28" name="Szövegdoboz 27"/>
          <p:cNvSpPr txBox="1"/>
          <p:nvPr/>
        </p:nvSpPr>
        <p:spPr>
          <a:xfrm>
            <a:off x="0" y="0"/>
            <a:ext cx="7072330" cy="584775"/>
          </a:xfrm>
          <a:prstGeom prst="rect">
            <a:avLst/>
          </a:prstGeom>
          <a:noFill/>
        </p:spPr>
        <p:txBody>
          <a:bodyPr wrap="square" rtlCol="0">
            <a:spAutoFit/>
          </a:bodyPr>
          <a:lstStyle/>
          <a:p>
            <a:r>
              <a:rPr lang="hu-HU" sz="3200" dirty="0" smtClean="0">
                <a:solidFill>
                  <a:schemeClr val="bg1"/>
                </a:solidFill>
              </a:rPr>
              <a:t>A </a:t>
            </a:r>
            <a:r>
              <a:rPr lang="hu-HU" sz="3200" dirty="0" err="1" smtClean="0">
                <a:solidFill>
                  <a:schemeClr val="bg1"/>
                </a:solidFill>
              </a:rPr>
              <a:t>Linq</a:t>
            </a:r>
            <a:endParaRPr lang="hu-HU" sz="3200" dirty="0">
              <a:solidFill>
                <a:schemeClr val="bg1"/>
              </a:solidFill>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7938"/>
                                        </p:tgtEl>
                                        <p:attrNameLst>
                                          <p:attrName>style.visibility</p:attrName>
                                        </p:attrNameLst>
                                      </p:cBhvr>
                                      <p:to>
                                        <p:strVal val="visible"/>
                                      </p:to>
                                    </p:set>
                                    <p:animEffect transition="in" filter="fade">
                                      <p:cBhvr>
                                        <p:cTn id="7" dur="500"/>
                                        <p:tgtEl>
                                          <p:spTgt spid="337938"/>
                                        </p:tgtEl>
                                      </p:cBhvr>
                                    </p:animEffect>
                                  </p:childTnLst>
                                </p:cTn>
                              </p:par>
                            </p:childTnLst>
                          </p:cTn>
                        </p:par>
                        <p:par>
                          <p:cTn id="8" fill="hold">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337924"/>
                                        </p:tgtEl>
                                        <p:attrNameLst>
                                          <p:attrName>style.visibility</p:attrName>
                                        </p:attrNameLst>
                                      </p:cBhvr>
                                      <p:to>
                                        <p:strVal val="visible"/>
                                      </p:to>
                                    </p:set>
                                    <p:animEffect transition="in" filter="fade">
                                      <p:cBhvr>
                                        <p:cTn id="11" dur="500"/>
                                        <p:tgtEl>
                                          <p:spTgt spid="337924"/>
                                        </p:tgtEl>
                                      </p:cBhvr>
                                    </p:animEffect>
                                  </p:childTnLst>
                                </p:cTn>
                              </p:par>
                              <p:par>
                                <p:cTn id="12" presetID="10"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337932"/>
                                        </p:tgtEl>
                                        <p:attrNameLst>
                                          <p:attrName>style.visibility</p:attrName>
                                        </p:attrNameLst>
                                      </p:cBhvr>
                                      <p:to>
                                        <p:strVal val="visible"/>
                                      </p:to>
                                    </p:set>
                                    <p:animEffect transition="in" filter="fade">
                                      <p:cBhvr>
                                        <p:cTn id="18" dur="500"/>
                                        <p:tgtEl>
                                          <p:spTgt spid="33793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37946"/>
                                        </p:tgtEl>
                                        <p:attrNameLst>
                                          <p:attrName>style.visibility</p:attrName>
                                        </p:attrNameLst>
                                      </p:cBhvr>
                                      <p:to>
                                        <p:strVal val="visible"/>
                                      </p:to>
                                    </p:set>
                                    <p:animEffect transition="in" filter="fade">
                                      <p:cBhvr>
                                        <p:cTn id="21" dur="500"/>
                                        <p:tgtEl>
                                          <p:spTgt spid="33794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7947"/>
                                        </p:tgtEl>
                                        <p:attrNameLst>
                                          <p:attrName>style.visibility</p:attrName>
                                        </p:attrNameLst>
                                      </p:cBhvr>
                                      <p:to>
                                        <p:strVal val="visible"/>
                                      </p:to>
                                    </p:set>
                                    <p:animEffect transition="in" filter="fade">
                                      <p:cBhvr>
                                        <p:cTn id="24" dur="500"/>
                                        <p:tgtEl>
                                          <p:spTgt spid="337947"/>
                                        </p:tgtEl>
                                      </p:cBhvr>
                                    </p:animEffect>
                                  </p:childTnLst>
                                </p:cTn>
                              </p:par>
                              <p:par>
                                <p:cTn id="25" presetID="10"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337933"/>
                                        </p:tgtEl>
                                        <p:attrNameLst>
                                          <p:attrName>style.visibility</p:attrName>
                                        </p:attrNameLst>
                                      </p:cBhvr>
                                      <p:to>
                                        <p:strVal val="visible"/>
                                      </p:to>
                                    </p:set>
                                    <p:animEffect transition="in" filter="fade">
                                      <p:cBhvr>
                                        <p:cTn id="31" dur="500"/>
                                        <p:tgtEl>
                                          <p:spTgt spid="337933"/>
                                        </p:tgtEl>
                                      </p:cBhvr>
                                    </p:animEffect>
                                  </p:childTnLst>
                                </p:cTn>
                              </p:par>
                              <p:par>
                                <p:cTn id="32" presetID="10" presetClass="entr" presetSubtype="0"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337939"/>
                                        </p:tgtEl>
                                        <p:attrNameLst>
                                          <p:attrName>style.visibility</p:attrName>
                                        </p:attrNameLst>
                                      </p:cBhvr>
                                      <p:to>
                                        <p:strVal val="visible"/>
                                      </p:to>
                                    </p:set>
                                    <p:animEffect transition="in" filter="fade">
                                      <p:cBhvr>
                                        <p:cTn id="38" dur="500"/>
                                        <p:tgtEl>
                                          <p:spTgt spid="337939"/>
                                        </p:tgtEl>
                                      </p:cBhvr>
                                    </p:animEffect>
                                  </p:childTnLst>
                                </p:cTn>
                              </p:par>
                            </p:childTnLst>
                          </p:cTn>
                        </p:par>
                        <p:par>
                          <p:cTn id="39" fill="hold">
                            <p:stCondLst>
                              <p:cond delay="3500"/>
                            </p:stCondLst>
                            <p:childTnLst>
                              <p:par>
                                <p:cTn id="40" presetID="10" presetClass="entr" presetSubtype="0" fill="hold" grpId="0" nodeType="afterEffect">
                                  <p:stCondLst>
                                    <p:cond delay="0"/>
                                  </p:stCondLst>
                                  <p:childTnLst>
                                    <p:set>
                                      <p:cBhvr>
                                        <p:cTn id="41" dur="1" fill="hold">
                                          <p:stCondLst>
                                            <p:cond delay="0"/>
                                          </p:stCondLst>
                                        </p:cTn>
                                        <p:tgtEl>
                                          <p:spTgt spid="337940"/>
                                        </p:tgtEl>
                                        <p:attrNameLst>
                                          <p:attrName>style.visibility</p:attrName>
                                        </p:attrNameLst>
                                      </p:cBhvr>
                                      <p:to>
                                        <p:strVal val="visible"/>
                                      </p:to>
                                    </p:set>
                                    <p:animEffect transition="in" filter="fade">
                                      <p:cBhvr>
                                        <p:cTn id="42" dur="500"/>
                                        <p:tgtEl>
                                          <p:spTgt spid="337940"/>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mph" presetSubtype="0" fill="hold" grpId="1" nodeType="clickEffect">
                                  <p:stCondLst>
                                    <p:cond delay="0"/>
                                  </p:stCondLst>
                                  <p:childTnLst>
                                    <p:animScale>
                                      <p:cBhvr>
                                        <p:cTn id="46" dur="2000" fill="hold"/>
                                        <p:tgtEl>
                                          <p:spTgt spid="33792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38" grpId="0" animBg="1"/>
      <p:bldP spid="337939" grpId="0" animBg="1"/>
      <p:bldP spid="337940" grpId="0" animBg="1"/>
      <p:bldP spid="337924" grpId="0" animBg="1"/>
      <p:bldP spid="337924" grpId="1" animBg="1"/>
      <p:bldP spid="337932" grpId="0" animBg="1"/>
      <p:bldP spid="337933" grpId="0" animBg="1"/>
      <p:bldP spid="337946" grpId="0" animBg="1"/>
      <p:bldP spid="337947"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000108"/>
            <a:ext cx="8229600" cy="4525963"/>
          </a:xfrm>
        </p:spPr>
        <p:txBody>
          <a:bodyPr>
            <a:normAutofit/>
          </a:bodyPr>
          <a:lstStyle/>
          <a:p>
            <a:r>
              <a:rPr lang="hu-HU" dirty="0" smtClean="0">
                <a:solidFill>
                  <a:schemeClr val="bg1"/>
                </a:solidFill>
              </a:rPr>
              <a:t>Bizonyos feladatoknál kisebb hiba százalék</a:t>
            </a:r>
          </a:p>
          <a:p>
            <a:r>
              <a:rPr lang="hu-HU" dirty="0" smtClean="0">
                <a:solidFill>
                  <a:schemeClr val="bg1"/>
                </a:solidFill>
              </a:rPr>
              <a:t>Tömörebb kód</a:t>
            </a:r>
          </a:p>
          <a:p>
            <a:pPr lvl="1"/>
            <a:r>
              <a:rPr lang="hu-HU" dirty="0" smtClean="0">
                <a:solidFill>
                  <a:schemeClr val="bg1"/>
                </a:solidFill>
              </a:rPr>
              <a:t>DE csak addig tömörítsük, amíg ...</a:t>
            </a:r>
          </a:p>
          <a:p>
            <a:r>
              <a:rPr lang="hu-HU" dirty="0" smtClean="0">
                <a:solidFill>
                  <a:schemeClr val="bg1"/>
                </a:solidFill>
              </a:rPr>
              <a:t>Jobban átlátható, karbantartható</a:t>
            </a:r>
          </a:p>
          <a:p>
            <a:r>
              <a:rPr lang="hu-HU" dirty="0" smtClean="0">
                <a:solidFill>
                  <a:schemeClr val="bg1"/>
                </a:solidFill>
              </a:rPr>
              <a:t>Néha párhuzamosítható</a:t>
            </a:r>
          </a:p>
          <a:p>
            <a:pPr lvl="1"/>
            <a:r>
              <a:rPr lang="hu-HU" dirty="0" smtClean="0">
                <a:solidFill>
                  <a:schemeClr val="bg1"/>
                </a:solidFill>
              </a:rPr>
              <a:t>Akár keretrendszer szinten (PLINQ)</a:t>
            </a:r>
          </a:p>
          <a:p>
            <a:r>
              <a:rPr lang="hu-HU" dirty="0" smtClean="0">
                <a:solidFill>
                  <a:schemeClr val="bg1"/>
                </a:solidFill>
              </a:rPr>
              <a:t>Nyelvi szintű integráció más területekkel</a:t>
            </a:r>
          </a:p>
          <a:p>
            <a:pPr lvl="1"/>
            <a:r>
              <a:rPr lang="hu-HU" dirty="0" smtClean="0">
                <a:solidFill>
                  <a:schemeClr val="bg1"/>
                </a:solidFill>
              </a:rPr>
              <a:t>Relációs adatok, XML, AD, ...</a:t>
            </a:r>
            <a:endParaRPr lang="hu-HU" dirty="0">
              <a:solidFill>
                <a:schemeClr val="bg1"/>
              </a:solidFill>
            </a:endParaRPr>
          </a:p>
        </p:txBody>
      </p:sp>
      <p:sp>
        <p:nvSpPr>
          <p:cNvPr id="4" name="Szövegdoboz 3"/>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 másfajta megközelítés és annak előnyei</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5794"/>
            <a:ext cx="8229600" cy="5340369"/>
          </a:xfrm>
        </p:spPr>
        <p:txBody>
          <a:bodyPr>
            <a:normAutofit fontScale="92500" lnSpcReduction="10000"/>
          </a:bodyPr>
          <a:lstStyle/>
          <a:p>
            <a:r>
              <a:rPr lang="hu-HU" i="1" dirty="0" smtClean="0">
                <a:solidFill>
                  <a:schemeClr val="bg1"/>
                </a:solidFill>
              </a:rPr>
              <a:t>Nem </a:t>
            </a:r>
            <a:r>
              <a:rPr lang="hu-HU" i="1" u="sng" dirty="0" smtClean="0">
                <a:solidFill>
                  <a:schemeClr val="bg1"/>
                </a:solidFill>
              </a:rPr>
              <a:t>kell</a:t>
            </a:r>
            <a:r>
              <a:rPr lang="hu-HU" i="1" dirty="0" smtClean="0">
                <a:solidFill>
                  <a:schemeClr val="bg1"/>
                </a:solidFill>
              </a:rPr>
              <a:t> használni</a:t>
            </a:r>
          </a:p>
          <a:p>
            <a:pPr lvl="1"/>
            <a:r>
              <a:rPr lang="hu-HU" dirty="0" smtClean="0">
                <a:solidFill>
                  <a:schemeClr val="bg1"/>
                </a:solidFill>
              </a:rPr>
              <a:t>De már most is lehet a .NET 2.0-ban VS 2005-tel</a:t>
            </a:r>
          </a:p>
          <a:p>
            <a:pPr lvl="1"/>
            <a:r>
              <a:rPr lang="hu-HU" dirty="0" smtClean="0">
                <a:solidFill>
                  <a:schemeClr val="bg1"/>
                </a:solidFill>
              </a:rPr>
              <a:t>Úgy nőtt az absztrakciós szint, hogy ‘megmaradt az alja’</a:t>
            </a:r>
          </a:p>
          <a:p>
            <a:r>
              <a:rPr lang="hu-HU" dirty="0" smtClean="0">
                <a:solidFill>
                  <a:schemeClr val="bg1"/>
                </a:solidFill>
              </a:rPr>
              <a:t>Apró lépések a nyelvben</a:t>
            </a:r>
          </a:p>
          <a:p>
            <a:pPr lvl="1"/>
            <a:r>
              <a:rPr lang="hu-HU" dirty="0" smtClean="0">
                <a:solidFill>
                  <a:schemeClr val="bg1"/>
                </a:solidFill>
              </a:rPr>
              <a:t>yield return, extension methods, lambda expr., var, stb.</a:t>
            </a:r>
          </a:p>
          <a:p>
            <a:r>
              <a:rPr lang="hu-HU" dirty="0" smtClean="0">
                <a:solidFill>
                  <a:schemeClr val="bg1"/>
                </a:solidFill>
              </a:rPr>
              <a:t>Néhány osztály a Framework-ben</a:t>
            </a:r>
          </a:p>
          <a:p>
            <a:pPr lvl="1"/>
            <a:r>
              <a:rPr lang="hu-HU" dirty="0" smtClean="0">
                <a:solidFill>
                  <a:schemeClr val="bg1"/>
                </a:solidFill>
              </a:rPr>
              <a:t>System.Linq.Enumerable (.Where, .OrderBy, ...)</a:t>
            </a:r>
          </a:p>
          <a:p>
            <a:r>
              <a:rPr lang="hu-HU" dirty="0" smtClean="0">
                <a:solidFill>
                  <a:schemeClr val="bg1"/>
                </a:solidFill>
              </a:rPr>
              <a:t>Egy kis transzformáció</a:t>
            </a:r>
          </a:p>
          <a:p>
            <a:pPr lvl="1"/>
            <a:r>
              <a:rPr lang="hu-HU" dirty="0" smtClean="0">
                <a:solidFill>
                  <a:schemeClr val="bg1"/>
                </a:solidFill>
              </a:rPr>
              <a:t>from x in ... where ... </a:t>
            </a:r>
            <a:r>
              <a:rPr lang="hu-HU" dirty="0" err="1" smtClean="0">
                <a:solidFill>
                  <a:schemeClr val="bg1"/>
                </a:solidFill>
              </a:rPr>
              <a:t>select</a:t>
            </a:r>
            <a:r>
              <a:rPr lang="hu-HU" dirty="0" smtClean="0">
                <a:solidFill>
                  <a:schemeClr val="bg1"/>
                </a:solidFill>
              </a:rPr>
              <a:t> ...</a:t>
            </a:r>
          </a:p>
        </p:txBody>
      </p:sp>
      <p:sp>
        <p:nvSpPr>
          <p:cNvPr id="5" name="Szövegdoboz 4"/>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Összefoglalás</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YPOP_logo_magyar_alul"/>
          <p:cNvPicPr>
            <a:picLocks noChangeAspect="1" noChangeArrowheads="1"/>
          </p:cNvPicPr>
          <p:nvPr/>
        </p:nvPicPr>
        <p:blipFill>
          <a:blip r:embed="rId2" cstate="print"/>
          <a:srcRect/>
          <a:stretch>
            <a:fillRect/>
          </a:stretch>
        </p:blipFill>
        <p:spPr bwMode="auto">
          <a:xfrm>
            <a:off x="1403350" y="2708275"/>
            <a:ext cx="6913563" cy="1319213"/>
          </a:xfrm>
          <a:prstGeom prst="rect">
            <a:avLst/>
          </a:prstGeom>
          <a:noFill/>
        </p:spPr>
      </p:pic>
      <p:sp>
        <p:nvSpPr>
          <p:cNvPr id="3" name="Text Box 6"/>
          <p:cNvSpPr txBox="1">
            <a:spLocks noChangeArrowheads="1"/>
          </p:cNvSpPr>
          <p:nvPr/>
        </p:nvSpPr>
        <p:spPr bwMode="auto">
          <a:xfrm>
            <a:off x="312738" y="6091238"/>
            <a:ext cx="8532812" cy="523220"/>
          </a:xfrm>
          <a:prstGeom prst="rect">
            <a:avLst/>
          </a:prstGeom>
          <a:noFill/>
          <a:ln w="12700" cap="flat" cmpd="sng" algn="ctr">
            <a:noFill/>
            <a:prstDash val="solid"/>
            <a:miter lim="800000"/>
            <a:headEnd type="none" w="sm" len="sm"/>
            <a:tailEnd type="none" w="sm" len="sm"/>
          </a:ln>
          <a:effectLst/>
        </p:spPr>
        <p:txBody>
          <a:bodyPr vert="horz" wrap="square" lIns="91440" tIns="45720" rIns="91440" bIns="45720" anchor="t" compatLnSpc="1">
            <a:spAutoFit/>
          </a:bodyPr>
          <a:lstStyle/>
          <a:p>
            <a:pPr algn="ctr" eaLnBrk="0" fontAlgn="base" hangingPunct="0">
              <a:spcBef>
                <a:spcPct val="0"/>
              </a:spcBef>
              <a:spcAft>
                <a:spcPct val="0"/>
              </a:spcAft>
            </a:pPr>
            <a:r>
              <a:rPr lang="en-US" sz="700" dirty="0">
                <a:solidFill>
                  <a:schemeClr val="tx1">
                    <a:alpha val="100000"/>
                  </a:schemeClr>
                </a:solidFill>
                <a:latin typeface="Segoe"/>
                <a:cs typeface="Arial"/>
              </a:rPr>
              <a:t>© </a:t>
            </a:r>
            <a:r>
              <a:rPr lang="en-US" sz="700" dirty="0">
                <a:solidFill>
                  <a:schemeClr val="bg1"/>
                </a:solidFill>
                <a:latin typeface="Segoe"/>
                <a:cs typeface="Arial"/>
              </a:rPr>
              <a:t>2006 Microsoft Corporation. All rights reserved. Microsoft, Windows, Windows Vista and other product names are or may be registered trademarks and/or trademarks in the U.S. and/or other countries.</a:t>
            </a:r>
            <a:endParaRPr lang="hu-HU" dirty="0">
              <a:solidFill>
                <a:schemeClr val="bg1"/>
              </a:solidFill>
            </a:endParaRPr>
          </a:p>
          <a:p>
            <a:pPr algn="ctr" eaLnBrk="0" fontAlgn="base" hangingPunct="0">
              <a:spcBef>
                <a:spcPct val="0"/>
              </a:spcBef>
              <a:spcAft>
                <a:spcPct val="0"/>
              </a:spcAft>
            </a:pPr>
            <a:r>
              <a:rPr lang="en-US" sz="700" dirty="0">
                <a:solidFill>
                  <a:schemeClr val="bg1"/>
                </a:solidFill>
                <a:latin typeface="Segoe"/>
                <a:cs typeface="Aria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solidFill>
                  <a:schemeClr val="bg1"/>
                </a:solidFill>
                <a:latin typeface="Segoe"/>
                <a:cs typeface="Arial"/>
              </a:rPr>
            </a:br>
            <a:r>
              <a:rPr lang="en-US" sz="700" dirty="0">
                <a:solidFill>
                  <a:schemeClr val="bg1"/>
                </a:solidFill>
                <a:latin typeface="Segoe"/>
                <a:cs typeface="Arial"/>
              </a:rPr>
              <a:t>MICROSOFT MAKES NO WARRANTIES, EXPRESS, IMPLIED OR STATUTORY, AS TO THE INFORMATION IN THIS PRESENTATION.</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artalom helye 2"/>
          <p:cNvSpPr>
            <a:spLocks noGrp="1"/>
          </p:cNvSpPr>
          <p:nvPr>
            <p:ph idx="1"/>
          </p:nvPr>
        </p:nvSpPr>
        <p:spPr>
          <a:xfrm>
            <a:off x="428596" y="1500174"/>
            <a:ext cx="8229600" cy="4525963"/>
          </a:xfrm>
        </p:spPr>
        <p:txBody>
          <a:bodyPr/>
          <a:lstStyle/>
          <a:p>
            <a:pPr eaLnBrk="1" hangingPunct="1"/>
            <a:r>
              <a:rPr lang="hu-HU" dirty="0" smtClean="0">
                <a:solidFill>
                  <a:schemeClr val="bg1"/>
                </a:solidFill>
              </a:rPr>
              <a:t>Sorozatokon, gyűjteményeken használható </a:t>
            </a:r>
            <a:r>
              <a:rPr lang="hu-HU" i="1" dirty="0" smtClean="0">
                <a:solidFill>
                  <a:schemeClr val="bg1"/>
                </a:solidFill>
              </a:rPr>
              <a:t>(</a:t>
            </a:r>
            <a:r>
              <a:rPr lang="hu-HU" i="1" dirty="0" err="1" smtClean="0">
                <a:solidFill>
                  <a:schemeClr val="bg1"/>
                </a:solidFill>
              </a:rPr>
              <a:t>IEnumerable</a:t>
            </a:r>
            <a:r>
              <a:rPr lang="hu-HU" i="1" dirty="0" smtClean="0">
                <a:solidFill>
                  <a:schemeClr val="bg1"/>
                </a:solidFill>
              </a:rPr>
              <a:t>)</a:t>
            </a:r>
          </a:p>
          <a:p>
            <a:pPr eaLnBrk="1" hangingPunct="1"/>
            <a:r>
              <a:rPr lang="hu-HU" dirty="0" smtClean="0">
                <a:solidFill>
                  <a:schemeClr val="bg1"/>
                </a:solidFill>
              </a:rPr>
              <a:t>Összefűzhetők a lekérdezések</a:t>
            </a:r>
          </a:p>
          <a:p>
            <a:pPr eaLnBrk="1" hangingPunct="1"/>
            <a:r>
              <a:rPr lang="hu-HU" dirty="0" smtClean="0">
                <a:solidFill>
                  <a:schemeClr val="bg1"/>
                </a:solidFill>
              </a:rPr>
              <a:t>Késleltetett kiértékelés</a:t>
            </a:r>
          </a:p>
        </p:txBody>
      </p:sp>
      <p:sp>
        <p:nvSpPr>
          <p:cNvPr id="4" name="Szövegdoboz 3"/>
          <p:cNvSpPr txBox="1"/>
          <p:nvPr/>
        </p:nvSpPr>
        <p:spPr>
          <a:xfrm>
            <a:off x="0" y="0"/>
            <a:ext cx="814390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LINQ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To</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objects</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0" y="0"/>
            <a:ext cx="814390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LINQ –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Query</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Expression</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5" name="Szövegdoboz 4"/>
          <p:cNvSpPr txBox="1"/>
          <p:nvPr/>
        </p:nvSpPr>
        <p:spPr>
          <a:xfrm>
            <a:off x="214282" y="500042"/>
            <a:ext cx="8929718" cy="6186309"/>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dirty="0" err="1" smtClean="0"/>
              <a:t>public</a:t>
            </a:r>
            <a:r>
              <a:rPr lang="hu-HU" dirty="0" smtClean="0"/>
              <a:t> </a:t>
            </a:r>
            <a:r>
              <a:rPr lang="hu-HU" dirty="0" err="1" smtClean="0"/>
              <a:t>class</a:t>
            </a:r>
            <a:r>
              <a:rPr lang="hu-HU" dirty="0" smtClean="0"/>
              <a:t> </a:t>
            </a:r>
            <a:r>
              <a:rPr lang="hu-HU" dirty="0" err="1" smtClean="0"/>
              <a:t>Developer</a:t>
            </a:r>
            <a:endParaRPr lang="hu-HU" dirty="0" smtClean="0"/>
          </a:p>
          <a:p>
            <a:r>
              <a:rPr lang="hu-HU" dirty="0" smtClean="0"/>
              <a:t>    {</a:t>
            </a:r>
          </a:p>
          <a:p>
            <a:r>
              <a:rPr lang="en-US" dirty="0" smtClean="0"/>
              <a:t>        public String Name { get; set; }</a:t>
            </a:r>
          </a:p>
          <a:p>
            <a:r>
              <a:rPr lang="en-US" dirty="0" smtClean="0"/>
              <a:t>        public String Language { get; set; }</a:t>
            </a:r>
          </a:p>
          <a:p>
            <a:r>
              <a:rPr lang="en-US" dirty="0" smtClean="0"/>
              <a:t>        public </a:t>
            </a:r>
            <a:r>
              <a:rPr lang="en-US" dirty="0" err="1" smtClean="0"/>
              <a:t>int</a:t>
            </a:r>
            <a:r>
              <a:rPr lang="en-US" dirty="0" smtClean="0"/>
              <a:t> Age { get; set; }</a:t>
            </a:r>
          </a:p>
          <a:p>
            <a:r>
              <a:rPr lang="hu-HU" dirty="0" smtClean="0"/>
              <a:t>    }</a:t>
            </a:r>
          </a:p>
          <a:p>
            <a:r>
              <a:rPr lang="hu-HU" dirty="0" smtClean="0"/>
              <a:t>    </a:t>
            </a:r>
            <a:r>
              <a:rPr lang="hu-HU" dirty="0" err="1" smtClean="0"/>
              <a:t>class</a:t>
            </a:r>
            <a:r>
              <a:rPr lang="hu-HU" dirty="0" smtClean="0"/>
              <a:t> Program</a:t>
            </a:r>
          </a:p>
          <a:p>
            <a:r>
              <a:rPr lang="hu-HU" dirty="0" smtClean="0"/>
              <a:t>    {</a:t>
            </a:r>
          </a:p>
          <a:p>
            <a:r>
              <a:rPr lang="hu-HU" dirty="0" smtClean="0"/>
              <a:t>        </a:t>
            </a:r>
            <a:r>
              <a:rPr lang="hu-HU" dirty="0" err="1" smtClean="0"/>
              <a:t>static</a:t>
            </a:r>
            <a:r>
              <a:rPr lang="hu-HU" dirty="0" smtClean="0"/>
              <a:t> </a:t>
            </a:r>
            <a:r>
              <a:rPr lang="hu-HU" dirty="0" err="1" smtClean="0"/>
              <a:t>void</a:t>
            </a:r>
            <a:r>
              <a:rPr lang="hu-HU" dirty="0" smtClean="0"/>
              <a:t> Main(</a:t>
            </a:r>
            <a:r>
              <a:rPr lang="hu-HU" dirty="0" err="1" smtClean="0"/>
              <a:t>string</a:t>
            </a:r>
            <a:r>
              <a:rPr lang="hu-HU" dirty="0" smtClean="0"/>
              <a:t>[] </a:t>
            </a:r>
            <a:r>
              <a:rPr lang="hu-HU" dirty="0" err="1" smtClean="0"/>
              <a:t>args</a:t>
            </a:r>
            <a:r>
              <a:rPr lang="hu-HU" dirty="0" smtClean="0"/>
              <a:t>)</a:t>
            </a:r>
          </a:p>
          <a:p>
            <a:r>
              <a:rPr lang="hu-HU" dirty="0" smtClean="0"/>
              <a:t>        {</a:t>
            </a:r>
          </a:p>
          <a:p>
            <a:r>
              <a:rPr lang="hu-HU" dirty="0" smtClean="0"/>
              <a:t>            </a:t>
            </a:r>
            <a:r>
              <a:rPr lang="hu-HU" dirty="0" err="1" smtClean="0"/>
              <a:t>Developer</a:t>
            </a:r>
            <a:r>
              <a:rPr lang="hu-HU" dirty="0" smtClean="0"/>
              <a:t>[] </a:t>
            </a:r>
            <a:r>
              <a:rPr lang="hu-HU" dirty="0" err="1" smtClean="0"/>
              <a:t>developers</a:t>
            </a:r>
            <a:r>
              <a:rPr lang="hu-HU" dirty="0" smtClean="0"/>
              <a:t> = </a:t>
            </a:r>
            <a:r>
              <a:rPr lang="hu-HU" dirty="0" err="1" smtClean="0"/>
              <a:t>new</a:t>
            </a:r>
            <a:r>
              <a:rPr lang="hu-HU" dirty="0" smtClean="0"/>
              <a:t> </a:t>
            </a:r>
            <a:r>
              <a:rPr lang="hu-HU" dirty="0" err="1" smtClean="0"/>
              <a:t>Developer</a:t>
            </a:r>
            <a:r>
              <a:rPr lang="hu-HU" dirty="0" smtClean="0"/>
              <a:t>[]{</a:t>
            </a:r>
          </a:p>
          <a:p>
            <a:r>
              <a:rPr lang="en-US" dirty="0" smtClean="0"/>
              <a:t>                new Developer{ Name="Paulo", Language="C#"},</a:t>
            </a:r>
          </a:p>
          <a:p>
            <a:r>
              <a:rPr lang="en-US" dirty="0" smtClean="0"/>
              <a:t>                new Developer{ Name="Norbert", Language="C#"},</a:t>
            </a:r>
          </a:p>
          <a:p>
            <a:r>
              <a:rPr lang="en-US" dirty="0" smtClean="0"/>
              <a:t>                new Developer{ Name="Frank", Language="VB"}</a:t>
            </a:r>
          </a:p>
          <a:p>
            <a:r>
              <a:rPr lang="hu-HU" dirty="0" smtClean="0"/>
              <a:t>           };</a:t>
            </a:r>
          </a:p>
          <a:p>
            <a:endParaRPr lang="hu-HU" dirty="0" smtClean="0"/>
          </a:p>
          <a:p>
            <a:r>
              <a:rPr lang="hu-HU" dirty="0" smtClean="0"/>
              <a:t>          </a:t>
            </a:r>
            <a:r>
              <a:rPr lang="en-US" dirty="0" err="1" smtClean="0"/>
              <a:t>var</a:t>
            </a:r>
            <a:r>
              <a:rPr lang="en-US" dirty="0" smtClean="0"/>
              <a:t> </a:t>
            </a:r>
            <a:r>
              <a:rPr lang="en-US" dirty="0" err="1" smtClean="0"/>
              <a:t>developerUsingCSharp</a:t>
            </a:r>
            <a:r>
              <a:rPr lang="en-US" dirty="0" smtClean="0"/>
              <a:t> = </a:t>
            </a:r>
            <a:r>
              <a:rPr lang="en-US" b="1" dirty="0" smtClean="0">
                <a:solidFill>
                  <a:srgbClr val="C00000"/>
                </a:solidFill>
              </a:rPr>
              <a:t>from d in developers</a:t>
            </a:r>
          </a:p>
          <a:p>
            <a:r>
              <a:rPr lang="hu-HU" b="1" dirty="0" smtClean="0">
                <a:solidFill>
                  <a:srgbClr val="C00000"/>
                </a:solidFill>
              </a:rPr>
              <a:t>                                       </a:t>
            </a:r>
            <a:r>
              <a:rPr lang="hu-HU" b="1" dirty="0" err="1" smtClean="0">
                <a:solidFill>
                  <a:srgbClr val="C00000"/>
                </a:solidFill>
              </a:rPr>
              <a:t>where</a:t>
            </a:r>
            <a:r>
              <a:rPr lang="hu-HU" b="1" dirty="0" smtClean="0">
                <a:solidFill>
                  <a:srgbClr val="C00000"/>
                </a:solidFill>
              </a:rPr>
              <a:t> </a:t>
            </a:r>
            <a:r>
              <a:rPr lang="hu-HU" b="1" dirty="0" err="1" smtClean="0">
                <a:solidFill>
                  <a:srgbClr val="C00000"/>
                </a:solidFill>
              </a:rPr>
              <a:t>d.Language</a:t>
            </a:r>
            <a:r>
              <a:rPr lang="hu-HU" b="1" dirty="0" smtClean="0">
                <a:solidFill>
                  <a:srgbClr val="C00000"/>
                </a:solidFill>
              </a:rPr>
              <a:t> == "C#"</a:t>
            </a:r>
          </a:p>
          <a:p>
            <a:r>
              <a:rPr lang="hu-HU" b="1" dirty="0" smtClean="0">
                <a:solidFill>
                  <a:srgbClr val="C00000"/>
                </a:solidFill>
              </a:rPr>
              <a:t>                                       </a:t>
            </a:r>
            <a:r>
              <a:rPr lang="hu-HU" b="1" dirty="0" err="1" smtClean="0">
                <a:solidFill>
                  <a:srgbClr val="C00000"/>
                </a:solidFill>
              </a:rPr>
              <a:t>select</a:t>
            </a:r>
            <a:r>
              <a:rPr lang="hu-HU" b="1" dirty="0" smtClean="0">
                <a:solidFill>
                  <a:srgbClr val="C00000"/>
                </a:solidFill>
              </a:rPr>
              <a:t> </a:t>
            </a:r>
            <a:r>
              <a:rPr lang="hu-HU" b="1" dirty="0" err="1" smtClean="0">
                <a:solidFill>
                  <a:srgbClr val="C00000"/>
                </a:solidFill>
              </a:rPr>
              <a:t>d.Name</a:t>
            </a:r>
            <a:r>
              <a:rPr lang="hu-HU" b="1" dirty="0" smtClean="0">
                <a:solidFill>
                  <a:srgbClr val="C00000"/>
                </a:solidFill>
              </a:rPr>
              <a:t>;</a:t>
            </a:r>
          </a:p>
          <a:p>
            <a:endParaRPr lang="hu-HU" dirty="0" smtClean="0"/>
          </a:p>
          <a:p>
            <a:r>
              <a:rPr lang="en-US" dirty="0" smtClean="0"/>
              <a:t>            </a:t>
            </a:r>
            <a:r>
              <a:rPr lang="en-US" dirty="0" err="1" smtClean="0"/>
              <a:t>foreach</a:t>
            </a:r>
            <a:r>
              <a:rPr lang="en-US" dirty="0" smtClean="0"/>
              <a:t> (</a:t>
            </a:r>
            <a:r>
              <a:rPr lang="en-US" dirty="0" err="1" smtClean="0"/>
              <a:t>var</a:t>
            </a:r>
            <a:r>
              <a:rPr lang="en-US" dirty="0" smtClean="0"/>
              <a:t> item in </a:t>
            </a:r>
            <a:r>
              <a:rPr lang="en-US" dirty="0" err="1" smtClean="0"/>
              <a:t>developerUsingCSharp</a:t>
            </a:r>
            <a:r>
              <a:rPr lang="en-US" dirty="0" smtClean="0"/>
              <a:t>)</a:t>
            </a:r>
          </a:p>
          <a:p>
            <a:r>
              <a:rPr lang="hu-HU" dirty="0" smtClean="0"/>
              <a:t>            {                </a:t>
            </a:r>
            <a:r>
              <a:rPr lang="hu-HU" dirty="0" err="1" smtClean="0"/>
              <a:t>Console.WriteLine</a:t>
            </a:r>
            <a:r>
              <a:rPr lang="hu-HU" dirty="0" smtClean="0"/>
              <a:t>(</a:t>
            </a:r>
            <a:r>
              <a:rPr lang="hu-HU" dirty="0" err="1" smtClean="0"/>
              <a:t>item</a:t>
            </a:r>
            <a:r>
              <a:rPr lang="hu-HU" dirty="0" smtClean="0"/>
              <a:t>);            }        }    }</a:t>
            </a:r>
            <a:endParaRPr lang="hu-HU" dirty="0"/>
          </a:p>
        </p:txBody>
      </p:sp>
      <p:sp>
        <p:nvSpPr>
          <p:cNvPr id="6" name="Szövegdoboz 5"/>
          <p:cNvSpPr txBox="1"/>
          <p:nvPr/>
        </p:nvSpPr>
        <p:spPr>
          <a:xfrm>
            <a:off x="5929322" y="5000636"/>
            <a:ext cx="2707857" cy="92333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dk1"/>
          </a:lnRef>
          <a:fillRef idx="2">
            <a:schemeClr val="dk1"/>
          </a:fillRef>
          <a:effectRef idx="1">
            <a:schemeClr val="dk1"/>
          </a:effectRef>
          <a:fontRef idx="minor">
            <a:schemeClr val="dk1"/>
          </a:fontRef>
        </p:style>
        <p:txBody>
          <a:bodyPr wrap="none" rtlCol="0">
            <a:spAutoFit/>
          </a:bodyPr>
          <a:lstStyle/>
          <a:p>
            <a:r>
              <a:rPr lang="hu-HU" dirty="0" err="1" smtClean="0"/>
              <a:t>Select</a:t>
            </a:r>
            <a:r>
              <a:rPr lang="hu-HU" dirty="0" smtClean="0"/>
              <a:t> </a:t>
            </a:r>
            <a:r>
              <a:rPr lang="hu-HU" dirty="0" err="1" smtClean="0"/>
              <a:t>d.Name</a:t>
            </a:r>
            <a:r>
              <a:rPr lang="hu-HU" dirty="0" smtClean="0"/>
              <a:t/>
            </a:r>
            <a:br>
              <a:rPr lang="hu-HU" dirty="0" smtClean="0"/>
            </a:br>
            <a:r>
              <a:rPr lang="hu-HU" dirty="0" err="1" smtClean="0"/>
              <a:t>from</a:t>
            </a:r>
            <a:r>
              <a:rPr lang="hu-HU" dirty="0" smtClean="0"/>
              <a:t> d </a:t>
            </a:r>
            <a:r>
              <a:rPr lang="hu-HU" dirty="0" err="1" smtClean="0"/>
              <a:t>in</a:t>
            </a:r>
            <a:r>
              <a:rPr lang="hu-HU" dirty="0" smtClean="0"/>
              <a:t> </a:t>
            </a:r>
            <a:r>
              <a:rPr lang="hu-HU" dirty="0" err="1" smtClean="0"/>
              <a:t>developers</a:t>
            </a:r>
            <a:endParaRPr lang="hu-HU" dirty="0" smtClean="0"/>
          </a:p>
          <a:p>
            <a:r>
              <a:rPr lang="hu-HU" dirty="0" err="1" smtClean="0"/>
              <a:t>Where</a:t>
            </a:r>
            <a:r>
              <a:rPr lang="hu-HU" dirty="0" smtClean="0"/>
              <a:t> </a:t>
            </a:r>
            <a:r>
              <a:rPr lang="hu-HU" dirty="0" err="1" smtClean="0"/>
              <a:t>d.Language</a:t>
            </a:r>
            <a:r>
              <a:rPr lang="hu-HU" dirty="0" smtClean="0"/>
              <a:t> == „C#”</a:t>
            </a:r>
            <a:endParaRPr lang="hu-H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1643043" y="1285860"/>
            <a:ext cx="5357850" cy="1485912"/>
          </a:xfrm>
          <a:prstGeom prst="rect">
            <a:avLst/>
          </a:prstGeom>
          <a:ln/>
        </p:spPr>
        <p:style>
          <a:lnRef idx="2">
            <a:schemeClr val="accent6"/>
          </a:lnRef>
          <a:fillRef idx="1">
            <a:schemeClr val="lt1"/>
          </a:fillRef>
          <a:effectRef idx="0">
            <a:schemeClr val="accent6"/>
          </a:effectRef>
          <a:fontRef idx="minor">
            <a:schemeClr val="dk1"/>
          </a:fontRef>
        </p:style>
        <p:txBody>
          <a:bodyPr lIns="108000" tIns="72000" rIns="108000" bIns="72000" rtlCol="0" anchor="t"/>
          <a:lstStyle/>
          <a:p>
            <a:r>
              <a:rPr lang="hu-HU" sz="2800" b="1" dirty="0" smtClean="0">
                <a:solidFill>
                  <a:schemeClr val="tx1"/>
                </a:solidFill>
              </a:rPr>
              <a:t>var q = </a:t>
            </a:r>
            <a:r>
              <a:rPr lang="en-US" sz="2800" b="1" dirty="0" smtClean="0">
                <a:solidFill>
                  <a:schemeClr val="tx1"/>
                </a:solidFill>
              </a:rPr>
              <a:t>from m in list </a:t>
            </a:r>
            <a:endParaRPr lang="hu-HU" sz="2800" b="1" dirty="0" smtClean="0">
              <a:solidFill>
                <a:schemeClr val="tx1"/>
              </a:solidFill>
            </a:endParaRPr>
          </a:p>
          <a:p>
            <a:r>
              <a:rPr lang="en-US" sz="2800" b="1" dirty="0" smtClean="0">
                <a:solidFill>
                  <a:schemeClr val="tx1"/>
                </a:solidFill>
              </a:rPr>
              <a:t>where </a:t>
            </a:r>
            <a:r>
              <a:rPr lang="en-US" sz="2800" b="1" dirty="0" err="1" smtClean="0">
                <a:solidFill>
                  <a:schemeClr val="tx1"/>
                </a:solidFill>
              </a:rPr>
              <a:t>m.Title.StartsWith</a:t>
            </a:r>
            <a:r>
              <a:rPr lang="en-US" sz="2800" b="1" dirty="0" smtClean="0">
                <a:solidFill>
                  <a:schemeClr val="tx1"/>
                </a:solidFill>
              </a:rPr>
              <a:t>( "S" ) </a:t>
            </a:r>
            <a:endParaRPr lang="hu-HU" sz="2800" b="1" dirty="0" smtClean="0">
              <a:solidFill>
                <a:schemeClr val="tx1"/>
              </a:solidFill>
            </a:endParaRPr>
          </a:p>
          <a:p>
            <a:r>
              <a:rPr lang="en-US" sz="2800" b="1" dirty="0" smtClean="0">
                <a:solidFill>
                  <a:schemeClr val="tx1"/>
                </a:solidFill>
              </a:rPr>
              <a:t>select</a:t>
            </a:r>
            <a:r>
              <a:rPr lang="hu-HU" sz="2800" b="1" dirty="0" smtClean="0">
                <a:solidFill>
                  <a:schemeClr val="tx1"/>
                </a:solidFill>
              </a:rPr>
              <a:t> new {</a:t>
            </a:r>
            <a:r>
              <a:rPr lang="en-US" sz="2800" b="1" dirty="0" smtClean="0">
                <a:solidFill>
                  <a:schemeClr val="tx1"/>
                </a:solidFill>
              </a:rPr>
              <a:t> </a:t>
            </a:r>
            <a:r>
              <a:rPr lang="en-US" sz="2800" b="1" dirty="0" err="1" smtClean="0">
                <a:solidFill>
                  <a:schemeClr val="tx1"/>
                </a:solidFill>
              </a:rPr>
              <a:t>m.Title</a:t>
            </a:r>
            <a:r>
              <a:rPr lang="hu-HU" sz="2800" b="1" dirty="0" smtClean="0">
                <a:solidFill>
                  <a:schemeClr val="tx1"/>
                </a:solidFill>
              </a:rPr>
              <a:t>, </a:t>
            </a:r>
            <a:r>
              <a:rPr lang="en-US" sz="2800" b="1" dirty="0" smtClean="0">
                <a:solidFill>
                  <a:schemeClr val="tx1"/>
                </a:solidFill>
              </a:rPr>
              <a:t>m</a:t>
            </a:r>
            <a:r>
              <a:rPr lang="hu-HU" sz="2800" b="1" dirty="0" smtClean="0">
                <a:solidFill>
                  <a:schemeClr val="tx1"/>
                </a:solidFill>
              </a:rPr>
              <a:t>.</a:t>
            </a:r>
            <a:r>
              <a:rPr lang="en-US" sz="2800" b="1" dirty="0" smtClean="0">
                <a:solidFill>
                  <a:schemeClr val="tx1"/>
                </a:solidFill>
              </a:rPr>
              <a:t>Length</a:t>
            </a:r>
            <a:r>
              <a:rPr lang="hu-HU" sz="2800" b="1" dirty="0" smtClean="0">
                <a:solidFill>
                  <a:schemeClr val="tx1"/>
                </a:solidFill>
              </a:rPr>
              <a:t> }</a:t>
            </a:r>
            <a:r>
              <a:rPr lang="en-US" sz="2800" b="1" dirty="0" smtClean="0">
                <a:solidFill>
                  <a:schemeClr val="tx1"/>
                </a:solidFill>
              </a:rPr>
              <a:t>;</a:t>
            </a:r>
            <a:endParaRPr lang="hu-HU" sz="2800" b="1" dirty="0" smtClean="0">
              <a:solidFill>
                <a:schemeClr val="tx1"/>
              </a:solidFill>
            </a:endParaRPr>
          </a:p>
        </p:txBody>
      </p:sp>
      <p:sp>
        <p:nvSpPr>
          <p:cNvPr id="22" name="Rectangle 21"/>
          <p:cNvSpPr/>
          <p:nvPr/>
        </p:nvSpPr>
        <p:spPr>
          <a:xfrm>
            <a:off x="1643042" y="3857628"/>
            <a:ext cx="6643734" cy="1357322"/>
          </a:xfrm>
          <a:prstGeom prst="rect">
            <a:avLst/>
          </a:prstGeom>
          <a:ln/>
        </p:spPr>
        <p:style>
          <a:lnRef idx="2">
            <a:schemeClr val="accent6"/>
          </a:lnRef>
          <a:fillRef idx="1">
            <a:schemeClr val="lt1"/>
          </a:fillRef>
          <a:effectRef idx="0">
            <a:schemeClr val="accent6"/>
          </a:effectRef>
          <a:fontRef idx="minor">
            <a:schemeClr val="dk1"/>
          </a:fontRef>
        </p:style>
        <p:txBody>
          <a:bodyPr lIns="108000" tIns="72000" rIns="108000" bIns="72000" rtlCol="0" anchor="t"/>
          <a:lstStyle/>
          <a:p>
            <a:r>
              <a:rPr lang="hu-HU" sz="2800" b="1" dirty="0" smtClean="0">
                <a:solidFill>
                  <a:schemeClr val="tx1"/>
                </a:solidFill>
              </a:rPr>
              <a:t>var q = list</a:t>
            </a:r>
          </a:p>
          <a:p>
            <a:r>
              <a:rPr lang="hu-HU" sz="2800" b="1" dirty="0" smtClean="0">
                <a:solidFill>
                  <a:schemeClr val="tx1"/>
                </a:solidFill>
              </a:rPr>
              <a:t>.Where( </a:t>
            </a:r>
            <a:r>
              <a:rPr lang="en-US" sz="2800" b="1" dirty="0" smtClean="0">
                <a:solidFill>
                  <a:schemeClr val="tx1"/>
                </a:solidFill>
              </a:rPr>
              <a:t>m</a:t>
            </a:r>
            <a:r>
              <a:rPr lang="hu-HU" sz="2800" b="1" dirty="0" smtClean="0">
                <a:solidFill>
                  <a:schemeClr val="tx1"/>
                </a:solidFill>
              </a:rPr>
              <a:t> =&gt; </a:t>
            </a:r>
            <a:r>
              <a:rPr lang="en-US" sz="2800" b="1" dirty="0" smtClean="0">
                <a:solidFill>
                  <a:schemeClr val="tx1"/>
                </a:solidFill>
              </a:rPr>
              <a:t>m</a:t>
            </a:r>
            <a:r>
              <a:rPr lang="hu-HU" sz="2800" b="1" dirty="0" smtClean="0">
                <a:solidFill>
                  <a:schemeClr val="tx1"/>
                </a:solidFill>
              </a:rPr>
              <a:t>.Length.StartsWith( "</a:t>
            </a:r>
            <a:r>
              <a:rPr lang="en-US" sz="2800" b="1" dirty="0" smtClean="0">
                <a:solidFill>
                  <a:schemeClr val="tx1"/>
                </a:solidFill>
              </a:rPr>
              <a:t>S</a:t>
            </a:r>
            <a:r>
              <a:rPr lang="hu-HU" sz="2800" b="1" dirty="0" smtClean="0">
                <a:solidFill>
                  <a:schemeClr val="tx1"/>
                </a:solidFill>
              </a:rPr>
              <a:t>" ) )</a:t>
            </a:r>
            <a:r>
              <a:rPr lang="hu-HU" sz="2800" dirty="0" smtClean="0">
                <a:solidFill>
                  <a:schemeClr val="tx1"/>
                </a:solidFill>
              </a:rPr>
              <a:t> </a:t>
            </a:r>
          </a:p>
          <a:p>
            <a:r>
              <a:rPr lang="hu-HU" sz="2800" b="1" dirty="0" smtClean="0">
                <a:solidFill>
                  <a:schemeClr val="tx1"/>
                </a:solidFill>
              </a:rPr>
              <a:t>.Select( </a:t>
            </a:r>
            <a:r>
              <a:rPr lang="en-US" sz="2800" b="1" dirty="0" smtClean="0">
                <a:solidFill>
                  <a:schemeClr val="tx1"/>
                </a:solidFill>
              </a:rPr>
              <a:t>m</a:t>
            </a:r>
            <a:r>
              <a:rPr lang="hu-HU" sz="2800" b="1" dirty="0" smtClean="0">
                <a:solidFill>
                  <a:schemeClr val="tx1"/>
                </a:solidFill>
              </a:rPr>
              <a:t> =&gt; new { </a:t>
            </a:r>
            <a:r>
              <a:rPr lang="en-US" sz="2800" b="1" dirty="0" smtClean="0">
                <a:solidFill>
                  <a:schemeClr val="tx1"/>
                </a:solidFill>
              </a:rPr>
              <a:t>m</a:t>
            </a:r>
            <a:r>
              <a:rPr lang="hu-HU" sz="2800" b="1" dirty="0" smtClean="0">
                <a:solidFill>
                  <a:schemeClr val="tx1"/>
                </a:solidFill>
              </a:rPr>
              <a:t>.Title</a:t>
            </a:r>
            <a:r>
              <a:rPr lang="en-US" sz="2800" b="1" dirty="0" smtClean="0">
                <a:solidFill>
                  <a:schemeClr val="tx1"/>
                </a:solidFill>
              </a:rPr>
              <a:t>, </a:t>
            </a:r>
            <a:r>
              <a:rPr lang="en-US" sz="2800" b="1" dirty="0" err="1" smtClean="0">
                <a:solidFill>
                  <a:schemeClr val="tx1"/>
                </a:solidFill>
              </a:rPr>
              <a:t>m.Length</a:t>
            </a:r>
            <a:r>
              <a:rPr lang="hu-HU" sz="2800" b="1" dirty="0" smtClean="0">
                <a:solidFill>
                  <a:schemeClr val="tx1"/>
                </a:solidFill>
              </a:rPr>
              <a:t> } );</a:t>
            </a:r>
          </a:p>
        </p:txBody>
      </p:sp>
      <p:sp>
        <p:nvSpPr>
          <p:cNvPr id="348171" name="AutoShape 11"/>
          <p:cNvSpPr>
            <a:spLocks noChangeArrowheads="1"/>
          </p:cNvSpPr>
          <p:nvPr/>
        </p:nvSpPr>
        <p:spPr bwMode="auto">
          <a:xfrm>
            <a:off x="285720" y="1714488"/>
            <a:ext cx="1295400" cy="3124200"/>
          </a:xfrm>
          <a:prstGeom prst="curvedRightArrow">
            <a:avLst>
              <a:gd name="adj1" fmla="val 48235"/>
              <a:gd name="adj2" fmla="val 96471"/>
              <a:gd name="adj3" fmla="val 33333"/>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hu-HU"/>
          </a:p>
        </p:txBody>
      </p:sp>
      <p:sp>
        <p:nvSpPr>
          <p:cNvPr id="348172" name="AutoShape 12"/>
          <p:cNvSpPr>
            <a:spLocks noChangeArrowheads="1"/>
          </p:cNvSpPr>
          <p:nvPr/>
        </p:nvSpPr>
        <p:spPr bwMode="auto">
          <a:xfrm>
            <a:off x="214282" y="5729310"/>
            <a:ext cx="1524000" cy="914400"/>
          </a:xfrm>
          <a:prstGeom prst="wedgeRoundRectCallout">
            <a:avLst>
              <a:gd name="adj1" fmla="val 73750"/>
              <a:gd name="adj2" fmla="val -110940"/>
              <a:gd name="adj3" fmla="val 16667"/>
            </a:avLst>
          </a:prstGeom>
          <a:solidFill>
            <a:schemeClr val="tx1">
              <a:lumMod val="95000"/>
            </a:schemeClr>
          </a:solidFill>
          <a:ln>
            <a:headEnd type="none" w="sm" len="sm"/>
            <a:tailEnd type="none" w="sm" len="sm"/>
          </a:ln>
          <a:effectLst>
            <a:outerShdw blurRad="215900" dist="139700" dir="7860000" algn="tr" rotWithShape="0">
              <a:prstClr val="black">
                <a:alpha val="44000"/>
              </a:prstClr>
            </a:outerShdw>
          </a:effectLst>
          <a:scene3d>
            <a:camera prst="orthographicFront">
              <a:rot lat="0" lon="0" rev="0"/>
            </a:camera>
            <a:lightRig rig="harsh" dir="t">
              <a:rot lat="0" lon="0" rev="9000000"/>
            </a:lightRig>
          </a:scene3d>
          <a:sp3d prstMaterial="translucentPowder">
            <a:bevelT w="101600" h="25400"/>
            <a:bevelB w="25400" prst="convex"/>
          </a:sp3d>
        </p:spPr>
        <p:style>
          <a:lnRef idx="0">
            <a:schemeClr val="accent4"/>
          </a:lnRef>
          <a:fillRef idx="3">
            <a:schemeClr val="accent4"/>
          </a:fillRef>
          <a:effectRef idx="3">
            <a:schemeClr val="accent4"/>
          </a:effectRef>
          <a:fontRef idx="minor">
            <a:schemeClr val="lt1"/>
          </a:fontRef>
        </p:style>
        <p:txBody>
          <a:bodyPr anchor="ctr"/>
          <a:lstStyle/>
          <a:p>
            <a:pPr algn="ctr">
              <a:lnSpc>
                <a:spcPct val="90000"/>
              </a:lnSpc>
            </a:pPr>
            <a:r>
              <a:rPr lang="hu-HU" sz="2000" b="1" dirty="0" smtClean="0">
                <a:solidFill>
                  <a:schemeClr val="bg1"/>
                </a:solidFill>
              </a:rPr>
              <a:t>Bővítő metódusok</a:t>
            </a:r>
            <a:endParaRPr lang="en-US" sz="2000" b="1" dirty="0">
              <a:solidFill>
                <a:schemeClr val="bg1"/>
              </a:solidFill>
            </a:endParaRPr>
          </a:p>
        </p:txBody>
      </p:sp>
      <p:sp>
        <p:nvSpPr>
          <p:cNvPr id="348173" name="AutoShape 13"/>
          <p:cNvSpPr>
            <a:spLocks noChangeArrowheads="1"/>
          </p:cNvSpPr>
          <p:nvPr/>
        </p:nvSpPr>
        <p:spPr bwMode="auto">
          <a:xfrm>
            <a:off x="3609980" y="2857496"/>
            <a:ext cx="1676400" cy="914400"/>
          </a:xfrm>
          <a:prstGeom prst="wedgeRoundRectCallout">
            <a:avLst>
              <a:gd name="adj1" fmla="val -59375"/>
              <a:gd name="adj2" fmla="val 120662"/>
              <a:gd name="adj3" fmla="val 16667"/>
            </a:avLst>
          </a:prstGeom>
          <a:solidFill>
            <a:schemeClr val="tx1">
              <a:lumMod val="95000"/>
            </a:schemeClr>
          </a:solidFill>
          <a:ln>
            <a:headEnd type="none" w="sm" len="sm"/>
            <a:tailEnd type="none" w="sm" len="sm"/>
          </a:ln>
          <a:effectLst>
            <a:outerShdw blurRad="215900" dist="139700" dir="7860000" algn="tr" rotWithShape="0">
              <a:prstClr val="black">
                <a:alpha val="44000"/>
              </a:prstClr>
            </a:outerShdw>
          </a:effectLst>
          <a:scene3d>
            <a:camera prst="orthographicFront">
              <a:rot lat="0" lon="0" rev="0"/>
            </a:camera>
            <a:lightRig rig="harsh" dir="t">
              <a:rot lat="0" lon="0" rev="9000000"/>
            </a:lightRig>
          </a:scene3d>
          <a:sp3d prstMaterial="translucentPowder">
            <a:bevelT w="101600" h="25400"/>
            <a:bevelB w="25400" prst="convex"/>
          </a:sp3d>
        </p:spPr>
        <p:style>
          <a:lnRef idx="0">
            <a:schemeClr val="accent4"/>
          </a:lnRef>
          <a:fillRef idx="3">
            <a:schemeClr val="accent4"/>
          </a:fillRef>
          <a:effectRef idx="3">
            <a:schemeClr val="accent4"/>
          </a:effectRef>
          <a:fontRef idx="minor">
            <a:schemeClr val="lt1"/>
          </a:fontRef>
        </p:style>
        <p:txBody>
          <a:bodyPr anchor="ctr"/>
          <a:lstStyle/>
          <a:p>
            <a:pPr algn="ctr">
              <a:lnSpc>
                <a:spcPct val="90000"/>
              </a:lnSpc>
            </a:pPr>
            <a:r>
              <a:rPr lang="hu-HU" sz="2000" b="1" dirty="0" smtClean="0">
                <a:solidFill>
                  <a:schemeClr val="bg1"/>
                </a:solidFill>
              </a:rPr>
              <a:t>Lambda kifejezések</a:t>
            </a:r>
            <a:endParaRPr lang="en-US" sz="2000" b="1" dirty="0">
              <a:solidFill>
                <a:schemeClr val="bg1"/>
              </a:solidFill>
            </a:endParaRPr>
          </a:p>
        </p:txBody>
      </p:sp>
      <p:sp>
        <p:nvSpPr>
          <p:cNvPr id="348174" name="AutoShape 14"/>
          <p:cNvSpPr>
            <a:spLocks noChangeArrowheads="1"/>
          </p:cNvSpPr>
          <p:nvPr/>
        </p:nvSpPr>
        <p:spPr bwMode="auto">
          <a:xfrm>
            <a:off x="6786578" y="157146"/>
            <a:ext cx="1905000" cy="914400"/>
          </a:xfrm>
          <a:prstGeom prst="wedgeRoundRectCallout">
            <a:avLst>
              <a:gd name="adj1" fmla="val -88417"/>
              <a:gd name="adj2" fmla="val 79690"/>
              <a:gd name="adj3" fmla="val 16667"/>
            </a:avLst>
          </a:prstGeom>
          <a:solidFill>
            <a:schemeClr val="tx1">
              <a:lumMod val="95000"/>
            </a:schemeClr>
          </a:solidFill>
          <a:ln>
            <a:headEnd type="none" w="sm" len="sm"/>
            <a:tailEnd type="none" w="sm" len="sm"/>
          </a:ln>
          <a:effectLst>
            <a:outerShdw blurRad="215900" dist="139700" dir="7860000" algn="tr" rotWithShape="0">
              <a:prstClr val="black">
                <a:alpha val="44000"/>
              </a:prstClr>
            </a:outerShdw>
          </a:effectLst>
          <a:scene3d>
            <a:camera prst="orthographicFront">
              <a:rot lat="0" lon="0" rev="0"/>
            </a:camera>
            <a:lightRig rig="harsh" dir="t">
              <a:rot lat="0" lon="0" rev="9000000"/>
            </a:lightRig>
          </a:scene3d>
          <a:sp3d prstMaterial="translucentPowder">
            <a:bevelT w="101600" h="25400"/>
            <a:bevelB w="25400" prst="convex"/>
          </a:sp3d>
        </p:spPr>
        <p:style>
          <a:lnRef idx="0">
            <a:schemeClr val="accent4"/>
          </a:lnRef>
          <a:fillRef idx="3">
            <a:schemeClr val="accent4"/>
          </a:fillRef>
          <a:effectRef idx="3">
            <a:schemeClr val="accent4"/>
          </a:effectRef>
          <a:fontRef idx="minor">
            <a:schemeClr val="lt1"/>
          </a:fontRef>
        </p:style>
        <p:txBody>
          <a:bodyPr anchor="ctr"/>
          <a:lstStyle/>
          <a:p>
            <a:pPr algn="ctr">
              <a:lnSpc>
                <a:spcPct val="90000"/>
              </a:lnSpc>
            </a:pPr>
            <a:r>
              <a:rPr lang="hu-HU" sz="2000" b="1" dirty="0" smtClean="0">
                <a:solidFill>
                  <a:schemeClr val="bg1"/>
                </a:solidFill>
              </a:rPr>
              <a:t>Lekérdezések</a:t>
            </a:r>
            <a:endParaRPr lang="en-US" sz="2000" b="1" dirty="0">
              <a:solidFill>
                <a:schemeClr val="bg1"/>
              </a:solidFill>
            </a:endParaRPr>
          </a:p>
        </p:txBody>
      </p:sp>
      <p:sp>
        <p:nvSpPr>
          <p:cNvPr id="348175" name="AutoShape 15"/>
          <p:cNvSpPr>
            <a:spLocks noChangeArrowheads="1"/>
          </p:cNvSpPr>
          <p:nvPr/>
        </p:nvSpPr>
        <p:spPr bwMode="auto">
          <a:xfrm>
            <a:off x="6681814" y="5586434"/>
            <a:ext cx="1676400" cy="914400"/>
          </a:xfrm>
          <a:prstGeom prst="wedgeRoundRectCallout">
            <a:avLst>
              <a:gd name="adj1" fmla="val -105872"/>
              <a:gd name="adj2" fmla="val -87152"/>
              <a:gd name="adj3" fmla="val 16667"/>
            </a:avLst>
          </a:prstGeom>
          <a:solidFill>
            <a:schemeClr val="tx1">
              <a:lumMod val="95000"/>
            </a:schemeClr>
          </a:solidFill>
          <a:ln>
            <a:headEnd type="none" w="sm" len="sm"/>
            <a:tailEnd type="none" w="sm" len="sm"/>
          </a:ln>
          <a:effectLst>
            <a:outerShdw blurRad="215900" dist="139700" dir="7860000" algn="tr" rotWithShape="0">
              <a:prstClr val="black">
                <a:alpha val="44000"/>
              </a:prstClr>
            </a:outerShdw>
          </a:effectLst>
          <a:scene3d>
            <a:camera prst="orthographicFront">
              <a:rot lat="0" lon="0" rev="0"/>
            </a:camera>
            <a:lightRig rig="harsh" dir="t">
              <a:rot lat="0" lon="0" rev="9000000"/>
            </a:lightRig>
          </a:scene3d>
          <a:sp3d prstMaterial="translucentPowder">
            <a:bevelT w="101600" h="25400"/>
            <a:bevelB w="25400" prst="convex"/>
          </a:sp3d>
        </p:spPr>
        <p:style>
          <a:lnRef idx="0">
            <a:schemeClr val="accent4"/>
          </a:lnRef>
          <a:fillRef idx="3">
            <a:schemeClr val="accent4"/>
          </a:fillRef>
          <a:effectRef idx="3">
            <a:schemeClr val="accent4"/>
          </a:effectRef>
          <a:fontRef idx="minor">
            <a:schemeClr val="lt1"/>
          </a:fontRef>
        </p:style>
        <p:txBody>
          <a:bodyPr anchor="ctr"/>
          <a:lstStyle/>
          <a:p>
            <a:pPr algn="ctr">
              <a:lnSpc>
                <a:spcPct val="90000"/>
              </a:lnSpc>
            </a:pPr>
            <a:r>
              <a:rPr lang="hu-HU" sz="2000" b="1" dirty="0" smtClean="0">
                <a:solidFill>
                  <a:schemeClr val="bg1"/>
                </a:solidFill>
              </a:rPr>
              <a:t>Objektum inicializálók</a:t>
            </a:r>
            <a:endParaRPr lang="en-US" sz="2000" b="1" dirty="0">
              <a:solidFill>
                <a:schemeClr val="bg1"/>
              </a:solidFill>
            </a:endParaRPr>
          </a:p>
        </p:txBody>
      </p:sp>
      <p:sp>
        <p:nvSpPr>
          <p:cNvPr id="348176" name="AutoShape 16"/>
          <p:cNvSpPr>
            <a:spLocks noChangeArrowheads="1"/>
          </p:cNvSpPr>
          <p:nvPr/>
        </p:nvSpPr>
        <p:spPr bwMode="auto">
          <a:xfrm>
            <a:off x="2395534" y="5657872"/>
            <a:ext cx="1676400" cy="914400"/>
          </a:xfrm>
          <a:prstGeom prst="wedgeRoundRectCallout">
            <a:avLst>
              <a:gd name="adj1" fmla="val 45642"/>
              <a:gd name="adj2" fmla="val -102260"/>
              <a:gd name="adj3" fmla="val 16667"/>
            </a:avLst>
          </a:prstGeom>
          <a:solidFill>
            <a:schemeClr val="tx1">
              <a:lumMod val="95000"/>
            </a:schemeClr>
          </a:solidFill>
          <a:ln>
            <a:headEnd type="none" w="sm" len="sm"/>
            <a:tailEnd type="none" w="sm" len="sm"/>
          </a:ln>
          <a:effectLst>
            <a:outerShdw blurRad="215900" dist="139700" dir="7860000" algn="tr" rotWithShape="0">
              <a:prstClr val="black">
                <a:alpha val="44000"/>
              </a:prstClr>
            </a:outerShdw>
          </a:effectLst>
          <a:scene3d>
            <a:camera prst="orthographicFront">
              <a:rot lat="0" lon="0" rev="0"/>
            </a:camera>
            <a:lightRig rig="harsh" dir="t">
              <a:rot lat="0" lon="0" rev="9000000"/>
            </a:lightRig>
          </a:scene3d>
          <a:sp3d prstMaterial="translucentPowder">
            <a:bevelT w="101600" h="25400"/>
            <a:bevelB w="25400" prst="convex"/>
          </a:sp3d>
        </p:spPr>
        <p:style>
          <a:lnRef idx="0">
            <a:schemeClr val="accent4"/>
          </a:lnRef>
          <a:fillRef idx="3">
            <a:schemeClr val="accent4"/>
          </a:fillRef>
          <a:effectRef idx="3">
            <a:schemeClr val="accent4"/>
          </a:effectRef>
          <a:fontRef idx="minor">
            <a:schemeClr val="lt1"/>
          </a:fontRef>
        </p:style>
        <p:txBody>
          <a:bodyPr anchor="ctr"/>
          <a:lstStyle/>
          <a:p>
            <a:pPr algn="ctr">
              <a:lnSpc>
                <a:spcPct val="90000"/>
              </a:lnSpc>
            </a:pPr>
            <a:r>
              <a:rPr lang="hu-HU" sz="2000" b="1" dirty="0" smtClean="0">
                <a:solidFill>
                  <a:schemeClr val="bg1"/>
                </a:solidFill>
              </a:rPr>
              <a:t>Névtelen típusok</a:t>
            </a:r>
            <a:endParaRPr lang="en-US" sz="2000" b="1" dirty="0">
              <a:solidFill>
                <a:schemeClr val="bg1"/>
              </a:solidFill>
            </a:endParaRPr>
          </a:p>
        </p:txBody>
      </p:sp>
      <p:sp>
        <p:nvSpPr>
          <p:cNvPr id="348180" name="AutoShape 20"/>
          <p:cNvSpPr>
            <a:spLocks noChangeArrowheads="1"/>
          </p:cNvSpPr>
          <p:nvPr/>
        </p:nvSpPr>
        <p:spPr bwMode="auto">
          <a:xfrm>
            <a:off x="380984" y="2728914"/>
            <a:ext cx="1905000" cy="914400"/>
          </a:xfrm>
          <a:prstGeom prst="wedgeRoundRectCallout">
            <a:avLst>
              <a:gd name="adj1" fmla="val 36750"/>
              <a:gd name="adj2" fmla="val 92361"/>
              <a:gd name="adj3" fmla="val 16667"/>
            </a:avLst>
          </a:prstGeom>
          <a:solidFill>
            <a:schemeClr val="tx1">
              <a:lumMod val="95000"/>
            </a:schemeClr>
          </a:solidFill>
          <a:ln>
            <a:headEnd type="none" w="sm" len="sm"/>
            <a:tailEnd type="none" w="sm" len="sm"/>
          </a:ln>
          <a:effectLst>
            <a:outerShdw blurRad="215900" dist="139700" dir="7860000" algn="tr" rotWithShape="0">
              <a:prstClr val="black">
                <a:alpha val="44000"/>
              </a:prstClr>
            </a:outerShdw>
          </a:effectLst>
          <a:scene3d>
            <a:camera prst="orthographicFront">
              <a:rot lat="0" lon="0" rev="0"/>
            </a:camera>
            <a:lightRig rig="harsh" dir="t">
              <a:rot lat="0" lon="0" rev="9000000"/>
            </a:lightRig>
          </a:scene3d>
          <a:sp3d prstMaterial="translucentPowder">
            <a:bevelT w="101600" h="25400"/>
            <a:bevelB w="25400" prst="convex"/>
          </a:sp3d>
        </p:spPr>
        <p:style>
          <a:lnRef idx="0">
            <a:schemeClr val="accent4"/>
          </a:lnRef>
          <a:fillRef idx="3">
            <a:schemeClr val="accent4"/>
          </a:fillRef>
          <a:effectRef idx="3">
            <a:schemeClr val="accent4"/>
          </a:effectRef>
          <a:fontRef idx="minor">
            <a:schemeClr val="lt1"/>
          </a:fontRef>
        </p:style>
        <p:txBody>
          <a:bodyPr anchor="ctr"/>
          <a:lstStyle/>
          <a:p>
            <a:pPr algn="ctr">
              <a:lnSpc>
                <a:spcPct val="90000"/>
              </a:lnSpc>
            </a:pPr>
            <a:r>
              <a:rPr lang="hu-HU" sz="2000" b="1" dirty="0" smtClean="0">
                <a:solidFill>
                  <a:schemeClr val="bg1"/>
                </a:solidFill>
              </a:rPr>
              <a:t>Implicit típusú lokális változó</a:t>
            </a:r>
            <a:endParaRPr lang="en-US" sz="2000" b="1" dirty="0">
              <a:solidFill>
                <a:schemeClr val="bg1"/>
              </a:solidFill>
            </a:endParaRPr>
          </a:p>
        </p:txBody>
      </p:sp>
      <p:sp>
        <p:nvSpPr>
          <p:cNvPr id="13" name="Szövegdoboz 12"/>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C# 3.0</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48174"/>
                                        </p:tgtEl>
                                        <p:attrNameLst>
                                          <p:attrName>style.visibility</p:attrName>
                                        </p:attrNameLst>
                                      </p:cBhvr>
                                      <p:to>
                                        <p:strVal val="visible"/>
                                      </p:to>
                                    </p:set>
                                    <p:animEffect transition="in" filter="fade">
                                      <p:cBhvr>
                                        <p:cTn id="7" dur="500"/>
                                        <p:tgtEl>
                                          <p:spTgt spid="34817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48171"/>
                                        </p:tgtEl>
                                        <p:attrNameLst>
                                          <p:attrName>style.visibility</p:attrName>
                                        </p:attrNameLst>
                                      </p:cBhvr>
                                      <p:to>
                                        <p:strVal val="visible"/>
                                      </p:to>
                                    </p:set>
                                    <p:animEffect transition="in" filter="wipe(up)">
                                      <p:cBhvr>
                                        <p:cTn id="12" dur="500"/>
                                        <p:tgtEl>
                                          <p:spTgt spid="348171"/>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348180"/>
                                        </p:tgtEl>
                                        <p:attrNameLst>
                                          <p:attrName>style.visibility</p:attrName>
                                        </p:attrNameLst>
                                      </p:cBhvr>
                                      <p:to>
                                        <p:strVal val="visible"/>
                                      </p:to>
                                    </p:set>
                                    <p:animEffect transition="in" filter="fade">
                                      <p:cBhvr>
                                        <p:cTn id="19" dur="500"/>
                                        <p:tgtEl>
                                          <p:spTgt spid="348180"/>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348172"/>
                                        </p:tgtEl>
                                        <p:attrNameLst>
                                          <p:attrName>style.visibility</p:attrName>
                                        </p:attrNameLst>
                                      </p:cBhvr>
                                      <p:to>
                                        <p:strVal val="visible"/>
                                      </p:to>
                                    </p:set>
                                    <p:animEffect transition="in" filter="fade">
                                      <p:cBhvr>
                                        <p:cTn id="23" dur="500"/>
                                        <p:tgtEl>
                                          <p:spTgt spid="348172"/>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348173"/>
                                        </p:tgtEl>
                                        <p:attrNameLst>
                                          <p:attrName>style.visibility</p:attrName>
                                        </p:attrNameLst>
                                      </p:cBhvr>
                                      <p:to>
                                        <p:strVal val="visible"/>
                                      </p:to>
                                    </p:set>
                                    <p:animEffect transition="in" filter="fade">
                                      <p:cBhvr>
                                        <p:cTn id="27" dur="500"/>
                                        <p:tgtEl>
                                          <p:spTgt spid="348173"/>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348175"/>
                                        </p:tgtEl>
                                        <p:attrNameLst>
                                          <p:attrName>style.visibility</p:attrName>
                                        </p:attrNameLst>
                                      </p:cBhvr>
                                      <p:to>
                                        <p:strVal val="visible"/>
                                      </p:to>
                                    </p:set>
                                    <p:animEffect transition="in" filter="fade">
                                      <p:cBhvr>
                                        <p:cTn id="31" dur="500"/>
                                        <p:tgtEl>
                                          <p:spTgt spid="348175"/>
                                        </p:tgtEl>
                                      </p:cBhvr>
                                    </p:animEffect>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348176"/>
                                        </p:tgtEl>
                                        <p:attrNameLst>
                                          <p:attrName>style.visibility</p:attrName>
                                        </p:attrNameLst>
                                      </p:cBhvr>
                                      <p:to>
                                        <p:strVal val="visible"/>
                                      </p:to>
                                    </p:set>
                                    <p:animEffect transition="in" filter="fade">
                                      <p:cBhvr>
                                        <p:cTn id="35" dur="500"/>
                                        <p:tgtEl>
                                          <p:spTgt spid="348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48171" grpId="0" animBg="1"/>
      <p:bldP spid="348172" grpId="0" animBg="1"/>
      <p:bldP spid="348173" grpId="0" animBg="1"/>
      <p:bldP spid="348174" grpId="0" animBg="1"/>
      <p:bldP spid="348175" grpId="0" animBg="1"/>
      <p:bldP spid="348176" grpId="0" animBg="1"/>
      <p:bldP spid="34818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6|18.8|.5|.5|15.7|35.3|42.9"/>
</p:tagLst>
</file>

<file path=ppt/tags/tag2.xml><?xml version="1.0" encoding="utf-8"?>
<p:tagLst xmlns:a="http://schemas.openxmlformats.org/drawingml/2006/main" xmlns:r="http://schemas.openxmlformats.org/officeDocument/2006/relationships" xmlns:p="http://schemas.openxmlformats.org/presentationml/2006/main">
  <p:tag name="TIMING" val="|40.8|6.7|14.8|.5|33.7|10.6"/>
</p:tagLst>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3673</TotalTime>
  <Words>4446</Words>
  <Application>Microsoft Office PowerPoint</Application>
  <PresentationFormat>Diavetítés a képernyőre (4:3 oldalarány)</PresentationFormat>
  <Paragraphs>754</Paragraphs>
  <Slides>62</Slides>
  <Notes>53</Notes>
  <HiddenSlides>6</HiddenSlides>
  <MMClips>0</MMClips>
  <ScaleCrop>false</ScaleCrop>
  <HeadingPairs>
    <vt:vector size="4" baseType="variant">
      <vt:variant>
        <vt:lpstr>Téma</vt:lpstr>
      </vt:variant>
      <vt:variant>
        <vt:i4>1</vt:i4>
      </vt:variant>
      <vt:variant>
        <vt:lpstr>Diacímek</vt:lpstr>
      </vt:variant>
      <vt:variant>
        <vt:i4>62</vt:i4>
      </vt:variant>
    </vt:vector>
  </HeadingPairs>
  <TitlesOfParts>
    <vt:vector size="63" baseType="lpstr">
      <vt:lpstr>Office-téma</vt:lpstr>
      <vt:lpstr>1. dia</vt:lpstr>
      <vt:lpstr>2. dia</vt:lpstr>
      <vt:lpstr>3. dia</vt:lpstr>
      <vt:lpstr>4. dia</vt:lpstr>
      <vt:lpstr>5. dia</vt:lpstr>
      <vt:lpstr>6. dia</vt:lpstr>
      <vt:lpstr>7. dia</vt:lpstr>
      <vt:lpstr>8. dia</vt:lpstr>
      <vt:lpstr>9. dia</vt:lpstr>
      <vt:lpstr>10. dia</vt:lpstr>
      <vt:lpstr>11. dia</vt:lpstr>
      <vt:lpstr>12. dia</vt:lpstr>
      <vt:lpstr>13. dia</vt:lpstr>
      <vt:lpstr>14. dia</vt:lpstr>
      <vt:lpstr>15. dia</vt:lpstr>
      <vt:lpstr>16. dia</vt:lpstr>
      <vt:lpstr>17. dia</vt:lpstr>
      <vt:lpstr>18. dia</vt:lpstr>
      <vt:lpstr>19. dia</vt:lpstr>
      <vt:lpstr>20. dia</vt:lpstr>
      <vt:lpstr>21. dia</vt:lpstr>
      <vt:lpstr>22. dia</vt:lpstr>
      <vt:lpstr>23. dia</vt:lpstr>
      <vt:lpstr>24. dia</vt:lpstr>
      <vt:lpstr>25. dia</vt:lpstr>
      <vt:lpstr>26. dia</vt:lpstr>
      <vt:lpstr>27. dia</vt:lpstr>
      <vt:lpstr>28. dia</vt:lpstr>
      <vt:lpstr>29. dia</vt:lpstr>
      <vt:lpstr>30. dia</vt:lpstr>
      <vt:lpstr>31. dia</vt:lpstr>
      <vt:lpstr>32. dia</vt:lpstr>
      <vt:lpstr>33. dia</vt:lpstr>
      <vt:lpstr>34. dia</vt:lpstr>
      <vt:lpstr>35. dia</vt:lpstr>
      <vt:lpstr>36. dia</vt:lpstr>
      <vt:lpstr>37. dia</vt:lpstr>
      <vt:lpstr>38. dia</vt:lpstr>
      <vt:lpstr>39. dia</vt:lpstr>
      <vt:lpstr>40. dia</vt:lpstr>
      <vt:lpstr>41. dia</vt:lpstr>
      <vt:lpstr>42. dia</vt:lpstr>
      <vt:lpstr>43. dia</vt:lpstr>
      <vt:lpstr>44. dia</vt:lpstr>
      <vt:lpstr>45. dia</vt:lpstr>
      <vt:lpstr>46. dia</vt:lpstr>
      <vt:lpstr>47. dia</vt:lpstr>
      <vt:lpstr>48. dia</vt:lpstr>
      <vt:lpstr>49. dia</vt:lpstr>
      <vt:lpstr>50. dia</vt:lpstr>
      <vt:lpstr>51. dia</vt:lpstr>
      <vt:lpstr>52. dia</vt:lpstr>
      <vt:lpstr>53. dia</vt:lpstr>
      <vt:lpstr>54. dia</vt:lpstr>
      <vt:lpstr>55. dia</vt:lpstr>
      <vt:lpstr>56. dia</vt:lpstr>
      <vt:lpstr>57. dia</vt:lpstr>
      <vt:lpstr>58. dia</vt:lpstr>
      <vt:lpstr>59. dia</vt:lpstr>
      <vt:lpstr>60. dia</vt:lpstr>
      <vt:lpstr>61. dia</vt:lpstr>
      <vt:lpstr>62. dia</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70-536 Microsoft .NET Framework - Application Development Foundation</dc:title>
  <dc:creator>Turóczy Attila</dc:creator>
  <cp:lastModifiedBy>Turoczy Attila</cp:lastModifiedBy>
  <cp:revision>332</cp:revision>
  <dcterms:created xsi:type="dcterms:W3CDTF">2007-07-03T19:17:14Z</dcterms:created>
  <dcterms:modified xsi:type="dcterms:W3CDTF">2010-04-03T11:13:21Z</dcterms:modified>
</cp:coreProperties>
</file>