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301" r:id="rId3"/>
    <p:sldId id="317" r:id="rId4"/>
    <p:sldId id="271" r:id="rId5"/>
    <p:sldId id="274" r:id="rId6"/>
    <p:sldId id="324" r:id="rId7"/>
    <p:sldId id="261" r:id="rId8"/>
    <p:sldId id="320" r:id="rId9"/>
    <p:sldId id="335" r:id="rId10"/>
    <p:sldId id="336" r:id="rId11"/>
    <p:sldId id="337" r:id="rId12"/>
    <p:sldId id="338" r:id="rId13"/>
    <p:sldId id="339" r:id="rId14"/>
    <p:sldId id="325" r:id="rId15"/>
    <p:sldId id="318" r:id="rId16"/>
    <p:sldId id="262" r:id="rId17"/>
    <p:sldId id="279" r:id="rId18"/>
    <p:sldId id="321" r:id="rId19"/>
    <p:sldId id="326" r:id="rId20"/>
    <p:sldId id="263" r:id="rId21"/>
    <p:sldId id="322" r:id="rId22"/>
    <p:sldId id="328" r:id="rId23"/>
    <p:sldId id="265" r:id="rId24"/>
    <p:sldId id="277" r:id="rId25"/>
    <p:sldId id="330" r:id="rId26"/>
    <p:sldId id="329" r:id="rId27"/>
    <p:sldId id="319" r:id="rId28"/>
    <p:sldId id="300" r:id="rId29"/>
    <p:sldId id="331" r:id="rId30"/>
    <p:sldId id="332" r:id="rId31"/>
    <p:sldId id="333" r:id="rId32"/>
    <p:sldId id="334" r:id="rId33"/>
    <p:sldId id="312" r:id="rId34"/>
    <p:sldId id="258" r:id="rId35"/>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y" initials="KB"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7A94F"/>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Közepesen sötét stílus 2 – 4.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Közepesen sötét stílus 2 – 6.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Közepesen sötét stílus 2 – 2.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4B1156A-380E-4F78-BDF5-A606A8083BF9}" styleName="Közepesen sötét stílus 4 – 4. jelölőszín">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8B1032C-EA38-4F05-BA0D-38AFFFC7BED3}" styleName="Világos stílus 3 – 6. jelölőszín">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9" autoAdjust="0"/>
    <p:restoredTop sz="82532" autoAdjust="0"/>
  </p:normalViewPr>
  <p:slideViewPr>
    <p:cSldViewPr>
      <p:cViewPr varScale="1">
        <p:scale>
          <a:sx n="87" d="100"/>
          <a:sy n="87" d="100"/>
        </p:scale>
        <p:origin x="-90" y="-222"/>
      </p:cViewPr>
      <p:guideLst>
        <p:guide orient="horz" pos="2160"/>
        <p:guide pos="2880"/>
      </p:guideLst>
    </p:cSldViewPr>
  </p:slideViewPr>
  <p:outlineViewPr>
    <p:cViewPr>
      <p:scale>
        <a:sx n="33" d="100"/>
        <a:sy n="33" d="100"/>
      </p:scale>
      <p:origin x="0" y="676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2010.06.26.</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b="1" dirty="0"/>
          </a:p>
        </p:txBody>
      </p:sp>
      <p:sp>
        <p:nvSpPr>
          <p:cNvPr id="4" name="Dia számának helye 3"/>
          <p:cNvSpPr>
            <a:spLocks noGrp="1"/>
          </p:cNvSpPr>
          <p:nvPr>
            <p:ph type="sldNum" sz="quarter" idx="10"/>
          </p:nvPr>
        </p:nvSpPr>
        <p:spPr/>
        <p:txBody>
          <a:bodyPr/>
          <a:lstStyle/>
          <a:p>
            <a:fld id="{676FED6D-7189-4263-BF0A-1DC167A8F962}" type="slidenum">
              <a:rPr lang="hu-HU" smtClean="0"/>
              <a:pPr/>
              <a:t>10</a:t>
            </a:fld>
            <a:endParaRPr lang="hu-H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var </a:t>
            </a:r>
            <a:r>
              <a:rPr lang="hu-HU" sz="1200" kern="1200" dirty="0" smtClean="0">
                <a:solidFill>
                  <a:schemeClr val="tx1"/>
                </a:solidFill>
                <a:latin typeface="+mn-lt"/>
                <a:ea typeface="+mn-ea"/>
                <a:cs typeface="+mn-cs"/>
              </a:rPr>
              <a:t>x = 10;</a:t>
            </a:r>
          </a:p>
          <a:p>
            <a:r>
              <a:rPr lang="hu-HU" sz="1200" kern="1200" dirty="0" smtClean="0">
                <a:solidFill>
                  <a:schemeClr val="tx1"/>
                </a:solidFill>
                <a:latin typeface="+mn-lt"/>
                <a:ea typeface="+mn-ea"/>
                <a:cs typeface="+mn-cs"/>
              </a:rPr>
              <a:t>var </a:t>
            </a:r>
            <a:r>
              <a:rPr lang="hu-HU" sz="1200" kern="1200" dirty="0" smtClean="0">
                <a:solidFill>
                  <a:schemeClr val="tx1"/>
                </a:solidFill>
                <a:latin typeface="+mn-lt"/>
                <a:ea typeface="+mn-ea"/>
                <a:cs typeface="+mn-cs"/>
              </a:rPr>
              <a:t>w = 21f;</a:t>
            </a:r>
          </a:p>
          <a:p>
            <a:r>
              <a:rPr lang="hu-HU" sz="1200" kern="1200" dirty="0" smtClean="0">
                <a:solidFill>
                  <a:schemeClr val="tx1"/>
                </a:solidFill>
                <a:latin typeface="+mn-lt"/>
                <a:ea typeface="+mn-ea"/>
                <a:cs typeface="+mn-cs"/>
              </a:rPr>
              <a:t>var </a:t>
            </a:r>
            <a:r>
              <a:rPr lang="hu-HU" sz="1200" kern="1200" dirty="0" smtClean="0">
                <a:solidFill>
                  <a:schemeClr val="tx1"/>
                </a:solidFill>
                <a:latin typeface="+mn-lt"/>
                <a:ea typeface="+mn-ea"/>
                <a:cs typeface="+mn-cs"/>
              </a:rPr>
              <a:t>lista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List&lt;int&gt;();</a:t>
            </a:r>
          </a:p>
          <a:p>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text = new Dictionary&lt;</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List&lt;string&gt;&gt;();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13</a:t>
            </a:fld>
            <a:endParaRPr lang="hu-H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14</a:t>
            </a:fld>
            <a:endParaRPr lang="hu-H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err="1" smtClean="0"/>
              <a:t>Default</a:t>
            </a:r>
            <a:r>
              <a:rPr lang="hu-HU" dirty="0" smtClean="0"/>
              <a:t> </a:t>
            </a:r>
            <a:r>
              <a:rPr lang="hu-HU" dirty="0" err="1" smtClean="0"/>
              <a:t>Constructor</a:t>
            </a:r>
            <a:r>
              <a:rPr lang="hu-HU" baseline="0" dirty="0" smtClean="0"/>
              <a:t> kell.</a:t>
            </a: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Az első példában az összes tagváltozónak értéket adtunk.  Tulajdonképpen a háttérben az </a:t>
            </a:r>
            <a:r>
              <a:rPr lang="hu-HU" dirty="0" err="1" smtClean="0"/>
              <a:t>object</a:t>
            </a:r>
            <a:r>
              <a:rPr lang="hu-HU" dirty="0" smtClean="0"/>
              <a:t> </a:t>
            </a:r>
            <a:r>
              <a:rPr lang="hu-HU" dirty="0" err="1" smtClean="0"/>
              <a:t>initializer</a:t>
            </a:r>
            <a:r>
              <a:rPr lang="hu-HU" dirty="0" smtClean="0"/>
              <a:t> implicit módon meghívta a </a:t>
            </a:r>
            <a:r>
              <a:rPr lang="hu-HU" dirty="0" err="1" smtClean="0"/>
              <a:t>default</a:t>
            </a:r>
            <a:r>
              <a:rPr lang="hu-HU" dirty="0" smtClean="0"/>
              <a:t> konstruktort, ezt követően beállította a mezők értékeit. A példányosítás során kapcsos zárójelek között kell megadni a mezőneveket, az értékadásokat, vesszővel felsorolva.</a:t>
            </a:r>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 második példában látható, hogy csak két tagváltozót állítunk be, az "</a:t>
            </a:r>
            <a:r>
              <a:rPr lang="hu-HU" dirty="0" err="1" smtClean="0"/>
              <a:t>Author</a:t>
            </a:r>
            <a:r>
              <a:rPr lang="hu-HU" dirty="0" smtClean="0"/>
              <a:t>" mező üresen marad.</a:t>
            </a:r>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 harmadik példában expliciten meghívjuk a nem </a:t>
            </a:r>
            <a:r>
              <a:rPr lang="hu-HU" dirty="0" err="1" smtClean="0"/>
              <a:t>default</a:t>
            </a:r>
            <a:r>
              <a:rPr lang="hu-HU" dirty="0" smtClean="0"/>
              <a:t> konstruktort.</a:t>
            </a:r>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15</a:t>
            </a:fld>
            <a:endParaRPr lang="hu-H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Ebben az esetben a </a:t>
            </a:r>
            <a:r>
              <a:rPr lang="hu-HU" dirty="0" err="1" smtClean="0"/>
              <a:t>Default</a:t>
            </a:r>
            <a:r>
              <a:rPr lang="hu-HU" dirty="0" smtClean="0"/>
              <a:t> </a:t>
            </a:r>
            <a:r>
              <a:rPr lang="hu-HU" dirty="0" err="1" smtClean="0"/>
              <a:t>konstrokturt</a:t>
            </a:r>
            <a:r>
              <a:rPr lang="hu-HU" baseline="0" dirty="0" smtClean="0"/>
              <a:t> meghívja.</a:t>
            </a:r>
            <a:r>
              <a:rPr lang="en-US" dirty="0" smtClean="0"/>
              <a:t> </a:t>
            </a:r>
            <a:r>
              <a:rPr lang="hu-HU" dirty="0" smtClean="0"/>
              <a:t>Az</a:t>
            </a:r>
            <a:r>
              <a:rPr lang="hu-HU" baseline="0" dirty="0" smtClean="0"/>
              <a:t> inicializálás először egy rejtett változóba történik, és amikor az osztály kész van, akkor valósul meg az igazi értékadás. Ez a technika nagymértékben növeli a kód olvashatóságát és komoly rugalmasságot csempész bele. Az </a:t>
            </a:r>
            <a:r>
              <a:rPr lang="hu-HU" baseline="0" dirty="0" err="1" smtClean="0"/>
              <a:t>object</a:t>
            </a:r>
            <a:r>
              <a:rPr lang="hu-HU" baseline="0" dirty="0" smtClean="0"/>
              <a:t> </a:t>
            </a:r>
            <a:r>
              <a:rPr lang="hu-HU" baseline="0" dirty="0" err="1" smtClean="0"/>
              <a:t>initializerek</a:t>
            </a:r>
            <a:r>
              <a:rPr lang="hu-HU" baseline="0" dirty="0" smtClean="0"/>
              <a:t> segítségével értelemszerűen csak publikus tagváltozók és </a:t>
            </a:r>
            <a:r>
              <a:rPr lang="hu-HU" baseline="0" dirty="0" err="1" smtClean="0"/>
              <a:t>property-k</a:t>
            </a:r>
            <a:r>
              <a:rPr lang="hu-HU" baseline="0" dirty="0" smtClean="0"/>
              <a:t> állíthatók be. </a:t>
            </a:r>
          </a:p>
          <a:p>
            <a:endParaRPr lang="hu-HU" baseline="0"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16</a:t>
            </a:fld>
            <a:endParaRPr lang="hu-H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17</a:t>
            </a:fld>
            <a:endParaRPr lang="hu-H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static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Main(</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args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TestClass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ts</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TestClass</a:t>
            </a:r>
            <a:r>
              <a:rPr lang="hu-HU" sz="1200" kern="1200" dirty="0" smtClean="0">
                <a:solidFill>
                  <a:schemeClr val="tx1"/>
                </a:solidFill>
                <a:latin typeface="+mn-lt"/>
                <a:ea typeface="+mn-ea"/>
                <a:cs typeface="+mn-cs"/>
              </a:rPr>
              <a:t>(1);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ts.City</a:t>
            </a:r>
            <a:r>
              <a:rPr lang="hu-HU" sz="1200" kern="1200" dirty="0" smtClean="0">
                <a:solidFill>
                  <a:schemeClr val="tx1"/>
                </a:solidFill>
                <a:latin typeface="+mn-lt"/>
                <a:ea typeface="+mn-ea"/>
                <a:cs typeface="+mn-cs"/>
              </a:rPr>
              <a:t> = "Pécs";</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ts.MyID</a:t>
            </a:r>
            <a:r>
              <a:rPr lang="hu-HU" sz="1200" kern="1200" dirty="0" smtClean="0">
                <a:solidFill>
                  <a:schemeClr val="tx1"/>
                </a:solidFill>
                <a:latin typeface="+mn-lt"/>
                <a:ea typeface="+mn-ea"/>
                <a:cs typeface="+mn-cs"/>
              </a:rPr>
              <a:t> = 2;</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ts.Name</a:t>
            </a:r>
            <a:r>
              <a:rPr lang="hu-HU" sz="1200" kern="1200" dirty="0" smtClean="0">
                <a:solidFill>
                  <a:schemeClr val="tx1"/>
                </a:solidFill>
                <a:latin typeface="+mn-lt"/>
                <a:ea typeface="+mn-ea"/>
                <a:cs typeface="+mn-cs"/>
              </a:rPr>
              <a:t> = "Ference";</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ts</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TestClass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tx</a:t>
            </a:r>
            <a:r>
              <a:rPr lang="en-US" sz="1200" kern="1200" dirty="0" smtClean="0">
                <a:solidFill>
                  <a:schemeClr val="tx1"/>
                </a:solidFill>
                <a:latin typeface="+mn-lt"/>
                <a:ea typeface="+mn-ea"/>
                <a:cs typeface="+mn-cs"/>
              </a:rPr>
              <a:t> = new </a:t>
            </a:r>
            <a:r>
              <a:rPr lang="en-US" sz="1200" kern="1200" dirty="0" err="1" smtClean="0">
                <a:solidFill>
                  <a:schemeClr val="tx1"/>
                </a:solidFill>
                <a:latin typeface="+mn-lt"/>
                <a:ea typeface="+mn-ea"/>
                <a:cs typeface="+mn-cs"/>
              </a:rPr>
              <a:t>TestClass</a:t>
            </a:r>
            <a:r>
              <a:rPr lang="en-US" sz="1200" kern="1200" dirty="0" smtClean="0">
                <a:solidFill>
                  <a:schemeClr val="tx1"/>
                </a:solidFill>
                <a:latin typeface="+mn-lt"/>
                <a:ea typeface="+mn-ea"/>
                <a:cs typeface="+mn-cs"/>
              </a:rPr>
              <a:t>(2) { Name = "Attila", City = "Budapest"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tx</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List&lt;int&gt; lista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List&lt;int&gt;() { 1, 2, 3, 4 };</a:t>
            </a:r>
          </a:p>
          <a:p>
            <a:endParaRPr lang="hu-HU" sz="1200" kern="1200" dirty="0" smtClean="0">
              <a:solidFill>
                <a:schemeClr val="tx1"/>
              </a:solidFill>
              <a:latin typeface="+mn-lt"/>
              <a:ea typeface="+mn-ea"/>
              <a:cs typeface="+mn-cs"/>
            </a:endParaRPr>
          </a:p>
          <a:p>
            <a:r>
              <a:rPr lang="sv-SE" sz="1200" kern="1200" dirty="0" smtClean="0">
                <a:solidFill>
                  <a:schemeClr val="tx1"/>
                </a:solidFill>
                <a:latin typeface="+mn-lt"/>
                <a:ea typeface="+mn-ea"/>
                <a:cs typeface="+mn-cs"/>
              </a:rPr>
              <a:t>            foreach (var item in lista)</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TestClass</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public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MyID</a:t>
            </a:r>
            <a:r>
              <a:rPr lang="en-US" sz="1200" kern="1200" dirty="0" smtClean="0">
                <a:solidFill>
                  <a:schemeClr val="tx1"/>
                </a:solidFill>
                <a:latin typeface="+mn-lt"/>
                <a:ea typeface="+mn-ea"/>
                <a:cs typeface="+mn-cs"/>
              </a:rPr>
              <a:t> { get; private set; }</a:t>
            </a:r>
          </a:p>
          <a:p>
            <a:r>
              <a:rPr lang="en-US" sz="1200" kern="1200" dirty="0" smtClean="0">
                <a:solidFill>
                  <a:schemeClr val="tx1"/>
                </a:solidFill>
                <a:latin typeface="+mn-lt"/>
                <a:ea typeface="+mn-ea"/>
                <a:cs typeface="+mn-cs"/>
              </a:rPr>
              <a:t>        public string Name { get; set; }</a:t>
            </a:r>
          </a:p>
          <a:p>
            <a:r>
              <a:rPr lang="en-US" sz="1200" kern="1200" dirty="0" smtClean="0">
                <a:solidFill>
                  <a:schemeClr val="tx1"/>
                </a:solidFill>
                <a:latin typeface="+mn-lt"/>
                <a:ea typeface="+mn-ea"/>
                <a:cs typeface="+mn-cs"/>
              </a:rPr>
              <a:t>        public string City { get; set;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TestClass</a:t>
            </a:r>
            <a:r>
              <a:rPr lang="hu-HU" sz="1200" kern="1200" dirty="0" smtClean="0">
                <a:solidFill>
                  <a:schemeClr val="tx1"/>
                </a:solidFill>
                <a:latin typeface="+mn-lt"/>
                <a:ea typeface="+mn-ea"/>
                <a:cs typeface="+mn-cs"/>
              </a:rPr>
              <a:t>(int </a:t>
            </a:r>
            <a:r>
              <a:rPr lang="hu-HU" sz="1200" kern="1200" dirty="0" err="1" smtClean="0">
                <a:solidFill>
                  <a:schemeClr val="tx1"/>
                </a:solidFill>
                <a:latin typeface="+mn-lt"/>
                <a:ea typeface="+mn-ea"/>
                <a:cs typeface="+mn-cs"/>
              </a:rPr>
              <a:t>id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MyID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id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override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ToString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return </a:t>
            </a:r>
            <a:r>
              <a:rPr lang="en-US" sz="1200" kern="1200" dirty="0" err="1" smtClean="0">
                <a:solidFill>
                  <a:schemeClr val="tx1"/>
                </a:solidFill>
                <a:latin typeface="+mn-lt"/>
                <a:ea typeface="+mn-ea"/>
                <a:cs typeface="+mn-cs"/>
              </a:rPr>
              <a:t>MyID</a:t>
            </a:r>
            <a:r>
              <a:rPr lang="en-US" sz="1200" kern="1200" dirty="0" smtClean="0">
                <a:solidFill>
                  <a:schemeClr val="tx1"/>
                </a:solidFill>
                <a:latin typeface="+mn-lt"/>
                <a:ea typeface="+mn-ea"/>
                <a:cs typeface="+mn-cs"/>
              </a:rPr>
              <a:t> + "\t" + Name + "\t" + City;</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endParaRPr lang="hu-HU" dirty="0" smtClean="0"/>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18</a:t>
            </a:fld>
            <a:endParaRPr lang="hu-H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19</a:t>
            </a:fld>
            <a:endParaRPr lang="hu-H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Tegyük fel, hogy van egy A osztályunk. Szeretnénk kibővíteni a képességeit azáltal, hogy megírunk egy-két </a:t>
            </a:r>
            <a:r>
              <a:rPr lang="hu-HU" dirty="0" err="1" smtClean="0"/>
              <a:t>plussz</a:t>
            </a:r>
            <a:r>
              <a:rPr lang="hu-HU" dirty="0" smtClean="0"/>
              <a:t> függvényt hozzá. Ha nem tudunk hozzáférni, az A osztály kódjához, mert mondjuk csak egy DLL-ben áll rendelkezésünkre, akkor a OO paradigma szerint a természetes lépés, hogy származtatunk belőle egy B osztályt, és odapakoljuk az új függvényeinket. </a:t>
            </a:r>
            <a:r>
              <a:rPr lang="hu-HU" dirty="0" err="1" smtClean="0"/>
              <a:t>Nade</a:t>
            </a:r>
            <a:r>
              <a:rPr lang="hu-HU" dirty="0" smtClean="0"/>
              <a:t> mi történik akkor. ha az osztályt a készítője ellátta a </a:t>
            </a:r>
            <a:r>
              <a:rPr lang="hu-HU" dirty="0" err="1" smtClean="0"/>
              <a:t>sealed</a:t>
            </a:r>
            <a:r>
              <a:rPr lang="hu-HU" dirty="0" smtClean="0"/>
              <a:t> kulcsszóval? Akkor bizony nincs származtatás! Nem hagytak nekünk más választást, mint szögre akasztani OO elveinket és kétségbe esésünkben definiálni egy statikus osztályt, amiben elhelyezzük a statikus függvényeinket, melyek paraméterként kaphatják az A osztály egy példányát. Hát érezzük, hogy ez minden csak nem az igazi. Nem kapcsolódik a függvényünk az osztályhoz, senki más nem fog tudni a függvényeinkről (nincs </a:t>
            </a:r>
            <a:r>
              <a:rPr lang="hu-HU" dirty="0" err="1" smtClean="0"/>
              <a:t>intellisense</a:t>
            </a:r>
            <a:r>
              <a:rPr lang="hu-HU" dirty="0" smtClean="0"/>
              <a:t>), stb... Pedig nem járunk messze a megoldástól, első pillantásra a bővítő függvények is valami ilyesmit csinálnak.</a:t>
            </a:r>
          </a:p>
          <a:p>
            <a:r>
              <a:rPr lang="hu-HU" dirty="0" smtClean="0"/>
              <a:t>------</a:t>
            </a:r>
          </a:p>
          <a:p>
            <a:r>
              <a:rPr lang="hu-HU" sz="900" i="1" dirty="0" smtClean="0"/>
              <a:t>Gyakran találkozunk azzal,</a:t>
            </a:r>
            <a:r>
              <a:rPr lang="hu-HU" sz="900" i="1" baseline="0" dirty="0" smtClean="0"/>
              <a:t> hogy egy osztály metódusát ki szeretnénk terjeszteni saját funkcionalitással, de magához az osztályhoz nem férünk hozzá. Ilyenkor készítünk egy statikus osztályt és magunknak megírjuk az összehasonlítást. Igen ám de ez nem a legelegánsabb az </a:t>
            </a:r>
            <a:r>
              <a:rPr lang="hu-HU" sz="900" i="1" baseline="0" dirty="0" err="1" smtClean="0"/>
              <a:t>Extension</a:t>
            </a:r>
            <a:r>
              <a:rPr lang="hu-HU" sz="900" i="1" baseline="0" dirty="0" smtClean="0"/>
              <a:t> </a:t>
            </a:r>
            <a:r>
              <a:rPr lang="hu-HU" sz="900" i="1" baseline="0" dirty="0" err="1" smtClean="0"/>
              <a:t>methodokkal</a:t>
            </a:r>
            <a:r>
              <a:rPr lang="hu-HU" sz="900" i="1" baseline="0" dirty="0" smtClean="0"/>
              <a:t> meglévő osztályokat egészíthetünk ki egyszerűen és a </a:t>
            </a:r>
            <a:r>
              <a:rPr lang="hu-HU" sz="900" i="1" baseline="0" dirty="0" err="1" smtClean="0"/>
              <a:t>Studio</a:t>
            </a:r>
            <a:r>
              <a:rPr lang="hu-HU" sz="900" i="1" baseline="0" dirty="0" smtClean="0"/>
              <a:t> is észleli és segít a használatában.</a:t>
            </a:r>
          </a:p>
          <a:p>
            <a:r>
              <a:rPr lang="hu-HU" baseline="0" dirty="0" smtClean="0"/>
              <a:t>----</a:t>
            </a:r>
          </a:p>
          <a:p>
            <a:r>
              <a:rPr lang="hu-HU" baseline="0" dirty="0" smtClean="0"/>
              <a:t>Bővítő függvények készítésekor az első paraméter-t megelőzi a </a:t>
            </a:r>
            <a:r>
              <a:rPr lang="hu-HU" baseline="0" dirty="0" err="1" smtClean="0"/>
              <a:t>this</a:t>
            </a:r>
            <a:r>
              <a:rPr lang="hu-HU" baseline="0" dirty="0" smtClean="0"/>
              <a:t> kulcsszó, ezzel jelezvén, hogy az első paraméterként megjelölt típus nem más, mint az a típus, amit kiterjeszt!</a:t>
            </a:r>
          </a:p>
          <a:p>
            <a:endParaRPr lang="hu-HU" baseline="0" dirty="0" smtClean="0"/>
          </a:p>
          <a:p>
            <a:r>
              <a:rPr lang="hu-HU" baseline="0" dirty="0" smtClean="0"/>
              <a:t>A </a:t>
            </a:r>
            <a:r>
              <a:rPr lang="hu-HU" baseline="0" dirty="0" err="1" smtClean="0"/>
              <a:t>compiler</a:t>
            </a:r>
            <a:r>
              <a:rPr lang="hu-HU" baseline="0" dirty="0" smtClean="0"/>
              <a:t> fordításkor átnézi az összes statikus osztályt bővítő függvények után kutatatva, és fordítás időben elvégzi a szükséges kiterjesztéseket. Érték és referencia típusokat is egyaránt bővíthetünk. Az ajánlás szerint érdemes egy külön </a:t>
            </a:r>
            <a:r>
              <a:rPr lang="hu-HU" baseline="0" dirty="0" err="1" smtClean="0"/>
              <a:t>namespace-ben</a:t>
            </a:r>
            <a:r>
              <a:rPr lang="hu-HU" baseline="0" dirty="0" smtClean="0"/>
              <a:t> egy statikus osztályba pakolni az ilyen bővítő függvényeket, és inkább </a:t>
            </a:r>
            <a:r>
              <a:rPr lang="hu-HU" baseline="0" dirty="0" err="1" smtClean="0"/>
              <a:t>usingolni</a:t>
            </a:r>
            <a:r>
              <a:rPr lang="hu-HU" baseline="0" dirty="0" smtClean="0"/>
              <a:t> a </a:t>
            </a:r>
            <a:r>
              <a:rPr lang="hu-HU" baseline="0" dirty="0" err="1" smtClean="0"/>
              <a:t>namespace-t</a:t>
            </a:r>
            <a:r>
              <a:rPr lang="hu-HU" baseline="0" dirty="0" smtClean="0"/>
              <a:t> </a:t>
            </a:r>
            <a:r>
              <a:rPr lang="hu-HU" baseline="0" dirty="0" err="1" smtClean="0"/>
              <a:t>a</a:t>
            </a:r>
            <a:r>
              <a:rPr lang="hu-HU" baseline="0" dirty="0" smtClean="0"/>
              <a:t> projektünkben.</a:t>
            </a:r>
          </a:p>
          <a:p>
            <a:endParaRPr lang="hu-HU" dirty="0" smtClean="0"/>
          </a:p>
          <a:p>
            <a:endParaRPr lang="hu-HU" baseline="0" dirty="0" smtClean="0"/>
          </a:p>
          <a:p>
            <a:endParaRPr lang="hu-HU" dirty="0" smtClean="0"/>
          </a:p>
          <a:p>
            <a:r>
              <a:rPr lang="hu-HU" dirty="0" smtClean="0"/>
              <a:t>Maga a </a:t>
            </a:r>
            <a:r>
              <a:rPr lang="hu-HU" dirty="0" err="1" smtClean="0"/>
              <a:t>System.Linq</a:t>
            </a:r>
            <a:r>
              <a:rPr lang="hu-HU" baseline="0" dirty="0" smtClean="0"/>
              <a:t> névteret is ha </a:t>
            </a:r>
            <a:r>
              <a:rPr lang="hu-HU" baseline="0" dirty="0" err="1" smtClean="0"/>
              <a:t>usingoljuk</a:t>
            </a:r>
            <a:r>
              <a:rPr lang="hu-HU" baseline="0" dirty="0" smtClean="0"/>
              <a:t> a tömbök extra funkcionalitást kapnak. Tudunk rájuk szűrni egyszerűen, </a:t>
            </a:r>
            <a:r>
              <a:rPr lang="hu-HU" baseline="0" dirty="0" err="1" smtClean="0"/>
              <a:t>aggregációkat</a:t>
            </a:r>
            <a:r>
              <a:rPr lang="hu-HU" baseline="0" dirty="0" smtClean="0"/>
              <a:t> végezhetünk stb. Gondoljunk csak bele, hogy új funkcionalitással látnánk el egy eddig megírt osztályt, de valahogy úgy, hogy ne írjunk a kódjába, hisz problémát okozhat a visszafelé kompatibilitás. Ugyan ez volt a .NET esetén is. Csináljunk új funkciókat amire szüksége lehet a fejlesztőknek. Igen ám de ha belepiszkálunk a kódba akkor lábon lövik magukat és új verziót kell kiadni és az visszafelé nem lesz </a:t>
            </a:r>
            <a:r>
              <a:rPr lang="hu-HU" baseline="0" dirty="0" err="1" smtClean="0"/>
              <a:t>kompatibilis.ű</a:t>
            </a:r>
            <a:endParaRPr lang="hu-HU" baseline="0" dirty="0" smtClean="0"/>
          </a:p>
          <a:p>
            <a:endParaRPr lang="hu-HU" baseline="0"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20</a:t>
            </a:fld>
            <a:endParaRPr lang="hu-H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static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ExtTest</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public static void </a:t>
            </a:r>
            <a:r>
              <a:rPr lang="en-US" sz="1200" kern="1200" dirty="0" err="1" smtClean="0">
                <a:solidFill>
                  <a:schemeClr val="tx1"/>
                </a:solidFill>
                <a:latin typeface="+mn-lt"/>
                <a:ea typeface="+mn-ea"/>
                <a:cs typeface="+mn-cs"/>
              </a:rPr>
              <a:t>ChangeNameToOther</a:t>
            </a:r>
            <a:r>
              <a:rPr lang="en-US" sz="1200" kern="1200" dirty="0" smtClean="0">
                <a:solidFill>
                  <a:schemeClr val="tx1"/>
                </a:solidFill>
                <a:latin typeface="+mn-lt"/>
                <a:ea typeface="+mn-ea"/>
                <a:cs typeface="+mn-cs"/>
              </a:rPr>
              <a:t>(this </a:t>
            </a:r>
            <a:r>
              <a:rPr lang="en-US" sz="1200" kern="1200" dirty="0" err="1" smtClean="0">
                <a:solidFill>
                  <a:schemeClr val="tx1"/>
                </a:solidFill>
                <a:latin typeface="+mn-lt"/>
                <a:ea typeface="+mn-ea"/>
                <a:cs typeface="+mn-cs"/>
              </a:rPr>
              <a:t>TestClass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tx_in</a:t>
            </a:r>
            <a:r>
              <a:rPr lang="en-US" sz="1200" kern="1200" dirty="0" smtClean="0">
                <a:solidFill>
                  <a:schemeClr val="tx1"/>
                </a:solidFill>
                <a:latin typeface="+mn-lt"/>
                <a:ea typeface="+mn-ea"/>
                <a:cs typeface="+mn-cs"/>
              </a:rPr>
              <a:t>, string </a:t>
            </a:r>
            <a:r>
              <a:rPr lang="en-US" sz="1200" kern="1200" dirty="0" err="1" smtClean="0">
                <a:solidFill>
                  <a:schemeClr val="tx1"/>
                </a:solidFill>
                <a:latin typeface="+mn-lt"/>
                <a:ea typeface="+mn-ea"/>
                <a:cs typeface="+mn-cs"/>
              </a:rPr>
              <a:t>newName_in</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tx</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in.Name</a:t>
            </a:r>
            <a:r>
              <a:rPr lang="hu-HU" sz="1200" kern="1200" dirty="0" smtClean="0">
                <a:solidFill>
                  <a:schemeClr val="tx1"/>
                </a:solidFill>
                <a:latin typeface="+mn-lt"/>
                <a:ea typeface="+mn-ea"/>
                <a:cs typeface="+mn-cs"/>
              </a:rPr>
              <a:t> = "New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newName</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public static void </a:t>
            </a:r>
            <a:r>
              <a:rPr lang="en-US" sz="1200" kern="1200" dirty="0" err="1" smtClean="0">
                <a:solidFill>
                  <a:schemeClr val="tx1"/>
                </a:solidFill>
                <a:latin typeface="+mn-lt"/>
                <a:ea typeface="+mn-ea"/>
                <a:cs typeface="+mn-cs"/>
              </a:rPr>
              <a:t>WriteToColorConsole</a:t>
            </a:r>
            <a:r>
              <a:rPr lang="en-US" sz="1200" kern="1200" dirty="0" smtClean="0">
                <a:solidFill>
                  <a:schemeClr val="tx1"/>
                </a:solidFill>
                <a:latin typeface="+mn-lt"/>
                <a:ea typeface="+mn-ea"/>
                <a:cs typeface="+mn-cs"/>
              </a:rPr>
              <a:t>(this object o, </a:t>
            </a:r>
            <a:r>
              <a:rPr lang="en-US" sz="1200" kern="1200" dirty="0" err="1" smtClean="0">
                <a:solidFill>
                  <a:schemeClr val="tx1"/>
                </a:solidFill>
                <a:latin typeface="+mn-lt"/>
                <a:ea typeface="+mn-ea"/>
                <a:cs typeface="+mn-cs"/>
              </a:rPr>
              <a:t>ConsoleColor</a:t>
            </a:r>
            <a:r>
              <a:rPr lang="en-US" sz="1200" kern="1200" dirty="0" smtClean="0">
                <a:solidFill>
                  <a:schemeClr val="tx1"/>
                </a:solidFill>
                <a:latin typeface="+mn-lt"/>
                <a:ea typeface="+mn-ea"/>
                <a:cs typeface="+mn-cs"/>
              </a:rPr>
              <a:t> c)</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Console.ForegroundColor</a:t>
            </a:r>
            <a:r>
              <a:rPr lang="hu-HU" sz="1200" kern="1200" dirty="0" smtClean="0">
                <a:solidFill>
                  <a:schemeClr val="tx1"/>
                </a:solidFill>
                <a:latin typeface="+mn-lt"/>
                <a:ea typeface="+mn-ea"/>
                <a:cs typeface="+mn-cs"/>
              </a:rPr>
              <a:t> = c;</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(o);</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21</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22</a:t>
            </a:fld>
            <a:endParaRPr lang="hu-H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baseline="0" dirty="0" smtClean="0">
                <a:solidFill>
                  <a:schemeClr val="tx1"/>
                </a:solidFill>
                <a:latin typeface="+mn-lt"/>
                <a:ea typeface="+mn-ea"/>
                <a:cs typeface="+mn-cs"/>
              </a:rPr>
              <a:t>Alapvetően egy sokkal kényelmesebb és érthetőbb szintaxis-t bocsátottak rendelkezésünkre, aminek segítségével névtelen függvényeket készíthetünk. Nézzük meg ugyanarra a feladatra, mindkét variációt:</a:t>
            </a:r>
          </a:p>
          <a:p>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Az első esetben a </a:t>
            </a:r>
            <a:r>
              <a:rPr lang="hu-HU" sz="1200" kern="1200" baseline="0" dirty="0" err="1" smtClean="0">
                <a:solidFill>
                  <a:schemeClr val="tx1"/>
                </a:solidFill>
                <a:latin typeface="+mn-lt"/>
                <a:ea typeface="+mn-ea"/>
                <a:cs typeface="+mn-cs"/>
              </a:rPr>
              <a:t>Where</a:t>
            </a:r>
            <a:r>
              <a:rPr lang="hu-HU" sz="1200" kern="1200" baseline="0" dirty="0" smtClean="0">
                <a:solidFill>
                  <a:schemeClr val="tx1"/>
                </a:solidFill>
                <a:latin typeface="+mn-lt"/>
                <a:ea typeface="+mn-ea"/>
                <a:cs typeface="+mn-cs"/>
              </a:rPr>
              <a:t> függvény paramétereként egy </a:t>
            </a:r>
            <a:r>
              <a:rPr lang="hu-HU" sz="1200" kern="1200" baseline="0" dirty="0" err="1" smtClean="0">
                <a:solidFill>
                  <a:schemeClr val="tx1"/>
                </a:solidFill>
                <a:latin typeface="+mn-lt"/>
                <a:ea typeface="+mn-ea"/>
                <a:cs typeface="+mn-cs"/>
              </a:rPr>
              <a:t>delegate-et</a:t>
            </a:r>
            <a:r>
              <a:rPr lang="hu-HU" sz="1200" kern="1200" baseline="0" dirty="0" smtClean="0">
                <a:solidFill>
                  <a:schemeClr val="tx1"/>
                </a:solidFill>
                <a:latin typeface="+mn-lt"/>
                <a:ea typeface="+mn-ea"/>
                <a:cs typeface="+mn-cs"/>
              </a:rPr>
              <a:t>(lényegében függvénypointert) adunk át és azt a kódot, amire mutat, rögtön definiáljuk is. Ugye ez a C# 2.0-ban bevezetett névtelen metódus. Ugye az történik, hogy minden listaelemre (adatbázisosan gondolkodva, "minden sorra") meghívjuk ezt a kódrészletet, ami akkor tér vissza igazzal, ha a szerző " John </a:t>
            </a:r>
            <a:r>
              <a:rPr lang="hu-HU" sz="1200" kern="1200" baseline="0" dirty="0" err="1" smtClean="0">
                <a:solidFill>
                  <a:schemeClr val="tx1"/>
                </a:solidFill>
                <a:latin typeface="+mn-lt"/>
                <a:ea typeface="+mn-ea"/>
                <a:cs typeface="+mn-cs"/>
              </a:rPr>
              <a:t>Steinbeck</a:t>
            </a:r>
            <a:r>
              <a:rPr lang="hu-HU" sz="1200" kern="1200" baseline="0" dirty="0" smtClean="0">
                <a:solidFill>
                  <a:schemeClr val="tx1"/>
                </a:solidFill>
                <a:latin typeface="+mn-lt"/>
                <a:ea typeface="+mn-ea"/>
                <a:cs typeface="+mn-cs"/>
              </a:rPr>
              <a:t>".</a:t>
            </a:r>
          </a:p>
          <a:p>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A második esetben </a:t>
            </a:r>
            <a:r>
              <a:rPr lang="hu-HU" sz="1200" kern="1200" baseline="0" dirty="0" err="1" smtClean="0">
                <a:solidFill>
                  <a:schemeClr val="tx1"/>
                </a:solidFill>
                <a:latin typeface="+mn-lt"/>
                <a:ea typeface="+mn-ea"/>
                <a:cs typeface="+mn-cs"/>
              </a:rPr>
              <a:t>lambda</a:t>
            </a:r>
            <a:r>
              <a:rPr lang="hu-HU" sz="1200" kern="1200" baseline="0" dirty="0" smtClean="0">
                <a:solidFill>
                  <a:schemeClr val="tx1"/>
                </a:solidFill>
                <a:latin typeface="+mn-lt"/>
                <a:ea typeface="+mn-ea"/>
                <a:cs typeface="+mn-cs"/>
              </a:rPr>
              <a:t> kifejezést használtunk. Azt mondtuk, hogy csak azok a "b"</a:t>
            </a:r>
            <a:r>
              <a:rPr lang="hu-HU" sz="1200" kern="1200" baseline="0" dirty="0" err="1" smtClean="0">
                <a:solidFill>
                  <a:schemeClr val="tx1"/>
                </a:solidFill>
                <a:latin typeface="+mn-lt"/>
                <a:ea typeface="+mn-ea"/>
                <a:cs typeface="+mn-cs"/>
              </a:rPr>
              <a:t>-k</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Book</a:t>
            </a:r>
            <a:r>
              <a:rPr lang="hu-HU" sz="1200" kern="1200" baseline="0" dirty="0" smtClean="0">
                <a:solidFill>
                  <a:schemeClr val="tx1"/>
                </a:solidFill>
                <a:latin typeface="+mn-lt"/>
                <a:ea typeface="+mn-ea"/>
                <a:cs typeface="+mn-cs"/>
              </a:rPr>
              <a:t> példányok) érdekelnek, melyekre igaz az, hogy az "</a:t>
            </a:r>
            <a:r>
              <a:rPr lang="hu-HU" sz="1200" kern="1200" baseline="0" dirty="0" err="1" smtClean="0">
                <a:solidFill>
                  <a:schemeClr val="tx1"/>
                </a:solidFill>
                <a:latin typeface="+mn-lt"/>
                <a:ea typeface="+mn-ea"/>
                <a:cs typeface="+mn-cs"/>
              </a:rPr>
              <a:t>Author</a:t>
            </a:r>
            <a:r>
              <a:rPr lang="hu-HU" sz="1200" kern="1200" baseline="0" dirty="0" smtClean="0">
                <a:solidFill>
                  <a:schemeClr val="tx1"/>
                </a:solidFill>
                <a:latin typeface="+mn-lt"/>
                <a:ea typeface="+mn-ea"/>
                <a:cs typeface="+mn-cs"/>
              </a:rPr>
              <a:t>"</a:t>
            </a:r>
            <a:r>
              <a:rPr lang="hu-HU" sz="1200" kern="1200" baseline="0" dirty="0" err="1" smtClean="0">
                <a:solidFill>
                  <a:schemeClr val="tx1"/>
                </a:solidFill>
                <a:latin typeface="+mn-lt"/>
                <a:ea typeface="+mn-ea"/>
                <a:cs typeface="+mn-cs"/>
              </a:rPr>
              <a:t>-juk</a:t>
            </a:r>
            <a:r>
              <a:rPr lang="hu-HU" sz="1200" kern="1200" baseline="0" dirty="0" smtClean="0">
                <a:solidFill>
                  <a:schemeClr val="tx1"/>
                </a:solidFill>
                <a:latin typeface="+mn-lt"/>
                <a:ea typeface="+mn-ea"/>
                <a:cs typeface="+mn-cs"/>
              </a:rPr>
              <a:t> "John </a:t>
            </a:r>
            <a:r>
              <a:rPr lang="hu-HU" sz="1200" kern="1200" baseline="0" dirty="0" err="1" smtClean="0">
                <a:solidFill>
                  <a:schemeClr val="tx1"/>
                </a:solidFill>
                <a:latin typeface="+mn-lt"/>
                <a:ea typeface="+mn-ea"/>
                <a:cs typeface="+mn-cs"/>
              </a:rPr>
              <a:t>Steinbeck</a:t>
            </a:r>
            <a:r>
              <a:rPr lang="hu-HU" sz="1200" kern="1200" baseline="0" dirty="0" smtClean="0">
                <a:solidFill>
                  <a:schemeClr val="tx1"/>
                </a:solidFill>
                <a:latin typeface="+mn-lt"/>
                <a:ea typeface="+mn-ea"/>
                <a:cs typeface="+mn-cs"/>
              </a:rPr>
              <a:t>". Tehát a szintaxis lényegében a következő: paraméterek =&gt; kifejezés</a:t>
            </a:r>
          </a:p>
          <a:p>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Ami feltűnhet, hogy explicite nem adtuk meg "b" típusát. Ezt a fordító találta ki a </a:t>
            </a:r>
            <a:r>
              <a:rPr lang="hu-HU" sz="1200" kern="1200" baseline="0" dirty="0" err="1" smtClean="0">
                <a:solidFill>
                  <a:schemeClr val="tx1"/>
                </a:solidFill>
                <a:latin typeface="+mn-lt"/>
                <a:ea typeface="+mn-ea"/>
                <a:cs typeface="+mn-cs"/>
              </a:rPr>
              <a:t>Where</a:t>
            </a:r>
            <a:r>
              <a:rPr lang="hu-HU" sz="1200" kern="1200" baseline="0" dirty="0" smtClean="0">
                <a:solidFill>
                  <a:schemeClr val="tx1"/>
                </a:solidFill>
                <a:latin typeface="+mn-lt"/>
                <a:ea typeface="+mn-ea"/>
                <a:cs typeface="+mn-cs"/>
              </a:rPr>
              <a:t> bővítő metódus alapján. Természetesen explicite is meg lehet határozni a típust:</a:t>
            </a:r>
          </a:p>
          <a:p>
            <a:endParaRPr lang="hu-HU" sz="1200" kern="1200" baseline="0" dirty="0" smtClean="0">
              <a:solidFill>
                <a:schemeClr val="tx1"/>
              </a:solidFill>
              <a:latin typeface="+mn-lt"/>
              <a:ea typeface="+mn-ea"/>
              <a:cs typeface="+mn-cs"/>
            </a:endParaRPr>
          </a:p>
          <a:p>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A fogalom a </a:t>
            </a:r>
            <a:r>
              <a:rPr lang="hu-HU" sz="1200" kern="1200" baseline="0" dirty="0" err="1" smtClean="0">
                <a:solidFill>
                  <a:schemeClr val="tx1"/>
                </a:solidFill>
                <a:latin typeface="+mn-lt"/>
                <a:ea typeface="+mn-ea"/>
                <a:cs typeface="+mn-cs"/>
              </a:rPr>
              <a:t>Church</a:t>
            </a:r>
            <a:r>
              <a:rPr lang="hu-HU" sz="1200" kern="1200" baseline="0" dirty="0" smtClean="0">
                <a:solidFill>
                  <a:schemeClr val="tx1"/>
                </a:solidFill>
                <a:latin typeface="+mn-lt"/>
                <a:ea typeface="+mn-ea"/>
                <a:cs typeface="+mn-cs"/>
              </a:rPr>
              <a:t> és </a:t>
            </a:r>
            <a:r>
              <a:rPr lang="hu-HU" sz="1200" kern="1200" baseline="0" dirty="0" err="1" smtClean="0">
                <a:solidFill>
                  <a:schemeClr val="tx1"/>
                </a:solidFill>
                <a:latin typeface="+mn-lt"/>
                <a:ea typeface="+mn-ea"/>
                <a:cs typeface="+mn-cs"/>
              </a:rPr>
              <a:t>Kleene</a:t>
            </a:r>
            <a:r>
              <a:rPr lang="hu-HU" sz="1200" kern="1200" baseline="0" dirty="0" smtClean="0">
                <a:solidFill>
                  <a:schemeClr val="tx1"/>
                </a:solidFill>
                <a:latin typeface="+mn-lt"/>
                <a:ea typeface="+mn-ea"/>
                <a:cs typeface="+mn-cs"/>
              </a:rPr>
              <a:t> által a 30-as években bevezetett </a:t>
            </a:r>
            <a:r>
              <a:rPr lang="hu-HU" sz="1200" kern="1200" baseline="0" dirty="0" err="1" smtClean="0">
                <a:solidFill>
                  <a:schemeClr val="tx1"/>
                </a:solidFill>
                <a:latin typeface="+mn-lt"/>
                <a:ea typeface="+mn-ea"/>
                <a:cs typeface="+mn-cs"/>
              </a:rPr>
              <a:t>lambda</a:t>
            </a:r>
            <a:r>
              <a:rPr lang="hu-HU" sz="1200" kern="1200" baseline="0" dirty="0" smtClean="0">
                <a:solidFill>
                  <a:schemeClr val="tx1"/>
                </a:solidFill>
                <a:latin typeface="+mn-lt"/>
                <a:ea typeface="+mn-ea"/>
                <a:cs typeface="+mn-cs"/>
              </a:rPr>
              <a:t> kalkulusfogalmán alapszik. </a:t>
            </a:r>
            <a:r>
              <a:rPr lang="hu-HU" sz="1200" kern="1200" baseline="0" dirty="0" err="1" smtClean="0">
                <a:solidFill>
                  <a:schemeClr val="tx1"/>
                </a:solidFill>
                <a:latin typeface="+mn-lt"/>
                <a:ea typeface="+mn-ea"/>
                <a:cs typeface="+mn-cs"/>
              </a:rPr>
              <a:t>Church</a:t>
            </a:r>
            <a:r>
              <a:rPr lang="hu-HU" sz="1200" kern="1200" baseline="0" dirty="0" smtClean="0">
                <a:solidFill>
                  <a:schemeClr val="tx1"/>
                </a:solidFill>
                <a:latin typeface="+mn-lt"/>
                <a:ea typeface="+mn-ea"/>
                <a:cs typeface="+mn-cs"/>
              </a:rPr>
              <a:t> és </a:t>
            </a:r>
            <a:r>
              <a:rPr lang="hu-HU" sz="1200" kern="1200" baseline="0" dirty="0" err="1" smtClean="0">
                <a:solidFill>
                  <a:schemeClr val="tx1"/>
                </a:solidFill>
                <a:latin typeface="+mn-lt"/>
                <a:ea typeface="+mn-ea"/>
                <a:cs typeface="+mn-cs"/>
              </a:rPr>
              <a:t>Kleene</a:t>
            </a:r>
            <a:r>
              <a:rPr lang="hu-HU" sz="1200" kern="1200" baseline="0" dirty="0" smtClean="0">
                <a:solidFill>
                  <a:schemeClr val="tx1"/>
                </a:solidFill>
                <a:latin typeface="+mn-lt"/>
                <a:ea typeface="+mn-ea"/>
                <a:cs typeface="+mn-cs"/>
              </a:rPr>
              <a:t> rámutatott, hogy a számítógépes nyelvekben megfogalmazható kifejezések mindegyike leírható az ún. </a:t>
            </a:r>
            <a:r>
              <a:rPr lang="hu-HU" sz="1200" kern="1200" baseline="0" dirty="0" err="1" smtClean="0">
                <a:solidFill>
                  <a:schemeClr val="tx1"/>
                </a:solidFill>
                <a:latin typeface="+mn-lt"/>
                <a:ea typeface="+mn-ea"/>
                <a:cs typeface="+mn-cs"/>
              </a:rPr>
              <a:t>lambda</a:t>
            </a:r>
            <a:r>
              <a:rPr lang="hu-HU" sz="1200" kern="1200" baseline="0" dirty="0" smtClean="0">
                <a:solidFill>
                  <a:schemeClr val="tx1"/>
                </a:solidFill>
                <a:latin typeface="+mn-lt"/>
                <a:ea typeface="+mn-ea"/>
                <a:cs typeface="+mn-cs"/>
              </a:rPr>
              <a:t> </a:t>
            </a:r>
            <a:r>
              <a:rPr lang="hu-HU" sz="1000" strike="sngStrike" kern="1200" baseline="0" dirty="0" smtClean="0">
                <a:solidFill>
                  <a:schemeClr val="tx1"/>
                </a:solidFill>
                <a:latin typeface="+mn-lt"/>
                <a:ea typeface="+mn-ea"/>
                <a:cs typeface="+mn-cs"/>
              </a:rPr>
              <a:t>kalkulussal, azaz</a:t>
            </a:r>
          </a:p>
          <a:p>
            <a:r>
              <a:rPr lang="hu-HU" sz="1000" strike="sngStrike" kern="1200" baseline="0" dirty="0" smtClean="0">
                <a:solidFill>
                  <a:schemeClr val="tx1"/>
                </a:solidFill>
                <a:latin typeface="+mn-lt"/>
                <a:ea typeface="+mn-ea"/>
                <a:cs typeface="+mn-cs"/>
              </a:rPr>
              <a:t>minden kifejezés helyettesíthető egy olyan függvénnyel, amely egyetlen bemenő</a:t>
            </a:r>
          </a:p>
          <a:p>
            <a:r>
              <a:rPr lang="hu-HU" sz="1000" strike="sngStrike" kern="1200" baseline="0" dirty="0" smtClean="0">
                <a:solidFill>
                  <a:schemeClr val="tx1"/>
                </a:solidFill>
                <a:latin typeface="+mn-lt"/>
                <a:ea typeface="+mn-ea"/>
                <a:cs typeface="+mn-cs"/>
              </a:rPr>
              <a:t>paramétert fogad. Ennek a függvénynek az egyetlen bemenő paramétere és az értéke is</a:t>
            </a:r>
          </a:p>
          <a:p>
            <a:r>
              <a:rPr lang="hu-HU" sz="1000" strike="sngStrike" kern="1200" baseline="0" dirty="0" smtClean="0">
                <a:solidFill>
                  <a:schemeClr val="tx1"/>
                </a:solidFill>
                <a:latin typeface="+mn-lt"/>
                <a:ea typeface="+mn-ea"/>
                <a:cs typeface="+mn-cs"/>
              </a:rPr>
              <a:t>egy olyan függvény, amely szintén egyetlen bemenő paramétert fogad. Erre a</a:t>
            </a:r>
          </a:p>
          <a:p>
            <a:r>
              <a:rPr lang="hu-HU" sz="1000" strike="sngStrike" kern="1200" baseline="0" dirty="0" smtClean="0">
                <a:solidFill>
                  <a:schemeClr val="tx1"/>
                </a:solidFill>
                <a:latin typeface="+mn-lt"/>
                <a:ea typeface="+mn-ea"/>
                <a:cs typeface="+mn-cs"/>
              </a:rPr>
              <a:t>függvényre, annak bemenő paraméterére és értékére ezt a fajta definíció a</a:t>
            </a:r>
          </a:p>
          <a:p>
            <a:r>
              <a:rPr lang="hu-HU" sz="1000" strike="sngStrike" kern="1200" baseline="0" dirty="0" smtClean="0">
                <a:solidFill>
                  <a:schemeClr val="tx1"/>
                </a:solidFill>
                <a:latin typeface="+mn-lt"/>
                <a:ea typeface="+mn-ea"/>
                <a:cs typeface="+mn-cs"/>
              </a:rPr>
              <a:t>végtelenségig alkalmazhatjuk rekurzívan</a:t>
            </a:r>
            <a:r>
              <a:rPr lang="hu-HU" sz="1200" kern="1200" baseline="0" dirty="0" smtClean="0">
                <a:solidFill>
                  <a:schemeClr val="tx1"/>
                </a:solidFill>
                <a:latin typeface="+mn-lt"/>
                <a:ea typeface="+mn-ea"/>
                <a:cs typeface="+mn-cs"/>
              </a:rPr>
              <a:t>. A </a:t>
            </a:r>
            <a:r>
              <a:rPr lang="hu-HU" sz="1200" kern="1200" baseline="0" dirty="0" err="1" smtClean="0">
                <a:solidFill>
                  <a:schemeClr val="tx1"/>
                </a:solidFill>
                <a:latin typeface="+mn-lt"/>
                <a:ea typeface="+mn-ea"/>
                <a:cs typeface="+mn-cs"/>
              </a:rPr>
              <a:t>lambda</a:t>
            </a:r>
            <a:r>
              <a:rPr lang="hu-HU" sz="1200" kern="1200" baseline="0" dirty="0" smtClean="0">
                <a:solidFill>
                  <a:schemeClr val="tx1"/>
                </a:solidFill>
                <a:latin typeface="+mn-lt"/>
                <a:ea typeface="+mn-ea"/>
                <a:cs typeface="+mn-cs"/>
              </a:rPr>
              <a:t> kalkulus jelentőségét az adja, hogy</a:t>
            </a:r>
          </a:p>
          <a:p>
            <a:r>
              <a:rPr lang="hu-HU" sz="1200" kern="1200" baseline="0" dirty="0" smtClean="0">
                <a:solidFill>
                  <a:schemeClr val="tx1"/>
                </a:solidFill>
                <a:latin typeface="+mn-lt"/>
                <a:ea typeface="+mn-ea"/>
                <a:cs typeface="+mn-cs"/>
              </a:rPr>
              <a:t>nem kevesebbet mond, mint azt, hogy minden olyan kifejezés (figyelem, nem művelet!),</a:t>
            </a:r>
          </a:p>
          <a:p>
            <a:r>
              <a:rPr lang="hu-HU" sz="1200" kern="1200" baseline="0" dirty="0" smtClean="0">
                <a:solidFill>
                  <a:schemeClr val="tx1"/>
                </a:solidFill>
                <a:latin typeface="+mn-lt"/>
                <a:ea typeface="+mn-ea"/>
                <a:cs typeface="+mn-cs"/>
              </a:rPr>
              <a:t>amit a programozási nyelvekben használunk, leírható „egyszerű” függvények</a:t>
            </a:r>
          </a:p>
          <a:p>
            <a:r>
              <a:rPr lang="hu-HU" sz="1200" kern="1200" baseline="0" dirty="0" smtClean="0">
                <a:solidFill>
                  <a:schemeClr val="tx1"/>
                </a:solidFill>
                <a:latin typeface="+mn-lt"/>
                <a:ea typeface="+mn-ea"/>
                <a:cs typeface="+mn-cs"/>
              </a:rPr>
              <a:t>alkalmazásával. Itt az „egyszerű” olyan függvényt jelent, amelynek nincsen mellékhatása</a:t>
            </a:r>
          </a:p>
          <a:p>
            <a:r>
              <a:rPr lang="hu-HU" sz="1200" kern="1200" baseline="0" dirty="0" smtClean="0">
                <a:solidFill>
                  <a:schemeClr val="tx1"/>
                </a:solidFill>
                <a:latin typeface="+mn-lt"/>
                <a:ea typeface="+mn-ea"/>
                <a:cs typeface="+mn-cs"/>
              </a:rPr>
              <a:t>(azaz programozási nyelvek irányából megfogva: csak lokális, a függvény belsejében lévő</a:t>
            </a:r>
          </a:p>
          <a:p>
            <a:r>
              <a:rPr lang="hu-HU" sz="1200" kern="1200" baseline="0" dirty="0" smtClean="0">
                <a:solidFill>
                  <a:schemeClr val="tx1"/>
                </a:solidFill>
                <a:latin typeface="+mn-lt"/>
                <a:ea typeface="+mn-ea"/>
                <a:cs typeface="+mn-cs"/>
              </a:rPr>
              <a:t>változókat módosít, a függvény külső környezetét pl. az abban lévő változókat nem</a:t>
            </a:r>
          </a:p>
          <a:p>
            <a:r>
              <a:rPr lang="hu-HU" sz="1200" kern="1200" baseline="0" dirty="0" smtClean="0">
                <a:solidFill>
                  <a:schemeClr val="tx1"/>
                </a:solidFill>
                <a:latin typeface="+mn-lt"/>
                <a:ea typeface="+mn-ea"/>
                <a:cs typeface="+mn-cs"/>
              </a:rPr>
              <a:t>módosítja). </a:t>
            </a:r>
            <a:r>
              <a:rPr lang="hu-HU" sz="1200" b="1" kern="1200" baseline="0" dirty="0" smtClean="0">
                <a:solidFill>
                  <a:schemeClr val="tx1"/>
                </a:solidFill>
                <a:latin typeface="+mn-lt"/>
                <a:ea typeface="+mn-ea"/>
                <a:cs typeface="+mn-cs"/>
              </a:rPr>
              <a:t>A C# 3.0-ban ezek a funkciók a </a:t>
            </a:r>
            <a:r>
              <a:rPr lang="hu-HU" sz="1200" b="1" kern="1200" baseline="0" dirty="0" err="1" smtClean="0">
                <a:solidFill>
                  <a:schemeClr val="tx1"/>
                </a:solidFill>
                <a:latin typeface="+mn-lt"/>
                <a:ea typeface="+mn-ea"/>
                <a:cs typeface="+mn-cs"/>
              </a:rPr>
              <a:t>Delegate-eken</a:t>
            </a:r>
            <a:r>
              <a:rPr lang="hu-HU" sz="1200" b="1" kern="1200" baseline="0" dirty="0" smtClean="0">
                <a:solidFill>
                  <a:schemeClr val="tx1"/>
                </a:solidFill>
                <a:latin typeface="+mn-lt"/>
                <a:ea typeface="+mn-ea"/>
                <a:cs typeface="+mn-cs"/>
              </a:rPr>
              <a:t> és az </a:t>
            </a:r>
            <a:r>
              <a:rPr lang="hu-HU" sz="1200" b="1" kern="1200" baseline="0" dirty="0" err="1" smtClean="0">
                <a:solidFill>
                  <a:schemeClr val="tx1"/>
                </a:solidFill>
                <a:latin typeface="+mn-lt"/>
                <a:ea typeface="+mn-ea"/>
                <a:cs typeface="+mn-cs"/>
              </a:rPr>
              <a:t>Anonymous</a:t>
            </a:r>
            <a:r>
              <a:rPr lang="hu-HU" sz="1200" b="1" kern="1200" baseline="0" dirty="0" smtClean="0">
                <a:solidFill>
                  <a:schemeClr val="tx1"/>
                </a:solidFill>
                <a:latin typeface="+mn-lt"/>
                <a:ea typeface="+mn-ea"/>
                <a:cs typeface="+mn-cs"/>
              </a:rPr>
              <a:t> típusokon</a:t>
            </a:r>
          </a:p>
          <a:p>
            <a:r>
              <a:rPr lang="hu-HU" sz="1200" b="1" kern="1200" baseline="0" dirty="0" smtClean="0">
                <a:solidFill>
                  <a:schemeClr val="tx1"/>
                </a:solidFill>
                <a:latin typeface="+mn-lt"/>
                <a:ea typeface="+mn-ea"/>
                <a:cs typeface="+mn-cs"/>
              </a:rPr>
              <a:t>alapulnak melyek már a C# előző változataiban is megtalálhatóak voltak.</a:t>
            </a:r>
          </a:p>
          <a:p>
            <a:endParaRPr lang="hu-HU" sz="1200" b="1"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Tulajdonképpen Névtelen metódusok még tömörebb és </a:t>
            </a:r>
            <a:r>
              <a:rPr lang="hu-HU" dirty="0" err="1" smtClean="0"/>
              <a:t>egyszerübb</a:t>
            </a:r>
            <a:r>
              <a:rPr lang="hu-HU" dirty="0" smtClean="0"/>
              <a:t> szintaktikával</a:t>
            </a:r>
            <a:r>
              <a:rPr lang="hu-HU" baseline="0" dirty="0" smtClean="0"/>
              <a:t>. Új operátor ez pedig az =&gt; .A jobb oldalra nem </a:t>
            </a:r>
            <a:r>
              <a:rPr lang="hu-HU" baseline="0" dirty="0" err="1" smtClean="0"/>
              <a:t>feltételnül</a:t>
            </a:r>
            <a:r>
              <a:rPr lang="hu-HU" baseline="0" dirty="0" smtClean="0"/>
              <a:t> egy</a:t>
            </a:r>
          </a:p>
          <a:p>
            <a:endParaRPr lang="hu-HU" b="1" dirty="0"/>
          </a:p>
        </p:txBody>
      </p:sp>
      <p:sp>
        <p:nvSpPr>
          <p:cNvPr id="4" name="Dia számának helye 3"/>
          <p:cNvSpPr>
            <a:spLocks noGrp="1"/>
          </p:cNvSpPr>
          <p:nvPr>
            <p:ph type="sldNum" sz="quarter" idx="10"/>
          </p:nvPr>
        </p:nvSpPr>
        <p:spPr/>
        <p:txBody>
          <a:bodyPr/>
          <a:lstStyle/>
          <a:p>
            <a:fld id="{676FED6D-7189-4263-BF0A-1DC167A8F962}" type="slidenum">
              <a:rPr lang="hu-HU" smtClean="0"/>
              <a:pPr/>
              <a:t>23</a:t>
            </a:fld>
            <a:endParaRPr lang="hu-H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baseline="0" dirty="0" smtClean="0"/>
              <a:t>Névtelen metódusok. Metódusokat illetve funkciókat írjunk le vele amit egyszer használunk, és ezekre értelemszerűen nem tudunk majd máshonnan ráhivatkozni. </a:t>
            </a:r>
            <a:endParaRPr lang="hu-HU" dirty="0" smtClean="0"/>
          </a:p>
          <a:p>
            <a:r>
              <a:rPr lang="hu-HU" dirty="0" smtClean="0"/>
              <a:t>Tulajdonképpen Névtelen metódusok még tömörebb és egyszer </a:t>
            </a:r>
            <a:r>
              <a:rPr lang="hu-HU" baseline="0" dirty="0" smtClean="0"/>
              <a:t>Kódot adunk át egy metódus </a:t>
            </a:r>
            <a:r>
              <a:rPr lang="hu-HU" baseline="0" dirty="0" err="1" smtClean="0"/>
              <a:t>paramétereként</a:t>
            </a:r>
            <a:r>
              <a:rPr lang="hu-HU" dirty="0" err="1" smtClean="0"/>
              <a:t>übb</a:t>
            </a:r>
            <a:r>
              <a:rPr lang="hu-HU" dirty="0" smtClean="0"/>
              <a:t> szintaktikával</a:t>
            </a:r>
            <a:r>
              <a:rPr lang="hu-HU" baseline="0" dirty="0" smtClean="0"/>
              <a:t>. Új operátor ez pedig az =&gt; .</a:t>
            </a:r>
          </a:p>
          <a:p>
            <a:r>
              <a:rPr lang="hu-HU" sz="1200" dirty="0" smtClean="0"/>
              <a:t> </a:t>
            </a:r>
            <a:endParaRPr lang="hu-HU" baseline="0" dirty="0" smtClean="0"/>
          </a:p>
        </p:txBody>
      </p:sp>
      <p:sp>
        <p:nvSpPr>
          <p:cNvPr id="4" name="Slide Number Placeholder 3"/>
          <p:cNvSpPr>
            <a:spLocks noGrp="1"/>
          </p:cNvSpPr>
          <p:nvPr>
            <p:ph type="sldNum" sz="quarter" idx="10"/>
          </p:nvPr>
        </p:nvSpPr>
        <p:spPr/>
        <p:txBody>
          <a:bodyPr/>
          <a:lstStyle/>
          <a:p>
            <a:fld id="{32AEE612-6592-4D76-A67F-DFA948D5206E}" type="slidenum">
              <a:rPr lang="hu-HU" smtClean="0"/>
              <a:pPr/>
              <a:t>24</a:t>
            </a:fld>
            <a:endParaRPr lang="hu-H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err="1" smtClean="0">
                <a:solidFill>
                  <a:schemeClr val="tx1"/>
                </a:solidFill>
                <a:latin typeface="+mn-lt"/>
                <a:ea typeface="+mn-ea"/>
                <a:cs typeface="+mn-cs"/>
              </a:rPr>
              <a:t>Dictionary</a:t>
            </a:r>
            <a:r>
              <a:rPr lang="hu-HU" sz="1200" kern="1200" dirty="0" smtClean="0">
                <a:solidFill>
                  <a:schemeClr val="tx1"/>
                </a:solidFill>
                <a:latin typeface="+mn-lt"/>
                <a:ea typeface="+mn-ea"/>
                <a:cs typeface="+mn-cs"/>
              </a:rPr>
              <a:t>&lt;int,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&gt; </a:t>
            </a:r>
            <a:r>
              <a:rPr lang="hu-HU" sz="1200" kern="1200" dirty="0" err="1" smtClean="0">
                <a:solidFill>
                  <a:schemeClr val="tx1"/>
                </a:solidFill>
                <a:latin typeface="+mn-lt"/>
                <a:ea typeface="+mn-ea"/>
                <a:cs typeface="+mn-cs"/>
              </a:rPr>
              <a:t>dr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Dictionary</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int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&gt; { { 1, "maci" }, { 2, "maci" }, { 3, "macska" }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var c=  </a:t>
            </a:r>
            <a:r>
              <a:rPr lang="hu-HU" sz="1200" kern="1200" dirty="0" err="1" smtClean="0">
                <a:solidFill>
                  <a:schemeClr val="tx1"/>
                </a:solidFill>
                <a:latin typeface="+mn-lt"/>
                <a:ea typeface="+mn-ea"/>
                <a:cs typeface="+mn-cs"/>
              </a:rPr>
              <a:t>dr.Where</a:t>
            </a:r>
            <a:r>
              <a:rPr lang="hu-HU" sz="1200" kern="1200" dirty="0" smtClean="0">
                <a:solidFill>
                  <a:schemeClr val="tx1"/>
                </a:solidFill>
                <a:latin typeface="+mn-lt"/>
                <a:ea typeface="+mn-ea"/>
                <a:cs typeface="+mn-cs"/>
              </a:rPr>
              <a:t>(d =&gt; </a:t>
            </a:r>
            <a:r>
              <a:rPr lang="hu-HU" sz="1200" kern="1200" dirty="0" err="1" smtClean="0">
                <a:solidFill>
                  <a:schemeClr val="tx1"/>
                </a:solidFill>
                <a:latin typeface="+mn-lt"/>
                <a:ea typeface="+mn-ea"/>
                <a:cs typeface="+mn-cs"/>
              </a:rPr>
              <a:t>d.Value</a:t>
            </a:r>
            <a:r>
              <a:rPr lang="hu-HU" sz="1200" kern="1200" dirty="0" smtClean="0">
                <a:solidFill>
                  <a:schemeClr val="tx1"/>
                </a:solidFill>
                <a:latin typeface="+mn-lt"/>
                <a:ea typeface="+mn-ea"/>
                <a:cs typeface="+mn-cs"/>
              </a:rPr>
              <a:t> == "maci");</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var c = </a:t>
            </a:r>
            <a:r>
              <a:rPr lang="hu-HU" sz="1200" kern="1200" dirty="0" err="1" smtClean="0">
                <a:solidFill>
                  <a:schemeClr val="tx1"/>
                </a:solidFill>
                <a:latin typeface="+mn-lt"/>
                <a:ea typeface="+mn-ea"/>
                <a:cs typeface="+mn-cs"/>
              </a:rPr>
              <a:t>lista.Where</a:t>
            </a:r>
            <a:r>
              <a:rPr lang="hu-HU" sz="1200" kern="1200" dirty="0" smtClean="0">
                <a:solidFill>
                  <a:schemeClr val="tx1"/>
                </a:solidFill>
                <a:latin typeface="+mn-lt"/>
                <a:ea typeface="+mn-ea"/>
                <a:cs typeface="+mn-cs"/>
              </a:rPr>
              <a:t>(l =&gt; </a:t>
            </a:r>
            <a:r>
              <a:rPr lang="hu-HU" sz="1200" kern="1200" dirty="0" err="1" smtClean="0">
                <a:solidFill>
                  <a:schemeClr val="tx1"/>
                </a:solidFill>
                <a:latin typeface="+mn-lt"/>
                <a:ea typeface="+mn-ea"/>
                <a:cs typeface="+mn-cs"/>
              </a:rPr>
              <a:t>l</a:t>
            </a:r>
            <a:r>
              <a:rPr lang="hu-HU" sz="1200" kern="1200" dirty="0" smtClean="0">
                <a:solidFill>
                  <a:schemeClr val="tx1"/>
                </a:solidFill>
                <a:latin typeface="+mn-lt"/>
                <a:ea typeface="+mn-ea"/>
                <a:cs typeface="+mn-cs"/>
              </a:rPr>
              <a:t> == 1);</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(var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c)</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item.Key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baseline="0"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25</a:t>
            </a:fld>
            <a:endParaRPr lang="hu-H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26</a:t>
            </a:fld>
            <a:endParaRPr lang="hu-H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r>
              <a:rPr lang="hu-HU" dirty="0" smtClean="0"/>
              <a:t>Láthatjuk, hogy a var micsoda nagy segítséget nyújt számunkra. Nélküle ugyanis lehetetlen lenne az anonim típus használata. Hiszen milyen típusú változónak tudnánk értékül adni? (</a:t>
            </a:r>
            <a:r>
              <a:rPr lang="hu-HU" dirty="0" err="1" smtClean="0"/>
              <a:t>object</a:t>
            </a:r>
            <a:r>
              <a:rPr lang="hu-HU" dirty="0" smtClean="0"/>
              <a:t> már </a:t>
            </a:r>
            <a:r>
              <a:rPr lang="hu-HU" dirty="0" err="1" smtClean="0"/>
              <a:t>kasztolás</a:t>
            </a:r>
            <a:r>
              <a:rPr lang="hu-HU" dirty="0" smtClean="0"/>
              <a:t>) A var-ként definiált változó implicit módon felveszi ezt az </a:t>
            </a:r>
            <a:r>
              <a:rPr lang="hu-HU" dirty="0" err="1" smtClean="0"/>
              <a:t>anoním</a:t>
            </a:r>
            <a:r>
              <a:rPr lang="hu-HU" dirty="0" smtClean="0"/>
              <a:t> típust, és úgy használhatjuk, mint bármely hagyományos osztálypéldányt.</a:t>
            </a:r>
          </a:p>
          <a:p>
            <a:endParaRPr lang="hu-HU" dirty="0" smtClean="0"/>
          </a:p>
          <a:p>
            <a:r>
              <a:rPr lang="hu-HU" dirty="0" smtClean="0"/>
              <a:t>A var-ként deklarált </a:t>
            </a:r>
            <a:r>
              <a:rPr lang="hu-HU" dirty="0" err="1" smtClean="0"/>
              <a:t>anonymousType</a:t>
            </a:r>
            <a:r>
              <a:rPr lang="hu-HU" dirty="0" smtClean="0"/>
              <a:t> változó felveszi ezt az </a:t>
            </a:r>
            <a:r>
              <a:rPr lang="hu-HU" dirty="0" err="1" smtClean="0"/>
              <a:t>anoním</a:t>
            </a:r>
            <a:r>
              <a:rPr lang="hu-HU" dirty="0" smtClean="0"/>
              <a:t> típust. A </a:t>
            </a:r>
            <a:r>
              <a:rPr lang="hu-HU" dirty="0" err="1" smtClean="0"/>
              <a:t>compiler</a:t>
            </a:r>
            <a:r>
              <a:rPr lang="hu-HU" dirty="0" smtClean="0"/>
              <a:t> </a:t>
            </a:r>
            <a:r>
              <a:rPr lang="hu-HU" dirty="0" err="1" smtClean="0"/>
              <a:t>a</a:t>
            </a:r>
            <a:r>
              <a:rPr lang="hu-HU" dirty="0" smtClean="0"/>
              <a:t> következő típust készíti el nekünk. I</a:t>
            </a:r>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27</a:t>
            </a:fld>
            <a:endParaRPr lang="hu-HU" sz="1000" b="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baseline="0" dirty="0" smtClean="0"/>
              <a:t>Egyszer használunk, és ezekre értelemszerűen nem tudunk majd máshonnan ráhivatkozni. Kódot adunk át egy metódus paramétereként</a:t>
            </a: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hu-HU" dirty="0" smtClean="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28</a:t>
            </a:fld>
            <a:endParaRPr lang="hu-HU" sz="1000" b="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en-US" sz="1200" dirty="0" smtClean="0"/>
              <a:t> </a:t>
            </a:r>
            <a:r>
              <a:rPr lang="en-US" sz="1200" kern="1200" dirty="0" err="1" smtClean="0">
                <a:solidFill>
                  <a:schemeClr val="tx1"/>
                </a:solidFill>
                <a:latin typeface="+mn-lt"/>
                <a:ea typeface="+mn-ea"/>
                <a:cs typeface="+mn-cs"/>
              </a:rPr>
              <a:t>var</a:t>
            </a:r>
            <a:r>
              <a:rPr lang="en-US" sz="1200" kern="1200" dirty="0" smtClean="0">
                <a:solidFill>
                  <a:schemeClr val="tx1"/>
                </a:solidFill>
                <a:latin typeface="+mn-lt"/>
                <a:ea typeface="+mn-ea"/>
                <a:cs typeface="+mn-cs"/>
              </a:rPr>
              <a:t> list = new { Title = "</a:t>
            </a:r>
            <a:r>
              <a:rPr lang="en-US" sz="1200" kern="1200" dirty="0" err="1" smtClean="0">
                <a:solidFill>
                  <a:schemeClr val="tx1"/>
                </a:solidFill>
                <a:latin typeface="+mn-lt"/>
                <a:ea typeface="+mn-ea"/>
                <a:cs typeface="+mn-cs"/>
              </a:rPr>
              <a:t>Cimem</a:t>
            </a:r>
            <a:r>
              <a:rPr lang="en-US" sz="1200" kern="1200" dirty="0" smtClean="0">
                <a:solidFill>
                  <a:schemeClr val="tx1"/>
                </a:solidFill>
                <a:latin typeface="+mn-lt"/>
                <a:ea typeface="+mn-ea"/>
                <a:cs typeface="+mn-cs"/>
              </a:rPr>
              <a:t>", Address = "Marti"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list.Address</a:t>
            </a:r>
            <a:r>
              <a:rPr lang="hu-HU" sz="1200" kern="1200" dirty="0" smtClean="0">
                <a:solidFill>
                  <a:schemeClr val="tx1"/>
                </a:solidFill>
                <a:latin typeface="+mn-lt"/>
                <a:ea typeface="+mn-ea"/>
                <a:cs typeface="+mn-cs"/>
              </a:rPr>
              <a:t>);</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29</a:t>
            </a:fld>
            <a:endParaRPr lang="hu-HU"/>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30</a:t>
            </a:fld>
            <a:endParaRPr lang="hu-HU" sz="1000" b="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r>
              <a:rPr lang="hu-HU" dirty="0" smtClean="0"/>
              <a:t>Ha egy kicsit más megközelítésből vizsgáljuk a parciális metódusokat - nevezetesen, hogy mégis, mire jók -, azt látjuk, hogy a kódgenerátoroknak lehetőségük van nem csak effektív kód generálására, hanem egyfajta </a:t>
            </a:r>
            <a:r>
              <a:rPr lang="hu-HU" dirty="0" err="1" smtClean="0"/>
              <a:t>metódus-templatek</a:t>
            </a:r>
            <a:r>
              <a:rPr lang="hu-HU" dirty="0" smtClean="0"/>
              <a:t> definiálására, illetve ezen </a:t>
            </a:r>
            <a:r>
              <a:rPr lang="hu-HU" dirty="0" err="1" smtClean="0"/>
              <a:t>template-ek</a:t>
            </a:r>
            <a:r>
              <a:rPr lang="hu-HU" dirty="0" smtClean="0"/>
              <a:t> hívásának beépítésére a generált kódba - mi pedig a parciális osztály ránk eső részében vagy kitöltjük ezeket az "üres </a:t>
            </a:r>
            <a:r>
              <a:rPr lang="hu-HU" dirty="0" err="1" smtClean="0"/>
              <a:t>templateket</a:t>
            </a:r>
            <a:r>
              <a:rPr lang="hu-HU" dirty="0" smtClean="0"/>
              <a:t>", vagy nem.</a:t>
            </a:r>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31</a:t>
            </a:fld>
            <a:endParaRPr lang="hu-HU" sz="1000" b="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92500"/>
          </a:bodyPr>
          <a:lstStyle/>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Néhány .NET technológia eredetileg a Microsoft Java verziójának fejlesztése során jött létre. Amikor 1998-ban a Microsoft elhatározta, hogy nem használja tovább a Sun Java technológiáját, a már létező Microsoft J++ (Java++) terméket a .NET projekt alapjaként használták. A .NET CLR kódja egyesek szerint a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Colusa</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Software -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OmniVM</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termékéből származik, amit a Microsoft 1996. március 12-én vásárolt meg.</a:t>
            </a: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Eredetileg a Windows</a:t>
            </a:r>
            <a:r>
              <a:rPr lang="hu-HU" sz="1200" baseline="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baseline="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XP-ben</a:t>
            </a:r>
            <a:r>
              <a:rPr lang="hu-HU" sz="1200" baseline="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is benne volt alapvetően a Java keretrendszerre. De mivel, megromlott a viszony az SP2 kiadása után, már külön kellet megint telepíteni.</a:t>
            </a: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Viszony megromlásának oka: A Microsoft azt szerette volna, hogy</a:t>
            </a:r>
            <a:r>
              <a:rPr lang="hu-HU" sz="1200" baseline="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 java ne legyen platform független csak Windows rendszereken fusson. A SUN ezt nem hagyta jóvá. (Jogosan)</a:t>
            </a:r>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A .NET mint szoftverplatform 2002-ben vált elérhetővé. (Fiatal, modern nyelv)</a:t>
            </a: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2.0: Több mint</a:t>
            </a:r>
            <a:r>
              <a:rPr lang="hu-HU" sz="1200" baseline="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9000 osztálykönyvtár. (A </a:t>
            </a:r>
            <a:r>
              <a:rPr lang="hu-HU" sz="1200" baseline="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javaban</a:t>
            </a:r>
            <a:r>
              <a:rPr lang="hu-HU" sz="1200" baseline="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csak 4500)</a:t>
            </a:r>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3.5:</a:t>
            </a: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A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Language</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Integrated</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Query</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(LINQ) mély integrációja</a:t>
            </a: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ASP.NET AJAX interaktív,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testreszabható</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webszolgáltatásokhoz</a:t>
            </a:r>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Új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webprotokollok</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(AJAX, JSON, REST, POX, RSS, ATOM) támogatása WCF szolgáltatások építéséhez</a:t>
            </a: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Teljes eszközkészlet a WF, WCF és WPF, valamint munkafolyamat-alapú technológiákhoz</a:t>
            </a: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Új osztályok az osztálykönyvtárban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Base</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Class</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Library</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 BCL), melyek főként felhasználói kérésekre kerültek beépítésre</a:t>
            </a:r>
          </a:p>
          <a:p>
            <a:endPar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endParaRPr>
          </a:p>
          <a:p>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A Microsoft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NET-keretrendszer</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3.5-ös verziója várhatóan 2007 év végén kerül kibocsájtásra, valamint beépítésre kerül a Visual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Studio</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új, jelenleg "</a:t>
            </a:r>
            <a:r>
              <a:rPr lang="hu-HU" sz="1200" dirty="0" err="1"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Orcas</a:t>
            </a:r>
            <a:r>
              <a:rPr lang="hu-HU" sz="1200" dirty="0" smtClean="0">
                <a:gradFill flip="none" rotWithShape="1">
                  <a:gsLst>
                    <a:gs pos="0">
                      <a:srgbClr val="FFFFFF"/>
                    </a:gs>
                    <a:gs pos="7001">
                      <a:srgbClr val="E6E6E6"/>
                    </a:gs>
                    <a:gs pos="32001">
                      <a:srgbClr val="7D8496"/>
                    </a:gs>
                    <a:gs pos="47000">
                      <a:srgbClr val="E6E6E6"/>
                    </a:gs>
                    <a:gs pos="85001">
                      <a:srgbClr val="7D8496"/>
                    </a:gs>
                    <a:gs pos="100000">
                      <a:srgbClr val="E6E6E6"/>
                    </a:gs>
                  </a:gsLst>
                  <a:lin ang="5400000" scaled="0"/>
                  <a:tileRect r="-100000" b="-100000"/>
                </a:gradFill>
              </a:rPr>
              <a:t>" kódnéven fejlesztett változatába is.</a:t>
            </a:r>
          </a:p>
          <a:p>
            <a:endParaRPr lang="hu-HU" b="1" dirty="0" smtClean="0"/>
          </a:p>
          <a:p>
            <a:endParaRPr lang="hu-HU" b="1" dirty="0" smtClean="0"/>
          </a:p>
          <a:p>
            <a:r>
              <a:rPr lang="hu-HU" b="1" dirty="0" smtClean="0"/>
              <a:t>WPF: </a:t>
            </a:r>
            <a:r>
              <a:rPr lang="hu-HU" sz="1200" kern="1200" dirty="0" smtClean="0">
                <a:solidFill>
                  <a:schemeClr val="tx1"/>
                </a:solidFill>
                <a:latin typeface="+mn-lt"/>
                <a:ea typeface="+mn-ea"/>
                <a:cs typeface="+mn-cs"/>
              </a:rPr>
              <a:t>Következő generációs prezentációs alrendszer, mely egyesíti a UI, dokumentum, média és 3D képességeket a </a:t>
            </a:r>
            <a:r>
              <a:rPr lang="hu-HU" sz="1200" kern="1200" dirty="0" err="1" smtClean="0">
                <a:solidFill>
                  <a:schemeClr val="tx1"/>
                </a:solidFill>
                <a:latin typeface="+mn-lt"/>
                <a:ea typeface="+mn-ea"/>
                <a:cs typeface="+mn-cs"/>
              </a:rPr>
              <a:t>mendzselt</a:t>
            </a:r>
            <a:r>
              <a:rPr lang="hu-HU" sz="1200" kern="1200" dirty="0" smtClean="0">
                <a:solidFill>
                  <a:schemeClr val="tx1"/>
                </a:solidFill>
                <a:latin typeface="+mn-lt"/>
                <a:ea typeface="+mn-ea"/>
                <a:cs typeface="+mn-cs"/>
              </a:rPr>
              <a:t> kódban írt alkalmazások </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WCF:  </a:t>
            </a:r>
            <a:r>
              <a:rPr lang="hu-HU" sz="1200" kern="1200" dirty="0" smtClean="0">
                <a:solidFill>
                  <a:schemeClr val="tx1"/>
                </a:solidFill>
                <a:latin typeface="+mn-lt"/>
                <a:ea typeface="+mn-ea"/>
                <a:cs typeface="+mn-cs"/>
              </a:rPr>
              <a:t>Windows </a:t>
            </a:r>
            <a:r>
              <a:rPr lang="hu-HU" sz="1200" kern="1200" dirty="0" err="1" smtClean="0">
                <a:solidFill>
                  <a:schemeClr val="tx1"/>
                </a:solidFill>
                <a:latin typeface="+mn-lt"/>
                <a:ea typeface="+mn-ea"/>
                <a:cs typeface="+mn-cs"/>
              </a:rPr>
              <a:t>Communication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a Windows platform újgenerációs technológiája elosztott alkalmazások fejlesztéséhez. A legnagyobb előnye, hogy egységes programozási modellt nyújt, legyen szó egyszerű </a:t>
            </a:r>
            <a:r>
              <a:rPr lang="hu-HU" sz="1200" kern="1200" dirty="0" err="1" smtClean="0">
                <a:solidFill>
                  <a:schemeClr val="tx1"/>
                </a:solidFill>
                <a:latin typeface="+mn-lt"/>
                <a:ea typeface="+mn-ea"/>
                <a:cs typeface="+mn-cs"/>
              </a:rPr>
              <a:t>webszolgáltatás</a:t>
            </a:r>
            <a:r>
              <a:rPr lang="hu-HU" sz="1200" kern="1200" dirty="0" smtClean="0">
                <a:solidFill>
                  <a:schemeClr val="tx1"/>
                </a:solidFill>
                <a:latin typeface="+mn-lt"/>
                <a:ea typeface="+mn-ea"/>
                <a:cs typeface="+mn-cs"/>
              </a:rPr>
              <a:t>, biztonságos </a:t>
            </a:r>
            <a:r>
              <a:rPr lang="hu-HU" sz="1200" kern="1200" dirty="0" err="1" smtClean="0">
                <a:solidFill>
                  <a:schemeClr val="tx1"/>
                </a:solidFill>
                <a:latin typeface="+mn-lt"/>
                <a:ea typeface="+mn-ea"/>
                <a:cs typeface="+mn-cs"/>
              </a:rPr>
              <a:t>webszolgáltatás</a:t>
            </a:r>
            <a:r>
              <a:rPr lang="hu-HU" sz="1200" kern="1200" dirty="0" smtClean="0">
                <a:solidFill>
                  <a:schemeClr val="tx1"/>
                </a:solidFill>
                <a:latin typeface="+mn-lt"/>
                <a:ea typeface="+mn-ea"/>
                <a:cs typeface="+mn-cs"/>
              </a:rPr>
              <a:t>, rendkívül hatékony bináris formátumú, üzenetsor vagy akár </a:t>
            </a:r>
            <a:r>
              <a:rPr lang="hu-HU" sz="1200" kern="1200" dirty="0" err="1" smtClean="0">
                <a:solidFill>
                  <a:schemeClr val="tx1"/>
                </a:solidFill>
                <a:latin typeface="+mn-lt"/>
                <a:ea typeface="+mn-ea"/>
                <a:cs typeface="+mn-cs"/>
              </a:rPr>
              <a:t>peer-to-peer</a:t>
            </a:r>
            <a:r>
              <a:rPr lang="hu-HU" sz="1200" kern="1200" dirty="0" smtClean="0">
                <a:solidFill>
                  <a:schemeClr val="tx1"/>
                </a:solidFill>
                <a:latin typeface="+mn-lt"/>
                <a:ea typeface="+mn-ea"/>
                <a:cs typeface="+mn-cs"/>
              </a:rPr>
              <a:t> alapú kommunikációról. Ennek következtében a fejlesztők a jövőben egy kommunikációs technológia ismeretével és jelentősen kevesebb kód megírásával – vagyis a korábbinál egyszerűbben és hatékonyabban készíthetnek elosztott alkalmazásokat.</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WF: </a:t>
            </a:r>
            <a:r>
              <a:rPr lang="hu-HU" sz="1200" kern="1200" dirty="0" smtClean="0">
                <a:solidFill>
                  <a:schemeClr val="tx1"/>
                </a:solidFill>
                <a:latin typeface="+mn-lt"/>
                <a:ea typeface="+mn-ea"/>
                <a:cs typeface="+mn-cs"/>
              </a:rPr>
              <a:t>Windows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lehetővé teszi, hogy az alkalmazásunkban található üzleti logikát a forráskód egyetlen pontján implementáljuk, ráadásul olyan módon, hogy mind az implementáció utólagos átlátása és karbantartása, mind pedig dokumentálása a korábbi megoldásoknál egyszerűbb legyen. További előny, hogy a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alapú folyamatok készítését a Visual </a:t>
            </a:r>
            <a:r>
              <a:rPr lang="hu-HU" sz="1200" kern="1200" dirty="0" err="1" smtClean="0">
                <a:solidFill>
                  <a:schemeClr val="tx1"/>
                </a:solidFill>
                <a:latin typeface="+mn-lt"/>
                <a:ea typeface="+mn-ea"/>
                <a:cs typeface="+mn-cs"/>
              </a:rPr>
              <a:t>Studio</a:t>
            </a:r>
            <a:r>
              <a:rPr lang="hu-HU" sz="1200" kern="1200" dirty="0" smtClean="0">
                <a:solidFill>
                  <a:schemeClr val="tx1"/>
                </a:solidFill>
                <a:latin typeface="+mn-lt"/>
                <a:ea typeface="+mn-ea"/>
                <a:cs typeface="+mn-cs"/>
              </a:rPr>
              <a:t> 2005-be integrált grafikus tervezőeszköz jelentősen segíti. A platform szintű megközelítésnek köszönhetően a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nem csak a klasszikus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jellegű alkalmazásokban használható, hanem szinte bármilyen .NET alapú projektben.</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CarsSpace</a:t>
            </a:r>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hu-HU" sz="1200" kern="1200" dirty="0" smtClean="0">
                <a:solidFill>
                  <a:schemeClr val="tx1"/>
                </a:solidFill>
                <a:latin typeface="+mn-lt"/>
                <a:ea typeface="+mn-ea"/>
                <a:cs typeface="+mn-cs"/>
              </a:rPr>
              <a:t>A </a:t>
            </a:r>
            <a:r>
              <a:rPr lang="hu-HU" sz="1200" kern="1200" dirty="0" err="1" smtClean="0">
                <a:solidFill>
                  <a:schemeClr val="tx1"/>
                </a:solidFill>
                <a:latin typeface="+mn-lt"/>
                <a:ea typeface="+mn-ea"/>
                <a:cs typeface="+mn-cs"/>
              </a:rPr>
              <a:t>CardSpace</a:t>
            </a:r>
            <a:r>
              <a:rPr lang="hu-HU" sz="1200" kern="1200" dirty="0" smtClean="0">
                <a:solidFill>
                  <a:schemeClr val="tx1"/>
                </a:solidFill>
                <a:latin typeface="+mn-lt"/>
                <a:ea typeface="+mn-ea"/>
                <a:cs typeface="+mn-cs"/>
              </a:rPr>
              <a:t> online hitelesítő technológia mielőbbi elterjedését segítendő elérhető egy kiegészítés, melynek segítségével a világ második legelterjedtebb internetböngészője, a </a:t>
            </a:r>
            <a:r>
              <a:rPr lang="hu-HU" sz="1200" kern="1200" dirty="0" err="1" smtClean="0">
                <a:solidFill>
                  <a:schemeClr val="tx1"/>
                </a:solidFill>
                <a:latin typeface="+mn-lt"/>
                <a:ea typeface="+mn-ea"/>
                <a:cs typeface="+mn-cs"/>
              </a:rPr>
              <a:t>Mozilla</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Firefox</a:t>
            </a:r>
            <a:r>
              <a:rPr lang="hu-HU" sz="1200" kern="1200" dirty="0" smtClean="0">
                <a:solidFill>
                  <a:schemeClr val="tx1"/>
                </a:solidFill>
                <a:latin typeface="+mn-lt"/>
                <a:ea typeface="+mn-ea"/>
                <a:cs typeface="+mn-cs"/>
              </a:rPr>
              <a:t> is képessé tehető az új szolgáltatás igénybevételére.</a:t>
            </a:r>
          </a:p>
          <a:p>
            <a:r>
              <a:rPr lang="hu-HU" dirty="0" smtClean="0"/>
              <a:t>A Microsoft </a:t>
            </a:r>
            <a:r>
              <a:rPr lang="hu-HU" dirty="0" err="1" smtClean="0"/>
              <a:t>azirányú</a:t>
            </a:r>
            <a:r>
              <a:rPr lang="hu-HU" dirty="0" smtClean="0"/>
              <a:t> törekvéseinek megtestesülése, miszerint a felhasználónak nem szükséges minden online (banki és egyéb nagyfokú biztonságot megkövetelő) kapcsolathoz egyéni név/jelszó párost megjegyeznie, mindössze egy digitális névjegykártyával kell rendelkeznie. Ezt a "kártyát" igénybe véve aztán könnyedén beléphet minden helyre anélkül, hogy számítógépén vagy </a:t>
            </a:r>
            <a:r>
              <a:rPr lang="hu-HU" dirty="0" err="1" smtClean="0"/>
              <a:t>papírcetliken</a:t>
            </a:r>
            <a:r>
              <a:rPr lang="hu-HU" dirty="0" smtClean="0"/>
              <a:t> feljegyzett jelszavakat kéne használnia. A </a:t>
            </a:r>
            <a:r>
              <a:rPr lang="hu-HU" dirty="0" err="1" smtClean="0"/>
              <a:t>CardSpace-t</a:t>
            </a:r>
            <a:r>
              <a:rPr lang="hu-HU" dirty="0" smtClean="0"/>
              <a:t> már most is számos szolgáltató támogatja, a most megjelent frissítés eredményeként pedig a technológia még gyorsabb elterjedését várhatjuk</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a:t>
            </a:fld>
            <a:endParaRPr lang="hu-HU"/>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32</a:t>
            </a:fld>
            <a:endParaRPr lang="hu-HU"/>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33</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1500188" y="500063"/>
            <a:ext cx="3786187" cy="2840037"/>
          </a:xfrm>
          <a:ln/>
        </p:spPr>
      </p:sp>
      <p:sp>
        <p:nvSpPr>
          <p:cNvPr id="3" name="Notes Placeholder 2"/>
          <p:cNvSpPr>
            <a:spLocks noGrp="1"/>
          </p:cNvSpPr>
          <p:nvPr>
            <p:ph type="body" idx="1"/>
          </p:nvPr>
        </p:nvSpPr>
        <p:spPr/>
        <p:txBody>
          <a:bodyPr>
            <a:normAutofit/>
          </a:bodyPr>
          <a:lstStyle/>
          <a:p>
            <a:r>
              <a:rPr lang="hu-HU" dirty="0" smtClean="0"/>
              <a:t>A C# 1.0 </a:t>
            </a:r>
            <a:r>
              <a:rPr lang="hu-HU" dirty="0" err="1" smtClean="0"/>
              <a:t>megjentek</a:t>
            </a:r>
            <a:r>
              <a:rPr lang="hu-HU" baseline="0" dirty="0" smtClean="0"/>
              <a:t> a </a:t>
            </a:r>
            <a:r>
              <a:rPr lang="hu-HU" baseline="0" dirty="0" err="1" smtClean="0"/>
              <a:t>propertyk</a:t>
            </a:r>
            <a:r>
              <a:rPr lang="hu-HU" baseline="0" dirty="0" smtClean="0"/>
              <a:t> </a:t>
            </a:r>
            <a:endParaRPr lang="hu-HU" dirty="0" smtClean="0"/>
          </a:p>
          <a:p>
            <a:endParaRPr lang="hu-HU" dirty="0" smtClean="0"/>
          </a:p>
          <a:p>
            <a:r>
              <a:rPr lang="hu-HU" dirty="0" smtClean="0"/>
              <a:t>A C# 2.0</a:t>
            </a:r>
            <a:r>
              <a:rPr lang="hu-HU" baseline="0" dirty="0" smtClean="0"/>
              <a:t> Generikus típusokkal hatékonyságot növeljük. Hisz kevesebb memóriát eszik az alkalmazásunk, a fordítás idejű hibákat kiszűrjük. Nincs </a:t>
            </a:r>
            <a:r>
              <a:rPr lang="hu-HU" baseline="0" dirty="0" err="1" smtClean="0"/>
              <a:t>Boxing</a:t>
            </a:r>
            <a:r>
              <a:rPr lang="hu-HU" baseline="0" dirty="0" smtClean="0"/>
              <a:t> se </a:t>
            </a:r>
            <a:r>
              <a:rPr lang="hu-HU" baseline="0" dirty="0" err="1" smtClean="0"/>
              <a:t>unboxing</a:t>
            </a:r>
            <a:r>
              <a:rPr lang="hu-HU" baseline="0" dirty="0" smtClean="0"/>
              <a:t>, így memória barát is.</a:t>
            </a:r>
            <a:endParaRPr lang="hu-HU" dirty="0" smtClean="0"/>
          </a:p>
          <a:p>
            <a:endParaRPr lang="hu-HU" dirty="0" smtClean="0"/>
          </a:p>
          <a:p>
            <a:r>
              <a:rPr lang="hu-HU" dirty="0" smtClean="0"/>
              <a:t>A C#</a:t>
            </a:r>
            <a:r>
              <a:rPr lang="hu-HU" baseline="0" dirty="0" smtClean="0"/>
              <a:t> 3.0 előzetes specifikációja már 2005-ben megjelent.</a:t>
            </a:r>
          </a:p>
          <a:p>
            <a:endParaRPr lang="hu-HU" dirty="0" smtClean="0"/>
          </a:p>
          <a:p>
            <a:endParaRPr lang="hu-HU" dirty="0" smtClean="0"/>
          </a:p>
          <a:p>
            <a:r>
              <a:rPr lang="hu-HU" dirty="0" smtClean="0"/>
              <a:t>Delphi és</a:t>
            </a:r>
            <a:r>
              <a:rPr lang="hu-HU" baseline="0" dirty="0" smtClean="0"/>
              <a:t> C#</a:t>
            </a:r>
            <a:endParaRPr lang="hu-HU" dirty="0" smtClean="0"/>
          </a:p>
          <a:p>
            <a:r>
              <a:rPr lang="hu-HU" dirty="0" smtClean="0"/>
              <a:t>Anders </a:t>
            </a:r>
            <a:r>
              <a:rPr lang="hu-HU" dirty="0" err="1" smtClean="0"/>
              <a:t>Hejlsberg</a:t>
            </a:r>
            <a:endParaRPr lang="hu-H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Yield</a:t>
            </a:r>
            <a:r>
              <a:rPr lang="hu-HU" dirty="0" smtClean="0"/>
              <a:t> </a:t>
            </a:r>
            <a:r>
              <a:rPr lang="hu-HU" dirty="0" err="1" smtClean="0"/>
              <a:t>returnnél</a:t>
            </a:r>
            <a:r>
              <a:rPr lang="hu-HU" dirty="0" smtClean="0"/>
              <a:t> folytatja</a:t>
            </a:r>
            <a:r>
              <a:rPr lang="hu-HU" baseline="0" dirty="0" smtClean="0"/>
              <a:t> a </a:t>
            </a:r>
            <a:r>
              <a:rPr lang="hu-HU" baseline="0" dirty="0" err="1" smtClean="0"/>
              <a:t>forciklust</a:t>
            </a:r>
            <a:r>
              <a:rPr lang="hu-HU" baseline="0" dirty="0" smtClean="0"/>
              <a:t>. Speciális </a:t>
            </a:r>
            <a:r>
              <a:rPr lang="hu-HU" baseline="0" dirty="0" err="1" smtClean="0"/>
              <a:t>metód</a:t>
            </a:r>
            <a:r>
              <a:rPr lang="en-US" baseline="0" dirty="0" smtClean="0"/>
              <a:t>us</a:t>
            </a:r>
            <a:r>
              <a:rPr lang="hu-HU" baseline="0" dirty="0" smtClean="0"/>
              <a:t> </a:t>
            </a:r>
            <a:r>
              <a:rPr lang="en-US" baseline="0" dirty="0" smtClean="0"/>
              <a:t>\</a:t>
            </a:r>
            <a:r>
              <a:rPr lang="hu-HU" baseline="0" dirty="0" err="1" smtClean="0"/>
              <a:t>gy</a:t>
            </a:r>
            <a:r>
              <a:rPr lang="hu-HU" baseline="0" dirty="0" smtClean="0"/>
              <a:t>, hisz megszakítjuk az adott metódus működését. </a:t>
            </a:r>
            <a:r>
              <a:rPr lang="hu-HU" b="1" baseline="0" dirty="0" smtClean="0"/>
              <a:t>Az iteráló változó értéke megmarad</a:t>
            </a:r>
            <a:r>
              <a:rPr lang="hu-HU" baseline="0" dirty="0" smtClean="0"/>
              <a:t>.</a:t>
            </a:r>
          </a:p>
          <a:p>
            <a:endParaRPr lang="en-US" sz="1200" dirty="0" smtClean="0"/>
          </a:p>
          <a:p>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a:t>
            </a:r>
            <a:r>
              <a:rPr lang="hu-HU" sz="1200" kern="1200" dirty="0" smtClean="0">
                <a:solidFill>
                  <a:schemeClr val="tx1"/>
                </a:solidFill>
                <a:latin typeface="+mn-lt"/>
                <a:ea typeface="+mn-ea"/>
                <a:cs typeface="+mn-cs"/>
              </a:rPr>
              <a:t>&lt;T&gt;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T</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T[] </a:t>
            </a:r>
            <a:r>
              <a:rPr lang="hu-HU" sz="1200" kern="1200" dirty="0" err="1" smtClean="0">
                <a:solidFill>
                  <a:schemeClr val="tx1"/>
                </a:solidFill>
                <a:latin typeface="+mn-lt"/>
                <a:ea typeface="+mn-ea"/>
                <a:cs typeface="+mn-cs"/>
              </a:rPr>
              <a:t>data</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t>
            </a:r>
            <a:r>
              <a:rPr lang="hu-HU" sz="1200" kern="1200" dirty="0" smtClean="0">
                <a:solidFill>
                  <a:schemeClr val="tx1"/>
                </a:solidFill>
                <a:latin typeface="+mn-lt"/>
                <a:ea typeface="+mn-ea"/>
                <a:cs typeface="+mn-cs"/>
              </a:rPr>
              <a:t>[10];</a:t>
            </a:r>
          </a:p>
          <a:p>
            <a:r>
              <a:rPr lang="hu-HU" sz="1200" kern="1200" dirty="0" smtClean="0">
                <a:solidFill>
                  <a:schemeClr val="tx1"/>
                </a:solidFill>
                <a:latin typeface="+mn-lt"/>
                <a:ea typeface="+mn-ea"/>
                <a:cs typeface="+mn-cs"/>
              </a:rPr>
              <a:t>        int </a:t>
            </a:r>
            <a:r>
              <a:rPr lang="hu-HU" sz="1200" kern="1200" dirty="0" err="1" smtClean="0">
                <a:solidFill>
                  <a:schemeClr val="tx1"/>
                </a:solidFill>
                <a:latin typeface="+mn-lt"/>
                <a:ea typeface="+mn-ea"/>
                <a:cs typeface="+mn-cs"/>
              </a:rPr>
              <a:t>count</a:t>
            </a:r>
            <a:r>
              <a:rPr lang="hu-HU" sz="1200" kern="1200" dirty="0" smtClean="0">
                <a:solidFill>
                  <a:schemeClr val="tx1"/>
                </a:solidFill>
                <a:latin typeface="+mn-lt"/>
                <a:ea typeface="+mn-ea"/>
                <a:cs typeface="+mn-cs"/>
              </a:rPr>
              <a:t> = 0;</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Add(T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data</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count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region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&lt;T&gt; </a:t>
            </a:r>
            <a:r>
              <a:rPr lang="hu-HU" sz="1200" kern="1200" dirty="0" err="1" smtClean="0">
                <a:solidFill>
                  <a:schemeClr val="tx1"/>
                </a:solidFill>
                <a:latin typeface="+mn-lt"/>
                <a:ea typeface="+mn-ea"/>
                <a:cs typeface="+mn-cs"/>
              </a:rPr>
              <a:t>Members</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IEnumerator</a:t>
            </a:r>
            <a:r>
              <a:rPr lang="hu-HU" sz="1200" kern="1200" dirty="0" smtClean="0">
                <a:solidFill>
                  <a:schemeClr val="tx1"/>
                </a:solidFill>
                <a:latin typeface="+mn-lt"/>
                <a:ea typeface="+mn-ea"/>
                <a:cs typeface="+mn-cs"/>
              </a:rPr>
              <a:t>&lt;T&gt; </a:t>
            </a:r>
            <a:r>
              <a:rPr lang="hu-HU" sz="1200" kern="1200" dirty="0" err="1" smtClean="0">
                <a:solidFill>
                  <a:schemeClr val="tx1"/>
                </a:solidFill>
                <a:latin typeface="+mn-lt"/>
                <a:ea typeface="+mn-ea"/>
                <a:cs typeface="+mn-cs"/>
              </a:rPr>
              <a:t>GetEnumerator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//folytatja a működését</a:t>
            </a:r>
          </a:p>
          <a:p>
            <a:r>
              <a:rPr lang="nn-NO" sz="1200" kern="1200" dirty="0" smtClean="0">
                <a:solidFill>
                  <a:schemeClr val="tx1"/>
                </a:solidFill>
                <a:latin typeface="+mn-lt"/>
                <a:ea typeface="+mn-ea"/>
                <a:cs typeface="+mn-cs"/>
              </a:rPr>
              <a:t>            for (int i = 0; i &lt; count; i++)</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yield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return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data</a:t>
            </a:r>
            <a:r>
              <a:rPr lang="hu-HU" sz="1200" kern="1200" dirty="0" smtClean="0">
                <a:solidFill>
                  <a:schemeClr val="tx1"/>
                </a:solidFill>
                <a:latin typeface="+mn-lt"/>
                <a:ea typeface="+mn-ea"/>
                <a:cs typeface="+mn-cs"/>
              </a:rPr>
              <a:t>[i];</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endregion</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region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IEnumerable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Members</a:t>
            </a:r>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System.Collections.IEnumerator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System.Collections.IEnumerable.GetEnumerator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throw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NotImplementedException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endregion</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Program</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static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Main(</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args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&gt; </a:t>
            </a:r>
            <a:r>
              <a:rPr lang="hu-HU" sz="1200" kern="1200" dirty="0" err="1" smtClean="0">
                <a:solidFill>
                  <a:schemeClr val="tx1"/>
                </a:solidFill>
                <a:latin typeface="+mn-lt"/>
                <a:ea typeface="+mn-ea"/>
                <a:cs typeface="+mn-cs"/>
              </a:rPr>
              <a:t>list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list.Add</a:t>
            </a:r>
            <a:r>
              <a:rPr lang="hu-HU" sz="1200" kern="1200" dirty="0" smtClean="0">
                <a:solidFill>
                  <a:schemeClr val="tx1"/>
                </a:solidFill>
                <a:latin typeface="+mn-lt"/>
                <a:ea typeface="+mn-ea"/>
                <a:cs typeface="+mn-cs"/>
              </a:rPr>
              <a:t>("1");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list.Add</a:t>
            </a:r>
            <a:r>
              <a:rPr lang="hu-HU" sz="1200" kern="1200" dirty="0" smtClean="0">
                <a:solidFill>
                  <a:schemeClr val="tx1"/>
                </a:solidFill>
                <a:latin typeface="+mn-lt"/>
                <a:ea typeface="+mn-ea"/>
                <a:cs typeface="+mn-cs"/>
              </a:rPr>
              <a:t>("2");</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list.Add</a:t>
            </a:r>
            <a:r>
              <a:rPr lang="hu-HU" sz="1200" kern="1200" dirty="0" smtClean="0">
                <a:solidFill>
                  <a:schemeClr val="tx1"/>
                </a:solidFill>
                <a:latin typeface="+mn-lt"/>
                <a:ea typeface="+mn-ea"/>
                <a:cs typeface="+mn-cs"/>
              </a:rPr>
              <a:t>("2");</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foreach</a:t>
            </a:r>
            <a:r>
              <a:rPr lang="en-US" sz="1200" kern="1200" dirty="0" smtClean="0">
                <a:solidFill>
                  <a:schemeClr val="tx1"/>
                </a:solidFill>
                <a:latin typeface="+mn-lt"/>
                <a:ea typeface="+mn-ea"/>
                <a:cs typeface="+mn-cs"/>
              </a:rPr>
              <a:t> (string item in list)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endParaRPr lang="hu-HU" dirty="0" smtClean="0"/>
          </a:p>
          <a:p>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5</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6</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iakép helye 1"/>
          <p:cNvSpPr>
            <a:spLocks noGrp="1" noRot="1" noChangeAspect="1" noTextEdit="1"/>
          </p:cNvSpPr>
          <p:nvPr>
            <p:ph type="sldImg"/>
          </p:nvPr>
        </p:nvSpPr>
        <p:spPr bwMode="auto">
          <a:noFill/>
          <a:ln>
            <a:solidFill>
              <a:srgbClr val="000000"/>
            </a:solidFill>
            <a:miter lim="800000"/>
            <a:headEnd/>
            <a:tailEnd/>
          </a:ln>
        </p:spPr>
      </p:sp>
      <p:sp>
        <p:nvSpPr>
          <p:cNvPr id="22531" name="Jegyzetek helye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err="1" smtClean="0"/>
              <a:t>Tulajdons</a:t>
            </a:r>
            <a:r>
              <a:rPr lang="hu-HU" sz="1050" dirty="0" err="1" smtClean="0"/>
              <a:t>ágok</a:t>
            </a:r>
            <a:r>
              <a:rPr lang="hu-HU" sz="1050" dirty="0" smtClean="0"/>
              <a:t>? Gyakran készítünk tulajdonságokat, és ezt most már sokkal könnyebben</a:t>
            </a:r>
            <a:r>
              <a:rPr lang="hu-HU" sz="1050" baseline="0" dirty="0" smtClean="0"/>
              <a:t> tudjuk létrehozni..</a:t>
            </a:r>
            <a:endParaRPr lang="hu-HU" sz="105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hu-HU" dirty="0" smtClean="0"/>
          </a:p>
        </p:txBody>
      </p:sp>
      <p:sp>
        <p:nvSpPr>
          <p:cNvPr id="32772"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EE680E-D7D5-42E9-A242-A8CCA5702D0B}" type="slidenum">
              <a:rPr lang="hu-HU" smtClean="0"/>
              <a:pPr fontAlgn="base">
                <a:spcBef>
                  <a:spcPct val="0"/>
                </a:spcBef>
                <a:spcAft>
                  <a:spcPct val="0"/>
                </a:spcAft>
                <a:defRPr/>
              </a:pPr>
              <a:t>7</a:t>
            </a:fld>
            <a:endParaRPr lang="hu-H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eaLnBrk="1" hangingPunct="1">
              <a:spcBef>
                <a:spcPct val="0"/>
              </a:spcBef>
            </a:pPr>
            <a:r>
              <a:rPr lang="hu-HU" dirty="0" smtClean="0"/>
              <a:t>DEMO: Automatikus</a:t>
            </a:r>
            <a:r>
              <a:rPr lang="hu-HU" baseline="0" dirty="0" smtClean="0"/>
              <a:t> tulajdonság és </a:t>
            </a:r>
            <a:r>
              <a:rPr lang="hu-HU" baseline="0" dirty="0" err="1" smtClean="0"/>
              <a:t>reflector</a:t>
            </a:r>
            <a:r>
              <a:rPr lang="hu-HU" baseline="0" dirty="0" smtClean="0"/>
              <a:t> </a:t>
            </a:r>
          </a:p>
          <a:p>
            <a:pPr eaLnBrk="1" hangingPunct="1">
              <a:spcBef>
                <a:spcPct val="0"/>
              </a:spcBef>
            </a:pPr>
            <a:endParaRPr lang="hu-HU" baseline="0" dirty="0" smtClean="0"/>
          </a:p>
          <a:p>
            <a:r>
              <a:rPr lang="hu-HU" sz="1200" dirty="0" smtClean="0"/>
              <a:t> </a:t>
            </a:r>
            <a:r>
              <a:rPr lang="hu-HU" sz="1200" kern="1200" dirty="0" err="1" smtClean="0">
                <a:solidFill>
                  <a:schemeClr val="tx1"/>
                </a:solidFill>
                <a:latin typeface="+mn-lt"/>
                <a:ea typeface="+mn-ea"/>
                <a:cs typeface="+mn-cs"/>
              </a:rPr>
              <a:t>private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neve;</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Neve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get</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return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this.neve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neve = </a:t>
            </a:r>
            <a:r>
              <a:rPr lang="hu-HU" sz="1200" kern="1200" dirty="0" err="1" smtClean="0">
                <a:solidFill>
                  <a:schemeClr val="tx1"/>
                </a:solidFill>
                <a:latin typeface="+mn-lt"/>
                <a:ea typeface="+mn-ea"/>
                <a:cs typeface="+mn-cs"/>
              </a:rPr>
              <a:t>value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public string </a:t>
            </a:r>
            <a:r>
              <a:rPr lang="en-US" sz="1200" kern="1200" dirty="0" err="1" smtClean="0">
                <a:solidFill>
                  <a:schemeClr val="tx1"/>
                </a:solidFill>
                <a:latin typeface="+mn-lt"/>
                <a:ea typeface="+mn-ea"/>
                <a:cs typeface="+mn-cs"/>
              </a:rPr>
              <a:t>Nev</a:t>
            </a:r>
            <a:r>
              <a:rPr lang="en-US" sz="1200" kern="1200" dirty="0" smtClean="0">
                <a:solidFill>
                  <a:schemeClr val="tx1"/>
                </a:solidFill>
                <a:latin typeface="+mn-lt"/>
                <a:ea typeface="+mn-ea"/>
                <a:cs typeface="+mn-cs"/>
              </a:rPr>
              <a:t> { get; set; }</a:t>
            </a:r>
          </a:p>
          <a:p>
            <a:r>
              <a:rPr lang="en-US" sz="1200" kern="1200" dirty="0" smtClean="0">
                <a:solidFill>
                  <a:schemeClr val="tx1"/>
                </a:solidFill>
                <a:latin typeface="+mn-lt"/>
                <a:ea typeface="+mn-ea"/>
                <a:cs typeface="+mn-cs"/>
              </a:rPr>
              <a:t>        public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Magassag</a:t>
            </a:r>
            <a:r>
              <a:rPr lang="en-US" sz="1200" kern="1200" dirty="0" smtClean="0">
                <a:solidFill>
                  <a:schemeClr val="tx1"/>
                </a:solidFill>
                <a:latin typeface="+mn-lt"/>
                <a:ea typeface="+mn-ea"/>
                <a:cs typeface="+mn-cs"/>
              </a:rPr>
              <a:t> { get; set; }</a:t>
            </a:r>
          </a:p>
          <a:p>
            <a:r>
              <a:rPr lang="en-US" sz="1200" kern="1200" dirty="0" smtClean="0">
                <a:solidFill>
                  <a:schemeClr val="tx1"/>
                </a:solidFill>
                <a:latin typeface="+mn-lt"/>
                <a:ea typeface="+mn-ea"/>
                <a:cs typeface="+mn-cs"/>
              </a:rPr>
              <a:t>        public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MyProperty</a:t>
            </a:r>
            <a:r>
              <a:rPr lang="en-US" sz="1200" kern="1200" dirty="0" smtClean="0">
                <a:solidFill>
                  <a:schemeClr val="tx1"/>
                </a:solidFill>
                <a:latin typeface="+mn-lt"/>
                <a:ea typeface="+mn-ea"/>
                <a:cs typeface="+mn-cs"/>
              </a:rPr>
              <a:t> { get; set; }</a:t>
            </a:r>
            <a:endParaRPr lang="hu-HU" dirty="0" smtClean="0"/>
          </a:p>
        </p:txBody>
      </p:sp>
      <p:sp>
        <p:nvSpPr>
          <p:cNvPr id="4" name="Dia számának helye 3"/>
          <p:cNvSpPr>
            <a:spLocks noGrp="1"/>
          </p:cNvSpPr>
          <p:nvPr>
            <p:ph type="sldNum" sz="quarter" idx="10"/>
          </p:nvPr>
        </p:nvSpPr>
        <p:spPr/>
        <p:txBody>
          <a:bodyPr/>
          <a:lstStyle/>
          <a:p>
            <a:fld id="{676FED6D-7189-4263-BF0A-1DC167A8F962}" type="slidenum">
              <a:rPr lang="hu-HU" smtClean="0"/>
              <a:pPr/>
              <a:t>8</a:t>
            </a:fld>
            <a:endParaRPr lang="hu-H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9</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2010.06.26.</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2010.06.26.</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 3.0 Nyelv újdonság</a:t>
            </a:r>
            <a:r>
              <a:rPr lang="en-US" sz="40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ai</a:t>
            </a:r>
            <a:endPar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7" name="Picture 9" descr="title-slide-lines_BIG.png"/>
          <p:cNvPicPr>
            <a:picLocks noChangeAspect="1"/>
          </p:cNvPicPr>
          <p:nvPr/>
        </p:nvPicPr>
        <p:blipFill>
          <a:blip r:embed="rId3" cstate="print"/>
          <a:srcRect/>
          <a:stretch>
            <a:fillRect/>
          </a:stretch>
        </p:blipFill>
        <p:spPr bwMode="auto">
          <a:xfrm>
            <a:off x="0" y="2997200"/>
            <a:ext cx="3360738" cy="3860800"/>
          </a:xfrm>
          <a:prstGeom prst="rect">
            <a:avLst/>
          </a:prstGeom>
          <a:noFill/>
          <a:ln w="9525">
            <a:noFill/>
            <a:miter lim="800000"/>
            <a:headEnd/>
            <a:tailEnd/>
          </a:ln>
        </p:spPr>
      </p:pic>
      <p:sp>
        <p:nvSpPr>
          <p:cNvPr id="8" name="Alcím 2"/>
          <p:cNvSpPr txBox="1">
            <a:spLocks/>
          </p:cNvSpPr>
          <p:nvPr/>
        </p:nvSpPr>
        <p:spPr>
          <a:xfrm>
            <a:off x="5572132" y="5572140"/>
            <a:ext cx="3571868" cy="1285860"/>
          </a:xfrm>
          <a:prstGeom prst="rect">
            <a:avLst/>
          </a:prstGeom>
          <a:effectLst>
            <a:glow rad="101600">
              <a:schemeClr val="accent5">
                <a:satMod val="175000"/>
                <a:alpha val="40000"/>
              </a:schemeClr>
            </a:glow>
          </a:effectLst>
          <a:scene3d>
            <a:camera prst="orthographicFront"/>
            <a:lightRig rig="threePt" dir="t">
              <a:rot lat="0" lon="0" rev="2400000"/>
            </a:lightRig>
          </a:scene3d>
          <a:sp3d>
            <a:bevelT prst="angle"/>
          </a:sp3d>
        </p:spPr>
        <p:txBody>
          <a:bodyPr vert="horz" lIns="91440" tIns="45720" rIns="91440" bIns="45720" rtlCol="0">
            <a:noAutofit/>
          </a:bodyPr>
          <a:lstStyle/>
          <a:p>
            <a:pPr marL="0" marR="0" lvl="0" indent="0" algn="l" defTabSz="1095376" rtl="0" eaLnBrk="1" fontAlgn="base" latinLnBrk="0" hangingPunct="1">
              <a:lnSpc>
                <a:spcPct val="150000"/>
              </a:lnSpc>
              <a:spcBef>
                <a:spcPct val="0"/>
              </a:spcBef>
              <a:spcAft>
                <a:spcPct val="0"/>
              </a:spcAft>
              <a:buClr>
                <a:schemeClr val="tx2"/>
              </a:buClr>
              <a:buSzPct val="95000"/>
              <a:buFont typeface="Arial" pitchFamily="34" charset="0"/>
              <a:buNone/>
              <a:tabLst/>
              <a:defRPr/>
            </a:pPr>
            <a:r>
              <a:rPr kumimoji="0" lang="hu-HU" sz="2400" b="0" i="1"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Turóczy Attila </a:t>
            </a:r>
            <a:r>
              <a:rPr kumimoji="0" lang="hu-HU" sz="16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(MCT, MCP</a:t>
            </a:r>
            <a:r>
              <a:rPr kumimoji="0" lang="hu-HU" sz="16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a:t>
            </a:r>
            <a:r>
              <a:rPr lang="hu-HU" sz="1600" dirty="0" smtClean="0">
                <a:solidFill>
                  <a:schemeClr val="bg1">
                    <a:lumMod val="85000"/>
                  </a:schemeClr>
                </a:solidFill>
                <a:effectLst>
                  <a:outerShdw blurRad="38100" dist="38100" dir="2700000" algn="tl">
                    <a:srgbClr val="000000">
                      <a:alpha val="43137"/>
                    </a:srgbClr>
                  </a:outerShdw>
                </a:effectLst>
                <a:cs typeface="Arial" pitchFamily="34" charset="0"/>
              </a:rPr>
              <a:t> </a:t>
            </a:r>
            <a:r>
              <a:rPr kumimoji="0" lang="hu-HU" sz="16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MCTS)</a:t>
            </a:r>
            <a:endParaRPr kumimoji="0" lang="hu-HU" sz="24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endParaRPr>
          </a:p>
          <a:p>
            <a:pPr marL="0" marR="0" lvl="0" indent="0" algn="l" defTabSz="1095376" rtl="0" eaLnBrk="1" fontAlgn="base" latinLnBrk="0" hangingPunct="1">
              <a:lnSpc>
                <a:spcPct val="150000"/>
              </a:lnSpc>
              <a:spcBef>
                <a:spcPct val="0"/>
              </a:spcBef>
              <a:spcAft>
                <a:spcPct val="0"/>
              </a:spcAft>
              <a:buClr>
                <a:schemeClr val="tx2"/>
              </a:buClr>
              <a:buSzPct val="95000"/>
              <a:buFont typeface="Arial" pitchFamily="34" charset="0"/>
              <a:buNone/>
              <a:tabLst/>
              <a:defRPr/>
            </a:pPr>
            <a:r>
              <a:rPr kumimoji="0" lang="hu-HU" sz="2400" b="0" i="0" u="none" strike="noStrike" kern="1200" cap="none" spc="0" normalizeH="0" baseline="0" noProof="0" dirty="0" smtClean="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rPr>
              <a:t>	</a:t>
            </a:r>
            <a:r>
              <a:rPr kumimoji="0" lang="hu-HU" sz="2400" b="0" i="0" u="none" strike="noStrike" kern="1200" cap="none" spc="0" normalizeH="0" baseline="0" noProof="0" dirty="0" err="1" smtClean="0">
                <a:ln>
                  <a:noFill/>
                </a:ln>
                <a:solidFill>
                  <a:schemeClr val="accent6">
                    <a:lumMod val="75000"/>
                  </a:schemeClr>
                </a:solidFill>
                <a:effectLst>
                  <a:outerShdw blurRad="38100" dist="38100" dir="2700000" algn="tl">
                    <a:srgbClr val="000000">
                      <a:alpha val="43137"/>
                    </a:srgbClr>
                  </a:outerShdw>
                </a:effectLst>
                <a:uLnTx/>
                <a:uFillTx/>
                <a:latin typeface="+mn-lt"/>
                <a:ea typeface="+mn-ea"/>
                <a:cs typeface="Arial" pitchFamily="34" charset="0"/>
              </a:rPr>
              <a:t>Livesoft</a:t>
            </a:r>
            <a:r>
              <a:rPr kumimoji="0" lang="hu-HU" sz="2400" b="0" i="0" u="none" strike="noStrike" kern="1200" cap="none" spc="0" normalizeH="0" baseline="0" noProof="0" dirty="0" smtClean="0">
                <a:ln>
                  <a:noFill/>
                </a:ln>
                <a:solidFill>
                  <a:schemeClr val="accent6">
                    <a:lumMod val="75000"/>
                  </a:schemeClr>
                </a:solidFill>
                <a:effectLst>
                  <a:outerShdw blurRad="38100" dist="38100" dir="2700000" algn="tl">
                    <a:srgbClr val="000000">
                      <a:alpha val="43137"/>
                    </a:srgbClr>
                  </a:outerShdw>
                </a:effectLst>
                <a:uLnTx/>
                <a:uFillTx/>
                <a:latin typeface="+mn-lt"/>
                <a:ea typeface="+mn-ea"/>
                <a:cs typeface="Arial" pitchFamily="34" charset="0"/>
              </a:rPr>
              <a:t> Kft</a:t>
            </a:r>
          </a:p>
          <a:p>
            <a:pPr marL="0" marR="0" lvl="0" indent="0" algn="l" defTabSz="1095376" rtl="0" eaLnBrk="1" fontAlgn="base" latinLnBrk="0" hangingPunct="1">
              <a:lnSpc>
                <a:spcPct val="90000"/>
              </a:lnSpc>
              <a:spcBef>
                <a:spcPct val="0"/>
              </a:spcBef>
              <a:spcAft>
                <a:spcPct val="0"/>
              </a:spcAft>
              <a:buClr>
                <a:schemeClr val="tx2"/>
              </a:buClr>
              <a:buSzPct val="95000"/>
              <a:buFont typeface="Arial" pitchFamily="34" charset="0"/>
              <a:buNone/>
              <a:tabLst/>
              <a:defRPr/>
            </a:pPr>
            <a:endParaRPr kumimoji="0" lang="hu-HU" sz="2400" b="0" i="0" u="none" strike="noStrike" kern="1200" cap="none" spc="0" normalizeH="0" baseline="0" noProof="0" dirty="0">
              <a:ln>
                <a:noFill/>
              </a:ln>
              <a:solidFill>
                <a:schemeClr val="bg1">
                  <a:lumMod val="85000"/>
                </a:schemeClr>
              </a:solidFill>
              <a:effectLst>
                <a:outerShdw blurRad="38100" dist="38100" dir="2700000" algn="tl">
                  <a:srgbClr val="000000">
                    <a:alpha val="43137"/>
                  </a:srgbClr>
                </a:outerShdw>
              </a:effectLst>
              <a:uLnTx/>
              <a:uFillTx/>
              <a:latin typeface="+mn-lt"/>
              <a:ea typeface="+mn-ea"/>
              <a:cs typeface="Arial" pitchFamily="34" charset="0"/>
            </a:endParaRPr>
          </a:p>
        </p:txBody>
      </p:sp>
      <p:pic>
        <p:nvPicPr>
          <p:cNvPr id="12" name="Kép 11" descr="64logo.png"/>
          <p:cNvPicPr>
            <a:picLocks noChangeAspect="1"/>
          </p:cNvPicPr>
          <p:nvPr/>
        </p:nvPicPr>
        <p:blipFill>
          <a:blip r:embed="rId4" cstate="print"/>
          <a:stretch>
            <a:fillRect/>
          </a:stretch>
        </p:blipFill>
        <p:spPr>
          <a:xfrm>
            <a:off x="6286512" y="6286520"/>
            <a:ext cx="428628" cy="428628"/>
          </a:xfrm>
          <a:prstGeom prst="rect">
            <a:avLst/>
          </a:prstGeo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artalom helye 2"/>
          <p:cNvSpPr>
            <a:spLocks noGrp="1"/>
          </p:cNvSpPr>
          <p:nvPr>
            <p:ph idx="1"/>
          </p:nvPr>
        </p:nvSpPr>
        <p:spPr>
          <a:xfrm>
            <a:off x="357158" y="785794"/>
            <a:ext cx="8391306" cy="3219270"/>
          </a:xfrm>
        </p:spPr>
        <p:txBody>
          <a:bodyPr>
            <a:normAutofit/>
          </a:bodyPr>
          <a:lstStyle/>
          <a:p>
            <a:r>
              <a:rPr lang="hu-HU" sz="3000" dirty="0" smtClean="0">
                <a:solidFill>
                  <a:schemeClr val="bg1"/>
                </a:solidFill>
              </a:rPr>
              <a:t>Nem kell kiírni a lokális változó típusát</a:t>
            </a:r>
            <a:br>
              <a:rPr lang="hu-HU" sz="3000" dirty="0" smtClean="0">
                <a:solidFill>
                  <a:schemeClr val="bg1"/>
                </a:solidFill>
              </a:rPr>
            </a:br>
            <a:r>
              <a:rPr lang="hu-HU" sz="3000" dirty="0" smtClean="0">
                <a:solidFill>
                  <a:schemeClr val="bg1"/>
                </a:solidFill>
              </a:rPr>
              <a:t>A változó típusa a </a:t>
            </a:r>
            <a:r>
              <a:rPr lang="hu-HU" sz="3000" u="sng" dirty="0" smtClean="0">
                <a:solidFill>
                  <a:schemeClr val="bg1"/>
                </a:solidFill>
              </a:rPr>
              <a:t>jobb</a:t>
            </a:r>
            <a:r>
              <a:rPr lang="hu-HU" sz="3000" dirty="0" smtClean="0">
                <a:solidFill>
                  <a:schemeClr val="bg1"/>
                </a:solidFill>
              </a:rPr>
              <a:t> oldali kifejezés típusa lesz</a:t>
            </a:r>
          </a:p>
          <a:p>
            <a:r>
              <a:rPr lang="hu-HU" sz="3000" dirty="0" smtClean="0">
                <a:solidFill>
                  <a:schemeClr val="bg1"/>
                </a:solidFill>
                <a:effectLst>
                  <a:outerShdw blurRad="38100" dist="38100" dir="2700000" algn="tl">
                    <a:srgbClr val="000000">
                      <a:alpha val="43137"/>
                    </a:srgbClr>
                  </a:outerShdw>
                </a:effectLst>
              </a:rPr>
              <a:t>var</a:t>
            </a:r>
            <a:r>
              <a:rPr lang="hu-HU" sz="3000" dirty="0" smtClean="0">
                <a:solidFill>
                  <a:schemeClr val="bg1"/>
                </a:solidFill>
              </a:rPr>
              <a:t> == a jobboldal típusa</a:t>
            </a:r>
          </a:p>
          <a:p>
            <a:r>
              <a:rPr lang="hu-HU" sz="3000" dirty="0" smtClean="0">
                <a:solidFill>
                  <a:schemeClr val="bg1"/>
                </a:solidFill>
              </a:rPr>
              <a:t>Továbbra is erősen típusos!</a:t>
            </a:r>
          </a:p>
          <a:p>
            <a:r>
              <a:rPr lang="hu-HU" sz="3000" dirty="0" smtClean="0">
                <a:solidFill>
                  <a:schemeClr val="bg1"/>
                </a:solidFill>
              </a:rPr>
              <a:t>A fordító </a:t>
            </a:r>
            <a:r>
              <a:rPr lang="hu-HU" sz="3000" dirty="0" smtClean="0">
                <a:solidFill>
                  <a:schemeClr val="bg1"/>
                </a:solidFill>
                <a:effectLst>
                  <a:outerShdw blurRad="38100" dist="38100" dir="2700000" algn="tl">
                    <a:srgbClr val="000000">
                      <a:alpha val="43137"/>
                    </a:srgbClr>
                  </a:outerShdw>
                </a:effectLst>
              </a:rPr>
              <a:t>kitalálja</a:t>
            </a:r>
            <a:r>
              <a:rPr lang="hu-HU" sz="3000" dirty="0" smtClean="0">
                <a:solidFill>
                  <a:schemeClr val="bg1"/>
                </a:solidFill>
              </a:rPr>
              <a:t> a környezetből hogy milyen típusú egy lokális </a:t>
            </a:r>
            <a:r>
              <a:rPr lang="hu-HU" sz="3000" dirty="0" smtClean="0">
                <a:solidFill>
                  <a:schemeClr val="bg1"/>
                </a:solidFill>
              </a:rPr>
              <a:t>változó</a:t>
            </a:r>
            <a:endParaRPr lang="hu-HU" sz="3000" dirty="0" smtClean="0">
              <a:solidFill>
                <a:schemeClr val="bg1"/>
              </a:solidFill>
            </a:endParaRPr>
          </a:p>
        </p:txBody>
      </p:sp>
      <p:sp>
        <p:nvSpPr>
          <p:cNvPr id="6" name="Szövegdoboz 5"/>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Implicit típusú lokális változók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Szövegdoboz 4"/>
          <p:cNvSpPr txBox="1"/>
          <p:nvPr/>
        </p:nvSpPr>
        <p:spPr>
          <a:xfrm>
            <a:off x="971600" y="4005064"/>
            <a:ext cx="6424102" cy="40011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2000" dirty="0" smtClean="0">
                <a:solidFill>
                  <a:srgbClr val="0000FF"/>
                </a:solidFill>
                <a:latin typeface="Consolas"/>
              </a:rPr>
              <a:t>var </a:t>
            </a:r>
            <a:r>
              <a:rPr lang="hu-HU" sz="2000" dirty="0" smtClean="0">
                <a:solidFill>
                  <a:schemeClr val="tx1"/>
                </a:solidFill>
                <a:latin typeface="Consolas"/>
              </a:rPr>
              <a:t>lista = </a:t>
            </a:r>
            <a:r>
              <a:rPr lang="hu-HU" sz="2000" dirty="0" err="1" smtClean="0">
                <a:solidFill>
                  <a:srgbClr val="0000FF"/>
                </a:solidFill>
                <a:latin typeface="Consolas"/>
              </a:rPr>
              <a:t>new</a:t>
            </a:r>
            <a:r>
              <a:rPr lang="hu-HU" sz="2000" dirty="0" smtClean="0">
                <a:solidFill>
                  <a:srgbClr val="0000FF"/>
                </a:solidFill>
                <a:latin typeface="Consolas"/>
              </a:rPr>
              <a:t> </a:t>
            </a:r>
            <a:r>
              <a:rPr lang="hu-HU" sz="2000" dirty="0" smtClean="0">
                <a:solidFill>
                  <a:srgbClr val="2B91AF"/>
                </a:solidFill>
                <a:latin typeface="Consolas"/>
              </a:rPr>
              <a:t>List</a:t>
            </a:r>
            <a:r>
              <a:rPr lang="hu-HU" sz="2000" dirty="0" smtClean="0">
                <a:solidFill>
                  <a:schemeClr val="tx1"/>
                </a:solidFill>
                <a:latin typeface="Consolas"/>
              </a:rPr>
              <a:t>&lt;</a:t>
            </a:r>
            <a:r>
              <a:rPr lang="hu-HU" sz="2000" dirty="0" err="1" smtClean="0">
                <a:solidFill>
                  <a:srgbClr val="0000FF"/>
                </a:solidFill>
                <a:latin typeface="Consolas"/>
              </a:rPr>
              <a:t>string</a:t>
            </a:r>
            <a:r>
              <a:rPr lang="hu-HU" sz="2000" dirty="0" smtClean="0">
                <a:solidFill>
                  <a:schemeClr val="tx1"/>
                </a:solidFill>
                <a:latin typeface="Consolas"/>
              </a:rPr>
              <a:t>&gt;();</a:t>
            </a:r>
          </a:p>
        </p:txBody>
      </p:sp>
      <p:sp>
        <p:nvSpPr>
          <p:cNvPr id="8" name="Szövegdoboz 7"/>
          <p:cNvSpPr txBox="1"/>
          <p:nvPr/>
        </p:nvSpPr>
        <p:spPr>
          <a:xfrm>
            <a:off x="971600" y="4653136"/>
            <a:ext cx="6424102" cy="163121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2000" dirty="0" err="1" smtClean="0">
                <a:solidFill>
                  <a:srgbClr val="0000FF"/>
                </a:solidFill>
                <a:latin typeface="Consolas"/>
              </a:rPr>
              <a:t>int</a:t>
            </a:r>
            <a:r>
              <a:rPr lang="en-US" sz="2000" dirty="0" smtClean="0">
                <a:solidFill>
                  <a:schemeClr val="tx1"/>
                </a:solidFill>
                <a:latin typeface="Consolas"/>
              </a:rPr>
              <a:t>[] numbers = { 1, 3, 5, 7, 9 };</a:t>
            </a:r>
          </a:p>
          <a:p>
            <a:r>
              <a:rPr lang="hu-HU" sz="2000" dirty="0" err="1" smtClean="0">
                <a:solidFill>
                  <a:srgbClr val="0000FF"/>
                </a:solidFill>
                <a:latin typeface="Consolas"/>
              </a:rPr>
              <a:t>foreach</a:t>
            </a:r>
            <a:r>
              <a:rPr lang="hu-HU" sz="2000" dirty="0" smtClean="0">
                <a:solidFill>
                  <a:srgbClr val="0000FF"/>
                </a:solidFill>
                <a:latin typeface="Consolas"/>
              </a:rPr>
              <a:t> </a:t>
            </a:r>
            <a:r>
              <a:rPr lang="hu-HU" sz="2000" dirty="0" smtClean="0">
                <a:solidFill>
                  <a:schemeClr val="tx1"/>
                </a:solidFill>
                <a:latin typeface="Consolas"/>
              </a:rPr>
              <a:t>(</a:t>
            </a:r>
            <a:r>
              <a:rPr lang="hu-HU" sz="2000" dirty="0" smtClean="0">
                <a:solidFill>
                  <a:srgbClr val="0000FF"/>
                </a:solidFill>
                <a:latin typeface="Consolas"/>
              </a:rPr>
              <a:t>var </a:t>
            </a:r>
            <a:r>
              <a:rPr lang="hu-HU" sz="2000" dirty="0" smtClean="0">
                <a:solidFill>
                  <a:schemeClr val="tx1"/>
                </a:solidFill>
                <a:latin typeface="Consolas"/>
              </a:rPr>
              <a:t>n</a:t>
            </a:r>
            <a:r>
              <a:rPr lang="hu-HU" sz="2000" dirty="0" smtClean="0">
                <a:solidFill>
                  <a:srgbClr val="0000FF"/>
                </a:solidFill>
                <a:latin typeface="Consolas"/>
              </a:rPr>
              <a:t> </a:t>
            </a:r>
            <a:r>
              <a:rPr lang="hu-HU" sz="2000" dirty="0" err="1" smtClean="0">
                <a:solidFill>
                  <a:srgbClr val="0000FF"/>
                </a:solidFill>
                <a:latin typeface="Consolas"/>
              </a:rPr>
              <a:t>in</a:t>
            </a:r>
            <a:r>
              <a:rPr lang="hu-HU" sz="2000" dirty="0" smtClean="0">
                <a:solidFill>
                  <a:srgbClr val="0000FF"/>
                </a:solidFill>
                <a:latin typeface="Consolas"/>
              </a:rPr>
              <a:t> </a:t>
            </a:r>
            <a:r>
              <a:rPr lang="hu-HU" sz="2000" dirty="0" err="1" smtClean="0">
                <a:solidFill>
                  <a:schemeClr val="tx1"/>
                </a:solidFill>
                <a:latin typeface="Consolas"/>
              </a:rPr>
              <a:t>numbers</a:t>
            </a:r>
            <a:r>
              <a:rPr lang="hu-HU" sz="2000" dirty="0" smtClean="0">
                <a:solidFill>
                  <a:schemeClr val="tx1"/>
                </a:solidFill>
                <a:latin typeface="Consolas"/>
              </a:rPr>
              <a:t>)</a:t>
            </a:r>
          </a:p>
          <a:p>
            <a:r>
              <a:rPr lang="hu-HU" sz="2000" dirty="0" smtClean="0">
                <a:solidFill>
                  <a:schemeClr val="tx1"/>
                </a:solidFill>
                <a:latin typeface="Consolas"/>
              </a:rPr>
              <a:t>{</a:t>
            </a:r>
          </a:p>
          <a:p>
            <a:r>
              <a:rPr lang="hu-HU" sz="2000" dirty="0" smtClean="0">
                <a:solidFill>
                  <a:srgbClr val="0000FF"/>
                </a:solidFill>
                <a:latin typeface="Consolas"/>
              </a:rPr>
              <a:t>    </a:t>
            </a:r>
            <a:r>
              <a:rPr lang="hu-HU" sz="2000" dirty="0" err="1" smtClean="0">
                <a:solidFill>
                  <a:srgbClr val="2B91AF"/>
                </a:solidFill>
                <a:latin typeface="Consolas"/>
              </a:rPr>
              <a:t>Console</a:t>
            </a:r>
            <a:r>
              <a:rPr lang="hu-HU" sz="2000" dirty="0" err="1" smtClean="0">
                <a:solidFill>
                  <a:schemeClr val="tx1"/>
                </a:solidFill>
                <a:latin typeface="Consolas"/>
              </a:rPr>
              <a:t>.WriteLine</a:t>
            </a:r>
            <a:r>
              <a:rPr lang="hu-HU" sz="2000" dirty="0" smtClean="0">
                <a:solidFill>
                  <a:schemeClr val="tx1"/>
                </a:solidFill>
                <a:latin typeface="Consolas"/>
              </a:rPr>
              <a:t>(n);</a:t>
            </a:r>
          </a:p>
          <a:p>
            <a:r>
              <a:rPr lang="hu-HU" sz="2000" dirty="0" smtClean="0">
                <a:solidFill>
                  <a:schemeClr val="tx1"/>
                </a:solidFill>
                <a:latin typeface="Consolas"/>
              </a:rPr>
              <a:t>}</a:t>
            </a:r>
          </a:p>
        </p:txBody>
      </p:sp>
      <p:sp>
        <p:nvSpPr>
          <p:cNvPr id="9" name="Téglalap 8"/>
          <p:cNvSpPr/>
          <p:nvPr/>
        </p:nvSpPr>
        <p:spPr>
          <a:xfrm>
            <a:off x="2267744" y="5015592"/>
            <a:ext cx="504056" cy="288032"/>
          </a:xfrm>
          <a:prstGeom prst="rect">
            <a:avLst/>
          </a:prstGeom>
          <a:noFill/>
          <a:effectLst>
            <a:glow rad="635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hu-HU"/>
          </a:p>
        </p:txBody>
      </p:sp>
      <p:sp>
        <p:nvSpPr>
          <p:cNvPr id="10" name="Téglalap 9"/>
          <p:cNvSpPr/>
          <p:nvPr/>
        </p:nvSpPr>
        <p:spPr>
          <a:xfrm>
            <a:off x="1043608" y="4077072"/>
            <a:ext cx="504056" cy="288032"/>
          </a:xfrm>
          <a:prstGeom prst="rect">
            <a:avLst/>
          </a:prstGeom>
          <a:noFill/>
          <a:effectLst>
            <a:glow rad="635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hu-H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1943708" y="1124744"/>
            <a:ext cx="5256584" cy="163121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2000" dirty="0" smtClean="0">
                <a:solidFill>
                  <a:srgbClr val="0000FF"/>
                </a:solidFill>
                <a:latin typeface="Consolas"/>
              </a:rPr>
              <a:t>var </a:t>
            </a:r>
            <a:r>
              <a:rPr lang="hu-HU" sz="2000" dirty="0" smtClean="0">
                <a:solidFill>
                  <a:schemeClr val="tx1"/>
                </a:solidFill>
                <a:latin typeface="Consolas"/>
              </a:rPr>
              <a:t>i = 5;</a:t>
            </a:r>
          </a:p>
          <a:p>
            <a:r>
              <a:rPr lang="hu-HU" sz="2000" dirty="0" smtClean="0">
                <a:solidFill>
                  <a:srgbClr val="0000FF"/>
                </a:solidFill>
                <a:latin typeface="Consolas"/>
              </a:rPr>
              <a:t>var </a:t>
            </a:r>
            <a:r>
              <a:rPr lang="hu-HU" sz="2000" dirty="0" smtClean="0">
                <a:solidFill>
                  <a:schemeClr val="tx1"/>
                </a:solidFill>
                <a:latin typeface="Consolas"/>
              </a:rPr>
              <a:t>s = </a:t>
            </a:r>
            <a:r>
              <a:rPr lang="hu-HU" sz="2000" dirty="0" smtClean="0">
                <a:solidFill>
                  <a:srgbClr val="A31515"/>
                </a:solidFill>
                <a:latin typeface="Consolas"/>
              </a:rPr>
              <a:t>"Hello"</a:t>
            </a:r>
            <a:r>
              <a:rPr lang="hu-HU" sz="2000" dirty="0" smtClean="0">
                <a:solidFill>
                  <a:schemeClr val="tx1"/>
                </a:solidFill>
                <a:latin typeface="Consolas"/>
              </a:rPr>
              <a:t>;</a:t>
            </a:r>
          </a:p>
          <a:p>
            <a:r>
              <a:rPr lang="hu-HU" sz="2000" dirty="0" smtClean="0">
                <a:solidFill>
                  <a:srgbClr val="0000FF"/>
                </a:solidFill>
                <a:latin typeface="Consolas"/>
              </a:rPr>
              <a:t>var </a:t>
            </a:r>
            <a:r>
              <a:rPr lang="hu-HU" sz="2000" dirty="0" smtClean="0">
                <a:solidFill>
                  <a:schemeClr val="tx1"/>
                </a:solidFill>
                <a:latin typeface="Consolas"/>
              </a:rPr>
              <a:t>d = 1.0;</a:t>
            </a:r>
          </a:p>
          <a:p>
            <a:r>
              <a:rPr lang="en-US" sz="2000" dirty="0" err="1" smtClean="0">
                <a:solidFill>
                  <a:srgbClr val="0000FF"/>
                </a:solidFill>
                <a:latin typeface="Consolas"/>
              </a:rPr>
              <a:t>var</a:t>
            </a:r>
            <a:r>
              <a:rPr lang="en-US" sz="2000" dirty="0" smtClean="0">
                <a:solidFill>
                  <a:srgbClr val="0000FF"/>
                </a:solidFill>
                <a:latin typeface="Consolas"/>
              </a:rPr>
              <a:t> </a:t>
            </a:r>
            <a:r>
              <a:rPr lang="en-US" sz="2000" dirty="0" smtClean="0">
                <a:solidFill>
                  <a:schemeClr val="tx1"/>
                </a:solidFill>
                <a:latin typeface="Consolas"/>
              </a:rPr>
              <a:t>numbers = </a:t>
            </a:r>
            <a:r>
              <a:rPr lang="en-US" sz="2000" dirty="0" smtClean="0">
                <a:solidFill>
                  <a:srgbClr val="0000FF"/>
                </a:solidFill>
                <a:latin typeface="Consolas"/>
              </a:rPr>
              <a:t>new </a:t>
            </a:r>
            <a:r>
              <a:rPr lang="en-US" sz="2000" dirty="0" err="1" smtClean="0">
                <a:solidFill>
                  <a:srgbClr val="0000FF"/>
                </a:solidFill>
                <a:latin typeface="Consolas"/>
              </a:rPr>
              <a:t>int</a:t>
            </a:r>
            <a:r>
              <a:rPr lang="en-US" sz="2000" dirty="0" smtClean="0">
                <a:solidFill>
                  <a:schemeClr val="tx1"/>
                </a:solidFill>
                <a:latin typeface="Consolas"/>
              </a:rPr>
              <a:t>[] { 1, 2, 3 };</a:t>
            </a:r>
          </a:p>
          <a:p>
            <a:r>
              <a:rPr lang="en-US" sz="2000" dirty="0" err="1" smtClean="0">
                <a:solidFill>
                  <a:srgbClr val="0000FF"/>
                </a:solidFill>
                <a:latin typeface="Consolas"/>
              </a:rPr>
              <a:t>var</a:t>
            </a:r>
            <a:r>
              <a:rPr lang="en-US" sz="2000" dirty="0" smtClean="0">
                <a:solidFill>
                  <a:srgbClr val="0000FF"/>
                </a:solidFill>
                <a:latin typeface="Consolas"/>
              </a:rPr>
              <a:t> </a:t>
            </a:r>
            <a:r>
              <a:rPr lang="hu-HU" sz="2000" dirty="0" smtClean="0">
                <a:solidFill>
                  <a:schemeClr val="tx1"/>
                </a:solidFill>
                <a:latin typeface="Consolas"/>
              </a:rPr>
              <a:t>hát</a:t>
            </a:r>
            <a:r>
              <a:rPr lang="en-US" sz="2000" dirty="0" smtClean="0">
                <a:solidFill>
                  <a:srgbClr val="0000FF"/>
                </a:solidFill>
                <a:latin typeface="Consolas"/>
              </a:rPr>
              <a:t>new </a:t>
            </a:r>
            <a:r>
              <a:rPr lang="en-US" sz="2000" dirty="0" smtClean="0">
                <a:solidFill>
                  <a:srgbClr val="2B91AF"/>
                </a:solidFill>
                <a:latin typeface="Consolas"/>
              </a:rPr>
              <a:t>Dictionary</a:t>
            </a:r>
            <a:r>
              <a:rPr lang="en-US" sz="2000" dirty="0" smtClean="0">
                <a:solidFill>
                  <a:schemeClr val="tx1"/>
                </a:solidFill>
                <a:latin typeface="Consolas"/>
              </a:rPr>
              <a:t>&lt;</a:t>
            </a:r>
            <a:r>
              <a:rPr lang="en-US" sz="2000" dirty="0" err="1" smtClean="0">
                <a:solidFill>
                  <a:srgbClr val="0000FF"/>
                </a:solidFill>
                <a:latin typeface="Consolas"/>
              </a:rPr>
              <a:t>int</a:t>
            </a:r>
            <a:r>
              <a:rPr lang="en-US" sz="2000" dirty="0" smtClean="0">
                <a:solidFill>
                  <a:schemeClr val="tx1"/>
                </a:solidFill>
                <a:latin typeface="Consolas"/>
              </a:rPr>
              <a:t>,</a:t>
            </a:r>
            <a:r>
              <a:rPr lang="en-US" sz="2000" dirty="0" smtClean="0">
                <a:solidFill>
                  <a:srgbClr val="0000FF"/>
                </a:solidFill>
                <a:latin typeface="Consolas"/>
              </a:rPr>
              <a:t> </a:t>
            </a:r>
            <a:r>
              <a:rPr lang="en-US" sz="2000" dirty="0" smtClean="0">
                <a:solidFill>
                  <a:srgbClr val="2B91AF"/>
                </a:solidFill>
                <a:latin typeface="Consolas"/>
              </a:rPr>
              <a:t>Order</a:t>
            </a:r>
            <a:r>
              <a:rPr lang="en-US" sz="2000" dirty="0" smtClean="0">
                <a:solidFill>
                  <a:schemeClr val="tx1"/>
                </a:solidFill>
                <a:latin typeface="Consolas"/>
              </a:rPr>
              <a:t>&gt;();</a:t>
            </a:r>
          </a:p>
        </p:txBody>
      </p:sp>
      <p:sp>
        <p:nvSpPr>
          <p:cNvPr id="5" name="Szövegdoboz 4"/>
          <p:cNvSpPr txBox="1"/>
          <p:nvPr/>
        </p:nvSpPr>
        <p:spPr>
          <a:xfrm>
            <a:off x="125760" y="4005064"/>
            <a:ext cx="8892480" cy="163121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2000" dirty="0" smtClean="0">
                <a:solidFill>
                  <a:srgbClr val="0000FF"/>
                </a:solidFill>
                <a:latin typeface="Consolas"/>
              </a:rPr>
              <a:t>int </a:t>
            </a:r>
            <a:r>
              <a:rPr lang="hu-HU" sz="2000" dirty="0" smtClean="0">
                <a:solidFill>
                  <a:schemeClr val="tx1"/>
                </a:solidFill>
                <a:latin typeface="Consolas"/>
              </a:rPr>
              <a:t>i = 5;</a:t>
            </a:r>
          </a:p>
          <a:p>
            <a:r>
              <a:rPr lang="hu-HU" sz="2000" dirty="0" err="1" smtClean="0">
                <a:solidFill>
                  <a:srgbClr val="0000FF"/>
                </a:solidFill>
                <a:latin typeface="Consolas"/>
              </a:rPr>
              <a:t>string</a:t>
            </a:r>
            <a:r>
              <a:rPr lang="hu-HU" sz="2000" dirty="0" smtClean="0">
                <a:solidFill>
                  <a:srgbClr val="0000FF"/>
                </a:solidFill>
                <a:latin typeface="Consolas"/>
              </a:rPr>
              <a:t> </a:t>
            </a:r>
            <a:r>
              <a:rPr lang="hu-HU" sz="2000" dirty="0" smtClean="0">
                <a:solidFill>
                  <a:schemeClr val="tx1"/>
                </a:solidFill>
                <a:latin typeface="Consolas"/>
              </a:rPr>
              <a:t>s =</a:t>
            </a:r>
            <a:r>
              <a:rPr lang="hu-HU" sz="2000" dirty="0" smtClean="0">
                <a:solidFill>
                  <a:srgbClr val="0000FF"/>
                </a:solidFill>
                <a:latin typeface="Consolas"/>
              </a:rPr>
              <a:t> </a:t>
            </a:r>
            <a:r>
              <a:rPr lang="hu-HU" sz="2000" dirty="0" smtClean="0">
                <a:solidFill>
                  <a:srgbClr val="A31515"/>
                </a:solidFill>
                <a:latin typeface="Consolas"/>
              </a:rPr>
              <a:t>"Hello"</a:t>
            </a:r>
            <a:r>
              <a:rPr lang="hu-HU" sz="2000" dirty="0" smtClean="0">
                <a:solidFill>
                  <a:schemeClr val="tx1"/>
                </a:solidFill>
                <a:latin typeface="Consolas"/>
              </a:rPr>
              <a:t>;</a:t>
            </a:r>
          </a:p>
          <a:p>
            <a:r>
              <a:rPr lang="hu-HU" sz="2000" dirty="0" err="1" smtClean="0">
                <a:solidFill>
                  <a:srgbClr val="0000FF"/>
                </a:solidFill>
                <a:latin typeface="Consolas"/>
              </a:rPr>
              <a:t>double</a:t>
            </a:r>
            <a:r>
              <a:rPr lang="hu-HU" sz="2000" dirty="0" smtClean="0">
                <a:solidFill>
                  <a:srgbClr val="0000FF"/>
                </a:solidFill>
                <a:latin typeface="Consolas"/>
              </a:rPr>
              <a:t> </a:t>
            </a:r>
            <a:r>
              <a:rPr lang="hu-HU" sz="2000" dirty="0" smtClean="0">
                <a:solidFill>
                  <a:schemeClr val="tx1"/>
                </a:solidFill>
                <a:latin typeface="Consolas"/>
              </a:rPr>
              <a:t>d = 1.0;</a:t>
            </a:r>
          </a:p>
          <a:p>
            <a:r>
              <a:rPr lang="en-US" sz="2000" dirty="0" err="1" smtClean="0">
                <a:solidFill>
                  <a:srgbClr val="0000FF"/>
                </a:solidFill>
                <a:latin typeface="Consolas"/>
              </a:rPr>
              <a:t>int</a:t>
            </a:r>
            <a:r>
              <a:rPr lang="en-US" sz="2000" dirty="0" smtClean="0">
                <a:solidFill>
                  <a:schemeClr val="tx1"/>
                </a:solidFill>
                <a:latin typeface="Consolas"/>
              </a:rPr>
              <a:t>[] numbers = </a:t>
            </a:r>
            <a:r>
              <a:rPr lang="en-US" sz="2000" dirty="0" smtClean="0">
                <a:solidFill>
                  <a:srgbClr val="0000FF"/>
                </a:solidFill>
                <a:latin typeface="Consolas"/>
              </a:rPr>
              <a:t>new </a:t>
            </a:r>
            <a:r>
              <a:rPr lang="en-US" sz="2000" dirty="0" err="1" smtClean="0">
                <a:solidFill>
                  <a:srgbClr val="0000FF"/>
                </a:solidFill>
                <a:latin typeface="Consolas"/>
              </a:rPr>
              <a:t>int</a:t>
            </a:r>
            <a:r>
              <a:rPr lang="en-US" sz="2000" dirty="0" smtClean="0">
                <a:solidFill>
                  <a:schemeClr val="tx1"/>
                </a:solidFill>
                <a:latin typeface="Consolas"/>
              </a:rPr>
              <a:t>[] { 1, 2, 3 };</a:t>
            </a:r>
          </a:p>
          <a:p>
            <a:r>
              <a:rPr lang="en-US" sz="2000" dirty="0" smtClean="0">
                <a:solidFill>
                  <a:srgbClr val="2B91AF"/>
                </a:solidFill>
                <a:latin typeface="Consolas"/>
              </a:rPr>
              <a:t>Dictionary</a:t>
            </a:r>
            <a:r>
              <a:rPr lang="en-US" sz="2000" dirty="0" smtClean="0">
                <a:solidFill>
                  <a:schemeClr val="tx1"/>
                </a:solidFill>
                <a:latin typeface="Consolas"/>
              </a:rPr>
              <a:t>&lt;</a:t>
            </a:r>
            <a:r>
              <a:rPr lang="en-US" sz="2000" dirty="0" err="1" smtClean="0">
                <a:solidFill>
                  <a:srgbClr val="0000FF"/>
                </a:solidFill>
                <a:latin typeface="Consolas"/>
              </a:rPr>
              <a:t>int</a:t>
            </a:r>
            <a:r>
              <a:rPr lang="en-US" sz="2000" dirty="0" smtClean="0">
                <a:solidFill>
                  <a:srgbClr val="0000FF"/>
                </a:solidFill>
                <a:latin typeface="Consolas"/>
              </a:rPr>
              <a:t>, </a:t>
            </a:r>
            <a:r>
              <a:rPr lang="en-US" sz="2000" dirty="0" smtClean="0">
                <a:solidFill>
                  <a:srgbClr val="2B91AF"/>
                </a:solidFill>
                <a:latin typeface="Consolas"/>
              </a:rPr>
              <a:t>Order</a:t>
            </a:r>
            <a:r>
              <a:rPr lang="en-US" sz="2000" dirty="0" smtClean="0">
                <a:solidFill>
                  <a:schemeClr val="tx1"/>
                </a:solidFill>
                <a:latin typeface="Consolas"/>
              </a:rPr>
              <a:t>&gt;</a:t>
            </a:r>
            <a:r>
              <a:rPr lang="en-US" sz="2000" dirty="0" smtClean="0">
                <a:solidFill>
                  <a:srgbClr val="2B91AF"/>
                </a:solidFill>
                <a:latin typeface="Consolas"/>
              </a:rPr>
              <a:t> </a:t>
            </a:r>
            <a:r>
              <a:rPr lang="en-US" sz="2000" dirty="0" smtClean="0">
                <a:solidFill>
                  <a:schemeClr val="tx1"/>
                </a:solidFill>
                <a:latin typeface="Consolas"/>
              </a:rPr>
              <a:t>orders = </a:t>
            </a:r>
            <a:r>
              <a:rPr lang="en-US" sz="2000" dirty="0" smtClean="0">
                <a:solidFill>
                  <a:srgbClr val="0000FF"/>
                </a:solidFill>
                <a:latin typeface="Consolas"/>
              </a:rPr>
              <a:t>new </a:t>
            </a:r>
            <a:r>
              <a:rPr lang="en-US" sz="2000" dirty="0" smtClean="0">
                <a:solidFill>
                  <a:srgbClr val="2B91AF"/>
                </a:solidFill>
                <a:latin typeface="Consolas"/>
              </a:rPr>
              <a:t>Dictionary</a:t>
            </a:r>
            <a:r>
              <a:rPr lang="en-US" sz="2000" dirty="0" smtClean="0">
                <a:solidFill>
                  <a:schemeClr val="tx1"/>
                </a:solidFill>
                <a:latin typeface="Consolas"/>
              </a:rPr>
              <a:t>&lt;</a:t>
            </a:r>
            <a:r>
              <a:rPr lang="en-US" sz="2000" dirty="0" err="1" smtClean="0">
                <a:solidFill>
                  <a:srgbClr val="0000FF"/>
                </a:solidFill>
                <a:latin typeface="Consolas"/>
              </a:rPr>
              <a:t>int</a:t>
            </a:r>
            <a:r>
              <a:rPr lang="en-US" sz="2000" dirty="0" smtClean="0">
                <a:solidFill>
                  <a:schemeClr val="tx1"/>
                </a:solidFill>
                <a:latin typeface="Consolas"/>
              </a:rPr>
              <a:t>,</a:t>
            </a:r>
            <a:r>
              <a:rPr lang="en-US" sz="2000" dirty="0" smtClean="0">
                <a:solidFill>
                  <a:srgbClr val="0000FF"/>
                </a:solidFill>
                <a:latin typeface="Consolas"/>
              </a:rPr>
              <a:t> </a:t>
            </a:r>
            <a:r>
              <a:rPr lang="en-US" sz="2000" dirty="0" smtClean="0">
                <a:solidFill>
                  <a:srgbClr val="2B91AF"/>
                </a:solidFill>
                <a:latin typeface="Consolas"/>
              </a:rPr>
              <a:t>Order</a:t>
            </a:r>
            <a:r>
              <a:rPr lang="en-US" sz="2000" dirty="0" smtClean="0">
                <a:solidFill>
                  <a:schemeClr val="tx1"/>
                </a:solidFill>
                <a:latin typeface="Consolas"/>
              </a:rPr>
              <a:t>&gt;();</a:t>
            </a:r>
          </a:p>
        </p:txBody>
      </p:sp>
      <p:sp>
        <p:nvSpPr>
          <p:cNvPr id="7" name="Szövegdoboz 6"/>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Implicit típusú lokális </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változók – Ami szabad</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8" name="Lefelé nyíl 7"/>
          <p:cNvSpPr/>
          <p:nvPr/>
        </p:nvSpPr>
        <p:spPr>
          <a:xfrm>
            <a:off x="4139952" y="2780928"/>
            <a:ext cx="612068" cy="1224136"/>
          </a:xfrm>
          <a:prstGeom prst="downArrow">
            <a:avLst/>
          </a:prstGeom>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endParaRPr lang="hu-H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323528" y="1340768"/>
            <a:ext cx="8532440"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err="1" smtClean="0">
                <a:solidFill>
                  <a:srgbClr val="0000FF"/>
                </a:solidFill>
                <a:latin typeface="Consolas"/>
              </a:rPr>
              <a:t>var</a:t>
            </a:r>
            <a:r>
              <a:rPr lang="en-US" sz="1600" dirty="0" smtClean="0">
                <a:solidFill>
                  <a:srgbClr val="0000FF"/>
                </a:solidFill>
                <a:latin typeface="Consolas"/>
              </a:rPr>
              <a:t> </a:t>
            </a:r>
            <a:r>
              <a:rPr lang="en-US" sz="1600" dirty="0" smtClean="0">
                <a:solidFill>
                  <a:schemeClr val="tx1"/>
                </a:solidFill>
                <a:latin typeface="Consolas"/>
              </a:rPr>
              <a:t>x;</a:t>
            </a:r>
            <a:r>
              <a:rPr lang="en-US" sz="1600" dirty="0" smtClean="0">
                <a:solidFill>
                  <a:srgbClr val="0000FF"/>
                </a:solidFill>
                <a:latin typeface="Consolas"/>
              </a:rPr>
              <a:t>               </a:t>
            </a:r>
            <a:r>
              <a:rPr lang="en-US" sz="1600" dirty="0" smtClean="0">
                <a:solidFill>
                  <a:srgbClr val="008000"/>
                </a:solidFill>
                <a:latin typeface="Consolas"/>
              </a:rPr>
              <a:t>// Error, no </a:t>
            </a:r>
            <a:r>
              <a:rPr lang="en-US" sz="1600" dirty="0" err="1" smtClean="0">
                <a:solidFill>
                  <a:srgbClr val="008000"/>
                </a:solidFill>
                <a:latin typeface="Consolas"/>
              </a:rPr>
              <a:t>initializer</a:t>
            </a:r>
            <a:r>
              <a:rPr lang="en-US" sz="1600" dirty="0" smtClean="0">
                <a:solidFill>
                  <a:srgbClr val="008000"/>
                </a:solidFill>
                <a:latin typeface="Consolas"/>
              </a:rPr>
              <a:t> to infer type from</a:t>
            </a:r>
          </a:p>
          <a:p>
            <a:r>
              <a:rPr lang="en-US" sz="1600" dirty="0" err="1" smtClean="0">
                <a:solidFill>
                  <a:srgbClr val="0000FF"/>
                </a:solidFill>
                <a:latin typeface="Consolas"/>
              </a:rPr>
              <a:t>var</a:t>
            </a:r>
            <a:r>
              <a:rPr lang="en-US" sz="1600" dirty="0" smtClean="0">
                <a:solidFill>
                  <a:srgbClr val="0000FF"/>
                </a:solidFill>
                <a:latin typeface="Consolas"/>
              </a:rPr>
              <a:t> </a:t>
            </a:r>
            <a:r>
              <a:rPr lang="en-US" sz="1600" dirty="0" smtClean="0">
                <a:solidFill>
                  <a:schemeClr val="tx1"/>
                </a:solidFill>
                <a:latin typeface="Consolas"/>
              </a:rPr>
              <a:t>y = { 1, 2, 3 }; </a:t>
            </a:r>
            <a:r>
              <a:rPr lang="en-US" sz="1600" dirty="0" smtClean="0">
                <a:solidFill>
                  <a:srgbClr val="008000"/>
                </a:solidFill>
                <a:latin typeface="Consolas"/>
              </a:rPr>
              <a:t>// </a:t>
            </a:r>
            <a:r>
              <a:rPr lang="en-US" sz="1600" dirty="0" smtClean="0">
                <a:solidFill>
                  <a:srgbClr val="008000"/>
                </a:solidFill>
                <a:latin typeface="Consolas"/>
              </a:rPr>
              <a:t>Error, collection </a:t>
            </a:r>
            <a:r>
              <a:rPr lang="en-US" sz="1600" dirty="0" err="1" smtClean="0">
                <a:solidFill>
                  <a:srgbClr val="008000"/>
                </a:solidFill>
                <a:latin typeface="Consolas"/>
              </a:rPr>
              <a:t>initializer</a:t>
            </a:r>
            <a:r>
              <a:rPr lang="en-US" sz="1600" dirty="0" smtClean="0">
                <a:solidFill>
                  <a:srgbClr val="008000"/>
                </a:solidFill>
                <a:latin typeface="Consolas"/>
              </a:rPr>
              <a:t> not permitted</a:t>
            </a:r>
          </a:p>
          <a:p>
            <a:r>
              <a:rPr lang="hu-HU" sz="1600" dirty="0" smtClean="0">
                <a:solidFill>
                  <a:srgbClr val="0000FF"/>
                </a:solidFill>
                <a:latin typeface="Consolas"/>
              </a:rPr>
              <a:t>var </a:t>
            </a:r>
            <a:r>
              <a:rPr lang="hu-HU" sz="1600" dirty="0" smtClean="0">
                <a:solidFill>
                  <a:schemeClr val="tx1"/>
                </a:solidFill>
                <a:latin typeface="Consolas"/>
              </a:rPr>
              <a:t>z = null;        </a:t>
            </a:r>
            <a:r>
              <a:rPr lang="hu-HU" sz="1600" dirty="0" smtClean="0">
                <a:solidFill>
                  <a:srgbClr val="008000"/>
                </a:solidFill>
                <a:latin typeface="Consolas"/>
              </a:rPr>
              <a:t>// </a:t>
            </a:r>
            <a:r>
              <a:rPr lang="hu-HU" sz="1600" dirty="0" err="1" smtClean="0">
                <a:solidFill>
                  <a:srgbClr val="008000"/>
                </a:solidFill>
                <a:latin typeface="Consolas"/>
              </a:rPr>
              <a:t>Error</a:t>
            </a:r>
            <a:r>
              <a:rPr lang="hu-HU" sz="1600" dirty="0" smtClean="0">
                <a:solidFill>
                  <a:srgbClr val="008000"/>
                </a:solidFill>
                <a:latin typeface="Consolas"/>
              </a:rPr>
              <a:t>, </a:t>
            </a:r>
            <a:r>
              <a:rPr lang="hu-HU" sz="1600" dirty="0" err="1" smtClean="0">
                <a:solidFill>
                  <a:srgbClr val="008000"/>
                </a:solidFill>
                <a:latin typeface="Consolas"/>
              </a:rPr>
              <a:t>null</a:t>
            </a:r>
            <a:r>
              <a:rPr lang="hu-HU" sz="1600" dirty="0" smtClean="0">
                <a:solidFill>
                  <a:srgbClr val="008000"/>
                </a:solidFill>
                <a:latin typeface="Consolas"/>
              </a:rPr>
              <a:t> </a:t>
            </a:r>
            <a:r>
              <a:rPr lang="hu-HU" sz="1600" dirty="0" err="1" smtClean="0">
                <a:solidFill>
                  <a:srgbClr val="008000"/>
                </a:solidFill>
                <a:latin typeface="Consolas"/>
              </a:rPr>
              <a:t>type</a:t>
            </a:r>
            <a:r>
              <a:rPr lang="hu-HU" sz="1600" dirty="0" smtClean="0">
                <a:solidFill>
                  <a:srgbClr val="008000"/>
                </a:solidFill>
                <a:latin typeface="Consolas"/>
              </a:rPr>
              <a:t> </a:t>
            </a:r>
            <a:r>
              <a:rPr lang="hu-HU" sz="1600" dirty="0" err="1" smtClean="0">
                <a:solidFill>
                  <a:srgbClr val="008000"/>
                </a:solidFill>
                <a:latin typeface="Consolas"/>
              </a:rPr>
              <a:t>not</a:t>
            </a:r>
            <a:r>
              <a:rPr lang="hu-HU" sz="1600" dirty="0" smtClean="0">
                <a:solidFill>
                  <a:srgbClr val="008000"/>
                </a:solidFill>
                <a:latin typeface="Consolas"/>
              </a:rPr>
              <a:t> </a:t>
            </a:r>
            <a:r>
              <a:rPr lang="hu-HU" sz="1600" dirty="0" err="1" smtClean="0">
                <a:solidFill>
                  <a:srgbClr val="008000"/>
                </a:solidFill>
                <a:latin typeface="Consolas"/>
              </a:rPr>
              <a:t>permitted</a:t>
            </a:r>
            <a:endParaRPr lang="hu-HU" sz="1600" dirty="0" smtClean="0">
              <a:solidFill>
                <a:srgbClr val="008000"/>
              </a:solidFill>
              <a:latin typeface="Consolas"/>
            </a:endParaRPr>
          </a:p>
          <a:p>
            <a:r>
              <a:rPr lang="en-US" sz="1600" dirty="0" err="1" smtClean="0">
                <a:solidFill>
                  <a:srgbClr val="0000FF"/>
                </a:solidFill>
                <a:latin typeface="Consolas"/>
              </a:rPr>
              <a:t>var</a:t>
            </a:r>
            <a:r>
              <a:rPr lang="en-US" sz="1600" dirty="0" smtClean="0">
                <a:solidFill>
                  <a:srgbClr val="0000FF"/>
                </a:solidFill>
                <a:latin typeface="Consolas"/>
              </a:rPr>
              <a:t> </a:t>
            </a:r>
            <a:r>
              <a:rPr lang="en-US" sz="1600" dirty="0" smtClean="0">
                <a:solidFill>
                  <a:schemeClr val="tx1"/>
                </a:solidFill>
                <a:latin typeface="Consolas"/>
              </a:rPr>
              <a:t>u = x =&gt; x + 1;  </a:t>
            </a:r>
            <a:r>
              <a:rPr lang="en-US" sz="1600" dirty="0" smtClean="0">
                <a:solidFill>
                  <a:srgbClr val="008000"/>
                </a:solidFill>
                <a:latin typeface="Consolas"/>
              </a:rPr>
              <a:t>// Error, lambda expressions do not have a type</a:t>
            </a:r>
          </a:p>
          <a:p>
            <a:r>
              <a:rPr lang="en-US" sz="1600" dirty="0" err="1" smtClean="0">
                <a:solidFill>
                  <a:srgbClr val="0000FF"/>
                </a:solidFill>
                <a:latin typeface="Consolas"/>
              </a:rPr>
              <a:t>var</a:t>
            </a:r>
            <a:r>
              <a:rPr lang="en-US" sz="1600" dirty="0" smtClean="0">
                <a:solidFill>
                  <a:srgbClr val="0000FF"/>
                </a:solidFill>
                <a:latin typeface="Consolas"/>
              </a:rPr>
              <a:t> </a:t>
            </a:r>
            <a:r>
              <a:rPr lang="en-US" sz="1600" dirty="0" smtClean="0">
                <a:solidFill>
                  <a:schemeClr val="tx1"/>
                </a:solidFill>
                <a:latin typeface="Consolas"/>
              </a:rPr>
              <a:t>v = v++;         </a:t>
            </a:r>
            <a:r>
              <a:rPr lang="en-US" sz="1600" dirty="0" smtClean="0">
                <a:solidFill>
                  <a:srgbClr val="008000"/>
                </a:solidFill>
                <a:latin typeface="Consolas"/>
              </a:rPr>
              <a:t>// Error, </a:t>
            </a:r>
            <a:r>
              <a:rPr lang="en-US" sz="1600" dirty="0" err="1" smtClean="0">
                <a:solidFill>
                  <a:srgbClr val="008000"/>
                </a:solidFill>
                <a:latin typeface="Consolas"/>
              </a:rPr>
              <a:t>initializer</a:t>
            </a:r>
            <a:r>
              <a:rPr lang="en-US" sz="1600" dirty="0" smtClean="0">
                <a:solidFill>
                  <a:srgbClr val="008000"/>
                </a:solidFill>
                <a:latin typeface="Consolas"/>
              </a:rPr>
              <a:t> cannot refer to variable itself</a:t>
            </a:r>
          </a:p>
        </p:txBody>
      </p:sp>
      <p:sp>
        <p:nvSpPr>
          <p:cNvPr id="5" name="Szövegdoboz 4"/>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Implicit típusú lokális </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változók – Amit nem lehet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6" name="Szövegdoboz 5"/>
          <p:cNvSpPr txBox="1"/>
          <p:nvPr/>
        </p:nvSpPr>
        <p:spPr>
          <a:xfrm>
            <a:off x="2915816" y="4365104"/>
            <a:ext cx="2160240"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latin typeface="Consolas"/>
              </a:rPr>
              <a:t>var </a:t>
            </a:r>
            <a:r>
              <a:rPr lang="hu-HU" sz="1600" dirty="0" smtClean="0">
                <a:solidFill>
                  <a:schemeClr val="tx1"/>
                </a:solidFill>
                <a:latin typeface="Consolas"/>
              </a:rPr>
              <a:t>i = 5;</a:t>
            </a:r>
          </a:p>
          <a:p>
            <a:r>
              <a:rPr lang="hu-HU" sz="1600" dirty="0" smtClean="0">
                <a:solidFill>
                  <a:schemeClr val="tx1"/>
                </a:solidFill>
                <a:latin typeface="Consolas"/>
              </a:rPr>
              <a:t>i = </a:t>
            </a:r>
            <a:r>
              <a:rPr lang="hu-HU" sz="1600" dirty="0" smtClean="0">
                <a:solidFill>
                  <a:srgbClr val="A31515"/>
                </a:solidFill>
                <a:latin typeface="Consolas"/>
              </a:rPr>
              <a:t>"alma"</a:t>
            </a:r>
            <a:r>
              <a:rPr lang="hu-HU" sz="1600" dirty="0" smtClean="0">
                <a:solidFill>
                  <a:schemeClr val="tx1"/>
                </a:solidFill>
                <a:latin typeface="Consolas"/>
              </a:rPr>
              <a:t>;</a:t>
            </a:r>
          </a:p>
        </p:txBody>
      </p:sp>
      <p:sp>
        <p:nvSpPr>
          <p:cNvPr id="7" name="Tilos tábla 6"/>
          <p:cNvSpPr/>
          <p:nvPr/>
        </p:nvSpPr>
        <p:spPr>
          <a:xfrm>
            <a:off x="2267744" y="764704"/>
            <a:ext cx="3240360" cy="2620652"/>
          </a:xfrm>
          <a:prstGeom prst="noSmoking">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hu-HU">
              <a:solidFill>
                <a:schemeClr val="tx1"/>
              </a:solidFill>
            </a:endParaRPr>
          </a:p>
        </p:txBody>
      </p:sp>
      <p:sp>
        <p:nvSpPr>
          <p:cNvPr id="8" name="Tilos tábla 7"/>
          <p:cNvSpPr/>
          <p:nvPr/>
        </p:nvSpPr>
        <p:spPr>
          <a:xfrm>
            <a:off x="3275856" y="4077072"/>
            <a:ext cx="1368152" cy="1106498"/>
          </a:xfrm>
          <a:prstGeom prst="noSmoking">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hu-HU">
              <a:solidFill>
                <a:schemeClr val="tx1"/>
              </a:solidFill>
            </a:endParaRPr>
          </a:p>
        </p:txBody>
      </p:sp>
      <p:sp>
        <p:nvSpPr>
          <p:cNvPr id="9" name="Szövegdoboz 8"/>
          <p:cNvSpPr txBox="1"/>
          <p:nvPr/>
        </p:nvSpPr>
        <p:spPr>
          <a:xfrm rot="2276529">
            <a:off x="3278122" y="4498991"/>
            <a:ext cx="1499355" cy="369332"/>
          </a:xfrm>
          <a:prstGeom prst="rect">
            <a:avLst/>
          </a:prstGeom>
          <a:noFill/>
        </p:spPr>
        <p:txBody>
          <a:bodyPr wrap="square" rtlCol="0">
            <a:spAutoFit/>
          </a:bodyPr>
          <a:lstStyle/>
          <a:p>
            <a:r>
              <a:rPr lang="hu-HU" dirty="0" smtClean="0">
                <a:solidFill>
                  <a:srgbClr val="00B050"/>
                </a:solidFill>
                <a:latin typeface="Stencil" pitchFamily="82" charset="0"/>
              </a:rPr>
              <a:t>Típusos!</a:t>
            </a:r>
            <a:endParaRPr lang="hu-HU" dirty="0">
              <a:solidFill>
                <a:srgbClr val="00B050"/>
              </a:solidFill>
              <a:latin typeface="Stencil"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2428868"/>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artalom helye 2"/>
          <p:cNvSpPr>
            <a:spLocks noGrp="1"/>
          </p:cNvSpPr>
          <p:nvPr>
            <p:ph idx="1"/>
          </p:nvPr>
        </p:nvSpPr>
        <p:spPr>
          <a:xfrm>
            <a:off x="0" y="642918"/>
            <a:ext cx="8715404" cy="4525963"/>
          </a:xfrm>
        </p:spPr>
        <p:txBody>
          <a:bodyPr/>
          <a:lstStyle/>
          <a:p>
            <a:pPr marL="342900" lvl="1" indent="-342900">
              <a:buNone/>
            </a:pPr>
            <a:r>
              <a:rPr lang="hu-HU" sz="3200" dirty="0" smtClean="0">
                <a:solidFill>
                  <a:schemeClr val="bg1"/>
                </a:solidFill>
              </a:rPr>
              <a:t>	Ha egy osztályból szeretnénk egy példányt létrehozni, megfelelő paraméterekkel, akkor szükségünk volt egy megfelelően felparaméterezett </a:t>
            </a:r>
            <a:r>
              <a:rPr lang="hu-HU" sz="3200" b="1" dirty="0" smtClean="0">
                <a:solidFill>
                  <a:schemeClr val="bg1"/>
                </a:solidFill>
              </a:rPr>
              <a:t>konstruktorra</a:t>
            </a:r>
            <a:r>
              <a:rPr lang="hu-HU" sz="3200" dirty="0" smtClean="0">
                <a:solidFill>
                  <a:schemeClr val="bg1"/>
                </a:solidFill>
              </a:rPr>
              <a:t>. Ha a konstruktor nem volt képes minden számunkra szükséges tagváltozót beállítani, akkor kénytelenek voltunk </a:t>
            </a:r>
            <a:r>
              <a:rPr lang="hu-HU" sz="3200" dirty="0" err="1" smtClean="0">
                <a:solidFill>
                  <a:schemeClr val="bg1"/>
                </a:solidFill>
              </a:rPr>
              <a:t>property-k</a:t>
            </a:r>
            <a:r>
              <a:rPr lang="hu-HU" sz="3200" dirty="0" smtClean="0">
                <a:solidFill>
                  <a:schemeClr val="bg1"/>
                </a:solidFill>
              </a:rPr>
              <a:t> segítségével megtenni azt.</a:t>
            </a:r>
            <a:endParaRPr lang="hu-HU" dirty="0" smtClean="0">
              <a:solidFill>
                <a:schemeClr val="bg1"/>
              </a:solidFill>
            </a:endParaRPr>
          </a:p>
        </p:txBody>
      </p:sp>
      <p:sp>
        <p:nvSpPr>
          <p:cNvPr id="5" name="Szövegdoboz 4"/>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Objektum és gyűjtemény inicializálása – A múlt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0" name="Lekerekített téglalap 9"/>
          <p:cNvSpPr/>
          <p:nvPr/>
        </p:nvSpPr>
        <p:spPr>
          <a:xfrm>
            <a:off x="71406" y="571480"/>
            <a:ext cx="8929718" cy="607223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endParaRPr lang="hu-HU" dirty="0"/>
          </a:p>
        </p:txBody>
      </p:sp>
      <p:pic>
        <p:nvPicPr>
          <p:cNvPr id="38914" name="Picture 2"/>
          <p:cNvPicPr>
            <a:picLocks noChangeAspect="1" noChangeArrowheads="1"/>
          </p:cNvPicPr>
          <p:nvPr/>
        </p:nvPicPr>
        <p:blipFill>
          <a:blip r:embed="rId3" cstate="print"/>
          <a:srcRect/>
          <a:stretch>
            <a:fillRect/>
          </a:stretch>
        </p:blipFill>
        <p:spPr bwMode="auto">
          <a:xfrm>
            <a:off x="214282" y="1142984"/>
            <a:ext cx="3771900" cy="2095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8915" name="Picture 3"/>
          <p:cNvPicPr>
            <a:picLocks noChangeAspect="1" noChangeArrowheads="1"/>
          </p:cNvPicPr>
          <p:nvPr/>
        </p:nvPicPr>
        <p:blipFill>
          <a:blip r:embed="rId4" cstate="print"/>
          <a:srcRect/>
          <a:stretch>
            <a:fillRect/>
          </a:stretch>
        </p:blipFill>
        <p:spPr bwMode="auto">
          <a:xfrm>
            <a:off x="3428992" y="1285860"/>
            <a:ext cx="4933950" cy="428625"/>
          </a:xfrm>
          <a:prstGeom prst="rect">
            <a:avLst/>
          </a:prstGeom>
          <a:ln>
            <a:noFill/>
          </a:ln>
          <a:effectLst>
            <a:outerShdw blurRad="292100" dist="139700" dir="2700000" algn="tl" rotWithShape="0">
              <a:srgbClr val="333333">
                <a:alpha val="65000"/>
              </a:srgbClr>
            </a:outerShdw>
          </a:effectLst>
        </p:spPr>
      </p:pic>
      <p:pic>
        <p:nvPicPr>
          <p:cNvPr id="38916" name="Picture 4"/>
          <p:cNvPicPr>
            <a:picLocks noChangeAspect="1" noChangeArrowheads="1"/>
          </p:cNvPicPr>
          <p:nvPr/>
        </p:nvPicPr>
        <p:blipFill>
          <a:blip r:embed="rId5" cstate="print"/>
          <a:srcRect/>
          <a:stretch>
            <a:fillRect/>
          </a:stretch>
        </p:blipFill>
        <p:spPr bwMode="auto">
          <a:xfrm>
            <a:off x="1857356" y="3786190"/>
            <a:ext cx="5553075" cy="2505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Szövegdoboz 10"/>
          <p:cNvSpPr txBox="1"/>
          <p:nvPr/>
        </p:nvSpPr>
        <p:spPr>
          <a:xfrm>
            <a:off x="857224" y="714356"/>
            <a:ext cx="1214446" cy="400110"/>
          </a:xfrm>
          <a:prstGeom prst="rect">
            <a:avLst/>
          </a:prstGeom>
          <a:noFill/>
        </p:spPr>
        <p:txBody>
          <a:bodyPr wrap="square" rtlCol="0">
            <a:spAutoFit/>
          </a:bodyPr>
          <a:lstStyle/>
          <a:p>
            <a:r>
              <a:rPr lang="hu-HU" sz="2000" b="1" dirty="0" smtClean="0">
                <a:effectLst>
                  <a:outerShdw blurRad="38100" dist="38100" dir="2700000" algn="tl">
                    <a:srgbClr val="000000">
                      <a:alpha val="43137"/>
                    </a:srgbClr>
                  </a:outerShdw>
                </a:effectLst>
              </a:rPr>
              <a:t>C# 2.0</a:t>
            </a:r>
            <a:endParaRPr lang="hu-HU" sz="2000" b="1" dirty="0">
              <a:effectLst>
                <a:outerShdw blurRad="38100" dist="38100" dir="2700000" algn="tl">
                  <a:srgbClr val="000000">
                    <a:alpha val="43137"/>
                  </a:srgbClr>
                </a:outerShdw>
              </a:effectLst>
            </a:endParaRPr>
          </a:p>
        </p:txBody>
      </p:sp>
      <p:sp>
        <p:nvSpPr>
          <p:cNvPr id="12" name="Szövegdoboz 11"/>
          <p:cNvSpPr txBox="1"/>
          <p:nvPr/>
        </p:nvSpPr>
        <p:spPr>
          <a:xfrm>
            <a:off x="357158" y="3786190"/>
            <a:ext cx="1214446" cy="400110"/>
          </a:xfrm>
          <a:prstGeom prst="rect">
            <a:avLst/>
          </a:prstGeom>
          <a:noFill/>
          <a:ln>
            <a:noFill/>
          </a:ln>
          <a:effectLst>
            <a:outerShdw blurRad="184150" dist="241300" dir="11520000" sx="110000" sy="110000" algn="ctr">
              <a:srgbClr val="000000">
                <a:alpha val="18000"/>
              </a:srgbClr>
            </a:outerShdw>
          </a:effectLst>
        </p:spPr>
        <p:txBody>
          <a:bodyPr wrap="square" rtlCol="0">
            <a:spAutoFit/>
          </a:bodyPr>
          <a:lstStyle/>
          <a:p>
            <a:r>
              <a:rPr lang="hu-HU" sz="2000" b="1" dirty="0" smtClean="0">
                <a:effectLst>
                  <a:outerShdw blurRad="38100" dist="38100" dir="2700000" algn="tl">
                    <a:srgbClr val="000000">
                      <a:alpha val="43137"/>
                    </a:srgbClr>
                  </a:outerShdw>
                </a:effectLst>
              </a:rPr>
              <a:t>C# 3.0</a:t>
            </a:r>
            <a:endParaRPr lang="hu-HU" sz="2000" b="1" dirty="0">
              <a:effectLst>
                <a:outerShdw blurRad="38100" dist="38100" dir="2700000" algn="tl">
                  <a:srgbClr val="000000">
                    <a:alpha val="43137"/>
                  </a:srgbClr>
                </a:outerShdw>
              </a:effectLst>
            </a:endParaRPr>
          </a:p>
        </p:txBody>
      </p:sp>
      <p:cxnSp>
        <p:nvCxnSpPr>
          <p:cNvPr id="14" name="Egyenes összekötő 13"/>
          <p:cNvCxnSpPr/>
          <p:nvPr/>
        </p:nvCxnSpPr>
        <p:spPr>
          <a:xfrm rot="10800000" flipH="1">
            <a:off x="71406" y="3500438"/>
            <a:ext cx="8929718" cy="0"/>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strVal val="#ppt_w*0.70"/>
                                          </p:val>
                                        </p:tav>
                                        <p:tav tm="100000">
                                          <p:val>
                                            <p:strVal val="#ppt_w"/>
                                          </p:val>
                                        </p:tav>
                                      </p:tavLst>
                                    </p:anim>
                                    <p:anim calcmode="lin" valueType="num">
                                      <p:cBhvr>
                                        <p:cTn id="13" dur="1000" fill="hold"/>
                                        <p:tgtEl>
                                          <p:spTgt spid="11"/>
                                        </p:tgtEl>
                                        <p:attrNameLst>
                                          <p:attrName>ppt_h</p:attrName>
                                        </p:attrNameLst>
                                      </p:cBhvr>
                                      <p:tavLst>
                                        <p:tav tm="0">
                                          <p:val>
                                            <p:strVal val="#ppt_h"/>
                                          </p:val>
                                        </p:tav>
                                        <p:tav tm="100000">
                                          <p:val>
                                            <p:strVal val="#ppt_h"/>
                                          </p:val>
                                        </p:tav>
                                      </p:tavLst>
                                    </p:anim>
                                    <p:animEffect transition="in" filter="fade">
                                      <p:cBhvr>
                                        <p:cTn id="14" dur="1000"/>
                                        <p:tgtEl>
                                          <p:spTgt spid="11"/>
                                        </p:tgtEl>
                                      </p:cBhvr>
                                    </p:animEffect>
                                  </p:childTnLst>
                                </p:cTn>
                              </p:par>
                              <p:par>
                                <p:cTn id="15" presetID="55" presetClass="entr" presetSubtype="0" fill="hold" nodeType="withEffect">
                                  <p:stCondLst>
                                    <p:cond delay="0"/>
                                  </p:stCondLst>
                                  <p:childTnLst>
                                    <p:set>
                                      <p:cBhvr>
                                        <p:cTn id="16" dur="1" fill="hold">
                                          <p:stCondLst>
                                            <p:cond delay="0"/>
                                          </p:stCondLst>
                                        </p:cTn>
                                        <p:tgtEl>
                                          <p:spTgt spid="38914"/>
                                        </p:tgtEl>
                                        <p:attrNameLst>
                                          <p:attrName>style.visibility</p:attrName>
                                        </p:attrNameLst>
                                      </p:cBhvr>
                                      <p:to>
                                        <p:strVal val="visible"/>
                                      </p:to>
                                    </p:set>
                                    <p:anim calcmode="lin" valueType="num">
                                      <p:cBhvr>
                                        <p:cTn id="17" dur="1000" fill="hold"/>
                                        <p:tgtEl>
                                          <p:spTgt spid="38914"/>
                                        </p:tgtEl>
                                        <p:attrNameLst>
                                          <p:attrName>ppt_w</p:attrName>
                                        </p:attrNameLst>
                                      </p:cBhvr>
                                      <p:tavLst>
                                        <p:tav tm="0">
                                          <p:val>
                                            <p:strVal val="#ppt_w*0.70"/>
                                          </p:val>
                                        </p:tav>
                                        <p:tav tm="100000">
                                          <p:val>
                                            <p:strVal val="#ppt_w"/>
                                          </p:val>
                                        </p:tav>
                                      </p:tavLst>
                                    </p:anim>
                                    <p:anim calcmode="lin" valueType="num">
                                      <p:cBhvr>
                                        <p:cTn id="18" dur="1000" fill="hold"/>
                                        <p:tgtEl>
                                          <p:spTgt spid="38914"/>
                                        </p:tgtEl>
                                        <p:attrNameLst>
                                          <p:attrName>ppt_h</p:attrName>
                                        </p:attrNameLst>
                                      </p:cBhvr>
                                      <p:tavLst>
                                        <p:tav tm="0">
                                          <p:val>
                                            <p:strVal val="#ppt_h"/>
                                          </p:val>
                                        </p:tav>
                                        <p:tav tm="100000">
                                          <p:val>
                                            <p:strVal val="#ppt_h"/>
                                          </p:val>
                                        </p:tav>
                                      </p:tavLst>
                                    </p:anim>
                                    <p:animEffect transition="in" filter="fade">
                                      <p:cBhvr>
                                        <p:cTn id="19" dur="1000"/>
                                        <p:tgtEl>
                                          <p:spTgt spid="38914"/>
                                        </p:tgtEl>
                                      </p:cBhvr>
                                    </p:animEffect>
                                  </p:childTnLst>
                                </p:cTn>
                              </p:par>
                              <p:par>
                                <p:cTn id="20" presetID="55" presetClass="entr" presetSubtype="0" fill="hold" nodeType="withEffect">
                                  <p:stCondLst>
                                    <p:cond delay="0"/>
                                  </p:stCondLst>
                                  <p:childTnLst>
                                    <p:set>
                                      <p:cBhvr>
                                        <p:cTn id="21" dur="1" fill="hold">
                                          <p:stCondLst>
                                            <p:cond delay="0"/>
                                          </p:stCondLst>
                                        </p:cTn>
                                        <p:tgtEl>
                                          <p:spTgt spid="38915"/>
                                        </p:tgtEl>
                                        <p:attrNameLst>
                                          <p:attrName>style.visibility</p:attrName>
                                        </p:attrNameLst>
                                      </p:cBhvr>
                                      <p:to>
                                        <p:strVal val="visible"/>
                                      </p:to>
                                    </p:set>
                                    <p:anim calcmode="lin" valueType="num">
                                      <p:cBhvr>
                                        <p:cTn id="22" dur="2000" fill="hold"/>
                                        <p:tgtEl>
                                          <p:spTgt spid="38915"/>
                                        </p:tgtEl>
                                        <p:attrNameLst>
                                          <p:attrName>ppt_w</p:attrName>
                                        </p:attrNameLst>
                                      </p:cBhvr>
                                      <p:tavLst>
                                        <p:tav tm="0">
                                          <p:val>
                                            <p:strVal val="#ppt_w*0.70"/>
                                          </p:val>
                                        </p:tav>
                                        <p:tav tm="100000">
                                          <p:val>
                                            <p:strVal val="#ppt_w"/>
                                          </p:val>
                                        </p:tav>
                                      </p:tavLst>
                                    </p:anim>
                                    <p:anim calcmode="lin" valueType="num">
                                      <p:cBhvr>
                                        <p:cTn id="23" dur="2000" fill="hold"/>
                                        <p:tgtEl>
                                          <p:spTgt spid="38915"/>
                                        </p:tgtEl>
                                        <p:attrNameLst>
                                          <p:attrName>ppt_h</p:attrName>
                                        </p:attrNameLst>
                                      </p:cBhvr>
                                      <p:tavLst>
                                        <p:tav tm="0">
                                          <p:val>
                                            <p:strVal val="#ppt_h"/>
                                          </p:val>
                                        </p:tav>
                                        <p:tav tm="100000">
                                          <p:val>
                                            <p:strVal val="#ppt_h"/>
                                          </p:val>
                                        </p:tav>
                                      </p:tavLst>
                                    </p:anim>
                                    <p:animEffect transition="in" filter="fade">
                                      <p:cBhvr>
                                        <p:cTn id="24" dur="2000"/>
                                        <p:tgtEl>
                                          <p:spTgt spid="38915"/>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strVal val="#ppt_w*0.70"/>
                                          </p:val>
                                        </p:tav>
                                        <p:tav tm="100000">
                                          <p:val>
                                            <p:strVal val="#ppt_w"/>
                                          </p:val>
                                        </p:tav>
                                      </p:tavLst>
                                    </p:anim>
                                    <p:anim calcmode="lin" valueType="num">
                                      <p:cBhvr>
                                        <p:cTn id="30" dur="1000" fill="hold"/>
                                        <p:tgtEl>
                                          <p:spTgt spid="14"/>
                                        </p:tgtEl>
                                        <p:attrNameLst>
                                          <p:attrName>ppt_h</p:attrName>
                                        </p:attrNameLst>
                                      </p:cBhvr>
                                      <p:tavLst>
                                        <p:tav tm="0">
                                          <p:val>
                                            <p:strVal val="#ppt_h"/>
                                          </p:val>
                                        </p:tav>
                                        <p:tav tm="100000">
                                          <p:val>
                                            <p:strVal val="#ppt_h"/>
                                          </p:val>
                                        </p:tav>
                                      </p:tavLst>
                                    </p:anim>
                                    <p:animEffect transition="in" filter="fade">
                                      <p:cBhvr>
                                        <p:cTn id="31" dur="1000"/>
                                        <p:tgtEl>
                                          <p:spTgt spid="14"/>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1000" fill="hold"/>
                                        <p:tgtEl>
                                          <p:spTgt spid="12"/>
                                        </p:tgtEl>
                                        <p:attrNameLst>
                                          <p:attrName>ppt_w</p:attrName>
                                        </p:attrNameLst>
                                      </p:cBhvr>
                                      <p:tavLst>
                                        <p:tav tm="0">
                                          <p:val>
                                            <p:strVal val="#ppt_w*0.70"/>
                                          </p:val>
                                        </p:tav>
                                        <p:tav tm="100000">
                                          <p:val>
                                            <p:strVal val="#ppt_w"/>
                                          </p:val>
                                        </p:tav>
                                      </p:tavLst>
                                    </p:anim>
                                    <p:anim calcmode="lin" valueType="num">
                                      <p:cBhvr>
                                        <p:cTn id="35" dur="1000" fill="hold"/>
                                        <p:tgtEl>
                                          <p:spTgt spid="12"/>
                                        </p:tgtEl>
                                        <p:attrNameLst>
                                          <p:attrName>ppt_h</p:attrName>
                                        </p:attrNameLst>
                                      </p:cBhvr>
                                      <p:tavLst>
                                        <p:tav tm="0">
                                          <p:val>
                                            <p:strVal val="#ppt_h"/>
                                          </p:val>
                                        </p:tav>
                                        <p:tav tm="100000">
                                          <p:val>
                                            <p:strVal val="#ppt_h"/>
                                          </p:val>
                                        </p:tav>
                                      </p:tavLst>
                                    </p:anim>
                                    <p:animEffect transition="in" filter="fade">
                                      <p:cBhvr>
                                        <p:cTn id="36" dur="1000"/>
                                        <p:tgtEl>
                                          <p:spTgt spid="12"/>
                                        </p:tgtEl>
                                      </p:cBhvr>
                                    </p:animEffect>
                                  </p:childTnLst>
                                </p:cTn>
                              </p:par>
                              <p:par>
                                <p:cTn id="37" presetID="55" presetClass="entr" presetSubtype="0" fill="hold" nodeType="withEffect">
                                  <p:stCondLst>
                                    <p:cond delay="0"/>
                                  </p:stCondLst>
                                  <p:childTnLst>
                                    <p:set>
                                      <p:cBhvr>
                                        <p:cTn id="38" dur="1" fill="hold">
                                          <p:stCondLst>
                                            <p:cond delay="0"/>
                                          </p:stCondLst>
                                        </p:cTn>
                                        <p:tgtEl>
                                          <p:spTgt spid="38916"/>
                                        </p:tgtEl>
                                        <p:attrNameLst>
                                          <p:attrName>style.visibility</p:attrName>
                                        </p:attrNameLst>
                                      </p:cBhvr>
                                      <p:to>
                                        <p:strVal val="visible"/>
                                      </p:to>
                                    </p:set>
                                    <p:anim calcmode="lin" valueType="num">
                                      <p:cBhvr>
                                        <p:cTn id="39" dur="1000" fill="hold"/>
                                        <p:tgtEl>
                                          <p:spTgt spid="38916"/>
                                        </p:tgtEl>
                                        <p:attrNameLst>
                                          <p:attrName>ppt_w</p:attrName>
                                        </p:attrNameLst>
                                      </p:cBhvr>
                                      <p:tavLst>
                                        <p:tav tm="0">
                                          <p:val>
                                            <p:strVal val="#ppt_w*0.70"/>
                                          </p:val>
                                        </p:tav>
                                        <p:tav tm="100000">
                                          <p:val>
                                            <p:strVal val="#ppt_w"/>
                                          </p:val>
                                        </p:tav>
                                      </p:tavLst>
                                    </p:anim>
                                    <p:anim calcmode="lin" valueType="num">
                                      <p:cBhvr>
                                        <p:cTn id="40" dur="1000" fill="hold"/>
                                        <p:tgtEl>
                                          <p:spTgt spid="38916"/>
                                        </p:tgtEl>
                                        <p:attrNameLst>
                                          <p:attrName>ppt_h</p:attrName>
                                        </p:attrNameLst>
                                      </p:cBhvr>
                                      <p:tavLst>
                                        <p:tav tm="0">
                                          <p:val>
                                            <p:strVal val="#ppt_h"/>
                                          </p:val>
                                        </p:tav>
                                        <p:tav tm="100000">
                                          <p:val>
                                            <p:strVal val="#ppt_h"/>
                                          </p:val>
                                        </p:tav>
                                      </p:tavLst>
                                    </p:anim>
                                    <p:animEffect transition="in" filter="fade">
                                      <p:cBhvr>
                                        <p:cTn id="41" dur="1000"/>
                                        <p:tgtEl>
                                          <p:spTgt spid="389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artalom helye 2"/>
          <p:cNvSpPr>
            <a:spLocks noGrp="1"/>
          </p:cNvSpPr>
          <p:nvPr>
            <p:ph idx="1"/>
          </p:nvPr>
        </p:nvSpPr>
        <p:spPr>
          <a:xfrm>
            <a:off x="0" y="1052737"/>
            <a:ext cx="9144000" cy="2376264"/>
          </a:xfrm>
        </p:spPr>
        <p:txBody>
          <a:bodyPr/>
          <a:lstStyle/>
          <a:p>
            <a:pPr marL="342900" lvl="1" indent="-342900">
              <a:buFont typeface="Arial" pitchFamily="34" charset="0"/>
              <a:buChar char="•"/>
            </a:pPr>
            <a:r>
              <a:rPr lang="hu-HU" sz="3200" dirty="0" smtClean="0">
                <a:solidFill>
                  <a:schemeClr val="bg1"/>
                </a:solidFill>
              </a:rPr>
              <a:t>Mezők és tulajdonságok beállítása</a:t>
            </a:r>
          </a:p>
          <a:p>
            <a:pPr eaLnBrk="1" hangingPunct="1"/>
            <a:r>
              <a:rPr lang="hu-HU" dirty="0" smtClean="0">
                <a:solidFill>
                  <a:schemeClr val="bg1"/>
                </a:solidFill>
              </a:rPr>
              <a:t>Nem kötelező minden mezőt </a:t>
            </a:r>
            <a:r>
              <a:rPr lang="hu-HU" dirty="0" smtClean="0">
                <a:solidFill>
                  <a:schemeClr val="bg1"/>
                </a:solidFill>
              </a:rPr>
              <a:t>kitölteni!</a:t>
            </a:r>
            <a:endParaRPr lang="hu-HU" dirty="0" smtClean="0">
              <a:solidFill>
                <a:schemeClr val="bg1"/>
              </a:solidFill>
            </a:endParaRPr>
          </a:p>
          <a:p>
            <a:r>
              <a:rPr lang="en-US" dirty="0" err="1" smtClean="0">
                <a:solidFill>
                  <a:schemeClr val="bg1"/>
                </a:solidFill>
              </a:rPr>
              <a:t>Param</a:t>
            </a:r>
            <a:r>
              <a:rPr lang="hu-HU" dirty="0" smtClean="0">
                <a:solidFill>
                  <a:schemeClr val="bg1"/>
                </a:solidFill>
              </a:rPr>
              <a:t>éter nélküli konstruktornál a zárójel sem kell</a:t>
            </a:r>
          </a:p>
          <a:p>
            <a:pPr eaLnBrk="1" hangingPunct="1"/>
            <a:r>
              <a:rPr lang="hu-HU" dirty="0" smtClean="0">
                <a:solidFill>
                  <a:schemeClr val="bg1"/>
                </a:solidFill>
              </a:rPr>
              <a:t>Kényelmes, bár az elején szokatlan</a:t>
            </a:r>
            <a:endParaRPr lang="hu-HU" dirty="0" smtClean="0">
              <a:solidFill>
                <a:schemeClr val="bg1"/>
              </a:solidFill>
            </a:endParaRPr>
          </a:p>
        </p:txBody>
      </p:sp>
      <p:sp>
        <p:nvSpPr>
          <p:cNvPr id="5" name="Szövegdoboz 4"/>
          <p:cNvSpPr txBox="1"/>
          <p:nvPr/>
        </p:nvSpPr>
        <p:spPr>
          <a:xfrm>
            <a:off x="0" y="0"/>
            <a:ext cx="9144000" cy="861774"/>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Objektum és gyűjtemény </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inicializálása </a:t>
            </a:r>
            <a:b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b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Object</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and </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Collection</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Initializers</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8" name="Szövegdoboz 7"/>
          <p:cNvSpPr txBox="1"/>
          <p:nvPr/>
        </p:nvSpPr>
        <p:spPr>
          <a:xfrm>
            <a:off x="452154" y="3573016"/>
            <a:ext cx="4213702" cy="175432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err="1" smtClean="0">
                <a:solidFill>
                  <a:srgbClr val="2B91AF"/>
                </a:solidFill>
                <a:latin typeface="Consolas"/>
              </a:rPr>
              <a:t>Book</a:t>
            </a:r>
            <a:r>
              <a:rPr lang="hu-HU" dirty="0" smtClean="0">
                <a:solidFill>
                  <a:srgbClr val="2B91AF"/>
                </a:solidFill>
                <a:latin typeface="Consolas"/>
              </a:rPr>
              <a:t> </a:t>
            </a:r>
            <a:r>
              <a:rPr lang="hu-HU" dirty="0" err="1" smtClean="0">
                <a:solidFill>
                  <a:schemeClr val="tx1"/>
                </a:solidFill>
                <a:latin typeface="Consolas"/>
              </a:rPr>
              <a:t>book</a:t>
            </a:r>
            <a:r>
              <a:rPr lang="hu-HU" dirty="0" smtClean="0">
                <a:solidFill>
                  <a:schemeClr val="tx1"/>
                </a:solidFill>
                <a:latin typeface="Consolas"/>
              </a:rPr>
              <a:t> = </a:t>
            </a:r>
            <a:r>
              <a:rPr lang="hu-HU" dirty="0" err="1" smtClean="0">
                <a:solidFill>
                  <a:srgbClr val="0000FF"/>
                </a:solidFill>
                <a:latin typeface="Consolas"/>
              </a:rPr>
              <a:t>new</a:t>
            </a:r>
            <a:r>
              <a:rPr lang="hu-HU" dirty="0" smtClean="0">
                <a:solidFill>
                  <a:srgbClr val="0000FF"/>
                </a:solidFill>
                <a:latin typeface="Consolas"/>
              </a:rPr>
              <a:t> </a:t>
            </a:r>
            <a:r>
              <a:rPr lang="hu-HU" dirty="0" err="1" smtClean="0">
                <a:solidFill>
                  <a:srgbClr val="2B91AF"/>
                </a:solidFill>
                <a:latin typeface="Consolas"/>
              </a:rPr>
              <a:t>Book</a:t>
            </a:r>
            <a:endParaRPr lang="hu-HU" dirty="0" smtClean="0">
              <a:solidFill>
                <a:srgbClr val="2B91AF"/>
              </a:solidFill>
              <a:latin typeface="Consolas"/>
            </a:endParaRPr>
          </a:p>
          <a:p>
            <a:r>
              <a:rPr lang="hu-HU" dirty="0" smtClean="0">
                <a:solidFill>
                  <a:schemeClr val="tx1"/>
                </a:solidFill>
                <a:latin typeface="Consolas"/>
              </a:rPr>
              <a:t>{</a:t>
            </a:r>
          </a:p>
          <a:p>
            <a:r>
              <a:rPr lang="hu-HU" dirty="0" smtClean="0">
                <a:solidFill>
                  <a:schemeClr val="tx1"/>
                </a:solidFill>
                <a:latin typeface="Consolas"/>
              </a:rPr>
              <a:t>    </a:t>
            </a:r>
            <a:r>
              <a:rPr lang="hu-HU" dirty="0" err="1" smtClean="0">
                <a:solidFill>
                  <a:schemeClr val="tx1"/>
                </a:solidFill>
                <a:latin typeface="Consolas"/>
              </a:rPr>
              <a:t>Author</a:t>
            </a:r>
            <a:r>
              <a:rPr lang="hu-HU" dirty="0" smtClean="0">
                <a:solidFill>
                  <a:schemeClr val="tx1"/>
                </a:solidFill>
                <a:latin typeface="Consolas"/>
              </a:rPr>
              <a:t> = </a:t>
            </a:r>
            <a:r>
              <a:rPr lang="hu-HU" dirty="0" smtClean="0">
                <a:solidFill>
                  <a:srgbClr val="A31515"/>
                </a:solidFill>
                <a:latin typeface="Consolas"/>
              </a:rPr>
              <a:t>"Anders </a:t>
            </a:r>
            <a:r>
              <a:rPr lang="hu-HU" dirty="0" err="1" smtClean="0">
                <a:solidFill>
                  <a:srgbClr val="A31515"/>
                </a:solidFill>
                <a:latin typeface="Consolas"/>
              </a:rPr>
              <a:t>Hejlsberg</a:t>
            </a:r>
            <a:r>
              <a:rPr lang="hu-HU" dirty="0" smtClean="0">
                <a:solidFill>
                  <a:srgbClr val="A31515"/>
                </a:solidFill>
                <a:latin typeface="Consolas"/>
              </a:rPr>
              <a:t>"</a:t>
            </a:r>
            <a:r>
              <a:rPr lang="hu-HU" dirty="0" smtClean="0">
                <a:solidFill>
                  <a:schemeClr val="tx1"/>
                </a:solidFill>
                <a:latin typeface="Consolas"/>
              </a:rPr>
              <a:t>,</a:t>
            </a:r>
          </a:p>
          <a:p>
            <a:r>
              <a:rPr lang="hu-HU" dirty="0" smtClean="0">
                <a:solidFill>
                  <a:schemeClr val="tx1"/>
                </a:solidFill>
                <a:latin typeface="Consolas"/>
              </a:rPr>
              <a:t>    Price = 22.99m,</a:t>
            </a:r>
          </a:p>
          <a:p>
            <a:r>
              <a:rPr lang="en-US" dirty="0" smtClean="0">
                <a:solidFill>
                  <a:schemeClr val="tx1"/>
                </a:solidFill>
                <a:latin typeface="Consolas"/>
              </a:rPr>
              <a:t>    Title = </a:t>
            </a:r>
            <a:r>
              <a:rPr lang="en-US" dirty="0" smtClean="0">
                <a:solidFill>
                  <a:srgbClr val="A31515"/>
                </a:solidFill>
                <a:latin typeface="Consolas"/>
              </a:rPr>
              <a:t>"Overview of C# 3.0"</a:t>
            </a:r>
          </a:p>
          <a:p>
            <a:r>
              <a:rPr lang="hu-HU" dirty="0" smtClean="0">
                <a:solidFill>
                  <a:schemeClr val="tx1"/>
                </a:solidFill>
                <a:latin typeface="Consolas"/>
              </a:rPr>
              <a:t>};</a:t>
            </a:r>
          </a:p>
        </p:txBody>
      </p:sp>
      <p:sp>
        <p:nvSpPr>
          <p:cNvPr id="9" name="Szövegdoboz 8"/>
          <p:cNvSpPr txBox="1"/>
          <p:nvPr/>
        </p:nvSpPr>
        <p:spPr>
          <a:xfrm>
            <a:off x="452154" y="5517232"/>
            <a:ext cx="7488832"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2B91AF"/>
                </a:solidFill>
                <a:latin typeface="Consolas"/>
              </a:rPr>
              <a:t>Book </a:t>
            </a:r>
            <a:r>
              <a:rPr lang="en-US" sz="1600" dirty="0" err="1" smtClean="0">
                <a:solidFill>
                  <a:schemeClr val="tx1"/>
                </a:solidFill>
                <a:latin typeface="Consolas"/>
              </a:rPr>
              <a:t>mybook</a:t>
            </a:r>
            <a:r>
              <a:rPr lang="en-US" sz="1600" dirty="0" smtClean="0">
                <a:solidFill>
                  <a:schemeClr val="tx1"/>
                </a:solidFill>
                <a:latin typeface="Consolas"/>
              </a:rPr>
              <a:t> = </a:t>
            </a:r>
            <a:r>
              <a:rPr lang="en-US" sz="1600" dirty="0" smtClean="0">
                <a:solidFill>
                  <a:srgbClr val="0000FF"/>
                </a:solidFill>
                <a:latin typeface="Consolas"/>
              </a:rPr>
              <a:t>new </a:t>
            </a:r>
            <a:r>
              <a:rPr lang="en-US" sz="1600" dirty="0" smtClean="0">
                <a:solidFill>
                  <a:srgbClr val="2B91AF"/>
                </a:solidFill>
                <a:latin typeface="Consolas"/>
              </a:rPr>
              <a:t>Book</a:t>
            </a:r>
            <a:r>
              <a:rPr lang="en-US" sz="1600" dirty="0" smtClean="0">
                <a:solidFill>
                  <a:schemeClr val="tx1"/>
                </a:solidFill>
                <a:latin typeface="Consolas"/>
              </a:rPr>
              <a:t> { Title = </a:t>
            </a:r>
            <a:r>
              <a:rPr lang="en-US" sz="1600" dirty="0" smtClean="0">
                <a:solidFill>
                  <a:srgbClr val="A31515"/>
                </a:solidFill>
                <a:latin typeface="Consolas"/>
              </a:rPr>
              <a:t>"</a:t>
            </a:r>
            <a:r>
              <a:rPr lang="en-US" sz="1600" dirty="0" err="1" smtClean="0">
                <a:solidFill>
                  <a:srgbClr val="A31515"/>
                </a:solidFill>
                <a:latin typeface="Consolas"/>
              </a:rPr>
              <a:t>Linq</a:t>
            </a:r>
            <a:r>
              <a:rPr lang="en-US" sz="1600" dirty="0" smtClean="0">
                <a:solidFill>
                  <a:srgbClr val="A31515"/>
                </a:solidFill>
                <a:latin typeface="Consolas"/>
              </a:rPr>
              <a:t>"</a:t>
            </a:r>
            <a:r>
              <a:rPr lang="en-US" sz="1600" dirty="0" smtClean="0">
                <a:solidFill>
                  <a:schemeClr val="tx1"/>
                </a:solidFill>
                <a:latin typeface="Consolas"/>
              </a:rPr>
              <a:t>, Price = 89.99m };</a:t>
            </a:r>
          </a:p>
        </p:txBody>
      </p:sp>
      <p:sp>
        <p:nvSpPr>
          <p:cNvPr id="7" name="AutoShape 11"/>
          <p:cNvSpPr>
            <a:spLocks noChangeArrowheads="1"/>
          </p:cNvSpPr>
          <p:nvPr/>
        </p:nvSpPr>
        <p:spPr bwMode="auto">
          <a:xfrm>
            <a:off x="6500826" y="5733256"/>
            <a:ext cx="2391654" cy="1008112"/>
          </a:xfrm>
          <a:prstGeom prst="wedgeRoundRectCallout">
            <a:avLst>
              <a:gd name="adj1" fmla="val -60499"/>
              <a:gd name="adj2" fmla="val -36900"/>
              <a:gd name="adj3" fmla="val 16667"/>
            </a:avLst>
          </a:prstGeom>
          <a:solidFill>
            <a:schemeClr val="tx1">
              <a:lumMod val="95000"/>
            </a:schemeClr>
          </a:solidFill>
          <a:ln>
            <a:headEnd type="none" w="sm" len="sm"/>
            <a:tailEnd type="none" w="sm" len="sm"/>
          </a:ln>
          <a:effectLst>
            <a:outerShdw blurRad="215900" dist="139700" dir="7860000" algn="tr" rotWithShape="0">
              <a:prstClr val="black">
                <a:alpha val="44000"/>
              </a:prstClr>
            </a:outerShdw>
          </a:effectLst>
          <a:scene3d>
            <a:camera prst="orthographicFront">
              <a:rot lat="0" lon="0" rev="0"/>
            </a:camera>
            <a:lightRig rig="harsh" dir="t">
              <a:rot lat="0" lon="0" rev="9000000"/>
            </a:lightRig>
          </a:scene3d>
          <a:sp3d prstMaterial="translucentPowder">
            <a:bevelT w="101600" h="25400"/>
            <a:bevelB w="25400" prst="convex"/>
          </a:sp3d>
        </p:spPr>
        <p:style>
          <a:lnRef idx="0">
            <a:schemeClr val="accent4"/>
          </a:lnRef>
          <a:fillRef idx="3">
            <a:schemeClr val="accent4"/>
          </a:fillRef>
          <a:effectRef idx="3">
            <a:schemeClr val="accent4"/>
          </a:effectRef>
          <a:fontRef idx="minor">
            <a:schemeClr val="lt1"/>
          </a:fontRef>
        </p:style>
        <p:txBody>
          <a:bodyPr anchor="ctr"/>
          <a:lstStyle/>
          <a:p>
            <a:pPr>
              <a:lnSpc>
                <a:spcPct val="90000"/>
              </a:lnSpc>
            </a:pPr>
            <a:r>
              <a:rPr lang="hu-HU" sz="1400" b="1" dirty="0" err="1" smtClean="0">
                <a:solidFill>
                  <a:schemeClr val="bg1">
                    <a:lumMod val="85000"/>
                  </a:schemeClr>
                </a:solidFill>
              </a:rPr>
              <a:t>Book</a:t>
            </a:r>
            <a:r>
              <a:rPr lang="hu-HU" sz="1400" b="1" dirty="0" smtClean="0">
                <a:solidFill>
                  <a:schemeClr val="bg1">
                    <a:lumMod val="85000"/>
                  </a:schemeClr>
                </a:solidFill>
              </a:rPr>
              <a:t> </a:t>
            </a:r>
            <a:r>
              <a:rPr lang="hu-HU" sz="1400" b="1" dirty="0" err="1" smtClean="0">
                <a:solidFill>
                  <a:schemeClr val="bg1">
                    <a:lumMod val="85000"/>
                  </a:schemeClr>
                </a:solidFill>
              </a:rPr>
              <a:t>myBook</a:t>
            </a:r>
            <a:r>
              <a:rPr lang="hu-HU" sz="1400" b="1" dirty="0" smtClean="0">
                <a:solidFill>
                  <a:schemeClr val="bg1">
                    <a:lumMod val="85000"/>
                  </a:schemeClr>
                </a:solidFill>
              </a:rPr>
              <a:t> = </a:t>
            </a:r>
            <a:r>
              <a:rPr lang="hu-HU" sz="1400" b="1" dirty="0" err="1" smtClean="0">
                <a:solidFill>
                  <a:schemeClr val="bg1">
                    <a:lumMod val="85000"/>
                  </a:schemeClr>
                </a:solidFill>
              </a:rPr>
              <a:t>new</a:t>
            </a:r>
            <a:r>
              <a:rPr lang="hu-HU" sz="1400" b="1" dirty="0" smtClean="0">
                <a:solidFill>
                  <a:schemeClr val="bg1">
                    <a:lumMod val="85000"/>
                  </a:schemeClr>
                </a:solidFill>
              </a:rPr>
              <a:t> </a:t>
            </a:r>
            <a:r>
              <a:rPr lang="hu-HU" sz="1400" b="1" dirty="0" err="1" smtClean="0">
                <a:solidFill>
                  <a:schemeClr val="bg1">
                    <a:lumMod val="85000"/>
                  </a:schemeClr>
                </a:solidFill>
              </a:rPr>
              <a:t>Book</a:t>
            </a:r>
            <a:r>
              <a:rPr lang="hu-HU" sz="1400" b="1" dirty="0" smtClean="0">
                <a:solidFill>
                  <a:schemeClr val="bg1">
                    <a:lumMod val="85000"/>
                  </a:schemeClr>
                </a:solidFill>
              </a:rPr>
              <a:t>();</a:t>
            </a:r>
          </a:p>
          <a:p>
            <a:pPr>
              <a:lnSpc>
                <a:spcPct val="90000"/>
              </a:lnSpc>
            </a:pPr>
            <a:r>
              <a:rPr lang="hu-HU" sz="1400" b="1" dirty="0" err="1" smtClean="0">
                <a:solidFill>
                  <a:schemeClr val="bg1">
                    <a:lumMod val="85000"/>
                  </a:schemeClr>
                </a:solidFill>
              </a:rPr>
              <a:t>mybook.Title</a:t>
            </a:r>
            <a:r>
              <a:rPr lang="hu-HU" sz="1400" b="1" dirty="0" smtClean="0">
                <a:solidFill>
                  <a:schemeClr val="bg1">
                    <a:lumMod val="85000"/>
                  </a:schemeClr>
                </a:solidFill>
              </a:rPr>
              <a:t> = "</a:t>
            </a:r>
            <a:r>
              <a:rPr lang="hu-HU" sz="1400" b="1" dirty="0" err="1" smtClean="0">
                <a:solidFill>
                  <a:schemeClr val="bg1">
                    <a:lumMod val="85000"/>
                  </a:schemeClr>
                </a:solidFill>
              </a:rPr>
              <a:t>Linq</a:t>
            </a:r>
            <a:r>
              <a:rPr lang="hu-HU" sz="1400" b="1" dirty="0" smtClean="0">
                <a:solidFill>
                  <a:schemeClr val="bg1">
                    <a:lumMod val="85000"/>
                  </a:schemeClr>
                </a:solidFill>
              </a:rPr>
              <a:t>";</a:t>
            </a:r>
          </a:p>
          <a:p>
            <a:pPr>
              <a:lnSpc>
                <a:spcPct val="90000"/>
              </a:lnSpc>
            </a:pPr>
            <a:r>
              <a:rPr lang="hu-HU" sz="1400" b="1" dirty="0" err="1" smtClean="0">
                <a:solidFill>
                  <a:schemeClr val="bg1">
                    <a:lumMod val="85000"/>
                  </a:schemeClr>
                </a:solidFill>
              </a:rPr>
              <a:t>mybook.Price</a:t>
            </a:r>
            <a:r>
              <a:rPr lang="hu-HU" sz="1400" b="1" dirty="0" smtClean="0">
                <a:solidFill>
                  <a:schemeClr val="bg1">
                    <a:lumMod val="85000"/>
                  </a:schemeClr>
                </a:solidFill>
              </a:rPr>
              <a:t> = 89.99m</a:t>
            </a:r>
            <a:r>
              <a:rPr lang="hu-HU" sz="1400" b="1" dirty="0" smtClean="0">
                <a:solidFill>
                  <a:schemeClr val="bg1">
                    <a:lumMod val="85000"/>
                  </a:schemeClr>
                </a:solidFill>
              </a:rPr>
              <a:t>;</a:t>
            </a:r>
            <a:endParaRPr lang="hu-HU" sz="1400" b="1" dirty="0" smtClean="0">
              <a:solidFill>
                <a:schemeClr val="bg1">
                  <a:lumMod val="8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artalom helye 2"/>
          <p:cNvSpPr>
            <a:spLocks noGrp="1"/>
          </p:cNvSpPr>
          <p:nvPr>
            <p:ph idx="1"/>
          </p:nvPr>
        </p:nvSpPr>
        <p:spPr>
          <a:xfrm>
            <a:off x="500034" y="1071546"/>
            <a:ext cx="8229600" cy="5309782"/>
          </a:xfrm>
        </p:spPr>
        <p:txBody>
          <a:bodyPr/>
          <a:lstStyle/>
          <a:p>
            <a:pPr marL="342900" lvl="1" indent="-342900">
              <a:buFont typeface="Arial" pitchFamily="34" charset="0"/>
              <a:buChar char="•"/>
            </a:pPr>
            <a:r>
              <a:rPr lang="hu-HU" sz="3200" dirty="0" smtClean="0">
                <a:solidFill>
                  <a:schemeClr val="bg1"/>
                </a:solidFill>
              </a:rPr>
              <a:t>Gyűjtemények esetén is </a:t>
            </a:r>
            <a:r>
              <a:rPr lang="hu-HU" sz="3200" dirty="0" smtClean="0">
                <a:solidFill>
                  <a:schemeClr val="bg1"/>
                </a:solidFill>
              </a:rPr>
              <a:t>használható!</a:t>
            </a:r>
            <a:endParaRPr lang="hu-HU" sz="3200" dirty="0" smtClean="0">
              <a:solidFill>
                <a:schemeClr val="bg1"/>
              </a:solidFill>
            </a:endParaRPr>
          </a:p>
          <a:p>
            <a:pPr marL="342900" lvl="1" indent="-342900">
              <a:buFont typeface="Arial" pitchFamily="34" charset="0"/>
              <a:buChar char="•"/>
            </a:pPr>
            <a:r>
              <a:rPr lang="hu-HU" sz="3200" dirty="0" smtClean="0">
                <a:solidFill>
                  <a:schemeClr val="bg1"/>
                </a:solidFill>
              </a:rPr>
              <a:t>Hasonlít </a:t>
            </a:r>
            <a:r>
              <a:rPr lang="hu-HU" sz="3200" dirty="0" smtClean="0">
                <a:solidFill>
                  <a:schemeClr val="bg1"/>
                </a:solidFill>
              </a:rPr>
              <a:t>a tömb inicializáláshoz</a:t>
            </a:r>
          </a:p>
          <a:p>
            <a:pPr marL="342900" lvl="1" indent="-342900">
              <a:buFont typeface="Arial" pitchFamily="34" charset="0"/>
              <a:buChar char="•"/>
            </a:pPr>
            <a:endParaRPr lang="hu-HU" sz="3200" dirty="0" smtClean="0">
              <a:solidFill>
                <a:schemeClr val="bg1"/>
              </a:solidFill>
            </a:endParaRPr>
          </a:p>
          <a:p>
            <a:pPr marL="342900" lvl="1" indent="-342900">
              <a:buFont typeface="Arial" pitchFamily="34" charset="0"/>
              <a:buChar char="•"/>
            </a:pPr>
            <a:endParaRPr lang="hu-HU" sz="3200" dirty="0" smtClean="0">
              <a:solidFill>
                <a:schemeClr val="bg1"/>
              </a:solidFill>
            </a:endParaRPr>
          </a:p>
          <a:p>
            <a:pPr marL="342900" lvl="1" indent="-342900">
              <a:buNone/>
            </a:pPr>
            <a:r>
              <a:rPr lang="hu-HU" sz="3200" dirty="0" smtClean="0">
                <a:solidFill>
                  <a:schemeClr val="bg1"/>
                </a:solidFill>
              </a:rPr>
              <a:t/>
            </a:r>
            <a:br>
              <a:rPr lang="hu-HU" sz="3200" dirty="0" smtClean="0">
                <a:solidFill>
                  <a:schemeClr val="bg1"/>
                </a:solidFill>
              </a:rPr>
            </a:br>
            <a:endParaRPr lang="hu-HU" sz="3200" dirty="0" smtClean="0">
              <a:solidFill>
                <a:schemeClr val="bg1"/>
              </a:solidFill>
            </a:endParaRPr>
          </a:p>
          <a:p>
            <a:pPr marL="342900" lvl="1" indent="-342900">
              <a:buFont typeface="Arial" pitchFamily="34" charset="0"/>
              <a:buChar char="•"/>
            </a:pPr>
            <a:r>
              <a:rPr lang="hu-HU" sz="3200" dirty="0" smtClean="0">
                <a:solidFill>
                  <a:schemeClr val="bg1"/>
                </a:solidFill>
              </a:rPr>
              <a:t>Több </a:t>
            </a:r>
            <a:r>
              <a:rPr lang="hu-HU" sz="3200" dirty="0" smtClean="0">
                <a:solidFill>
                  <a:schemeClr val="bg1"/>
                </a:solidFill>
              </a:rPr>
              <a:t>paraméteres Add metódust is támogat</a:t>
            </a:r>
            <a:endParaRPr lang="hu-HU" dirty="0" smtClean="0">
              <a:solidFill>
                <a:schemeClr val="bg1"/>
              </a:solidFill>
            </a:endParaRPr>
          </a:p>
        </p:txBody>
      </p:sp>
      <p:sp>
        <p:nvSpPr>
          <p:cNvPr id="5" name="Szövegdoboz 4"/>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Objektum és gyűjtemény inicializálása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7" name="Szövegdoboz 6"/>
          <p:cNvSpPr txBox="1"/>
          <p:nvPr/>
        </p:nvSpPr>
        <p:spPr>
          <a:xfrm>
            <a:off x="755576" y="2996952"/>
            <a:ext cx="7488832" cy="120032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0000FF"/>
                </a:solidFill>
                <a:latin typeface="Consolas"/>
              </a:rPr>
              <a:t>var </a:t>
            </a:r>
            <a:r>
              <a:rPr lang="hu-HU" dirty="0" err="1" smtClean="0">
                <a:solidFill>
                  <a:schemeClr val="tx1"/>
                </a:solidFill>
                <a:latin typeface="Consolas"/>
              </a:rPr>
              <a:t>list</a:t>
            </a:r>
            <a:r>
              <a:rPr lang="hu-HU" dirty="0" smtClean="0">
                <a:solidFill>
                  <a:schemeClr val="tx1"/>
                </a:solidFill>
                <a:latin typeface="Consolas"/>
              </a:rPr>
              <a:t> = </a:t>
            </a:r>
            <a:r>
              <a:rPr lang="hu-HU" dirty="0" err="1" smtClean="0">
                <a:solidFill>
                  <a:srgbClr val="0000FF"/>
                </a:solidFill>
                <a:latin typeface="Consolas"/>
              </a:rPr>
              <a:t>new</a:t>
            </a:r>
            <a:r>
              <a:rPr lang="hu-HU" dirty="0" smtClean="0">
                <a:solidFill>
                  <a:srgbClr val="0000FF"/>
                </a:solidFill>
                <a:latin typeface="Consolas"/>
              </a:rPr>
              <a:t> </a:t>
            </a:r>
            <a:r>
              <a:rPr lang="hu-HU" dirty="0" smtClean="0">
                <a:solidFill>
                  <a:srgbClr val="2B91AF"/>
                </a:solidFill>
                <a:latin typeface="Consolas"/>
              </a:rPr>
              <a:t>List</a:t>
            </a:r>
            <a:r>
              <a:rPr lang="hu-HU" dirty="0" smtClean="0">
                <a:solidFill>
                  <a:schemeClr val="tx1"/>
                </a:solidFill>
                <a:latin typeface="Consolas"/>
              </a:rPr>
              <a:t>&lt;</a:t>
            </a:r>
            <a:r>
              <a:rPr lang="hu-HU" dirty="0" err="1" smtClean="0">
                <a:solidFill>
                  <a:srgbClr val="2B91AF"/>
                </a:solidFill>
                <a:latin typeface="Consolas"/>
              </a:rPr>
              <a:t>Book</a:t>
            </a:r>
            <a:r>
              <a:rPr lang="hu-HU" dirty="0" smtClean="0">
                <a:solidFill>
                  <a:schemeClr val="tx1"/>
                </a:solidFill>
                <a:latin typeface="Consolas"/>
              </a:rPr>
              <a:t>&gt; {</a:t>
            </a:r>
          </a:p>
          <a:p>
            <a:r>
              <a:rPr lang="en-US" dirty="0" smtClean="0">
                <a:solidFill>
                  <a:srgbClr val="2B91AF"/>
                </a:solidFill>
                <a:latin typeface="Consolas"/>
              </a:rPr>
              <a:t>    </a:t>
            </a:r>
            <a:r>
              <a:rPr lang="en-US" dirty="0" smtClean="0">
                <a:solidFill>
                  <a:srgbClr val="0000FF"/>
                </a:solidFill>
                <a:latin typeface="Consolas"/>
              </a:rPr>
              <a:t>new </a:t>
            </a:r>
            <a:r>
              <a:rPr lang="en-US" dirty="0" smtClean="0">
                <a:solidFill>
                  <a:srgbClr val="2B91AF"/>
                </a:solidFill>
                <a:latin typeface="Consolas"/>
              </a:rPr>
              <a:t>Book </a:t>
            </a:r>
            <a:r>
              <a:rPr lang="en-US" dirty="0" smtClean="0">
                <a:solidFill>
                  <a:schemeClr val="tx1"/>
                </a:solidFill>
                <a:latin typeface="Consolas"/>
              </a:rPr>
              <a:t>{ Title = </a:t>
            </a:r>
            <a:r>
              <a:rPr lang="en-US" dirty="0" smtClean="0">
                <a:solidFill>
                  <a:srgbClr val="A31515"/>
                </a:solidFill>
                <a:latin typeface="Consolas"/>
              </a:rPr>
              <a:t>"SQL Server 2008"</a:t>
            </a:r>
            <a:r>
              <a:rPr lang="en-US" dirty="0" smtClean="0">
                <a:solidFill>
                  <a:schemeClr val="tx1"/>
                </a:solidFill>
                <a:latin typeface="Consolas"/>
              </a:rPr>
              <a:t>, Price = 30 },</a:t>
            </a:r>
          </a:p>
          <a:p>
            <a:r>
              <a:rPr lang="en-US" dirty="0" smtClean="0">
                <a:solidFill>
                  <a:srgbClr val="A31515"/>
                </a:solidFill>
                <a:latin typeface="Consolas"/>
              </a:rPr>
              <a:t>    </a:t>
            </a:r>
            <a:r>
              <a:rPr lang="en-US" dirty="0" smtClean="0">
                <a:solidFill>
                  <a:srgbClr val="0000FF"/>
                </a:solidFill>
                <a:latin typeface="Consolas"/>
              </a:rPr>
              <a:t>new </a:t>
            </a:r>
            <a:r>
              <a:rPr lang="en-US" dirty="0" smtClean="0">
                <a:solidFill>
                  <a:srgbClr val="2B91AF"/>
                </a:solidFill>
                <a:latin typeface="Consolas"/>
              </a:rPr>
              <a:t>Book </a:t>
            </a:r>
            <a:r>
              <a:rPr lang="en-US" dirty="0" smtClean="0">
                <a:solidFill>
                  <a:schemeClr val="tx1"/>
                </a:solidFill>
                <a:latin typeface="Consolas"/>
              </a:rPr>
              <a:t>{ Title = </a:t>
            </a:r>
            <a:r>
              <a:rPr lang="en-US" dirty="0" smtClean="0">
                <a:solidFill>
                  <a:srgbClr val="A31515"/>
                </a:solidFill>
                <a:latin typeface="Consolas"/>
              </a:rPr>
              <a:t>"WPF"</a:t>
            </a:r>
            <a:r>
              <a:rPr lang="en-US" dirty="0" smtClean="0">
                <a:solidFill>
                  <a:schemeClr val="tx1"/>
                </a:solidFill>
                <a:latin typeface="Consolas"/>
              </a:rPr>
              <a:t>, Price = 45 } </a:t>
            </a:r>
          </a:p>
          <a:p>
            <a:r>
              <a:rPr lang="hu-HU" dirty="0" smtClean="0">
                <a:solidFill>
                  <a:schemeClr val="tx1"/>
                </a:solidFill>
                <a:latin typeface="Consolas"/>
              </a:rPr>
              <a:t>};</a:t>
            </a:r>
          </a:p>
        </p:txBody>
      </p:sp>
      <p:sp>
        <p:nvSpPr>
          <p:cNvPr id="9" name="Szövegdoboz 8"/>
          <p:cNvSpPr txBox="1"/>
          <p:nvPr/>
        </p:nvSpPr>
        <p:spPr>
          <a:xfrm>
            <a:off x="683568" y="5229200"/>
            <a:ext cx="7488832" cy="64633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0000FF"/>
                </a:solidFill>
                <a:latin typeface="Consolas"/>
              </a:rPr>
              <a:t>var </a:t>
            </a:r>
            <a:r>
              <a:rPr lang="hu-HU" dirty="0" err="1" smtClean="0">
                <a:solidFill>
                  <a:schemeClr val="tx1"/>
                </a:solidFill>
                <a:latin typeface="Consolas"/>
              </a:rPr>
              <a:t>szamok</a:t>
            </a:r>
            <a:r>
              <a:rPr lang="hu-HU" dirty="0" smtClean="0">
                <a:solidFill>
                  <a:schemeClr val="tx1"/>
                </a:solidFill>
                <a:latin typeface="Consolas"/>
              </a:rPr>
              <a:t> = </a:t>
            </a:r>
            <a:r>
              <a:rPr lang="hu-HU" dirty="0" err="1" smtClean="0">
                <a:solidFill>
                  <a:srgbClr val="0000FF"/>
                </a:solidFill>
                <a:latin typeface="Consolas"/>
              </a:rPr>
              <a:t>new</a:t>
            </a:r>
            <a:r>
              <a:rPr lang="hu-HU" dirty="0" smtClean="0">
                <a:solidFill>
                  <a:srgbClr val="0000FF"/>
                </a:solidFill>
                <a:latin typeface="Consolas"/>
              </a:rPr>
              <a:t> </a:t>
            </a:r>
            <a:r>
              <a:rPr lang="hu-HU" dirty="0" err="1" smtClean="0">
                <a:solidFill>
                  <a:srgbClr val="2B91AF"/>
                </a:solidFill>
                <a:latin typeface="Consolas"/>
              </a:rPr>
              <a:t>Dictionary</a:t>
            </a:r>
            <a:r>
              <a:rPr lang="hu-HU" dirty="0" smtClean="0">
                <a:solidFill>
                  <a:schemeClr val="tx1"/>
                </a:solidFill>
                <a:latin typeface="Consolas"/>
              </a:rPr>
              <a:t>&lt;</a:t>
            </a:r>
            <a:r>
              <a:rPr lang="hu-HU" dirty="0" smtClean="0">
                <a:solidFill>
                  <a:srgbClr val="0000FF"/>
                </a:solidFill>
                <a:latin typeface="Consolas"/>
              </a:rPr>
              <a:t>int, </a:t>
            </a:r>
            <a:r>
              <a:rPr lang="hu-HU" dirty="0" err="1" smtClean="0">
                <a:solidFill>
                  <a:srgbClr val="0000FF"/>
                </a:solidFill>
                <a:latin typeface="Consolas"/>
              </a:rPr>
              <a:t>string</a:t>
            </a:r>
            <a:r>
              <a:rPr lang="hu-HU" dirty="0" smtClean="0">
                <a:solidFill>
                  <a:schemeClr val="tx1"/>
                </a:solidFill>
                <a:latin typeface="Consolas"/>
              </a:rPr>
              <a:t>&gt; </a:t>
            </a:r>
            <a:endParaRPr lang="hu-HU" dirty="0" smtClean="0">
              <a:solidFill>
                <a:schemeClr val="tx1"/>
              </a:solidFill>
              <a:latin typeface="Consolas"/>
            </a:endParaRPr>
          </a:p>
          <a:p>
            <a:r>
              <a:rPr lang="hu-HU" dirty="0" smtClean="0">
                <a:solidFill>
                  <a:schemeClr val="tx1"/>
                </a:solidFill>
                <a:latin typeface="Consolas"/>
              </a:rPr>
              <a:t>{ </a:t>
            </a:r>
            <a:r>
              <a:rPr lang="hu-HU" dirty="0" smtClean="0">
                <a:solidFill>
                  <a:schemeClr val="tx1"/>
                </a:solidFill>
                <a:latin typeface="Consolas"/>
              </a:rPr>
              <a:t>{ 0, </a:t>
            </a:r>
            <a:r>
              <a:rPr lang="hu-HU" dirty="0" smtClean="0">
                <a:solidFill>
                  <a:srgbClr val="A31515"/>
                </a:solidFill>
                <a:latin typeface="Consolas"/>
              </a:rPr>
              <a:t>"nulla" </a:t>
            </a:r>
            <a:r>
              <a:rPr lang="hu-HU" dirty="0" smtClean="0">
                <a:solidFill>
                  <a:schemeClr val="tx1"/>
                </a:solidFill>
                <a:latin typeface="Consolas"/>
              </a:rPr>
              <a:t>}, { 1, </a:t>
            </a:r>
            <a:r>
              <a:rPr lang="hu-HU" dirty="0" smtClean="0">
                <a:solidFill>
                  <a:srgbClr val="A31515"/>
                </a:solidFill>
                <a:latin typeface="Consolas"/>
              </a:rPr>
              <a:t>"egy" </a:t>
            </a:r>
            <a:r>
              <a:rPr lang="hu-HU" dirty="0" smtClean="0">
                <a:solidFill>
                  <a:schemeClr val="tx1"/>
                </a:solidFill>
                <a:latin typeface="Consolas"/>
              </a:rPr>
              <a:t>}, { 2, </a:t>
            </a:r>
            <a:r>
              <a:rPr lang="hu-HU" dirty="0" smtClean="0">
                <a:solidFill>
                  <a:srgbClr val="A31515"/>
                </a:solidFill>
                <a:latin typeface="Consolas"/>
              </a:rPr>
              <a:t>"kettő" </a:t>
            </a:r>
            <a:r>
              <a:rPr lang="hu-HU" dirty="0" smtClean="0">
                <a:solidFill>
                  <a:schemeClr val="tx1"/>
                </a:solidFill>
                <a:latin typeface="Consolas"/>
              </a:rPr>
              <a:t>} };</a:t>
            </a:r>
          </a:p>
        </p:txBody>
      </p:sp>
      <p:sp>
        <p:nvSpPr>
          <p:cNvPr id="11" name="Rectangle 4"/>
          <p:cNvSpPr>
            <a:spLocks noChangeArrowheads="1"/>
          </p:cNvSpPr>
          <p:nvPr/>
        </p:nvSpPr>
        <p:spPr bwMode="auto">
          <a:xfrm>
            <a:off x="971600" y="5517232"/>
            <a:ext cx="1800200" cy="360040"/>
          </a:xfrm>
          <a:prstGeom prst="rect">
            <a:avLst/>
          </a:prstGeom>
          <a:solidFill>
            <a:srgbClr val="808080">
              <a:alpha val="23000"/>
            </a:srgbClr>
          </a:solidFill>
          <a:ln w="12700" algn="ctr">
            <a:solidFill>
              <a:srgbClr val="9966FF">
                <a:alpha val="47059"/>
              </a:srgbClr>
            </a:solidFill>
            <a:miter lim="800000"/>
            <a:headEnd/>
            <a:tailEnd/>
          </a:ln>
          <a:effectLst/>
        </p:spPr>
        <p:txBody>
          <a:bodyPr wrap="none" anchor="ctr"/>
          <a:lstStyle/>
          <a:p>
            <a:endParaRPr lang="hu-HU"/>
          </a:p>
        </p:txBody>
      </p:sp>
      <p:sp>
        <p:nvSpPr>
          <p:cNvPr id="12" name="Rectangle 4"/>
          <p:cNvSpPr>
            <a:spLocks noChangeArrowheads="1"/>
          </p:cNvSpPr>
          <p:nvPr/>
        </p:nvSpPr>
        <p:spPr bwMode="auto">
          <a:xfrm>
            <a:off x="2987824" y="5517232"/>
            <a:ext cx="1584176" cy="360040"/>
          </a:xfrm>
          <a:prstGeom prst="rect">
            <a:avLst/>
          </a:prstGeom>
          <a:solidFill>
            <a:srgbClr val="808080">
              <a:alpha val="23000"/>
            </a:srgbClr>
          </a:solidFill>
          <a:ln w="12700" algn="ctr">
            <a:solidFill>
              <a:srgbClr val="9966FF">
                <a:alpha val="47059"/>
              </a:srgbClr>
            </a:solidFill>
            <a:miter lim="800000"/>
            <a:headEnd/>
            <a:tailEnd/>
          </a:ln>
          <a:effectLst/>
        </p:spPr>
        <p:txBody>
          <a:bodyPr wrap="none" anchor="ctr"/>
          <a:lstStyle/>
          <a:p>
            <a:endParaRPr lang="hu-HU"/>
          </a:p>
        </p:txBody>
      </p:sp>
      <p:sp>
        <p:nvSpPr>
          <p:cNvPr id="13" name="Rectangle 4"/>
          <p:cNvSpPr>
            <a:spLocks noChangeArrowheads="1"/>
          </p:cNvSpPr>
          <p:nvPr/>
        </p:nvSpPr>
        <p:spPr bwMode="auto">
          <a:xfrm>
            <a:off x="4788024" y="5517232"/>
            <a:ext cx="1800200" cy="360040"/>
          </a:xfrm>
          <a:prstGeom prst="rect">
            <a:avLst/>
          </a:prstGeom>
          <a:solidFill>
            <a:srgbClr val="808080">
              <a:alpha val="23000"/>
            </a:srgbClr>
          </a:solidFill>
          <a:ln w="12700" algn="ctr">
            <a:solidFill>
              <a:srgbClr val="9966FF">
                <a:alpha val="47059"/>
              </a:srgbClr>
            </a:solidFill>
            <a:miter lim="800000"/>
            <a:headEnd/>
            <a:tailEnd/>
          </a:ln>
          <a:effectLst/>
        </p:spPr>
        <p:txBody>
          <a:bodyPr wrap="none" anchor="ctr"/>
          <a:lstStyle/>
          <a:p>
            <a:endParaRPr lang="hu-HU"/>
          </a:p>
        </p:txBody>
      </p:sp>
      <p:sp>
        <p:nvSpPr>
          <p:cNvPr id="14" name="Szövegdoboz 13"/>
          <p:cNvSpPr txBox="1"/>
          <p:nvPr/>
        </p:nvSpPr>
        <p:spPr>
          <a:xfrm>
            <a:off x="467544" y="2348880"/>
            <a:ext cx="8496944" cy="36933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2B91AF"/>
                </a:solidFill>
                <a:latin typeface="Consolas"/>
              </a:rPr>
              <a:t>List</a:t>
            </a:r>
            <a:r>
              <a:rPr lang="hu-HU" dirty="0" smtClean="0">
                <a:solidFill>
                  <a:schemeClr val="tx1"/>
                </a:solidFill>
                <a:latin typeface="Consolas"/>
              </a:rPr>
              <a:t>&lt;</a:t>
            </a:r>
            <a:r>
              <a:rPr lang="hu-HU" dirty="0" smtClean="0">
                <a:solidFill>
                  <a:srgbClr val="0000FF"/>
                </a:solidFill>
                <a:latin typeface="Consolas"/>
              </a:rPr>
              <a:t>int</a:t>
            </a:r>
            <a:r>
              <a:rPr lang="hu-HU" dirty="0" smtClean="0">
                <a:solidFill>
                  <a:schemeClr val="tx1"/>
                </a:solidFill>
                <a:latin typeface="Consolas"/>
              </a:rPr>
              <a:t>&gt; </a:t>
            </a:r>
            <a:r>
              <a:rPr lang="hu-HU" dirty="0" err="1" smtClean="0">
                <a:solidFill>
                  <a:schemeClr val="tx1"/>
                </a:solidFill>
                <a:latin typeface="Consolas"/>
              </a:rPr>
              <a:t>digits</a:t>
            </a:r>
            <a:r>
              <a:rPr lang="hu-HU" dirty="0" smtClean="0">
                <a:solidFill>
                  <a:schemeClr val="tx1"/>
                </a:solidFill>
                <a:latin typeface="Consolas"/>
              </a:rPr>
              <a:t> = </a:t>
            </a:r>
            <a:r>
              <a:rPr lang="hu-HU" dirty="0" err="1" smtClean="0">
                <a:solidFill>
                  <a:srgbClr val="0000FF"/>
                </a:solidFill>
                <a:latin typeface="Consolas"/>
              </a:rPr>
              <a:t>new</a:t>
            </a:r>
            <a:r>
              <a:rPr lang="hu-HU" dirty="0" smtClean="0">
                <a:solidFill>
                  <a:srgbClr val="0000FF"/>
                </a:solidFill>
                <a:latin typeface="Consolas"/>
              </a:rPr>
              <a:t> </a:t>
            </a:r>
            <a:r>
              <a:rPr lang="hu-HU" dirty="0" smtClean="0">
                <a:solidFill>
                  <a:srgbClr val="2B91AF"/>
                </a:solidFill>
                <a:latin typeface="Consolas"/>
              </a:rPr>
              <a:t>List</a:t>
            </a:r>
            <a:r>
              <a:rPr lang="hu-HU" dirty="0" smtClean="0">
                <a:solidFill>
                  <a:schemeClr val="tx1"/>
                </a:solidFill>
                <a:latin typeface="Consolas"/>
              </a:rPr>
              <a:t>&lt;</a:t>
            </a:r>
            <a:r>
              <a:rPr lang="hu-HU" dirty="0" smtClean="0">
                <a:solidFill>
                  <a:srgbClr val="0000FF"/>
                </a:solidFill>
                <a:latin typeface="Consolas"/>
              </a:rPr>
              <a:t>int</a:t>
            </a:r>
            <a:r>
              <a:rPr lang="hu-HU" dirty="0" smtClean="0">
                <a:solidFill>
                  <a:schemeClr val="tx1"/>
                </a:solidFill>
                <a:latin typeface="Consolas"/>
              </a:rPr>
              <a:t>&gt; { 0, 1, 2, 3, 4, 5, 6, 7, 8, 9 };</a:t>
            </a:r>
          </a:p>
        </p:txBody>
      </p:sp>
      <p:pic>
        <p:nvPicPr>
          <p:cNvPr id="14337" name="Picture 1"/>
          <p:cNvPicPr>
            <a:picLocks noChangeAspect="1" noChangeArrowheads="1"/>
          </p:cNvPicPr>
          <p:nvPr/>
        </p:nvPicPr>
        <p:blipFill>
          <a:blip r:embed="rId3" cstate="print"/>
          <a:srcRect/>
          <a:stretch>
            <a:fillRect/>
          </a:stretch>
        </p:blipFill>
        <p:spPr bwMode="auto">
          <a:xfrm>
            <a:off x="899592" y="5877272"/>
            <a:ext cx="3114675" cy="838200"/>
          </a:xfrm>
          <a:prstGeom prst="round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3286124"/>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71435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artalom helye 2"/>
          <p:cNvSpPr>
            <a:spLocks noGrp="1"/>
          </p:cNvSpPr>
          <p:nvPr>
            <p:ph idx="1"/>
          </p:nvPr>
        </p:nvSpPr>
        <p:spPr>
          <a:xfrm>
            <a:off x="285720" y="921541"/>
            <a:ext cx="8001056" cy="4811715"/>
          </a:xfrm>
        </p:spPr>
        <p:txBody>
          <a:bodyPr>
            <a:normAutofit/>
          </a:bodyPr>
          <a:lstStyle/>
          <a:p>
            <a:pPr eaLnBrk="1" hangingPunct="1">
              <a:buNone/>
            </a:pPr>
            <a:r>
              <a:rPr lang="hu-HU" sz="2600" dirty="0" smtClean="0">
                <a:solidFill>
                  <a:schemeClr val="bg1"/>
                </a:solidFill>
              </a:rPr>
              <a:t>Meglévő </a:t>
            </a:r>
            <a:r>
              <a:rPr lang="hu-HU" sz="2600" dirty="0" smtClean="0">
                <a:solidFill>
                  <a:schemeClr val="bg1"/>
                </a:solidFill>
              </a:rPr>
              <a:t>osztályokat tudunk kiterjeszteni a segítségével</a:t>
            </a:r>
            <a:r>
              <a:rPr lang="hu-HU" sz="2600" dirty="0" smtClean="0">
                <a:solidFill>
                  <a:schemeClr val="bg1"/>
                </a:solidFill>
              </a:rPr>
              <a:t>.</a:t>
            </a:r>
          </a:p>
          <a:p>
            <a:pPr eaLnBrk="1" hangingPunct="1">
              <a:buNone/>
            </a:pPr>
            <a:r>
              <a:rPr lang="hu-HU" sz="2400" i="1" dirty="0" smtClean="0">
                <a:solidFill>
                  <a:schemeClr val="bg1"/>
                </a:solidFill>
              </a:rPr>
              <a:t>(</a:t>
            </a:r>
            <a:r>
              <a:rPr lang="hu-HU" sz="2400" i="1" dirty="0" smtClean="0">
                <a:solidFill>
                  <a:schemeClr val="bg1"/>
                </a:solidFill>
              </a:rPr>
              <a:t>Származtatás </a:t>
            </a:r>
            <a:r>
              <a:rPr lang="hu-HU" sz="2400" i="1" dirty="0" smtClean="0">
                <a:solidFill>
                  <a:schemeClr val="bg1"/>
                </a:solidFill>
              </a:rPr>
              <a:t>nélkül!)</a:t>
            </a:r>
            <a:endParaRPr lang="hu-HU" sz="2400" i="1" dirty="0" smtClean="0">
              <a:solidFill>
                <a:schemeClr val="bg1"/>
              </a:solidFill>
            </a:endParaRPr>
          </a:p>
          <a:p>
            <a:pPr eaLnBrk="1" hangingPunct="1">
              <a:buNone/>
            </a:pPr>
            <a:endParaRPr lang="hu-HU" sz="2400" i="1" dirty="0" smtClean="0">
              <a:solidFill>
                <a:schemeClr val="bg1"/>
              </a:solidFill>
            </a:endParaRPr>
          </a:p>
          <a:p>
            <a:pPr eaLnBrk="1" hangingPunct="1">
              <a:buNone/>
            </a:pPr>
            <a:r>
              <a:rPr lang="hu-HU" sz="2800" b="1" dirty="0" smtClean="0">
                <a:solidFill>
                  <a:schemeClr val="bg2"/>
                </a:solidFill>
              </a:rPr>
              <a:t>Létrehozása:</a:t>
            </a:r>
          </a:p>
          <a:p>
            <a:pPr marL="514350" indent="-514350">
              <a:buFont typeface="+mj-lt"/>
              <a:buAutoNum type="arabicPeriod"/>
            </a:pPr>
            <a:r>
              <a:rPr lang="hu-HU" sz="2800" u="sng" dirty="0" smtClean="0">
                <a:solidFill>
                  <a:schemeClr val="bg1"/>
                </a:solidFill>
              </a:rPr>
              <a:t>Publikus statikus</a:t>
            </a:r>
            <a:r>
              <a:rPr lang="hu-HU" sz="2800" dirty="0" smtClean="0">
                <a:solidFill>
                  <a:schemeClr val="bg1"/>
                </a:solidFill>
              </a:rPr>
              <a:t> függvény, </a:t>
            </a:r>
            <a:r>
              <a:rPr lang="hu-HU" sz="2800" u="sng" dirty="0" smtClean="0">
                <a:solidFill>
                  <a:schemeClr val="bg1"/>
                </a:solidFill>
              </a:rPr>
              <a:t>statikus</a:t>
            </a:r>
            <a:r>
              <a:rPr lang="hu-HU" sz="2800" dirty="0" smtClean="0">
                <a:solidFill>
                  <a:schemeClr val="bg1"/>
                </a:solidFill>
              </a:rPr>
              <a:t> osztályban</a:t>
            </a:r>
          </a:p>
          <a:p>
            <a:pPr marL="514350" indent="-514350" eaLnBrk="1" hangingPunct="1">
              <a:buFont typeface="+mj-lt"/>
              <a:buAutoNum type="arabicPeriod"/>
            </a:pPr>
            <a:r>
              <a:rPr lang="hu-HU" sz="2800" dirty="0" smtClean="0">
                <a:solidFill>
                  <a:schemeClr val="bg1"/>
                </a:solidFill>
              </a:rPr>
              <a:t>Az első paraméter a bővítendő osztály típusa</a:t>
            </a:r>
          </a:p>
          <a:p>
            <a:pPr marL="514350" indent="-514350" eaLnBrk="1" hangingPunct="1">
              <a:buFont typeface="+mj-lt"/>
              <a:buAutoNum type="arabicPeriod"/>
            </a:pPr>
            <a:r>
              <a:rPr lang="hu-HU" sz="2800" dirty="0" smtClean="0">
                <a:solidFill>
                  <a:schemeClr val="bg1"/>
                </a:solidFill>
              </a:rPr>
              <a:t>Megelőzi a ”</a:t>
            </a:r>
            <a:r>
              <a:rPr lang="hu-HU" sz="2800" dirty="0" err="1" smtClean="0">
                <a:solidFill>
                  <a:schemeClr val="accent6">
                    <a:lumMod val="75000"/>
                  </a:schemeClr>
                </a:solidFill>
              </a:rPr>
              <a:t>this</a:t>
            </a:r>
            <a:r>
              <a:rPr lang="hu-HU" sz="2800" dirty="0" smtClean="0">
                <a:solidFill>
                  <a:schemeClr val="bg1"/>
                </a:solidFill>
              </a:rPr>
              <a:t>” kulcsszó</a:t>
            </a:r>
          </a:p>
          <a:p>
            <a:pPr marL="514350" indent="-514350" eaLnBrk="1" hangingPunct="1">
              <a:buFont typeface="+mj-lt"/>
              <a:buAutoNum type="arabicPeriod"/>
            </a:pPr>
            <a:r>
              <a:rPr lang="hu-HU" sz="2800" dirty="0" smtClean="0">
                <a:solidFill>
                  <a:schemeClr val="bg1"/>
                </a:solidFill>
              </a:rPr>
              <a:t>Csak </a:t>
            </a:r>
            <a:r>
              <a:rPr lang="hu-HU" sz="2800" u="sng" dirty="0" smtClean="0">
                <a:solidFill>
                  <a:schemeClr val="bg1"/>
                </a:solidFill>
              </a:rPr>
              <a:t>publikus</a:t>
            </a:r>
            <a:r>
              <a:rPr lang="hu-HU" sz="2800" dirty="0" smtClean="0">
                <a:solidFill>
                  <a:schemeClr val="bg1"/>
                </a:solidFill>
              </a:rPr>
              <a:t> adattagokhoz fér </a:t>
            </a:r>
            <a:r>
              <a:rPr lang="hu-HU" sz="2800" dirty="0" smtClean="0">
                <a:solidFill>
                  <a:schemeClr val="bg1"/>
                </a:solidFill>
              </a:rPr>
              <a:t>hozzá</a:t>
            </a:r>
            <a:r>
              <a:rPr lang="hu-HU" dirty="0" smtClean="0">
                <a:solidFill>
                  <a:schemeClr val="bg1"/>
                </a:solidFill>
              </a:rPr>
              <a:t>!</a:t>
            </a:r>
            <a:endParaRPr lang="hu-HU" dirty="0" smtClean="0">
              <a:solidFill>
                <a:schemeClr val="bg1"/>
              </a:solidFill>
            </a:endParaRPr>
          </a:p>
        </p:txBody>
      </p:sp>
      <p:sp>
        <p:nvSpPr>
          <p:cNvPr id="5" name="Szövegdoboz 4"/>
          <p:cNvSpPr txBox="1"/>
          <p:nvPr/>
        </p:nvSpPr>
        <p:spPr>
          <a:xfrm>
            <a:off x="0" y="0"/>
            <a:ext cx="9144000" cy="861774"/>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Bővítő </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metódusok </a:t>
            </a:r>
            <a:b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b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Extension</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Methods</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6" name="Picture 3"/>
          <p:cNvPicPr>
            <a:picLocks noChangeAspect="1" noChangeArrowheads="1"/>
          </p:cNvPicPr>
          <p:nvPr/>
        </p:nvPicPr>
        <p:blipFill>
          <a:blip r:embed="rId3" cstate="print"/>
          <a:srcRect/>
          <a:stretch>
            <a:fillRect/>
          </a:stretch>
        </p:blipFill>
        <p:spPr bwMode="auto">
          <a:xfrm>
            <a:off x="7562850" y="1124744"/>
            <a:ext cx="1581150" cy="1933575"/>
          </a:xfrm>
          <a:prstGeom prst="roundRect">
            <a:avLst>
              <a:gd name="adj" fmla="val 8594"/>
            </a:avLst>
          </a:prstGeom>
          <a:solidFill>
            <a:srgbClr val="FFFFFF">
              <a:shade val="85000"/>
            </a:srgbClr>
          </a:solidFill>
          <a:ln>
            <a:noFill/>
          </a:ln>
          <a:effectLst>
            <a:outerShdw blurRad="50800" dist="38100" dir="2700000" algn="tl" rotWithShape="0">
              <a:prstClr val="black">
                <a:alpha val="40000"/>
              </a:prstClr>
            </a:outerShdw>
            <a:softEdge rad="31750"/>
          </a:effectLst>
        </p:spPr>
      </p:pic>
      <p:sp>
        <p:nvSpPr>
          <p:cNvPr id="7" name="Szövegdoboz 6"/>
          <p:cNvSpPr txBox="1"/>
          <p:nvPr/>
        </p:nvSpPr>
        <p:spPr>
          <a:xfrm>
            <a:off x="323528" y="5180999"/>
            <a:ext cx="8784976" cy="120032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solidFill>
                  <a:srgbClr val="0000FF"/>
                </a:solidFill>
                <a:latin typeface="Consolas"/>
              </a:rPr>
              <a:t>public static void </a:t>
            </a:r>
            <a:r>
              <a:rPr lang="en-US" dirty="0" err="1" smtClean="0">
                <a:solidFill>
                  <a:schemeClr val="tx1"/>
                </a:solidFill>
                <a:latin typeface="Consolas"/>
              </a:rPr>
              <a:t>WriteToConsole</a:t>
            </a:r>
            <a:r>
              <a:rPr lang="en-US" dirty="0" smtClean="0">
                <a:solidFill>
                  <a:schemeClr val="tx1"/>
                </a:solidFill>
                <a:latin typeface="Consolas"/>
              </a:rPr>
              <a:t>&lt;T&gt;(</a:t>
            </a:r>
            <a:r>
              <a:rPr lang="en-US" dirty="0" smtClean="0">
                <a:solidFill>
                  <a:srgbClr val="0000FF"/>
                </a:solidFill>
                <a:latin typeface="Consolas"/>
              </a:rPr>
              <a:t>this </a:t>
            </a:r>
            <a:r>
              <a:rPr lang="en-US" dirty="0" err="1" smtClean="0">
                <a:solidFill>
                  <a:srgbClr val="2B91AF"/>
                </a:solidFill>
                <a:latin typeface="Consolas"/>
              </a:rPr>
              <a:t>IEnumerable</a:t>
            </a:r>
            <a:r>
              <a:rPr lang="en-US" dirty="0" smtClean="0">
                <a:solidFill>
                  <a:schemeClr val="tx1"/>
                </a:solidFill>
                <a:latin typeface="Consolas"/>
              </a:rPr>
              <a:t>&lt;T&gt; list, ....)</a:t>
            </a:r>
          </a:p>
          <a:p>
            <a:r>
              <a:rPr lang="hu-HU" dirty="0" smtClean="0">
                <a:solidFill>
                  <a:schemeClr val="tx1"/>
                </a:solidFill>
                <a:latin typeface="Consolas"/>
              </a:rPr>
              <a:t>{</a:t>
            </a:r>
          </a:p>
          <a:p>
            <a:r>
              <a:rPr lang="hu-HU" dirty="0" smtClean="0">
                <a:solidFill>
                  <a:schemeClr val="tx1"/>
                </a:solidFill>
                <a:latin typeface="Consolas"/>
              </a:rPr>
              <a:t>    ....</a:t>
            </a:r>
          </a:p>
          <a:p>
            <a:r>
              <a:rPr lang="hu-HU" dirty="0" smtClean="0">
                <a:solidFill>
                  <a:schemeClr val="tx1"/>
                </a:solidFill>
                <a:latin typeface="Consolas"/>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5072074"/>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artalom helye 2"/>
          <p:cNvSpPr>
            <a:spLocks noGrp="1"/>
          </p:cNvSpPr>
          <p:nvPr>
            <p:ph idx="1"/>
          </p:nvPr>
        </p:nvSpPr>
        <p:spPr>
          <a:xfrm>
            <a:off x="285720" y="1214422"/>
            <a:ext cx="8858280" cy="4786346"/>
          </a:xfrm>
        </p:spPr>
        <p:txBody>
          <a:bodyPr/>
          <a:lstStyle/>
          <a:p>
            <a:pPr eaLnBrk="1" hangingPunct="1"/>
            <a:r>
              <a:rPr lang="hu-HU" dirty="0" smtClean="0">
                <a:solidFill>
                  <a:schemeClr val="bg1"/>
                </a:solidFill>
              </a:rPr>
              <a:t>=&gt; operátor</a:t>
            </a:r>
          </a:p>
          <a:p>
            <a:pPr eaLnBrk="1" hangingPunct="1"/>
            <a:r>
              <a:rPr lang="hu-HU" dirty="0" smtClean="0">
                <a:solidFill>
                  <a:schemeClr val="bg1"/>
                </a:solidFill>
              </a:rPr>
              <a:t>Olyan, mint a névtelen metódus, csak tömörebb és kifejezőbb</a:t>
            </a:r>
          </a:p>
          <a:p>
            <a:pPr eaLnBrk="1" hangingPunct="1">
              <a:buFont typeface="Wingdings" pitchFamily="2" charset="2"/>
              <a:buNone/>
            </a:pPr>
            <a:endParaRPr lang="hu-HU" dirty="0" smtClean="0"/>
          </a:p>
        </p:txBody>
      </p:sp>
      <p:sp>
        <p:nvSpPr>
          <p:cNvPr id="6" name="Szövegdoboz 5"/>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Lambda</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kifejezések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40962" name="Picture 2"/>
          <p:cNvPicPr>
            <a:picLocks noChangeAspect="1" noChangeArrowheads="1"/>
          </p:cNvPicPr>
          <p:nvPr/>
        </p:nvPicPr>
        <p:blipFill>
          <a:blip r:embed="rId3" cstate="print"/>
          <a:srcRect/>
          <a:stretch>
            <a:fillRect/>
          </a:stretch>
        </p:blipFill>
        <p:spPr bwMode="auto">
          <a:xfrm>
            <a:off x="785786" y="3071810"/>
            <a:ext cx="5400675" cy="1428750"/>
          </a:xfrm>
          <a:prstGeom prst="rect">
            <a:avLst/>
          </a:prstGeom>
          <a:noFill/>
          <a:ln w="9525">
            <a:noFill/>
            <a:miter lim="800000"/>
            <a:headEnd/>
            <a:tailEnd/>
          </a:ln>
          <a:effectLst/>
        </p:spPr>
      </p:pic>
      <p:pic>
        <p:nvPicPr>
          <p:cNvPr id="40963" name="Picture 3"/>
          <p:cNvPicPr>
            <a:picLocks noChangeAspect="1" noChangeArrowheads="1"/>
          </p:cNvPicPr>
          <p:nvPr/>
        </p:nvPicPr>
        <p:blipFill>
          <a:blip r:embed="rId4" cstate="print"/>
          <a:srcRect/>
          <a:stretch>
            <a:fillRect/>
          </a:stretch>
        </p:blipFill>
        <p:spPr bwMode="auto">
          <a:xfrm>
            <a:off x="857224" y="5357826"/>
            <a:ext cx="3676650" cy="2190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fade">
                                      <p:cBhvr>
                                        <p:cTn id="7" dur="2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642918"/>
            <a:ext cx="8624918" cy="5286412"/>
          </a:xfrm>
        </p:spPr>
        <p:txBody>
          <a:bodyPr>
            <a:normAutofit/>
          </a:bodyPr>
          <a:lstStyle/>
          <a:p>
            <a:r>
              <a:rPr lang="hu-HU" dirty="0" smtClean="0">
                <a:solidFill>
                  <a:schemeClr val="bg1"/>
                </a:solidFill>
              </a:rPr>
              <a:t>Névtelen metódusok még rövidebb szintaktikával</a:t>
            </a:r>
          </a:p>
          <a:p>
            <a:pPr lvl="1">
              <a:buNone/>
            </a:pPr>
            <a:r>
              <a:rPr lang="hu-HU" b="1" dirty="0" err="1" smtClean="0">
                <a:solidFill>
                  <a:schemeClr val="bg1"/>
                </a:solidFill>
              </a:rPr>
              <a:t>delegate</a:t>
            </a:r>
            <a:r>
              <a:rPr lang="hu-HU" b="1" dirty="0" smtClean="0">
                <a:solidFill>
                  <a:schemeClr val="bg1"/>
                </a:solidFill>
              </a:rPr>
              <a:t>( </a:t>
            </a:r>
            <a:r>
              <a:rPr lang="hu-HU" b="1" dirty="0" err="1" smtClean="0">
                <a:solidFill>
                  <a:schemeClr val="bg1"/>
                </a:solidFill>
              </a:rPr>
              <a:t>string</a:t>
            </a:r>
            <a:r>
              <a:rPr lang="hu-HU" b="1" dirty="0" smtClean="0">
                <a:solidFill>
                  <a:schemeClr val="bg1"/>
                </a:solidFill>
              </a:rPr>
              <a:t> s ) { </a:t>
            </a:r>
            <a:r>
              <a:rPr lang="hu-HU" b="1" dirty="0" err="1" smtClean="0">
                <a:solidFill>
                  <a:schemeClr val="bg1"/>
                </a:solidFill>
              </a:rPr>
              <a:t>return</a:t>
            </a:r>
            <a:r>
              <a:rPr lang="hu-HU" b="1" dirty="0" smtClean="0">
                <a:solidFill>
                  <a:schemeClr val="bg1"/>
                </a:solidFill>
              </a:rPr>
              <a:t> </a:t>
            </a:r>
            <a:r>
              <a:rPr lang="hu-HU" b="1" dirty="0" err="1" smtClean="0">
                <a:solidFill>
                  <a:schemeClr val="bg1"/>
                </a:solidFill>
              </a:rPr>
              <a:t>s.StartsWith</a:t>
            </a:r>
            <a:r>
              <a:rPr lang="hu-HU" b="1" dirty="0" smtClean="0">
                <a:solidFill>
                  <a:schemeClr val="bg1"/>
                </a:solidFill>
              </a:rPr>
              <a:t>( </a:t>
            </a:r>
            <a:r>
              <a:rPr lang="hu-HU" b="1" dirty="0" smtClean="0">
                <a:solidFill>
                  <a:schemeClr val="accent6">
                    <a:lumMod val="75000"/>
                  </a:schemeClr>
                </a:solidFill>
              </a:rPr>
              <a:t>"</a:t>
            </a:r>
            <a:r>
              <a:rPr lang="hu-HU" b="1" dirty="0" err="1" smtClean="0">
                <a:solidFill>
                  <a:schemeClr val="accent6">
                    <a:lumMod val="75000"/>
                  </a:schemeClr>
                </a:solidFill>
              </a:rPr>
              <a:t>S</a:t>
            </a:r>
            <a:r>
              <a:rPr lang="hu-HU" b="1" dirty="0" smtClean="0">
                <a:solidFill>
                  <a:schemeClr val="accent6">
                    <a:lumMod val="75000"/>
                  </a:schemeClr>
                </a:solidFill>
              </a:rPr>
              <a:t>" </a:t>
            </a:r>
            <a:r>
              <a:rPr lang="hu-HU" b="1" dirty="0" smtClean="0">
                <a:solidFill>
                  <a:schemeClr val="bg1"/>
                </a:solidFill>
              </a:rPr>
              <a:t>); }</a:t>
            </a:r>
            <a:endParaRPr lang="hu-HU" dirty="0" smtClean="0">
              <a:solidFill>
                <a:schemeClr val="bg1"/>
              </a:solidFill>
            </a:endParaRPr>
          </a:p>
          <a:p>
            <a:pPr lvl="1">
              <a:buNone/>
            </a:pPr>
            <a:r>
              <a:rPr lang="hu-HU" dirty="0" smtClean="0">
                <a:solidFill>
                  <a:schemeClr val="bg1"/>
                </a:solidFill>
              </a:rPr>
              <a:t>	Ugyanaz mint:</a:t>
            </a:r>
          </a:p>
          <a:p>
            <a:pPr lvl="1">
              <a:buNone/>
            </a:pPr>
            <a:r>
              <a:rPr lang="hu-HU" b="1" dirty="0" smtClean="0">
                <a:solidFill>
                  <a:schemeClr val="bg1"/>
                </a:solidFill>
              </a:rPr>
              <a:t>s  =&gt;  </a:t>
            </a:r>
            <a:r>
              <a:rPr lang="hu-HU" b="1" dirty="0" err="1" smtClean="0">
                <a:solidFill>
                  <a:schemeClr val="bg1"/>
                </a:solidFill>
              </a:rPr>
              <a:t>s.StartsWith</a:t>
            </a:r>
            <a:r>
              <a:rPr lang="hu-HU" b="1" dirty="0" smtClean="0">
                <a:solidFill>
                  <a:schemeClr val="bg1"/>
                </a:solidFill>
              </a:rPr>
              <a:t>( </a:t>
            </a:r>
            <a:r>
              <a:rPr lang="hu-HU" b="1" dirty="0" smtClean="0">
                <a:solidFill>
                  <a:schemeClr val="accent6">
                    <a:lumMod val="75000"/>
                  </a:schemeClr>
                </a:solidFill>
              </a:rPr>
              <a:t>"</a:t>
            </a:r>
            <a:r>
              <a:rPr lang="hu-HU" b="1" dirty="0" err="1" smtClean="0">
                <a:solidFill>
                  <a:schemeClr val="accent6">
                    <a:lumMod val="75000"/>
                  </a:schemeClr>
                </a:solidFill>
              </a:rPr>
              <a:t>S</a:t>
            </a:r>
            <a:r>
              <a:rPr lang="hu-HU" b="1" dirty="0" smtClean="0">
                <a:solidFill>
                  <a:schemeClr val="accent6">
                    <a:lumMod val="75000"/>
                  </a:schemeClr>
                </a:solidFill>
              </a:rPr>
              <a:t>" </a:t>
            </a:r>
            <a:r>
              <a:rPr lang="hu-HU" b="1" dirty="0" smtClean="0">
                <a:solidFill>
                  <a:schemeClr val="bg1"/>
                </a:solidFill>
              </a:rPr>
              <a:t>) </a:t>
            </a:r>
            <a:endParaRPr lang="hu-HU" dirty="0" smtClean="0">
              <a:solidFill>
                <a:schemeClr val="bg1"/>
              </a:solidFill>
            </a:endParaRPr>
          </a:p>
          <a:p>
            <a:pPr lvl="1">
              <a:buNone/>
            </a:pPr>
            <a:r>
              <a:rPr lang="hu-HU" dirty="0" smtClean="0">
                <a:solidFill>
                  <a:schemeClr val="bg1"/>
                </a:solidFill>
              </a:rPr>
              <a:t>‘s’ típusát kitalálja a környezetből!</a:t>
            </a:r>
          </a:p>
          <a:p>
            <a:r>
              <a:rPr lang="hu-HU" dirty="0" smtClean="0">
                <a:solidFill>
                  <a:schemeClr val="bg1"/>
                </a:solidFill>
              </a:rPr>
              <a:t>Több paraméter esetén a szintaktika</a:t>
            </a:r>
          </a:p>
          <a:p>
            <a:pPr lvl="1">
              <a:buNone/>
            </a:pPr>
            <a:r>
              <a:rPr lang="hu-HU" b="1" dirty="0" smtClean="0">
                <a:solidFill>
                  <a:schemeClr val="bg1"/>
                </a:solidFill>
              </a:rPr>
              <a:t>	( x, y ) =&gt; </a:t>
            </a:r>
            <a:r>
              <a:rPr lang="hu-HU" b="1" dirty="0" err="1" smtClean="0">
                <a:solidFill>
                  <a:schemeClr val="bg1"/>
                </a:solidFill>
              </a:rPr>
              <a:t>Math.Sqrt</a:t>
            </a:r>
            <a:r>
              <a:rPr lang="hu-HU" b="1" dirty="0" smtClean="0">
                <a:solidFill>
                  <a:schemeClr val="bg1"/>
                </a:solidFill>
              </a:rPr>
              <a:t>( x * </a:t>
            </a:r>
            <a:r>
              <a:rPr lang="hu-HU" b="1" dirty="0" err="1" smtClean="0">
                <a:solidFill>
                  <a:schemeClr val="bg1"/>
                </a:solidFill>
              </a:rPr>
              <a:t>x</a:t>
            </a:r>
            <a:r>
              <a:rPr lang="hu-HU" b="1" dirty="0" smtClean="0">
                <a:solidFill>
                  <a:schemeClr val="bg1"/>
                </a:solidFill>
              </a:rPr>
              <a:t> + y * </a:t>
            </a:r>
            <a:r>
              <a:rPr lang="hu-HU" b="1" dirty="0" err="1" smtClean="0">
                <a:solidFill>
                  <a:schemeClr val="bg1"/>
                </a:solidFill>
              </a:rPr>
              <a:t>y</a:t>
            </a:r>
            <a:r>
              <a:rPr lang="hu-HU" b="1" dirty="0" smtClean="0">
                <a:solidFill>
                  <a:schemeClr val="bg1"/>
                </a:solidFill>
              </a:rPr>
              <a:t> )</a:t>
            </a:r>
            <a:endParaRPr lang="hu-HU" dirty="0" smtClean="0">
              <a:solidFill>
                <a:schemeClr val="bg1"/>
              </a:solidFill>
            </a:endParaRPr>
          </a:p>
          <a:p>
            <a:endParaRPr lang="hu-HU" dirty="0" smtClean="0">
              <a:solidFill>
                <a:schemeClr val="bg1"/>
              </a:solidFill>
            </a:endParaRPr>
          </a:p>
        </p:txBody>
      </p:sp>
      <p:sp>
        <p:nvSpPr>
          <p:cNvPr id="10" name="Szövegdoboz 9"/>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Lambda</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kifejezések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592933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14356"/>
            <a:ext cx="8750206" cy="1202476"/>
          </a:xfrm>
        </p:spPr>
        <p:txBody>
          <a:bodyPr>
            <a:normAutofit/>
          </a:bodyPr>
          <a:lstStyle/>
          <a:p>
            <a:r>
              <a:rPr lang="hu-HU" dirty="0" smtClean="0">
                <a:solidFill>
                  <a:schemeClr val="bg1"/>
                </a:solidFill>
              </a:rPr>
              <a:t>C# 3.0 –</a:t>
            </a:r>
            <a:r>
              <a:rPr lang="hu-HU" dirty="0" err="1" smtClean="0">
                <a:solidFill>
                  <a:schemeClr val="bg1"/>
                </a:solidFill>
              </a:rPr>
              <a:t>tól</a:t>
            </a:r>
            <a:r>
              <a:rPr lang="hu-HU" dirty="0" smtClean="0">
                <a:solidFill>
                  <a:schemeClr val="bg1"/>
                </a:solidFill>
              </a:rPr>
              <a:t> létrehozhatunk </a:t>
            </a:r>
            <a:r>
              <a:rPr lang="hu-HU" dirty="0" err="1" smtClean="0">
                <a:solidFill>
                  <a:schemeClr val="bg1"/>
                </a:solidFill>
              </a:rPr>
              <a:t>Anonymous</a:t>
            </a:r>
            <a:r>
              <a:rPr lang="hu-HU" dirty="0" smtClean="0">
                <a:solidFill>
                  <a:schemeClr val="bg1"/>
                </a:solidFill>
              </a:rPr>
              <a:t> típusokat.</a:t>
            </a:r>
          </a:p>
          <a:p>
            <a:r>
              <a:rPr lang="hu-HU" dirty="0" smtClean="0">
                <a:solidFill>
                  <a:schemeClr val="bg1"/>
                </a:solidFill>
              </a:rPr>
              <a:t>Legnagyobb előnye </a:t>
            </a:r>
            <a:r>
              <a:rPr lang="hu-HU" dirty="0" err="1" smtClean="0">
                <a:solidFill>
                  <a:schemeClr val="bg1"/>
                </a:solidFill>
              </a:rPr>
              <a:t>Linq</a:t>
            </a:r>
            <a:r>
              <a:rPr lang="hu-HU" dirty="0" smtClean="0">
                <a:solidFill>
                  <a:schemeClr val="bg1"/>
                </a:solidFill>
              </a:rPr>
              <a:t> lekérdezéseknél </a:t>
            </a:r>
            <a:r>
              <a:rPr lang="hu-HU" dirty="0" smtClean="0">
                <a:solidFill>
                  <a:schemeClr val="bg1"/>
                </a:solidFill>
              </a:rPr>
              <a:t>lehet.</a:t>
            </a:r>
            <a:endParaRPr lang="hu-HU" dirty="0" smtClean="0">
              <a:solidFill>
                <a:schemeClr val="bg1"/>
              </a:solidFill>
            </a:endParaRPr>
          </a:p>
        </p:txBody>
      </p:sp>
      <p:sp>
        <p:nvSpPr>
          <p:cNvPr id="8" name="Szövegdoboz 7"/>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Anonymous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Types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0" name="Jobbra nyíl 9"/>
          <p:cNvSpPr/>
          <p:nvPr/>
        </p:nvSpPr>
        <p:spPr>
          <a:xfrm>
            <a:off x="4572000" y="1916832"/>
            <a:ext cx="1357322" cy="420078"/>
          </a:xfrm>
          <a:prstGeom prst="rightArrow">
            <a:avLst/>
          </a:prstGeom>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endParaRPr lang="hu-HU"/>
          </a:p>
        </p:txBody>
      </p:sp>
      <p:sp>
        <p:nvSpPr>
          <p:cNvPr id="11" name="Szövegdoboz 10"/>
          <p:cNvSpPr txBox="1"/>
          <p:nvPr/>
        </p:nvSpPr>
        <p:spPr>
          <a:xfrm>
            <a:off x="395536" y="3284984"/>
            <a:ext cx="5571594" cy="830997"/>
          </a:xfrm>
          <a:prstGeom prst="rect">
            <a:avLst/>
          </a:prstGeom>
          <a:noFill/>
        </p:spPr>
        <p:txBody>
          <a:bodyPr wrap="square" rtlCol="0">
            <a:spAutoFit/>
          </a:bodyPr>
          <a:lstStyle/>
          <a:p>
            <a:r>
              <a:rPr lang="hu-HU" sz="1200" i="1" dirty="0" smtClean="0">
                <a:solidFill>
                  <a:schemeClr val="bg1">
                    <a:lumMod val="95000"/>
                  </a:schemeClr>
                </a:solidFill>
              </a:rPr>
              <a:t>{</a:t>
            </a:r>
            <a:r>
              <a:rPr lang="hu-HU" sz="1200" i="1" dirty="0" err="1" smtClean="0">
                <a:solidFill>
                  <a:schemeClr val="bg1">
                    <a:lumMod val="95000"/>
                  </a:schemeClr>
                </a:solidFill>
              </a:rPr>
              <a:t>Name</a:t>
            </a:r>
            <a:r>
              <a:rPr lang="hu-HU" sz="1200" i="1" dirty="0" smtClean="0">
                <a:solidFill>
                  <a:schemeClr val="bg1">
                    <a:lumMod val="95000"/>
                  </a:schemeClr>
                </a:solidFill>
              </a:rPr>
              <a:t> = "&lt;&gt;f__AnonymousType0`2" </a:t>
            </a:r>
            <a:r>
              <a:rPr lang="hu-HU" sz="1200" i="1" dirty="0" err="1" smtClean="0">
                <a:solidFill>
                  <a:schemeClr val="bg1">
                    <a:lumMod val="95000"/>
                  </a:schemeClr>
                </a:solidFill>
              </a:rPr>
              <a:t>FullName</a:t>
            </a:r>
            <a:r>
              <a:rPr lang="hu-HU" sz="1200" i="1" dirty="0" smtClean="0">
                <a:solidFill>
                  <a:schemeClr val="bg1">
                    <a:lumMod val="95000"/>
                  </a:schemeClr>
                </a:solidFill>
              </a:rPr>
              <a:t> = "&lt;&gt;f__AnonymousType0`2[[</a:t>
            </a:r>
            <a:r>
              <a:rPr lang="hu-HU" sz="1200" i="1" dirty="0" err="1" smtClean="0">
                <a:solidFill>
                  <a:schemeClr val="bg1">
                    <a:lumMod val="95000"/>
                  </a:schemeClr>
                </a:solidFill>
              </a:rPr>
              <a:t>System.String</a:t>
            </a:r>
            <a:r>
              <a:rPr lang="hu-HU" sz="1200" i="1" dirty="0" smtClean="0">
                <a:solidFill>
                  <a:schemeClr val="bg1">
                    <a:lumMod val="95000"/>
                  </a:schemeClr>
                </a:solidFill>
              </a:rPr>
              <a:t>, </a:t>
            </a:r>
            <a:r>
              <a:rPr lang="hu-HU" sz="1200" i="1" dirty="0" err="1" smtClean="0">
                <a:solidFill>
                  <a:schemeClr val="bg1">
                    <a:lumMod val="95000"/>
                  </a:schemeClr>
                </a:solidFill>
              </a:rPr>
              <a:t>mscorlib</a:t>
            </a:r>
            <a:r>
              <a:rPr lang="hu-HU" sz="1200" i="1" dirty="0" smtClean="0">
                <a:solidFill>
                  <a:schemeClr val="bg1">
                    <a:lumMod val="95000"/>
                  </a:schemeClr>
                </a:solidFill>
              </a:rPr>
              <a:t>, Version=2.0.0.0, </a:t>
            </a:r>
            <a:r>
              <a:rPr lang="hu-HU" sz="1200" i="1" dirty="0" err="1" smtClean="0">
                <a:solidFill>
                  <a:schemeClr val="bg1">
                    <a:lumMod val="95000"/>
                  </a:schemeClr>
                </a:solidFill>
              </a:rPr>
              <a:t>Culture</a:t>
            </a:r>
            <a:r>
              <a:rPr lang="hu-HU" sz="1200" i="1" dirty="0" smtClean="0">
                <a:solidFill>
                  <a:schemeClr val="bg1">
                    <a:lumMod val="95000"/>
                  </a:schemeClr>
                </a:solidFill>
              </a:rPr>
              <a:t>=</a:t>
            </a:r>
            <a:r>
              <a:rPr lang="hu-HU" sz="1200" i="1" dirty="0" err="1" smtClean="0">
                <a:solidFill>
                  <a:schemeClr val="bg1">
                    <a:lumMod val="95000"/>
                  </a:schemeClr>
                </a:solidFill>
              </a:rPr>
              <a:t>neutral</a:t>
            </a:r>
            <a:r>
              <a:rPr lang="hu-HU" sz="1200" i="1" dirty="0" smtClean="0">
                <a:solidFill>
                  <a:schemeClr val="bg1">
                    <a:lumMod val="95000"/>
                  </a:schemeClr>
                </a:solidFill>
              </a:rPr>
              <a:t>, </a:t>
            </a:r>
            <a:r>
              <a:rPr lang="hu-HU" sz="1200" i="1" dirty="0" err="1" smtClean="0">
                <a:solidFill>
                  <a:schemeClr val="bg1">
                    <a:lumMod val="95000"/>
                  </a:schemeClr>
                </a:solidFill>
              </a:rPr>
              <a:t>PublicKeyToken</a:t>
            </a:r>
            <a:r>
              <a:rPr lang="hu-HU" sz="1200" i="1" dirty="0" smtClean="0">
                <a:solidFill>
                  <a:schemeClr val="bg1">
                    <a:lumMod val="95000"/>
                  </a:schemeClr>
                </a:solidFill>
              </a:rPr>
              <a:t>=b77a5c561934e089],[System.Int32, </a:t>
            </a:r>
            <a:r>
              <a:rPr lang="hu-HU" sz="1200" i="1" dirty="0" err="1" smtClean="0">
                <a:solidFill>
                  <a:schemeClr val="bg1">
                    <a:lumMod val="95000"/>
                  </a:schemeClr>
                </a:solidFill>
              </a:rPr>
              <a:t>mscorlib</a:t>
            </a:r>
            <a:r>
              <a:rPr lang="hu-HU" sz="1200" i="1" dirty="0" smtClean="0">
                <a:solidFill>
                  <a:schemeClr val="bg1">
                    <a:lumMod val="95000"/>
                  </a:schemeClr>
                </a:solidFill>
              </a:rPr>
              <a:t>, Version=2.0.0.0, </a:t>
            </a:r>
            <a:r>
              <a:rPr lang="hu-HU" sz="1200" i="1" dirty="0" err="1" smtClean="0">
                <a:solidFill>
                  <a:schemeClr val="bg1">
                    <a:lumMod val="95000"/>
                  </a:schemeClr>
                </a:solidFill>
              </a:rPr>
              <a:t>Culture</a:t>
            </a:r>
            <a:r>
              <a:rPr lang="hu-HU" sz="1200" i="1" dirty="0" smtClean="0">
                <a:solidFill>
                  <a:schemeClr val="bg1">
                    <a:lumMod val="95000"/>
                  </a:schemeClr>
                </a:solidFill>
              </a:rPr>
              <a:t>=</a:t>
            </a:r>
            <a:r>
              <a:rPr lang="hu-HU" sz="1200" i="1" dirty="0" err="1" smtClean="0">
                <a:solidFill>
                  <a:schemeClr val="bg1">
                    <a:lumMod val="95000"/>
                  </a:schemeClr>
                </a:solidFill>
              </a:rPr>
              <a:t>neutral</a:t>
            </a:r>
            <a:r>
              <a:rPr lang="hu-HU" sz="1200" i="1" dirty="0" smtClean="0">
                <a:solidFill>
                  <a:schemeClr val="bg1">
                    <a:lumMod val="95000"/>
                  </a:schemeClr>
                </a:solidFill>
              </a:rPr>
              <a:t>, </a:t>
            </a:r>
            <a:r>
              <a:rPr lang="hu-HU" sz="1200" i="1" dirty="0" err="1" smtClean="0">
                <a:solidFill>
                  <a:schemeClr val="bg1">
                    <a:lumMod val="95000"/>
                  </a:schemeClr>
                </a:solidFill>
              </a:rPr>
              <a:t>PublicKeyToken</a:t>
            </a:r>
            <a:r>
              <a:rPr lang="hu-HU" sz="1200" i="1" dirty="0" smtClean="0">
                <a:solidFill>
                  <a:schemeClr val="bg1">
                    <a:lumMod val="95000"/>
                  </a:schemeClr>
                </a:solidFill>
              </a:rPr>
              <a:t>=b77a5c561934e089]]"}</a:t>
            </a:r>
            <a:endParaRPr lang="hu-HU" sz="1200" i="1" dirty="0">
              <a:solidFill>
                <a:schemeClr val="bg1">
                  <a:lumMod val="95000"/>
                </a:schemeClr>
              </a:solidFill>
            </a:endParaRPr>
          </a:p>
        </p:txBody>
      </p:sp>
      <p:sp>
        <p:nvSpPr>
          <p:cNvPr id="9" name="Szövegdoboz 8"/>
          <p:cNvSpPr txBox="1"/>
          <p:nvPr/>
        </p:nvSpPr>
        <p:spPr>
          <a:xfrm>
            <a:off x="35496" y="1988840"/>
            <a:ext cx="4499992" cy="26161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100" dirty="0" err="1" smtClean="0">
                <a:solidFill>
                  <a:srgbClr val="0000FF"/>
                </a:solidFill>
                <a:latin typeface="Consolas"/>
              </a:rPr>
              <a:t>var</a:t>
            </a:r>
            <a:r>
              <a:rPr lang="en-US" sz="1100" dirty="0" smtClean="0">
                <a:solidFill>
                  <a:srgbClr val="0000FF"/>
                </a:solidFill>
                <a:latin typeface="Consolas"/>
              </a:rPr>
              <a:t> </a:t>
            </a:r>
            <a:r>
              <a:rPr lang="en-US" sz="1100" dirty="0" err="1" smtClean="0">
                <a:solidFill>
                  <a:schemeClr val="tx1"/>
                </a:solidFill>
                <a:latin typeface="Consolas"/>
              </a:rPr>
              <a:t>anonymousType</a:t>
            </a:r>
            <a:r>
              <a:rPr lang="en-US" sz="1100" dirty="0" smtClean="0">
                <a:solidFill>
                  <a:schemeClr val="tx1"/>
                </a:solidFill>
                <a:latin typeface="Consolas"/>
              </a:rPr>
              <a:t> = </a:t>
            </a:r>
            <a:r>
              <a:rPr lang="en-US" sz="1100" dirty="0" smtClean="0">
                <a:solidFill>
                  <a:srgbClr val="0000FF"/>
                </a:solidFill>
                <a:latin typeface="Consolas"/>
              </a:rPr>
              <a:t>new </a:t>
            </a:r>
            <a:r>
              <a:rPr lang="en-US" sz="1100" dirty="0" smtClean="0">
                <a:solidFill>
                  <a:schemeClr val="tx1"/>
                </a:solidFill>
                <a:latin typeface="Consolas"/>
              </a:rPr>
              <a:t>{ Name = </a:t>
            </a:r>
            <a:r>
              <a:rPr lang="en-US" sz="1100" dirty="0" smtClean="0">
                <a:solidFill>
                  <a:srgbClr val="A31515"/>
                </a:solidFill>
                <a:latin typeface="Consolas"/>
              </a:rPr>
              <a:t>"John"</a:t>
            </a:r>
            <a:r>
              <a:rPr lang="en-US" sz="1100" dirty="0" smtClean="0">
                <a:solidFill>
                  <a:schemeClr val="tx1"/>
                </a:solidFill>
                <a:latin typeface="Consolas"/>
              </a:rPr>
              <a:t>, Age = 30 };</a:t>
            </a:r>
          </a:p>
        </p:txBody>
      </p:sp>
      <p:pic>
        <p:nvPicPr>
          <p:cNvPr id="51202" name="Picture 2"/>
          <p:cNvPicPr>
            <a:picLocks noChangeAspect="1" noChangeArrowheads="1"/>
          </p:cNvPicPr>
          <p:nvPr/>
        </p:nvPicPr>
        <p:blipFill>
          <a:blip r:embed="rId3" cstate="print"/>
          <a:srcRect/>
          <a:stretch>
            <a:fillRect/>
          </a:stretch>
        </p:blipFill>
        <p:spPr bwMode="auto">
          <a:xfrm>
            <a:off x="251520" y="2204864"/>
            <a:ext cx="1857375" cy="733425"/>
          </a:xfrm>
          <a:prstGeom prst="roundRect">
            <a:avLst/>
          </a:prstGeom>
          <a:noFill/>
          <a:ln w="9525">
            <a:noFill/>
            <a:miter lim="800000"/>
            <a:headEnd/>
            <a:tailEnd/>
          </a:ln>
        </p:spPr>
      </p:pic>
      <p:sp>
        <p:nvSpPr>
          <p:cNvPr id="12" name="Szövegdoboz 11"/>
          <p:cNvSpPr txBox="1"/>
          <p:nvPr/>
        </p:nvSpPr>
        <p:spPr>
          <a:xfrm>
            <a:off x="5940152" y="1916832"/>
            <a:ext cx="3131840" cy="297004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100" dirty="0" err="1" smtClean="0">
                <a:solidFill>
                  <a:srgbClr val="0000FF"/>
                </a:solidFill>
                <a:latin typeface="Consolas"/>
              </a:rPr>
              <a:t>class</a:t>
            </a:r>
            <a:r>
              <a:rPr lang="hu-HU" sz="1100" dirty="0" smtClean="0">
                <a:solidFill>
                  <a:srgbClr val="0000FF"/>
                </a:solidFill>
                <a:latin typeface="Consolas"/>
              </a:rPr>
              <a:t> </a:t>
            </a:r>
            <a:r>
              <a:rPr lang="hu-HU" sz="1100" dirty="0" smtClean="0">
                <a:solidFill>
                  <a:schemeClr val="tx1"/>
                </a:solidFill>
                <a:latin typeface="Consolas"/>
              </a:rPr>
              <a:t>???</a:t>
            </a:r>
          </a:p>
          <a:p>
            <a:r>
              <a:rPr lang="hu-HU" sz="1100" dirty="0" smtClean="0">
                <a:solidFill>
                  <a:schemeClr val="tx1"/>
                </a:solidFill>
                <a:latin typeface="Consolas"/>
              </a:rPr>
              <a:t>{</a:t>
            </a:r>
          </a:p>
          <a:p>
            <a:r>
              <a:rPr lang="hu-HU" sz="1100" dirty="0" smtClean="0">
                <a:solidFill>
                  <a:srgbClr val="0000FF"/>
                </a:solidFill>
                <a:latin typeface="Consolas"/>
              </a:rPr>
              <a:t>    </a:t>
            </a:r>
            <a:r>
              <a:rPr lang="hu-HU" sz="1100" dirty="0" err="1" smtClean="0">
                <a:solidFill>
                  <a:srgbClr val="0000FF"/>
                </a:solidFill>
                <a:latin typeface="Consolas"/>
              </a:rPr>
              <a:t>string</a:t>
            </a:r>
            <a:r>
              <a:rPr lang="hu-HU" sz="1100" dirty="0" smtClean="0">
                <a:solidFill>
                  <a:srgbClr val="0000FF"/>
                </a:solidFill>
                <a:latin typeface="Consolas"/>
              </a:rPr>
              <a:t> </a:t>
            </a:r>
            <a:r>
              <a:rPr lang="hu-HU" sz="1100" dirty="0" err="1" smtClean="0">
                <a:solidFill>
                  <a:schemeClr val="tx1"/>
                </a:solidFill>
                <a:latin typeface="Consolas"/>
              </a:rPr>
              <a:t>name</a:t>
            </a:r>
            <a:r>
              <a:rPr lang="hu-HU" sz="1100" dirty="0" smtClean="0">
                <a:solidFill>
                  <a:schemeClr val="tx1"/>
                </a:solidFill>
                <a:latin typeface="Consolas"/>
              </a:rPr>
              <a:t>;</a:t>
            </a:r>
          </a:p>
          <a:p>
            <a:r>
              <a:rPr lang="hu-HU" sz="1100" dirty="0" smtClean="0">
                <a:solidFill>
                  <a:srgbClr val="0000FF"/>
                </a:solidFill>
                <a:latin typeface="Consolas"/>
              </a:rPr>
              <a:t>    int </a:t>
            </a:r>
            <a:r>
              <a:rPr lang="hu-HU" sz="1100" dirty="0" err="1" smtClean="0">
                <a:solidFill>
                  <a:schemeClr val="tx1"/>
                </a:solidFill>
                <a:latin typeface="Consolas"/>
              </a:rPr>
              <a:t>age</a:t>
            </a:r>
            <a:r>
              <a:rPr lang="hu-HU" sz="1100" dirty="0" smtClean="0">
                <a:solidFill>
                  <a:schemeClr val="tx1"/>
                </a:solidFill>
                <a:latin typeface="Consolas"/>
              </a:rPr>
              <a:t>;</a:t>
            </a:r>
          </a:p>
          <a:p>
            <a:endParaRPr lang="hu-HU" sz="1100" dirty="0" smtClean="0">
              <a:solidFill>
                <a:srgbClr val="0000FF"/>
              </a:solidFill>
              <a:latin typeface="Consolas"/>
            </a:endParaRPr>
          </a:p>
          <a:p>
            <a:r>
              <a:rPr lang="hu-HU" sz="1100" dirty="0" smtClean="0">
                <a:solidFill>
                  <a:srgbClr val="0000FF"/>
                </a:solidFill>
                <a:latin typeface="Consolas"/>
              </a:rPr>
              <a:t>    </a:t>
            </a:r>
            <a:r>
              <a:rPr lang="hu-HU" sz="1100" dirty="0" err="1" smtClean="0">
                <a:solidFill>
                  <a:srgbClr val="0000FF"/>
                </a:solidFill>
                <a:latin typeface="Consolas"/>
              </a:rPr>
              <a:t>public</a:t>
            </a:r>
            <a:r>
              <a:rPr lang="hu-HU" sz="1100" dirty="0" smtClean="0">
                <a:solidFill>
                  <a:srgbClr val="0000FF"/>
                </a:solidFill>
                <a:latin typeface="Consolas"/>
              </a:rPr>
              <a:t> </a:t>
            </a:r>
            <a:r>
              <a:rPr lang="hu-HU" sz="1100" dirty="0" err="1" smtClean="0">
                <a:solidFill>
                  <a:srgbClr val="0000FF"/>
                </a:solidFill>
                <a:latin typeface="Consolas"/>
              </a:rPr>
              <a:t>string</a:t>
            </a:r>
            <a:r>
              <a:rPr lang="hu-HU" sz="1100" dirty="0" smtClean="0">
                <a:solidFill>
                  <a:srgbClr val="0000FF"/>
                </a:solidFill>
                <a:latin typeface="Consolas"/>
              </a:rPr>
              <a:t> </a:t>
            </a:r>
            <a:r>
              <a:rPr lang="hu-HU" sz="1100" dirty="0" err="1" smtClean="0">
                <a:solidFill>
                  <a:schemeClr val="tx1"/>
                </a:solidFill>
                <a:latin typeface="Consolas"/>
              </a:rPr>
              <a:t>Name</a:t>
            </a:r>
            <a:endParaRPr lang="hu-HU" sz="1100" dirty="0" smtClean="0">
              <a:solidFill>
                <a:schemeClr val="tx1"/>
              </a:solidFill>
              <a:latin typeface="Consolas"/>
            </a:endParaRPr>
          </a:p>
          <a:p>
            <a:r>
              <a:rPr lang="hu-HU" sz="1100" dirty="0" smtClean="0">
                <a:solidFill>
                  <a:schemeClr val="tx1"/>
                </a:solidFill>
                <a:latin typeface="Consolas"/>
              </a:rPr>
              <a:t>    {</a:t>
            </a:r>
          </a:p>
          <a:p>
            <a:r>
              <a:rPr lang="hu-HU" sz="1100" dirty="0" smtClean="0">
                <a:solidFill>
                  <a:srgbClr val="0000FF"/>
                </a:solidFill>
                <a:latin typeface="Consolas"/>
              </a:rPr>
              <a:t>        </a:t>
            </a:r>
            <a:r>
              <a:rPr lang="hu-HU" sz="1100" dirty="0" err="1" smtClean="0">
                <a:solidFill>
                  <a:srgbClr val="0000FF"/>
                </a:solidFill>
                <a:latin typeface="Consolas"/>
              </a:rPr>
              <a:t>get</a:t>
            </a:r>
            <a:r>
              <a:rPr lang="hu-HU" sz="1100" dirty="0" smtClean="0">
                <a:solidFill>
                  <a:srgbClr val="0000FF"/>
                </a:solidFill>
                <a:latin typeface="Consolas"/>
              </a:rPr>
              <a:t> </a:t>
            </a:r>
            <a:r>
              <a:rPr lang="hu-HU" sz="1100" dirty="0" smtClean="0">
                <a:solidFill>
                  <a:schemeClr val="tx1"/>
                </a:solidFill>
                <a:latin typeface="Consolas"/>
              </a:rPr>
              <a:t>{</a:t>
            </a:r>
            <a:r>
              <a:rPr lang="hu-HU" sz="1100" dirty="0" smtClean="0">
                <a:solidFill>
                  <a:srgbClr val="0000FF"/>
                </a:solidFill>
                <a:latin typeface="Consolas"/>
              </a:rPr>
              <a:t> </a:t>
            </a:r>
            <a:r>
              <a:rPr lang="hu-HU" sz="1100" dirty="0" err="1" smtClean="0">
                <a:solidFill>
                  <a:srgbClr val="0000FF"/>
                </a:solidFill>
                <a:latin typeface="Consolas"/>
              </a:rPr>
              <a:t>return</a:t>
            </a:r>
            <a:r>
              <a:rPr lang="hu-HU" sz="1100" dirty="0" smtClean="0">
                <a:solidFill>
                  <a:srgbClr val="0000FF"/>
                </a:solidFill>
                <a:latin typeface="Consolas"/>
              </a:rPr>
              <a:t> </a:t>
            </a:r>
            <a:r>
              <a:rPr lang="hu-HU" sz="1100" dirty="0" err="1" smtClean="0">
                <a:solidFill>
                  <a:schemeClr val="tx1"/>
                </a:solidFill>
                <a:latin typeface="Consolas"/>
              </a:rPr>
              <a:t>name</a:t>
            </a:r>
            <a:r>
              <a:rPr lang="hu-HU" sz="1100" dirty="0" smtClean="0">
                <a:solidFill>
                  <a:schemeClr val="tx1"/>
                </a:solidFill>
                <a:latin typeface="Consolas"/>
              </a:rPr>
              <a:t>; }</a:t>
            </a:r>
          </a:p>
          <a:p>
            <a:r>
              <a:rPr lang="hu-HU" sz="1100" dirty="0" smtClean="0">
                <a:solidFill>
                  <a:srgbClr val="0000FF"/>
                </a:solidFill>
                <a:latin typeface="Consolas"/>
              </a:rPr>
              <a:t>        </a:t>
            </a:r>
            <a:r>
              <a:rPr lang="hu-HU" sz="1100" dirty="0" err="1" smtClean="0">
                <a:solidFill>
                  <a:srgbClr val="0000FF"/>
                </a:solidFill>
                <a:latin typeface="Consolas"/>
              </a:rPr>
              <a:t>set</a:t>
            </a:r>
            <a:r>
              <a:rPr lang="hu-HU" sz="1100" dirty="0" smtClean="0">
                <a:solidFill>
                  <a:srgbClr val="0000FF"/>
                </a:solidFill>
                <a:latin typeface="Consolas"/>
              </a:rPr>
              <a:t> </a:t>
            </a:r>
            <a:r>
              <a:rPr lang="hu-HU" sz="1100" dirty="0" smtClean="0">
                <a:solidFill>
                  <a:schemeClr val="tx1"/>
                </a:solidFill>
                <a:latin typeface="Consolas"/>
              </a:rPr>
              <a:t>{ </a:t>
            </a:r>
            <a:r>
              <a:rPr lang="hu-HU" sz="1100" dirty="0" err="1" smtClean="0">
                <a:solidFill>
                  <a:schemeClr val="tx1"/>
                </a:solidFill>
                <a:latin typeface="Consolas"/>
              </a:rPr>
              <a:t>name</a:t>
            </a:r>
            <a:r>
              <a:rPr lang="hu-HU" sz="1100" dirty="0" smtClean="0">
                <a:solidFill>
                  <a:schemeClr val="tx1"/>
                </a:solidFill>
                <a:latin typeface="Consolas"/>
              </a:rPr>
              <a:t> = </a:t>
            </a:r>
            <a:r>
              <a:rPr lang="hu-HU" sz="1100" dirty="0" err="1" smtClean="0">
                <a:solidFill>
                  <a:schemeClr val="tx1"/>
                </a:solidFill>
                <a:latin typeface="Consolas"/>
              </a:rPr>
              <a:t>value</a:t>
            </a:r>
            <a:r>
              <a:rPr lang="hu-HU" sz="1100" dirty="0" smtClean="0">
                <a:solidFill>
                  <a:schemeClr val="tx1"/>
                </a:solidFill>
                <a:latin typeface="Consolas"/>
              </a:rPr>
              <a:t>; }</a:t>
            </a:r>
          </a:p>
          <a:p>
            <a:r>
              <a:rPr lang="hu-HU" sz="1100" dirty="0" smtClean="0">
                <a:solidFill>
                  <a:schemeClr val="tx1"/>
                </a:solidFill>
                <a:latin typeface="Consolas"/>
              </a:rPr>
              <a:t>    }</a:t>
            </a:r>
          </a:p>
          <a:p>
            <a:endParaRPr lang="hu-HU" sz="1100" dirty="0" smtClean="0">
              <a:solidFill>
                <a:srgbClr val="0000FF"/>
              </a:solidFill>
              <a:latin typeface="Consolas"/>
            </a:endParaRPr>
          </a:p>
          <a:p>
            <a:r>
              <a:rPr lang="hu-HU" sz="1100" dirty="0" smtClean="0">
                <a:solidFill>
                  <a:srgbClr val="0000FF"/>
                </a:solidFill>
                <a:latin typeface="Consolas"/>
              </a:rPr>
              <a:t>    </a:t>
            </a:r>
            <a:r>
              <a:rPr lang="hu-HU" sz="1100" dirty="0" err="1" smtClean="0">
                <a:solidFill>
                  <a:srgbClr val="0000FF"/>
                </a:solidFill>
                <a:latin typeface="Consolas"/>
              </a:rPr>
              <a:t>public</a:t>
            </a:r>
            <a:r>
              <a:rPr lang="hu-HU" sz="1100" dirty="0" smtClean="0">
                <a:solidFill>
                  <a:srgbClr val="0000FF"/>
                </a:solidFill>
                <a:latin typeface="Consolas"/>
              </a:rPr>
              <a:t> int</a:t>
            </a:r>
            <a:r>
              <a:rPr lang="hu-HU" sz="1100" dirty="0" smtClean="0">
                <a:solidFill>
                  <a:schemeClr val="tx1"/>
                </a:solidFill>
                <a:latin typeface="Consolas"/>
              </a:rPr>
              <a:t> </a:t>
            </a:r>
            <a:r>
              <a:rPr lang="hu-HU" sz="1100" dirty="0" err="1" smtClean="0">
                <a:solidFill>
                  <a:schemeClr val="tx1"/>
                </a:solidFill>
                <a:latin typeface="Consolas"/>
              </a:rPr>
              <a:t>Age</a:t>
            </a:r>
            <a:endParaRPr lang="hu-HU" sz="1100" dirty="0" smtClean="0">
              <a:solidFill>
                <a:schemeClr val="tx1"/>
              </a:solidFill>
              <a:latin typeface="Consolas"/>
            </a:endParaRPr>
          </a:p>
          <a:p>
            <a:r>
              <a:rPr lang="hu-HU" sz="1100" dirty="0" smtClean="0">
                <a:solidFill>
                  <a:schemeClr val="tx1"/>
                </a:solidFill>
                <a:latin typeface="Consolas"/>
              </a:rPr>
              <a:t>    {</a:t>
            </a:r>
          </a:p>
          <a:p>
            <a:r>
              <a:rPr lang="hu-HU" sz="1100" dirty="0" smtClean="0">
                <a:solidFill>
                  <a:srgbClr val="0000FF"/>
                </a:solidFill>
                <a:latin typeface="Consolas"/>
              </a:rPr>
              <a:t>        </a:t>
            </a:r>
            <a:r>
              <a:rPr lang="hu-HU" sz="1100" dirty="0" err="1" smtClean="0">
                <a:solidFill>
                  <a:srgbClr val="0000FF"/>
                </a:solidFill>
                <a:latin typeface="Consolas"/>
              </a:rPr>
              <a:t>get</a:t>
            </a:r>
            <a:r>
              <a:rPr lang="hu-HU" sz="1100" dirty="0" smtClean="0">
                <a:solidFill>
                  <a:srgbClr val="0000FF"/>
                </a:solidFill>
                <a:latin typeface="Consolas"/>
              </a:rPr>
              <a:t> </a:t>
            </a:r>
            <a:r>
              <a:rPr lang="hu-HU" sz="1100" dirty="0" smtClean="0">
                <a:solidFill>
                  <a:schemeClr val="tx1"/>
                </a:solidFill>
                <a:latin typeface="Consolas"/>
              </a:rPr>
              <a:t>{</a:t>
            </a:r>
            <a:r>
              <a:rPr lang="hu-HU" sz="1100" dirty="0" smtClean="0">
                <a:solidFill>
                  <a:srgbClr val="0000FF"/>
                </a:solidFill>
                <a:latin typeface="Consolas"/>
              </a:rPr>
              <a:t> </a:t>
            </a:r>
            <a:r>
              <a:rPr lang="hu-HU" sz="1100" dirty="0" err="1" smtClean="0">
                <a:solidFill>
                  <a:srgbClr val="0000FF"/>
                </a:solidFill>
                <a:latin typeface="Consolas"/>
              </a:rPr>
              <a:t>return</a:t>
            </a:r>
            <a:r>
              <a:rPr lang="hu-HU" sz="1100" dirty="0" smtClean="0">
                <a:solidFill>
                  <a:srgbClr val="0000FF"/>
                </a:solidFill>
                <a:latin typeface="Consolas"/>
              </a:rPr>
              <a:t> </a:t>
            </a:r>
            <a:r>
              <a:rPr lang="hu-HU" sz="1100" dirty="0" err="1" smtClean="0">
                <a:solidFill>
                  <a:srgbClr val="0000FF"/>
                </a:solidFill>
                <a:latin typeface="Consolas"/>
              </a:rPr>
              <a:t>age</a:t>
            </a:r>
            <a:r>
              <a:rPr lang="hu-HU" sz="1100" dirty="0" smtClean="0">
                <a:solidFill>
                  <a:schemeClr val="tx1"/>
                </a:solidFill>
                <a:latin typeface="Consolas"/>
              </a:rPr>
              <a:t>; }</a:t>
            </a:r>
          </a:p>
          <a:p>
            <a:r>
              <a:rPr lang="hu-HU" sz="1100" dirty="0" smtClean="0">
                <a:solidFill>
                  <a:srgbClr val="0000FF"/>
                </a:solidFill>
                <a:latin typeface="Consolas"/>
              </a:rPr>
              <a:t>        </a:t>
            </a:r>
            <a:r>
              <a:rPr lang="hu-HU" sz="1100" dirty="0" err="1" smtClean="0">
                <a:solidFill>
                  <a:srgbClr val="0000FF"/>
                </a:solidFill>
                <a:latin typeface="Consolas"/>
              </a:rPr>
              <a:t>set</a:t>
            </a:r>
            <a:r>
              <a:rPr lang="hu-HU" sz="1100" dirty="0" smtClean="0">
                <a:solidFill>
                  <a:srgbClr val="0000FF"/>
                </a:solidFill>
                <a:latin typeface="Consolas"/>
              </a:rPr>
              <a:t> </a:t>
            </a:r>
            <a:r>
              <a:rPr lang="hu-HU" sz="1100" dirty="0" smtClean="0">
                <a:solidFill>
                  <a:schemeClr val="tx1"/>
                </a:solidFill>
                <a:latin typeface="Consolas"/>
              </a:rPr>
              <a:t>{ </a:t>
            </a:r>
            <a:r>
              <a:rPr lang="hu-HU" sz="1100" dirty="0" err="1" smtClean="0">
                <a:solidFill>
                  <a:schemeClr val="tx1"/>
                </a:solidFill>
                <a:latin typeface="Consolas"/>
              </a:rPr>
              <a:t>age</a:t>
            </a:r>
            <a:r>
              <a:rPr lang="hu-HU" sz="1100" dirty="0" smtClean="0">
                <a:solidFill>
                  <a:schemeClr val="tx1"/>
                </a:solidFill>
                <a:latin typeface="Consolas"/>
              </a:rPr>
              <a:t> = </a:t>
            </a:r>
            <a:r>
              <a:rPr lang="hu-HU" sz="1100" dirty="0" err="1" smtClean="0">
                <a:solidFill>
                  <a:schemeClr val="tx1"/>
                </a:solidFill>
                <a:latin typeface="Consolas"/>
              </a:rPr>
              <a:t>value</a:t>
            </a:r>
            <a:r>
              <a:rPr lang="hu-HU" sz="1100" dirty="0" smtClean="0">
                <a:solidFill>
                  <a:schemeClr val="tx1"/>
                </a:solidFill>
                <a:latin typeface="Consolas"/>
              </a:rPr>
              <a:t>; }</a:t>
            </a:r>
          </a:p>
          <a:p>
            <a:r>
              <a:rPr lang="hu-HU" sz="1100" dirty="0" smtClean="0">
                <a:solidFill>
                  <a:schemeClr val="tx1"/>
                </a:solidFill>
                <a:latin typeface="Consolas"/>
              </a:rPr>
              <a:t>    }</a:t>
            </a:r>
          </a:p>
          <a:p>
            <a:r>
              <a:rPr lang="hu-HU" sz="1100" dirty="0" smtClean="0">
                <a:solidFill>
                  <a:schemeClr val="tx1"/>
                </a:solidFill>
                <a:latin typeface="Consolas"/>
              </a:rPr>
              <a:t>}</a:t>
            </a:r>
            <a:endParaRPr lang="hu-HU" sz="1100" dirty="0" smtClean="0">
              <a:solidFill>
                <a:schemeClr val="tx1"/>
              </a:solidFill>
              <a:latin typeface="Consolas"/>
            </a:endParaRPr>
          </a:p>
        </p:txBody>
      </p:sp>
      <p:sp>
        <p:nvSpPr>
          <p:cNvPr id="13" name="Téglalap 12"/>
          <p:cNvSpPr/>
          <p:nvPr/>
        </p:nvSpPr>
        <p:spPr>
          <a:xfrm>
            <a:off x="179512" y="4941168"/>
            <a:ext cx="8964488" cy="1569660"/>
          </a:xfrm>
          <a:prstGeom prst="rect">
            <a:avLst/>
          </a:prstGeom>
        </p:spPr>
        <p:txBody>
          <a:bodyPr wrap="square">
            <a:spAutoFit/>
          </a:bodyPr>
          <a:lstStyle/>
          <a:p>
            <a:r>
              <a:rPr lang="hu-HU" sz="2400" dirty="0" smtClean="0">
                <a:solidFill>
                  <a:schemeClr val="bg1"/>
                </a:solidFill>
              </a:rPr>
              <a:t>Egy névtelen osztály, amely direktben az </a:t>
            </a:r>
            <a:r>
              <a:rPr lang="hu-HU" sz="2400" dirty="0" err="1" smtClean="0">
                <a:solidFill>
                  <a:schemeClr val="bg1"/>
                </a:solidFill>
              </a:rPr>
              <a:t>object</a:t>
            </a:r>
            <a:r>
              <a:rPr lang="hu-HU" sz="2400" dirty="0" smtClean="0">
                <a:solidFill>
                  <a:schemeClr val="bg1"/>
                </a:solidFill>
              </a:rPr>
              <a:t> ősosztályból </a:t>
            </a:r>
            <a:r>
              <a:rPr lang="hu-HU" sz="2400" dirty="0" smtClean="0">
                <a:solidFill>
                  <a:schemeClr val="bg1"/>
                </a:solidFill>
              </a:rPr>
              <a:t>származik.</a:t>
            </a:r>
            <a:endParaRPr lang="hu-HU" sz="2400" dirty="0" smtClean="0">
              <a:solidFill>
                <a:schemeClr val="bg1"/>
              </a:solidFill>
            </a:endParaRPr>
          </a:p>
          <a:p>
            <a:r>
              <a:rPr lang="hu-HU" sz="2400" dirty="0" smtClean="0">
                <a:solidFill>
                  <a:schemeClr val="bg1"/>
                </a:solidFill>
              </a:rPr>
              <a:t>Segítségével nem </a:t>
            </a:r>
            <a:r>
              <a:rPr lang="hu-HU" sz="2400" dirty="0" smtClean="0">
                <a:solidFill>
                  <a:schemeClr val="bg1"/>
                </a:solidFill>
              </a:rPr>
              <a:t>kell segédosztályt </a:t>
            </a:r>
            <a:r>
              <a:rPr lang="hu-HU" sz="2400" dirty="0" smtClean="0">
                <a:solidFill>
                  <a:schemeClr val="bg1"/>
                </a:solidFill>
              </a:rPr>
              <a:t>definiálnunk, a </a:t>
            </a:r>
            <a:r>
              <a:rPr lang="hu-HU" sz="2400" dirty="0" err="1" smtClean="0">
                <a:solidFill>
                  <a:schemeClr val="bg1"/>
                </a:solidFill>
              </a:rPr>
              <a:t>compiler</a:t>
            </a:r>
            <a:r>
              <a:rPr lang="hu-HU" sz="2400" dirty="0" smtClean="0">
                <a:solidFill>
                  <a:schemeClr val="bg1"/>
                </a:solidFill>
              </a:rPr>
              <a:t> elkészítette nekünk. </a:t>
            </a:r>
            <a:br>
              <a:rPr lang="hu-HU" sz="2400" dirty="0" smtClean="0">
                <a:solidFill>
                  <a:schemeClr val="bg1"/>
                </a:solidFill>
              </a:rPr>
            </a:br>
            <a:r>
              <a:rPr lang="hu-HU" sz="2400" dirty="0" smtClean="0">
                <a:solidFill>
                  <a:schemeClr val="bg1"/>
                </a:solidFill>
              </a:rPr>
              <a:t>Nincs szükség fölösleges többlet munkára.</a:t>
            </a:r>
            <a:endParaRPr lang="hu-HU" sz="2400" dirty="0" smtClean="0">
              <a:solidFill>
                <a:schemeClr val="bg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802" y="2636912"/>
            <a:ext cx="8624918" cy="3384376"/>
          </a:xfrm>
        </p:spPr>
        <p:txBody>
          <a:bodyPr>
            <a:normAutofit fontScale="92500" lnSpcReduction="10000"/>
          </a:bodyPr>
          <a:lstStyle/>
          <a:p>
            <a:r>
              <a:rPr lang="hu-HU" dirty="0" smtClean="0">
                <a:solidFill>
                  <a:schemeClr val="bg1"/>
                </a:solidFill>
              </a:rPr>
              <a:t>Az osztály az inicializáláskor kapott tagokat </a:t>
            </a:r>
            <a:r>
              <a:rPr lang="hu-HU" dirty="0" smtClean="0">
                <a:solidFill>
                  <a:schemeClr val="bg1"/>
                </a:solidFill>
              </a:rPr>
              <a:t>kapja!</a:t>
            </a:r>
            <a:endParaRPr lang="hu-HU" dirty="0" smtClean="0">
              <a:solidFill>
                <a:schemeClr val="bg1"/>
              </a:solidFill>
            </a:endParaRPr>
          </a:p>
          <a:p>
            <a:pPr lvl="1">
              <a:buFont typeface="Arial" pitchFamily="34" charset="0"/>
              <a:buChar char="•"/>
            </a:pPr>
            <a:r>
              <a:rPr lang="hu-HU" dirty="0" smtClean="0">
                <a:solidFill>
                  <a:schemeClr val="bg1"/>
                </a:solidFill>
              </a:rPr>
              <a:t>Tulajdonságok</a:t>
            </a:r>
          </a:p>
          <a:p>
            <a:pPr lvl="1">
              <a:buFont typeface="Arial" pitchFamily="34" charset="0"/>
              <a:buChar char="•"/>
            </a:pPr>
            <a:r>
              <a:rPr lang="hu-HU" dirty="0" err="1" smtClean="0">
                <a:solidFill>
                  <a:schemeClr val="bg1"/>
                </a:solidFill>
              </a:rPr>
              <a:t>ToString</a:t>
            </a:r>
            <a:r>
              <a:rPr lang="hu-HU" dirty="0" smtClean="0">
                <a:solidFill>
                  <a:schemeClr val="bg1"/>
                </a:solidFill>
              </a:rPr>
              <a:t>()</a:t>
            </a:r>
          </a:p>
          <a:p>
            <a:pPr lvl="1">
              <a:buFont typeface="Arial" pitchFamily="34" charset="0"/>
              <a:buChar char="•"/>
            </a:pPr>
            <a:r>
              <a:rPr lang="hu-HU" dirty="0" err="1" smtClean="0">
                <a:solidFill>
                  <a:schemeClr val="bg1"/>
                </a:solidFill>
              </a:rPr>
              <a:t>Equals</a:t>
            </a:r>
            <a:r>
              <a:rPr lang="hu-HU" dirty="0" smtClean="0">
                <a:solidFill>
                  <a:schemeClr val="bg1"/>
                </a:solidFill>
              </a:rPr>
              <a:t>(</a:t>
            </a:r>
            <a:r>
              <a:rPr lang="hu-HU" dirty="0" err="1" smtClean="0">
                <a:solidFill>
                  <a:schemeClr val="bg1"/>
                </a:solidFill>
              </a:rPr>
              <a:t>object</a:t>
            </a:r>
            <a:r>
              <a:rPr lang="hu-HU" dirty="0" smtClean="0">
                <a:solidFill>
                  <a:schemeClr val="bg1"/>
                </a:solidFill>
              </a:rPr>
              <a:t>)</a:t>
            </a:r>
          </a:p>
          <a:p>
            <a:pPr lvl="1">
              <a:buFont typeface="Arial" pitchFamily="34" charset="0"/>
              <a:buChar char="•"/>
            </a:pPr>
            <a:r>
              <a:rPr lang="hu-HU" dirty="0" err="1" smtClean="0">
                <a:solidFill>
                  <a:schemeClr val="bg1"/>
                </a:solidFill>
              </a:rPr>
              <a:t>GetHashCode</a:t>
            </a:r>
            <a:r>
              <a:rPr lang="hu-HU" dirty="0" smtClean="0">
                <a:solidFill>
                  <a:schemeClr val="bg1"/>
                </a:solidFill>
              </a:rPr>
              <a:t>()</a:t>
            </a:r>
          </a:p>
          <a:p>
            <a:r>
              <a:rPr lang="hu-HU" dirty="0" smtClean="0">
                <a:solidFill>
                  <a:schemeClr val="bg1"/>
                </a:solidFill>
              </a:rPr>
              <a:t>Azonos típus- és névsorrend ugyanazt a típust hivatkozza</a:t>
            </a:r>
          </a:p>
        </p:txBody>
      </p:sp>
      <p:sp>
        <p:nvSpPr>
          <p:cNvPr id="8" name="Szövegdoboz 7"/>
          <p:cNvSpPr txBox="1"/>
          <p:nvPr/>
        </p:nvSpPr>
        <p:spPr>
          <a:xfrm>
            <a:off x="0" y="0"/>
            <a:ext cx="914400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Anonymous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Types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0" name="Szövegdoboz 9"/>
          <p:cNvSpPr txBox="1"/>
          <p:nvPr/>
        </p:nvSpPr>
        <p:spPr>
          <a:xfrm>
            <a:off x="611560" y="764704"/>
            <a:ext cx="7488832" cy="163121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2000" dirty="0" smtClean="0">
                <a:solidFill>
                  <a:srgbClr val="0000FF"/>
                </a:solidFill>
                <a:latin typeface="Consolas"/>
              </a:rPr>
              <a:t>var </a:t>
            </a:r>
            <a:r>
              <a:rPr lang="hu-HU" sz="2000" dirty="0" err="1" smtClean="0">
                <a:solidFill>
                  <a:schemeClr val="tx1"/>
                </a:solidFill>
                <a:latin typeface="Consolas"/>
              </a:rPr>
              <a:t>list</a:t>
            </a:r>
            <a:r>
              <a:rPr lang="hu-HU" sz="2000" dirty="0" smtClean="0">
                <a:solidFill>
                  <a:srgbClr val="0000FF"/>
                </a:solidFill>
                <a:latin typeface="Consolas"/>
              </a:rPr>
              <a:t> </a:t>
            </a:r>
            <a:r>
              <a:rPr lang="hu-HU" sz="2000" dirty="0" smtClean="0">
                <a:solidFill>
                  <a:schemeClr val="tx1"/>
                </a:solidFill>
                <a:latin typeface="Consolas"/>
              </a:rPr>
              <a:t>= </a:t>
            </a:r>
            <a:r>
              <a:rPr lang="hu-HU" sz="2000" dirty="0" err="1" smtClean="0">
                <a:solidFill>
                  <a:srgbClr val="0000FF"/>
                </a:solidFill>
                <a:latin typeface="Consolas"/>
              </a:rPr>
              <a:t>new</a:t>
            </a:r>
            <a:r>
              <a:rPr lang="hu-HU" sz="2000" dirty="0" smtClean="0">
                <a:solidFill>
                  <a:schemeClr val="tx1"/>
                </a:solidFill>
                <a:latin typeface="Consolas"/>
              </a:rPr>
              <a:t>[] {</a:t>
            </a:r>
          </a:p>
          <a:p>
            <a:r>
              <a:rPr lang="hu-HU" sz="2000" dirty="0" smtClean="0">
                <a:solidFill>
                  <a:srgbClr val="0000FF"/>
                </a:solidFill>
                <a:latin typeface="Consolas"/>
              </a:rPr>
              <a:t>	</a:t>
            </a:r>
            <a:r>
              <a:rPr lang="en-US" sz="2000" dirty="0" smtClean="0">
                <a:solidFill>
                  <a:srgbClr val="0000FF"/>
                </a:solidFill>
                <a:latin typeface="Consolas"/>
              </a:rPr>
              <a:t>new </a:t>
            </a:r>
            <a:r>
              <a:rPr lang="en-US" sz="2000" dirty="0" smtClean="0">
                <a:solidFill>
                  <a:schemeClr val="tx1"/>
                </a:solidFill>
                <a:latin typeface="Consolas"/>
              </a:rPr>
              <a:t>{ Title = </a:t>
            </a:r>
            <a:r>
              <a:rPr lang="en-US" sz="2000" dirty="0" smtClean="0">
                <a:solidFill>
                  <a:srgbClr val="A31515"/>
                </a:solidFill>
                <a:latin typeface="Consolas"/>
              </a:rPr>
              <a:t>"Coldplay"</a:t>
            </a:r>
            <a:r>
              <a:rPr lang="en-US" sz="2000" dirty="0" smtClean="0">
                <a:solidFill>
                  <a:schemeClr val="tx1"/>
                </a:solidFill>
                <a:latin typeface="Consolas"/>
              </a:rPr>
              <a:t>, Length = 591 },</a:t>
            </a:r>
          </a:p>
          <a:p>
            <a:r>
              <a:rPr lang="hu-HU" sz="2000" dirty="0" smtClean="0">
                <a:solidFill>
                  <a:srgbClr val="0000FF"/>
                </a:solidFill>
                <a:latin typeface="Consolas"/>
              </a:rPr>
              <a:t>	</a:t>
            </a:r>
            <a:r>
              <a:rPr lang="en-US" sz="2000" dirty="0" smtClean="0">
                <a:solidFill>
                  <a:srgbClr val="0000FF"/>
                </a:solidFill>
                <a:latin typeface="Consolas"/>
              </a:rPr>
              <a:t>new </a:t>
            </a:r>
            <a:r>
              <a:rPr lang="en-US" sz="2000" dirty="0" smtClean="0">
                <a:solidFill>
                  <a:schemeClr val="tx1"/>
                </a:solidFill>
                <a:latin typeface="Consolas"/>
              </a:rPr>
              <a:t>{ Title = </a:t>
            </a:r>
            <a:r>
              <a:rPr lang="en-US" sz="2000" dirty="0" smtClean="0">
                <a:solidFill>
                  <a:srgbClr val="A31515"/>
                </a:solidFill>
                <a:latin typeface="Consolas"/>
              </a:rPr>
              <a:t>"Bon </a:t>
            </a:r>
            <a:r>
              <a:rPr lang="en-US" sz="2000" dirty="0" err="1" smtClean="0">
                <a:solidFill>
                  <a:srgbClr val="A31515"/>
                </a:solidFill>
                <a:latin typeface="Consolas"/>
              </a:rPr>
              <a:t>Jovi</a:t>
            </a:r>
            <a:r>
              <a:rPr lang="en-US" sz="2000" dirty="0" smtClean="0">
                <a:solidFill>
                  <a:srgbClr val="A31515"/>
                </a:solidFill>
                <a:latin typeface="Consolas"/>
              </a:rPr>
              <a:t>"</a:t>
            </a:r>
            <a:r>
              <a:rPr lang="en-US" sz="2000" dirty="0" smtClean="0">
                <a:solidFill>
                  <a:schemeClr val="tx1"/>
                </a:solidFill>
                <a:latin typeface="Consolas"/>
              </a:rPr>
              <a:t>, Length = 397 } };</a:t>
            </a:r>
          </a:p>
          <a:p>
            <a:r>
              <a:rPr lang="hu-HU" sz="2000" dirty="0" err="1" smtClean="0">
                <a:solidFill>
                  <a:srgbClr val="0000FF"/>
                </a:solidFill>
                <a:latin typeface="Consolas"/>
              </a:rPr>
              <a:t>foreach</a:t>
            </a:r>
            <a:r>
              <a:rPr lang="hu-HU" sz="2000" dirty="0" smtClean="0">
                <a:solidFill>
                  <a:srgbClr val="0000FF"/>
                </a:solidFill>
                <a:latin typeface="Consolas"/>
              </a:rPr>
              <a:t> </a:t>
            </a:r>
            <a:r>
              <a:rPr lang="hu-HU" sz="2000" dirty="0" smtClean="0">
                <a:solidFill>
                  <a:schemeClr val="tx1"/>
                </a:solidFill>
                <a:latin typeface="Consolas"/>
              </a:rPr>
              <a:t>(</a:t>
            </a:r>
            <a:r>
              <a:rPr lang="hu-HU" sz="2000" dirty="0" smtClean="0">
                <a:solidFill>
                  <a:srgbClr val="0000FF"/>
                </a:solidFill>
                <a:latin typeface="Consolas"/>
              </a:rPr>
              <a:t>var </a:t>
            </a:r>
            <a:r>
              <a:rPr lang="hu-HU" sz="2000" dirty="0" smtClean="0">
                <a:solidFill>
                  <a:schemeClr val="tx1"/>
                </a:solidFill>
                <a:latin typeface="Consolas"/>
              </a:rPr>
              <a:t>x</a:t>
            </a:r>
            <a:r>
              <a:rPr lang="hu-HU" sz="2000" dirty="0" smtClean="0">
                <a:solidFill>
                  <a:srgbClr val="0000FF"/>
                </a:solidFill>
                <a:latin typeface="Consolas"/>
              </a:rPr>
              <a:t> </a:t>
            </a:r>
            <a:r>
              <a:rPr lang="hu-HU" sz="2000" dirty="0" err="1" smtClean="0">
                <a:solidFill>
                  <a:srgbClr val="0000FF"/>
                </a:solidFill>
                <a:latin typeface="Consolas"/>
              </a:rPr>
              <a:t>in</a:t>
            </a:r>
            <a:r>
              <a:rPr lang="hu-HU" sz="2000" dirty="0" smtClean="0">
                <a:solidFill>
                  <a:srgbClr val="0000FF"/>
                </a:solidFill>
                <a:latin typeface="Consolas"/>
              </a:rPr>
              <a:t> </a:t>
            </a:r>
            <a:r>
              <a:rPr lang="hu-HU" sz="2000" dirty="0" err="1" smtClean="0">
                <a:solidFill>
                  <a:schemeClr val="tx1"/>
                </a:solidFill>
                <a:latin typeface="Consolas"/>
              </a:rPr>
              <a:t>list.Filter</a:t>
            </a:r>
            <a:r>
              <a:rPr lang="hu-HU" sz="2000" dirty="0" smtClean="0">
                <a:solidFill>
                  <a:schemeClr val="tx1"/>
                </a:solidFill>
                <a:latin typeface="Consolas"/>
              </a:rPr>
              <a:t>(s =&gt; </a:t>
            </a:r>
            <a:r>
              <a:rPr lang="hu-HU" sz="2000" dirty="0" err="1" smtClean="0">
                <a:solidFill>
                  <a:schemeClr val="tx1"/>
                </a:solidFill>
                <a:latin typeface="Consolas"/>
              </a:rPr>
              <a:t>s.Length</a:t>
            </a:r>
            <a:r>
              <a:rPr lang="hu-HU" sz="2000" dirty="0" smtClean="0">
                <a:solidFill>
                  <a:schemeClr val="tx1"/>
                </a:solidFill>
                <a:latin typeface="Consolas"/>
              </a:rPr>
              <a:t> &lt; 300))</a:t>
            </a:r>
          </a:p>
          <a:p>
            <a:r>
              <a:rPr lang="hu-HU" sz="2000" dirty="0" smtClean="0">
                <a:solidFill>
                  <a:srgbClr val="0000FF"/>
                </a:solidFill>
                <a:latin typeface="Consolas"/>
              </a:rPr>
              <a:t>    </a:t>
            </a:r>
            <a:r>
              <a:rPr lang="hu-HU" sz="2000" dirty="0" err="1" smtClean="0">
                <a:solidFill>
                  <a:srgbClr val="2B91AF"/>
                </a:solidFill>
                <a:latin typeface="Consolas"/>
              </a:rPr>
              <a:t>Console</a:t>
            </a:r>
            <a:r>
              <a:rPr lang="hu-HU" sz="2000" dirty="0" err="1" smtClean="0">
                <a:solidFill>
                  <a:schemeClr val="tx1"/>
                </a:solidFill>
                <a:latin typeface="Consolas"/>
              </a:rPr>
              <a:t>.WriteLine</a:t>
            </a:r>
            <a:r>
              <a:rPr lang="hu-HU" sz="2000" dirty="0" smtClean="0">
                <a:solidFill>
                  <a:schemeClr val="tx1"/>
                </a:solidFill>
                <a:latin typeface="Consolas"/>
              </a:rPr>
              <a:t>(x);</a:t>
            </a:r>
          </a:p>
        </p:txBody>
      </p:sp>
      <p:sp>
        <p:nvSpPr>
          <p:cNvPr id="6" name="Rectangle 4"/>
          <p:cNvSpPr>
            <a:spLocks noChangeArrowheads="1"/>
          </p:cNvSpPr>
          <p:nvPr/>
        </p:nvSpPr>
        <p:spPr bwMode="auto">
          <a:xfrm>
            <a:off x="1547664" y="1103784"/>
            <a:ext cx="857256" cy="381000"/>
          </a:xfrm>
          <a:prstGeom prst="rect">
            <a:avLst/>
          </a:prstGeom>
          <a:solidFill>
            <a:srgbClr val="808080">
              <a:alpha val="23000"/>
            </a:srgbClr>
          </a:solidFill>
          <a:ln w="12700" algn="ctr">
            <a:solidFill>
              <a:srgbClr val="9966FF">
                <a:alpha val="47059"/>
              </a:srgbClr>
            </a:solidFill>
            <a:miter lim="800000"/>
            <a:headEnd/>
            <a:tailEnd/>
          </a:ln>
          <a:effectLst/>
        </p:spPr>
        <p:txBody>
          <a:bodyPr wrap="none" anchor="ctr"/>
          <a:lstStyle/>
          <a:p>
            <a:endParaRPr lang="hu-HU"/>
          </a:p>
        </p:txBody>
      </p:sp>
      <p:sp>
        <p:nvSpPr>
          <p:cNvPr id="7" name="Rectangle 4"/>
          <p:cNvSpPr>
            <a:spLocks noChangeArrowheads="1"/>
          </p:cNvSpPr>
          <p:nvPr/>
        </p:nvSpPr>
        <p:spPr bwMode="auto">
          <a:xfrm>
            <a:off x="3779912" y="1700808"/>
            <a:ext cx="1143008" cy="360040"/>
          </a:xfrm>
          <a:prstGeom prst="rect">
            <a:avLst/>
          </a:prstGeom>
          <a:solidFill>
            <a:srgbClr val="808080">
              <a:alpha val="23000"/>
            </a:srgbClr>
          </a:solidFill>
          <a:ln w="12700" algn="ctr">
            <a:solidFill>
              <a:srgbClr val="9966FF">
                <a:alpha val="47059"/>
              </a:srgbClr>
            </a:solidFill>
            <a:miter lim="800000"/>
            <a:headEnd/>
            <a:tailEnd/>
          </a:ln>
          <a:effectLst/>
        </p:spPr>
        <p:txBody>
          <a:bodyPr wrap="none" anchor="ctr"/>
          <a:lstStyle/>
          <a:p>
            <a:endParaRPr lang="hu-H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WinFX__01a"/>
          <p:cNvPicPr>
            <a:picLocks noChangeAspect="1" noChangeArrowheads="1"/>
          </p:cNvPicPr>
          <p:nvPr/>
        </p:nvPicPr>
        <p:blipFill>
          <a:blip r:embed="rId3" cstate="print"/>
          <a:srcRect/>
          <a:stretch>
            <a:fillRect/>
          </a:stretch>
        </p:blipFill>
        <p:spPr bwMode="auto">
          <a:xfrm>
            <a:off x="1997075" y="4937125"/>
            <a:ext cx="5149850" cy="1930400"/>
          </a:xfrm>
          <a:prstGeom prst="rect">
            <a:avLst/>
          </a:prstGeom>
          <a:solidFill>
            <a:schemeClr val="bg1">
              <a:alpha val="0"/>
            </a:schemeClr>
          </a:solidFill>
        </p:spPr>
      </p:pic>
      <p:pic>
        <p:nvPicPr>
          <p:cNvPr id="4" name="Picture 4" descr="Microsoft"/>
          <p:cNvPicPr>
            <a:picLocks noChangeAspect="1" noChangeArrowheads="1"/>
          </p:cNvPicPr>
          <p:nvPr/>
        </p:nvPicPr>
        <p:blipFill>
          <a:blip r:embed="rId4" cstate="print"/>
          <a:srcRect/>
          <a:stretch>
            <a:fillRect/>
          </a:stretch>
        </p:blipFill>
        <p:spPr bwMode="auto">
          <a:xfrm>
            <a:off x="2689225" y="1900238"/>
            <a:ext cx="1882775" cy="1882775"/>
          </a:xfrm>
          <a:prstGeom prst="rect">
            <a:avLst/>
          </a:prstGeom>
          <a:noFill/>
        </p:spPr>
      </p:pic>
      <p:pic>
        <p:nvPicPr>
          <p:cNvPr id="5" name="Picture 5" descr="Microsoft"/>
          <p:cNvPicPr>
            <a:picLocks noChangeAspect="1" noChangeArrowheads="1"/>
          </p:cNvPicPr>
          <p:nvPr/>
        </p:nvPicPr>
        <p:blipFill>
          <a:blip r:embed="rId5" cstate="print"/>
          <a:srcRect/>
          <a:stretch>
            <a:fillRect/>
          </a:stretch>
        </p:blipFill>
        <p:spPr bwMode="auto">
          <a:xfrm>
            <a:off x="4570413" y="1900238"/>
            <a:ext cx="1882775" cy="1882775"/>
          </a:xfrm>
          <a:prstGeom prst="rect">
            <a:avLst/>
          </a:prstGeom>
          <a:noFill/>
        </p:spPr>
      </p:pic>
      <p:pic>
        <p:nvPicPr>
          <p:cNvPr id="6" name="Picture 6" descr="Microsoft"/>
          <p:cNvPicPr>
            <a:picLocks noChangeAspect="1" noChangeArrowheads="1"/>
          </p:cNvPicPr>
          <p:nvPr/>
        </p:nvPicPr>
        <p:blipFill>
          <a:blip r:embed="rId6" cstate="print"/>
          <a:srcRect/>
          <a:stretch>
            <a:fillRect/>
          </a:stretch>
        </p:blipFill>
        <p:spPr bwMode="auto">
          <a:xfrm>
            <a:off x="2689225" y="3781425"/>
            <a:ext cx="1882775" cy="1882775"/>
          </a:xfrm>
          <a:prstGeom prst="rect">
            <a:avLst/>
          </a:prstGeom>
          <a:noFill/>
        </p:spPr>
      </p:pic>
      <p:pic>
        <p:nvPicPr>
          <p:cNvPr id="7" name="Picture 7" descr="Microsoft"/>
          <p:cNvPicPr>
            <a:picLocks noChangeAspect="1" noChangeArrowheads="1"/>
          </p:cNvPicPr>
          <p:nvPr/>
        </p:nvPicPr>
        <p:blipFill>
          <a:blip r:embed="rId7" cstate="print"/>
          <a:srcRect/>
          <a:stretch>
            <a:fillRect/>
          </a:stretch>
        </p:blipFill>
        <p:spPr bwMode="auto">
          <a:xfrm>
            <a:off x="4570413" y="3781425"/>
            <a:ext cx="1882775" cy="1882775"/>
          </a:xfrm>
          <a:prstGeom prst="rect">
            <a:avLst/>
          </a:prstGeom>
          <a:noFill/>
        </p:spPr>
      </p:pic>
      <p:pic>
        <p:nvPicPr>
          <p:cNvPr id="8" name="Picture 8" descr="Microsoft"/>
          <p:cNvPicPr>
            <a:picLocks noChangeAspect="1" noChangeArrowheads="1"/>
          </p:cNvPicPr>
          <p:nvPr/>
        </p:nvPicPr>
        <p:blipFill>
          <a:blip r:embed="rId8" cstate="print"/>
          <a:srcRect/>
          <a:stretch>
            <a:fillRect/>
          </a:stretch>
        </p:blipFill>
        <p:spPr bwMode="auto">
          <a:xfrm>
            <a:off x="3205163" y="2416175"/>
            <a:ext cx="2733675" cy="2733675"/>
          </a:xfrm>
          <a:prstGeom prst="rect">
            <a:avLst/>
          </a:prstGeom>
          <a:noFill/>
        </p:spPr>
      </p:pic>
      <p:pic>
        <p:nvPicPr>
          <p:cNvPr id="9" name="Picture 9" descr="Microsoft"/>
          <p:cNvPicPr>
            <a:picLocks noChangeAspect="1" noChangeArrowheads="1"/>
          </p:cNvPicPr>
          <p:nvPr/>
        </p:nvPicPr>
        <p:blipFill>
          <a:blip r:embed="rId9" cstate="print"/>
          <a:srcRect/>
          <a:stretch>
            <a:fillRect/>
          </a:stretch>
        </p:blipFill>
        <p:spPr bwMode="auto">
          <a:xfrm>
            <a:off x="2638425" y="1847850"/>
            <a:ext cx="3867150" cy="3867150"/>
          </a:xfrm>
          <a:prstGeom prst="rect">
            <a:avLst/>
          </a:prstGeom>
          <a:noFill/>
        </p:spPr>
      </p:pic>
      <p:sp>
        <p:nvSpPr>
          <p:cNvPr id="11" name="Szövegdoboz 10"/>
          <p:cNvSpPr txBox="1"/>
          <p:nvPr/>
        </p:nvSpPr>
        <p:spPr>
          <a:xfrm>
            <a:off x="0" y="0"/>
            <a:ext cx="4071934"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Jövő elkezdődött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500"/>
                                        <p:tgtEl>
                                          <p:spTgt spid="10"/>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out)">
                                      <p:cBhvr>
                                        <p:cTn id="11" dur="1000"/>
                                        <p:tgtEl>
                                          <p:spTgt spid="8"/>
                                        </p:tgtEl>
                                      </p:cBhvr>
                                    </p:animEffect>
                                  </p:childTnLst>
                                </p:cTn>
                              </p:par>
                            </p:childTnLst>
                          </p:cTn>
                        </p:par>
                        <p:par>
                          <p:cTn id="12" fill="hold">
                            <p:stCondLst>
                              <p:cond delay="1500"/>
                            </p:stCondLst>
                            <p:childTnLst>
                              <p:par>
                                <p:cTn id="13" presetID="18" presetClass="entr" presetSubtype="3"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upRight)">
                                      <p:cBhvr>
                                        <p:cTn id="15" dur="500"/>
                                        <p:tgtEl>
                                          <p:spTgt spid="5"/>
                                        </p:tgtEl>
                                      </p:cBhvr>
                                    </p:animEffect>
                                  </p:childTnLst>
                                </p:cTn>
                              </p:par>
                            </p:childTnLst>
                          </p:cTn>
                        </p:par>
                        <p:par>
                          <p:cTn id="16" fill="hold">
                            <p:stCondLst>
                              <p:cond delay="2000"/>
                            </p:stCondLst>
                            <p:childTnLst>
                              <p:par>
                                <p:cTn id="17" presetID="18" presetClass="entr" presetSubtype="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Right)">
                                      <p:cBhvr>
                                        <p:cTn id="19" dur="500"/>
                                        <p:tgtEl>
                                          <p:spTgt spid="7"/>
                                        </p:tgtEl>
                                      </p:cBhvr>
                                    </p:animEffect>
                                  </p:childTnLst>
                                </p:cTn>
                              </p:par>
                            </p:childTnLst>
                          </p:cTn>
                        </p:par>
                        <p:par>
                          <p:cTn id="20" fill="hold">
                            <p:stCondLst>
                              <p:cond delay="2500"/>
                            </p:stCondLst>
                            <p:childTnLst>
                              <p:par>
                                <p:cTn id="21" presetID="18" presetClass="entr" presetSubtype="1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downLeft)">
                                      <p:cBhvr>
                                        <p:cTn id="23" dur="500"/>
                                        <p:tgtEl>
                                          <p:spTgt spid="6"/>
                                        </p:tgtEl>
                                      </p:cBhvr>
                                    </p:animEffect>
                                  </p:childTnLst>
                                </p:cTn>
                              </p:par>
                            </p:childTnLst>
                          </p:cTn>
                        </p:par>
                        <p:par>
                          <p:cTn id="24" fill="hold">
                            <p:stCondLst>
                              <p:cond delay="3000"/>
                            </p:stCondLst>
                            <p:childTnLst>
                              <p:par>
                                <p:cTn id="25" presetID="18" presetClass="entr" presetSubtype="9"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trips(up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ou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692696"/>
            <a:ext cx="8624918" cy="5929354"/>
          </a:xfrm>
        </p:spPr>
        <p:txBody>
          <a:bodyPr>
            <a:normAutofit/>
          </a:bodyPr>
          <a:lstStyle/>
          <a:p>
            <a:pPr>
              <a:buNone/>
            </a:pPr>
            <a:r>
              <a:rPr lang="hu-HU" dirty="0" smtClean="0">
                <a:solidFill>
                  <a:schemeClr val="bg1"/>
                </a:solidFill>
              </a:rPr>
              <a:t>	A C# 2.0 </a:t>
            </a:r>
            <a:r>
              <a:rPr lang="hu-HU" dirty="0" err="1" smtClean="0">
                <a:solidFill>
                  <a:schemeClr val="bg1"/>
                </a:solidFill>
              </a:rPr>
              <a:t>-ban</a:t>
            </a:r>
            <a:r>
              <a:rPr lang="hu-HU" dirty="0" smtClean="0">
                <a:solidFill>
                  <a:schemeClr val="bg1"/>
                </a:solidFill>
              </a:rPr>
              <a:t> megismert </a:t>
            </a:r>
            <a:r>
              <a:rPr lang="hu-HU" dirty="0" err="1" smtClean="0">
                <a:solidFill>
                  <a:schemeClr val="bg1"/>
                </a:solidFill>
              </a:rPr>
              <a:t>partial</a:t>
            </a:r>
            <a:r>
              <a:rPr lang="hu-HU" dirty="0" smtClean="0">
                <a:solidFill>
                  <a:schemeClr val="bg1"/>
                </a:solidFill>
              </a:rPr>
              <a:t> </a:t>
            </a:r>
            <a:r>
              <a:rPr lang="hu-HU" dirty="0" err="1" smtClean="0">
                <a:solidFill>
                  <a:schemeClr val="bg1"/>
                </a:solidFill>
              </a:rPr>
              <a:t>class</a:t>
            </a:r>
            <a:r>
              <a:rPr lang="hu-HU" dirty="0" smtClean="0">
                <a:solidFill>
                  <a:schemeClr val="bg1"/>
                </a:solidFill>
              </a:rPr>
              <a:t> képességeit bővíti ki.</a:t>
            </a:r>
          </a:p>
          <a:p>
            <a:pPr>
              <a:buNone/>
            </a:pPr>
            <a:r>
              <a:rPr lang="hu-HU" sz="1800" i="1" dirty="0" smtClean="0">
                <a:solidFill>
                  <a:schemeClr val="bg1"/>
                </a:solidFill>
              </a:rPr>
              <a:t>	(Az osztályok kódját szétszórhattuk több forrásfájlba, és ha mindkét helyen megjelöltük </a:t>
            </a:r>
            <a:r>
              <a:rPr lang="hu-HU" sz="1800" i="1" dirty="0" err="1" smtClean="0">
                <a:solidFill>
                  <a:schemeClr val="bg1"/>
                </a:solidFill>
              </a:rPr>
              <a:t>classunkat</a:t>
            </a:r>
            <a:r>
              <a:rPr lang="hu-HU" sz="1800" i="1" dirty="0" smtClean="0">
                <a:solidFill>
                  <a:schemeClr val="bg1"/>
                </a:solidFill>
              </a:rPr>
              <a:t> a </a:t>
            </a:r>
            <a:r>
              <a:rPr lang="hu-HU" sz="1800" i="1" dirty="0" err="1" smtClean="0">
                <a:solidFill>
                  <a:schemeClr val="bg1"/>
                </a:solidFill>
              </a:rPr>
              <a:t>partial</a:t>
            </a:r>
            <a:r>
              <a:rPr lang="hu-HU" sz="1800" i="1" dirty="0" smtClean="0">
                <a:solidFill>
                  <a:schemeClr val="bg1"/>
                </a:solidFill>
              </a:rPr>
              <a:t> kulcsszóval, akkor a fordító </a:t>
            </a:r>
            <a:r>
              <a:rPr lang="hu-HU" sz="1800" i="1" dirty="0" smtClean="0">
                <a:solidFill>
                  <a:schemeClr val="bg1"/>
                </a:solidFill>
              </a:rPr>
              <a:t>összefésülte </a:t>
            </a:r>
            <a:r>
              <a:rPr lang="hu-HU" sz="1800" i="1" dirty="0" smtClean="0">
                <a:solidFill>
                  <a:schemeClr val="bg1"/>
                </a:solidFill>
              </a:rPr>
              <a:t>őket.)</a:t>
            </a:r>
          </a:p>
          <a:p>
            <a:pPr>
              <a:buNone/>
            </a:pPr>
            <a:endParaRPr lang="hu-HU" dirty="0" smtClean="0">
              <a:solidFill>
                <a:schemeClr val="bg1"/>
              </a:solidFill>
            </a:endParaRPr>
          </a:p>
          <a:p>
            <a:pPr>
              <a:buNone/>
            </a:pPr>
            <a:r>
              <a:rPr lang="hu-HU" dirty="0" smtClean="0">
                <a:solidFill>
                  <a:schemeClr val="bg1"/>
                </a:solidFill>
              </a:rPr>
              <a:t>	C# 3.0 –</a:t>
            </a:r>
            <a:r>
              <a:rPr lang="hu-HU" dirty="0" err="1" smtClean="0">
                <a:solidFill>
                  <a:schemeClr val="bg1"/>
                </a:solidFill>
              </a:rPr>
              <a:t>tól</a:t>
            </a:r>
            <a:r>
              <a:rPr lang="hu-HU" dirty="0" smtClean="0">
                <a:solidFill>
                  <a:schemeClr val="bg1"/>
                </a:solidFill>
              </a:rPr>
              <a:t> megjelölhetünk metódusokat is a </a:t>
            </a:r>
            <a:r>
              <a:rPr lang="hu-HU" dirty="0" err="1" smtClean="0">
                <a:solidFill>
                  <a:schemeClr val="bg1"/>
                </a:solidFill>
                <a:effectLst>
                  <a:outerShdw blurRad="38100" dist="38100" dir="2700000" algn="tl">
                    <a:srgbClr val="000000">
                      <a:alpha val="43137"/>
                    </a:srgbClr>
                  </a:outerShdw>
                </a:effectLst>
              </a:rPr>
              <a:t>parital</a:t>
            </a:r>
            <a:r>
              <a:rPr lang="hu-HU" dirty="0" smtClean="0">
                <a:solidFill>
                  <a:schemeClr val="bg1"/>
                </a:solidFill>
                <a:effectLst>
                  <a:outerShdw blurRad="38100" dist="38100" dir="2700000" algn="tl">
                    <a:srgbClr val="000000">
                      <a:alpha val="43137"/>
                    </a:srgbClr>
                  </a:outerShdw>
                </a:effectLst>
              </a:rPr>
              <a:t> </a:t>
            </a:r>
            <a:r>
              <a:rPr lang="hu-HU" dirty="0" smtClean="0">
                <a:solidFill>
                  <a:schemeClr val="bg1"/>
                </a:solidFill>
              </a:rPr>
              <a:t>kulcsszóval</a:t>
            </a:r>
            <a:r>
              <a:rPr lang="hu-HU" dirty="0" smtClean="0">
                <a:solidFill>
                  <a:schemeClr val="bg1"/>
                </a:solidFill>
              </a:rPr>
              <a:t>.</a:t>
            </a:r>
            <a:endParaRPr lang="hu-HU" dirty="0" smtClean="0">
              <a:solidFill>
                <a:schemeClr val="bg1"/>
              </a:solidFill>
            </a:endParaRPr>
          </a:p>
          <a:p>
            <a:pPr>
              <a:buNone/>
            </a:pPr>
            <a:r>
              <a:rPr lang="hu-HU" dirty="0" smtClean="0">
                <a:solidFill>
                  <a:schemeClr val="bg1"/>
                </a:solidFill>
              </a:rPr>
              <a:t>	A fordító, ahogy a parciális osztályokat a parciális osztályokat és azok hívásait is összefésüli.</a:t>
            </a:r>
          </a:p>
          <a:p>
            <a:pPr>
              <a:buNone/>
            </a:pPr>
            <a:endParaRPr lang="hu-HU" dirty="0" smtClean="0">
              <a:solidFill>
                <a:schemeClr val="bg1"/>
              </a:solidFill>
            </a:endParaRPr>
          </a:p>
          <a:p>
            <a:pPr>
              <a:buNone/>
            </a:pPr>
            <a:endParaRPr lang="hu-HU" dirty="0" smtClean="0">
              <a:solidFill>
                <a:schemeClr val="bg1"/>
              </a:solidFill>
            </a:endParaRPr>
          </a:p>
          <a:p>
            <a:pPr>
              <a:buNone/>
            </a:pPr>
            <a:endParaRPr lang="hu-HU" dirty="0" smtClean="0">
              <a:solidFill>
                <a:schemeClr val="bg1"/>
              </a:solidFill>
            </a:endParaRPr>
          </a:p>
        </p:txBody>
      </p:sp>
      <p:sp>
        <p:nvSpPr>
          <p:cNvPr id="8" name="Szövegdoboz 7"/>
          <p:cNvSpPr txBox="1"/>
          <p:nvPr/>
        </p:nvSpPr>
        <p:spPr>
          <a:xfrm>
            <a:off x="0" y="0"/>
            <a:ext cx="914400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Partial</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Methods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Szövegdoboz 4"/>
          <p:cNvSpPr txBox="1"/>
          <p:nvPr/>
        </p:nvSpPr>
        <p:spPr>
          <a:xfrm>
            <a:off x="-8929782" y="3718679"/>
            <a:ext cx="7929586" cy="313932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008000"/>
                </a:solidFill>
              </a:rPr>
              <a:t>// </a:t>
            </a:r>
            <a:r>
              <a:rPr lang="hu-HU" dirty="0" err="1" smtClean="0">
                <a:solidFill>
                  <a:srgbClr val="008000"/>
                </a:solidFill>
              </a:rPr>
              <a:t>Auto-generated</a:t>
            </a:r>
            <a:r>
              <a:rPr lang="hu-HU" dirty="0" smtClean="0">
                <a:solidFill>
                  <a:srgbClr val="008000"/>
                </a:solidFill>
              </a:rPr>
              <a:t> part:</a:t>
            </a:r>
          </a:p>
          <a:p>
            <a:r>
              <a:rPr lang="hu-HU" dirty="0" smtClean="0">
                <a:solidFill>
                  <a:srgbClr val="008000"/>
                </a:solidFill>
              </a:rPr>
              <a:t>    </a:t>
            </a:r>
            <a:r>
              <a:rPr lang="hu-HU" dirty="0" err="1" smtClean="0">
                <a:solidFill>
                  <a:srgbClr val="0000FF"/>
                </a:solidFill>
              </a:rPr>
              <a:t>public</a:t>
            </a:r>
            <a:r>
              <a:rPr lang="hu-HU" dirty="0" smtClean="0">
                <a:solidFill>
                  <a:srgbClr val="0000FF"/>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class</a:t>
            </a:r>
            <a:r>
              <a:rPr lang="hu-HU" dirty="0" smtClean="0">
                <a:solidFill>
                  <a:srgbClr val="0000FF"/>
                </a:solidFill>
              </a:rPr>
              <a:t> </a:t>
            </a:r>
            <a:r>
              <a:rPr lang="hu-HU" dirty="0" err="1" smtClean="0">
                <a:solidFill>
                  <a:srgbClr val="2B91AF"/>
                </a:solidFill>
              </a:rPr>
              <a:t>PartialExampleType</a:t>
            </a:r>
            <a:endParaRPr lang="hu-HU" dirty="0" smtClean="0">
              <a:solidFill>
                <a:srgbClr val="2B91AF"/>
              </a:solidFill>
            </a:endParaRPr>
          </a:p>
          <a:p>
            <a:r>
              <a:rPr lang="hu-HU" dirty="0" smtClean="0">
                <a:solidFill>
                  <a:srgbClr val="2B91AF"/>
                </a:solidFill>
              </a:rPr>
              <a:t>    {</a:t>
            </a:r>
          </a:p>
          <a:p>
            <a:r>
              <a:rPr lang="hu-HU" dirty="0" smtClean="0">
                <a:solidFill>
                  <a:srgbClr val="2B91AF"/>
                </a:solidFill>
              </a:rPr>
              <a:t>        </a:t>
            </a:r>
            <a:r>
              <a:rPr lang="hu-HU" dirty="0" err="1" smtClean="0">
                <a:solidFill>
                  <a:srgbClr val="0000FF"/>
                </a:solidFill>
              </a:rPr>
              <a:t>public</a:t>
            </a:r>
            <a:r>
              <a:rPr lang="hu-HU" dirty="0" smtClean="0">
                <a:solidFill>
                  <a:srgbClr val="0000FF"/>
                </a:solidFill>
              </a:rPr>
              <a:t> </a:t>
            </a:r>
            <a:r>
              <a:rPr lang="hu-HU" dirty="0" err="1" smtClean="0">
                <a:solidFill>
                  <a:srgbClr val="0000FF"/>
                </a:solidFill>
              </a:rPr>
              <a:t>void</a:t>
            </a:r>
            <a:r>
              <a:rPr lang="hu-HU" dirty="0" smtClean="0">
                <a:solidFill>
                  <a:srgbClr val="0000FF"/>
                </a:solidFill>
              </a:rPr>
              <a:t> </a:t>
            </a:r>
            <a:r>
              <a:rPr lang="hu-HU" dirty="0" err="1" smtClean="0">
                <a:solidFill>
                  <a:srgbClr val="0000FF"/>
                </a:solidFill>
              </a:rPr>
              <a:t>GeneratedMethod</a:t>
            </a:r>
            <a:r>
              <a:rPr lang="hu-HU" dirty="0" smtClean="0">
                <a:solidFill>
                  <a:srgbClr val="0000FF"/>
                </a:solidFill>
              </a:rPr>
              <a:t>()</a:t>
            </a:r>
          </a:p>
          <a:p>
            <a:r>
              <a:rPr lang="hu-HU" dirty="0" smtClean="0">
                <a:solidFill>
                  <a:srgbClr val="0000FF"/>
                </a:solidFill>
              </a:rPr>
              <a:t>        {</a:t>
            </a:r>
          </a:p>
          <a:p>
            <a:r>
              <a:rPr lang="hu-HU" dirty="0" smtClean="0">
                <a:solidFill>
                  <a:srgbClr val="0000FF"/>
                </a:solidFill>
              </a:rPr>
              <a:t>            </a:t>
            </a:r>
            <a:r>
              <a:rPr lang="hu-HU" dirty="0" err="1" smtClean="0">
                <a:solidFill>
                  <a:srgbClr val="2B91AF"/>
                </a:solidFill>
              </a:rPr>
              <a:t>Console.WriteLine</a:t>
            </a:r>
            <a:r>
              <a:rPr lang="hu-HU" dirty="0" smtClean="0">
                <a:solidFill>
                  <a:srgbClr val="2B91AF"/>
                </a:solidFill>
              </a:rPr>
              <a:t>(</a:t>
            </a:r>
            <a:r>
              <a:rPr lang="hu-HU" dirty="0" smtClean="0">
                <a:solidFill>
                  <a:srgbClr val="A31515"/>
                </a:solidFill>
              </a:rPr>
              <a:t>"</a:t>
            </a:r>
            <a:r>
              <a:rPr lang="hu-HU" dirty="0" err="1" smtClean="0">
                <a:solidFill>
                  <a:srgbClr val="A31515"/>
                </a:solidFill>
              </a:rPr>
              <a:t>GeneratedMethod</a:t>
            </a:r>
            <a:r>
              <a:rPr lang="hu-HU" dirty="0" smtClean="0">
                <a:solidFill>
                  <a:srgbClr val="A31515"/>
                </a:solidFill>
              </a:rPr>
              <a:t>() </a:t>
            </a:r>
            <a:r>
              <a:rPr lang="hu-HU" dirty="0" err="1" smtClean="0">
                <a:solidFill>
                  <a:srgbClr val="A31515"/>
                </a:solidFill>
              </a:rPr>
              <a:t>calls</a:t>
            </a:r>
            <a:r>
              <a:rPr lang="hu-HU" dirty="0" smtClean="0">
                <a:solidFill>
                  <a:srgbClr val="A31515"/>
                </a:solidFill>
              </a:rPr>
              <a:t> </a:t>
            </a:r>
            <a:r>
              <a:rPr lang="hu-HU" dirty="0" err="1" smtClean="0">
                <a:solidFill>
                  <a:srgbClr val="A31515"/>
                </a:solidFill>
              </a:rPr>
              <a:t>PartialMetod</a:t>
            </a:r>
            <a:r>
              <a:rPr lang="hu-HU" dirty="0" smtClean="0">
                <a:solidFill>
                  <a:srgbClr val="A31515"/>
                </a:solidFill>
              </a:rPr>
              <a:t>()");</a:t>
            </a:r>
          </a:p>
          <a:p>
            <a:r>
              <a:rPr lang="hu-HU" dirty="0" smtClean="0">
                <a:solidFill>
                  <a:srgbClr val="A31515"/>
                </a:solidFill>
              </a:rPr>
              <a:t>            </a:t>
            </a:r>
            <a:r>
              <a:rPr lang="hu-HU" dirty="0" err="1" smtClean="0">
                <a:solidFill>
                  <a:srgbClr val="A31515"/>
                </a:solidFill>
              </a:rPr>
              <a:t>PartialMethod</a:t>
            </a:r>
            <a:r>
              <a:rPr lang="hu-HU" dirty="0" smtClean="0">
                <a:solidFill>
                  <a:srgbClr val="A31515"/>
                </a:solidFill>
              </a:rPr>
              <a:t>();</a:t>
            </a:r>
          </a:p>
          <a:p>
            <a:r>
              <a:rPr lang="hu-HU" dirty="0" smtClean="0">
                <a:solidFill>
                  <a:srgbClr val="A31515"/>
                </a:solidFill>
              </a:rPr>
              <a:t>        }</a:t>
            </a:r>
          </a:p>
          <a:p>
            <a:endParaRPr lang="hu-HU" dirty="0" smtClean="0">
              <a:solidFill>
                <a:srgbClr val="A31515"/>
              </a:solidFill>
            </a:endParaRPr>
          </a:p>
          <a:p>
            <a:r>
              <a:rPr lang="hu-HU" dirty="0" smtClean="0">
                <a:solidFill>
                  <a:srgbClr val="A31515"/>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void</a:t>
            </a:r>
            <a:r>
              <a:rPr lang="hu-HU" dirty="0" smtClean="0">
                <a:solidFill>
                  <a:srgbClr val="0000FF"/>
                </a:solidFill>
              </a:rPr>
              <a:t> </a:t>
            </a:r>
            <a:r>
              <a:rPr lang="hu-HU" dirty="0" err="1" smtClean="0">
                <a:solidFill>
                  <a:srgbClr val="0000FF"/>
                </a:solidFill>
              </a:rPr>
              <a:t>PartialMethod</a:t>
            </a:r>
            <a:r>
              <a:rPr lang="hu-HU" dirty="0" smtClean="0">
                <a:solidFill>
                  <a:srgbClr val="0000FF"/>
                </a:solidFill>
              </a:rPr>
              <a:t>();</a:t>
            </a:r>
          </a:p>
          <a:p>
            <a:r>
              <a:rPr lang="hu-HU" dirty="0" smtClean="0">
                <a:solidFill>
                  <a:srgbClr val="0000FF"/>
                </a:solidFill>
              </a:rPr>
              <a:t>    }</a:t>
            </a:r>
            <a:endParaRPr lang="hu-HU"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14356"/>
            <a:ext cx="8929718" cy="1634524"/>
          </a:xfrm>
        </p:spPr>
        <p:txBody>
          <a:bodyPr>
            <a:normAutofit/>
          </a:bodyPr>
          <a:lstStyle/>
          <a:p>
            <a:pPr>
              <a:buNone/>
            </a:pPr>
            <a:r>
              <a:rPr lang="hu-HU" dirty="0" smtClean="0">
                <a:solidFill>
                  <a:schemeClr val="bg1"/>
                </a:solidFill>
              </a:rPr>
              <a:t>	Nem muszáj megvalósítani. Ha nem valósítjuk meg a parciális metódust, a fordító nem fordítja be a hívást.</a:t>
            </a:r>
          </a:p>
        </p:txBody>
      </p:sp>
      <p:sp>
        <p:nvSpPr>
          <p:cNvPr id="8" name="Szövegdoboz 7"/>
          <p:cNvSpPr txBox="1"/>
          <p:nvPr/>
        </p:nvSpPr>
        <p:spPr>
          <a:xfrm>
            <a:off x="0" y="0"/>
            <a:ext cx="914400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Partial</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Methods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Szövegdoboz 4"/>
          <p:cNvSpPr txBox="1"/>
          <p:nvPr/>
        </p:nvSpPr>
        <p:spPr>
          <a:xfrm>
            <a:off x="0" y="2289943"/>
            <a:ext cx="6929454" cy="286232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008000"/>
                </a:solidFill>
              </a:rPr>
              <a:t>// </a:t>
            </a:r>
            <a:r>
              <a:rPr lang="hu-HU" dirty="0" err="1" smtClean="0">
                <a:solidFill>
                  <a:srgbClr val="008000"/>
                </a:solidFill>
              </a:rPr>
              <a:t>Auto-generated</a:t>
            </a:r>
            <a:r>
              <a:rPr lang="hu-HU" dirty="0" smtClean="0">
                <a:solidFill>
                  <a:srgbClr val="008000"/>
                </a:solidFill>
              </a:rPr>
              <a:t> part:</a:t>
            </a:r>
          </a:p>
          <a:p>
            <a:r>
              <a:rPr lang="hu-HU" dirty="0" err="1" smtClean="0">
                <a:solidFill>
                  <a:srgbClr val="0000FF"/>
                </a:solidFill>
              </a:rPr>
              <a:t>public</a:t>
            </a:r>
            <a:r>
              <a:rPr lang="hu-HU" dirty="0" smtClean="0">
                <a:solidFill>
                  <a:srgbClr val="0000FF"/>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class</a:t>
            </a:r>
            <a:r>
              <a:rPr lang="hu-HU" dirty="0" smtClean="0">
                <a:solidFill>
                  <a:srgbClr val="0000FF"/>
                </a:solidFill>
              </a:rPr>
              <a:t> </a:t>
            </a:r>
            <a:r>
              <a:rPr lang="hu-HU" dirty="0" err="1" smtClean="0">
                <a:solidFill>
                  <a:schemeClr val="tx1"/>
                </a:solidFill>
              </a:rPr>
              <a:t>PartialExampleType</a:t>
            </a:r>
            <a:endParaRPr lang="hu-HU" dirty="0" smtClean="0">
              <a:solidFill>
                <a:schemeClr val="tx1"/>
              </a:solidFill>
            </a:endParaRPr>
          </a:p>
          <a:p>
            <a:r>
              <a:rPr lang="hu-HU" dirty="0" smtClean="0">
                <a:solidFill>
                  <a:schemeClr val="tx1"/>
                </a:solidFill>
              </a:rPr>
              <a:t>{</a:t>
            </a:r>
            <a:endParaRPr lang="hu-HU" dirty="0" smtClean="0">
              <a:solidFill>
                <a:schemeClr val="tx1"/>
              </a:solidFill>
            </a:endParaRPr>
          </a:p>
          <a:p>
            <a:r>
              <a:rPr lang="hu-HU" dirty="0" smtClean="0">
                <a:solidFill>
                  <a:srgbClr val="2B91AF"/>
                </a:solidFill>
              </a:rPr>
              <a:t>    </a:t>
            </a:r>
            <a:r>
              <a:rPr lang="hu-HU" dirty="0" err="1" smtClean="0">
                <a:solidFill>
                  <a:srgbClr val="0000FF"/>
                </a:solidFill>
              </a:rPr>
              <a:t>public</a:t>
            </a:r>
            <a:r>
              <a:rPr lang="hu-HU" dirty="0" smtClean="0">
                <a:solidFill>
                  <a:srgbClr val="0000FF"/>
                </a:solidFill>
              </a:rPr>
              <a:t> </a:t>
            </a:r>
            <a:r>
              <a:rPr lang="hu-HU" dirty="0" err="1" smtClean="0">
                <a:solidFill>
                  <a:srgbClr val="0000FF"/>
                </a:solidFill>
              </a:rPr>
              <a:t>void</a:t>
            </a:r>
            <a:r>
              <a:rPr lang="hu-HU" dirty="0" smtClean="0">
                <a:solidFill>
                  <a:srgbClr val="0000FF"/>
                </a:solidFill>
              </a:rPr>
              <a:t> </a:t>
            </a:r>
            <a:r>
              <a:rPr lang="hu-HU" dirty="0" err="1" smtClean="0">
                <a:solidFill>
                  <a:schemeClr val="tx1"/>
                </a:solidFill>
              </a:rPr>
              <a:t>GeneratedMethod</a:t>
            </a:r>
            <a:r>
              <a:rPr lang="hu-HU" dirty="0" smtClean="0">
                <a:solidFill>
                  <a:schemeClr val="tx1"/>
                </a:solidFill>
              </a:rPr>
              <a:t>()</a:t>
            </a:r>
          </a:p>
          <a:p>
            <a:r>
              <a:rPr lang="hu-HU" dirty="0" smtClean="0">
                <a:solidFill>
                  <a:schemeClr val="tx1"/>
                </a:solidFill>
              </a:rPr>
              <a:t>    </a:t>
            </a:r>
            <a:r>
              <a:rPr lang="hu-HU" dirty="0" smtClean="0">
                <a:solidFill>
                  <a:schemeClr val="tx1"/>
                </a:solidFill>
              </a:rPr>
              <a:t>{</a:t>
            </a:r>
          </a:p>
          <a:p>
            <a:r>
              <a:rPr lang="hu-HU" dirty="0" smtClean="0">
                <a:solidFill>
                  <a:srgbClr val="0000FF"/>
                </a:solidFill>
              </a:rPr>
              <a:t>        </a:t>
            </a:r>
            <a:r>
              <a:rPr lang="hu-HU" dirty="0" err="1" smtClean="0">
                <a:solidFill>
                  <a:srgbClr val="2B91AF"/>
                </a:solidFill>
              </a:rPr>
              <a:t>Console</a:t>
            </a:r>
            <a:r>
              <a:rPr lang="hu-HU" dirty="0" err="1" smtClean="0">
                <a:solidFill>
                  <a:schemeClr val="tx1"/>
                </a:solidFill>
              </a:rPr>
              <a:t>.WriteLine</a:t>
            </a:r>
            <a:r>
              <a:rPr lang="hu-HU" dirty="0" smtClean="0">
                <a:solidFill>
                  <a:schemeClr val="tx1"/>
                </a:solidFill>
              </a:rPr>
              <a:t>(</a:t>
            </a:r>
            <a:r>
              <a:rPr lang="hu-HU" dirty="0" smtClean="0">
                <a:solidFill>
                  <a:srgbClr val="A31515"/>
                </a:solidFill>
              </a:rPr>
              <a:t>"</a:t>
            </a:r>
            <a:r>
              <a:rPr lang="hu-HU" dirty="0" err="1" smtClean="0">
                <a:solidFill>
                  <a:srgbClr val="A31515"/>
                </a:solidFill>
              </a:rPr>
              <a:t>GeneratedMethod</a:t>
            </a:r>
            <a:r>
              <a:rPr lang="hu-HU" dirty="0" smtClean="0">
                <a:solidFill>
                  <a:srgbClr val="A31515"/>
                </a:solidFill>
              </a:rPr>
              <a:t>() </a:t>
            </a:r>
            <a:r>
              <a:rPr lang="hu-HU" dirty="0" err="1" smtClean="0">
                <a:solidFill>
                  <a:srgbClr val="A31515"/>
                </a:solidFill>
              </a:rPr>
              <a:t>calls</a:t>
            </a:r>
            <a:r>
              <a:rPr lang="hu-HU" dirty="0" smtClean="0">
                <a:solidFill>
                  <a:srgbClr val="A31515"/>
                </a:solidFill>
              </a:rPr>
              <a:t> </a:t>
            </a:r>
            <a:r>
              <a:rPr lang="hu-HU" dirty="0" err="1" smtClean="0">
                <a:solidFill>
                  <a:srgbClr val="A31515"/>
                </a:solidFill>
              </a:rPr>
              <a:t>PartialMetod</a:t>
            </a:r>
            <a:r>
              <a:rPr lang="hu-HU" dirty="0" smtClean="0">
                <a:solidFill>
                  <a:srgbClr val="A31515"/>
                </a:solidFill>
              </a:rPr>
              <a:t>()"</a:t>
            </a:r>
            <a:r>
              <a:rPr lang="hu-HU" dirty="0" smtClean="0">
                <a:solidFill>
                  <a:schemeClr val="tx1"/>
                </a:solidFill>
              </a:rPr>
              <a:t>);</a:t>
            </a:r>
          </a:p>
          <a:p>
            <a:r>
              <a:rPr lang="hu-HU" dirty="0" smtClean="0">
                <a:solidFill>
                  <a:schemeClr val="tx1"/>
                </a:solidFill>
              </a:rPr>
              <a:t>        </a:t>
            </a:r>
            <a:r>
              <a:rPr lang="hu-HU" dirty="0" err="1" smtClean="0">
                <a:solidFill>
                  <a:schemeClr val="tx1"/>
                </a:solidFill>
              </a:rPr>
              <a:t>PartialMethod</a:t>
            </a:r>
            <a:r>
              <a:rPr lang="hu-HU" dirty="0" smtClean="0">
                <a:solidFill>
                  <a:schemeClr val="tx1"/>
                </a:solidFill>
              </a:rPr>
              <a:t>();</a:t>
            </a:r>
          </a:p>
          <a:p>
            <a:r>
              <a:rPr lang="hu-HU" dirty="0" smtClean="0">
                <a:solidFill>
                  <a:schemeClr val="tx1"/>
                </a:solidFill>
              </a:rPr>
              <a:t>    </a:t>
            </a:r>
            <a:r>
              <a:rPr lang="hu-HU" dirty="0" smtClean="0">
                <a:solidFill>
                  <a:schemeClr val="tx1"/>
                </a:solidFill>
              </a:rPr>
              <a:t>}</a:t>
            </a:r>
          </a:p>
          <a:p>
            <a:r>
              <a:rPr lang="hu-HU" dirty="0" smtClean="0">
                <a:solidFill>
                  <a:srgbClr val="A31515"/>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void</a:t>
            </a:r>
            <a:r>
              <a:rPr lang="hu-HU" dirty="0" smtClean="0">
                <a:solidFill>
                  <a:srgbClr val="0000FF"/>
                </a:solidFill>
              </a:rPr>
              <a:t> </a:t>
            </a:r>
            <a:r>
              <a:rPr lang="hu-HU" dirty="0" err="1" smtClean="0">
                <a:solidFill>
                  <a:schemeClr val="tx1"/>
                </a:solidFill>
              </a:rPr>
              <a:t>PartialMethod</a:t>
            </a:r>
            <a:r>
              <a:rPr lang="hu-HU" dirty="0" smtClean="0">
                <a:solidFill>
                  <a:schemeClr val="tx1"/>
                </a:solidFill>
              </a:rPr>
              <a:t>();</a:t>
            </a:r>
          </a:p>
          <a:p>
            <a:r>
              <a:rPr lang="hu-HU" dirty="0" smtClean="0">
                <a:solidFill>
                  <a:schemeClr val="tx1"/>
                </a:solidFill>
              </a:rPr>
              <a:t>}</a:t>
            </a:r>
            <a:endParaRPr lang="hu-HU" dirty="0">
              <a:solidFill>
                <a:schemeClr val="tx1"/>
              </a:solidFill>
            </a:endParaRPr>
          </a:p>
        </p:txBody>
      </p:sp>
      <p:sp>
        <p:nvSpPr>
          <p:cNvPr id="6" name="Szövegdoboz 5"/>
          <p:cNvSpPr txBox="1"/>
          <p:nvPr/>
        </p:nvSpPr>
        <p:spPr>
          <a:xfrm>
            <a:off x="3214614" y="4549676"/>
            <a:ext cx="5929386" cy="230832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smtClean="0">
                <a:solidFill>
                  <a:srgbClr val="008000"/>
                </a:solidFill>
              </a:rPr>
              <a:t>// </a:t>
            </a:r>
            <a:r>
              <a:rPr lang="hu-HU" dirty="0" err="1" smtClean="0">
                <a:solidFill>
                  <a:srgbClr val="008000"/>
                </a:solidFill>
              </a:rPr>
              <a:t>Developer-written</a:t>
            </a:r>
            <a:r>
              <a:rPr lang="hu-HU" dirty="0" smtClean="0">
                <a:solidFill>
                  <a:srgbClr val="008000"/>
                </a:solidFill>
              </a:rPr>
              <a:t> part:</a:t>
            </a:r>
          </a:p>
          <a:p>
            <a:r>
              <a:rPr lang="hu-HU" dirty="0" err="1" smtClean="0">
                <a:solidFill>
                  <a:srgbClr val="0000FF"/>
                </a:solidFill>
              </a:rPr>
              <a:t>public</a:t>
            </a:r>
            <a:r>
              <a:rPr lang="hu-HU" dirty="0" smtClean="0">
                <a:solidFill>
                  <a:srgbClr val="0000FF"/>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class</a:t>
            </a:r>
            <a:r>
              <a:rPr lang="hu-HU" dirty="0" smtClean="0">
                <a:solidFill>
                  <a:srgbClr val="0000FF"/>
                </a:solidFill>
              </a:rPr>
              <a:t> </a:t>
            </a:r>
            <a:r>
              <a:rPr lang="hu-HU" dirty="0" err="1" smtClean="0">
                <a:solidFill>
                  <a:schemeClr val="tx1"/>
                </a:solidFill>
              </a:rPr>
              <a:t>PartialExampleType</a:t>
            </a:r>
            <a:endParaRPr lang="hu-HU" dirty="0" smtClean="0">
              <a:solidFill>
                <a:schemeClr val="tx1"/>
              </a:solidFill>
            </a:endParaRPr>
          </a:p>
          <a:p>
            <a:r>
              <a:rPr lang="hu-HU" dirty="0" smtClean="0">
                <a:solidFill>
                  <a:schemeClr val="tx1"/>
                </a:solidFill>
              </a:rPr>
              <a:t>{</a:t>
            </a:r>
            <a:endParaRPr lang="hu-HU" dirty="0" smtClean="0">
              <a:solidFill>
                <a:schemeClr val="tx1"/>
              </a:solidFill>
            </a:endParaRPr>
          </a:p>
          <a:p>
            <a:r>
              <a:rPr lang="hu-HU" dirty="0" smtClean="0">
                <a:solidFill>
                  <a:srgbClr val="2B91AF"/>
                </a:solidFill>
              </a:rPr>
              <a:t>    </a:t>
            </a:r>
            <a:r>
              <a:rPr lang="hu-HU" dirty="0" err="1" smtClean="0">
                <a:solidFill>
                  <a:srgbClr val="0000FF"/>
                </a:solidFill>
              </a:rPr>
              <a:t>partial</a:t>
            </a:r>
            <a:r>
              <a:rPr lang="hu-HU" dirty="0" smtClean="0">
                <a:solidFill>
                  <a:srgbClr val="0000FF"/>
                </a:solidFill>
              </a:rPr>
              <a:t> </a:t>
            </a:r>
            <a:r>
              <a:rPr lang="hu-HU" dirty="0" err="1" smtClean="0">
                <a:solidFill>
                  <a:srgbClr val="0000FF"/>
                </a:solidFill>
              </a:rPr>
              <a:t>void</a:t>
            </a:r>
            <a:r>
              <a:rPr lang="hu-HU" dirty="0" smtClean="0">
                <a:solidFill>
                  <a:srgbClr val="0000FF"/>
                </a:solidFill>
              </a:rPr>
              <a:t> </a:t>
            </a:r>
            <a:r>
              <a:rPr lang="hu-HU" dirty="0" err="1" smtClean="0">
                <a:solidFill>
                  <a:schemeClr val="tx1"/>
                </a:solidFill>
              </a:rPr>
              <a:t>PartialMethod</a:t>
            </a:r>
            <a:r>
              <a:rPr lang="hu-HU" dirty="0" smtClean="0">
                <a:solidFill>
                  <a:schemeClr val="tx1"/>
                </a:solidFill>
              </a:rPr>
              <a:t>()</a:t>
            </a:r>
          </a:p>
          <a:p>
            <a:r>
              <a:rPr lang="hu-HU" dirty="0" smtClean="0">
                <a:solidFill>
                  <a:schemeClr val="tx1"/>
                </a:solidFill>
              </a:rPr>
              <a:t>    </a:t>
            </a:r>
            <a:r>
              <a:rPr lang="hu-HU" dirty="0" smtClean="0">
                <a:solidFill>
                  <a:schemeClr val="tx1"/>
                </a:solidFill>
              </a:rPr>
              <a:t>{</a:t>
            </a:r>
          </a:p>
          <a:p>
            <a:r>
              <a:rPr lang="hu-HU" dirty="0" smtClean="0">
                <a:solidFill>
                  <a:srgbClr val="0000FF"/>
                </a:solidFill>
              </a:rPr>
              <a:t>        </a:t>
            </a:r>
            <a:r>
              <a:rPr lang="hu-HU" dirty="0" err="1" smtClean="0">
                <a:solidFill>
                  <a:srgbClr val="2B91AF"/>
                </a:solidFill>
              </a:rPr>
              <a:t>Console</a:t>
            </a:r>
            <a:r>
              <a:rPr lang="hu-HU" dirty="0" err="1" smtClean="0">
                <a:solidFill>
                  <a:schemeClr val="tx1"/>
                </a:solidFill>
              </a:rPr>
              <a:t>.WriteLine</a:t>
            </a:r>
            <a:r>
              <a:rPr lang="hu-HU" dirty="0" smtClean="0">
                <a:solidFill>
                  <a:schemeClr val="tx1"/>
                </a:solidFill>
              </a:rPr>
              <a:t>(</a:t>
            </a:r>
            <a:r>
              <a:rPr lang="hu-HU" dirty="0" smtClean="0">
                <a:solidFill>
                  <a:srgbClr val="A31515"/>
                </a:solidFill>
              </a:rPr>
              <a:t>"</a:t>
            </a:r>
            <a:r>
              <a:rPr lang="hu-HU" dirty="0" err="1" smtClean="0">
                <a:solidFill>
                  <a:srgbClr val="A31515"/>
                </a:solidFill>
              </a:rPr>
              <a:t>PartialMethod</a:t>
            </a:r>
            <a:r>
              <a:rPr lang="hu-HU" dirty="0" smtClean="0">
                <a:solidFill>
                  <a:srgbClr val="A31515"/>
                </a:solidFill>
              </a:rPr>
              <a:t> (\"{0}\") </a:t>
            </a:r>
            <a:r>
              <a:rPr lang="hu-HU" dirty="0" err="1" smtClean="0">
                <a:solidFill>
                  <a:srgbClr val="A31515"/>
                </a:solidFill>
              </a:rPr>
              <a:t>called</a:t>
            </a:r>
            <a:r>
              <a:rPr lang="hu-HU" dirty="0" smtClean="0">
                <a:solidFill>
                  <a:srgbClr val="A31515"/>
                </a:solidFill>
              </a:rPr>
              <a:t>."</a:t>
            </a:r>
            <a:r>
              <a:rPr lang="hu-HU" dirty="0" smtClean="0">
                <a:solidFill>
                  <a:schemeClr val="tx1"/>
                </a:solidFill>
              </a:rPr>
              <a:t>);</a:t>
            </a:r>
          </a:p>
          <a:p>
            <a:r>
              <a:rPr lang="hu-HU" dirty="0" smtClean="0">
                <a:solidFill>
                  <a:schemeClr val="tx1"/>
                </a:solidFill>
              </a:rPr>
              <a:t>    </a:t>
            </a:r>
            <a:r>
              <a:rPr lang="hu-HU" dirty="0" smtClean="0">
                <a:solidFill>
                  <a:schemeClr val="tx1"/>
                </a:solidFill>
              </a:rPr>
              <a:t>}</a:t>
            </a:r>
          </a:p>
          <a:p>
            <a:r>
              <a:rPr lang="hu-HU" dirty="0" smtClean="0">
                <a:solidFill>
                  <a:schemeClr val="tx1"/>
                </a:solidFill>
              </a:rPr>
              <a:t>}</a:t>
            </a:r>
            <a:endParaRPr lang="hu-HU" dirty="0">
              <a:solidFill>
                <a:schemeClr val="tx1"/>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4000496" y="4357694"/>
            <a:ext cx="5786478" cy="1200329"/>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7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ffectLst>
                  <a:glow rad="139700">
                    <a:schemeClr val="accent6">
                      <a:satMod val="175000"/>
                      <a:alpha val="40000"/>
                    </a:schemeClr>
                  </a:glow>
                </a:effectLst>
              </a:rPr>
              <a:t>Lab</a:t>
            </a:r>
            <a:r>
              <a:rPr lang="hu-HU" sz="7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ffectLst>
                  <a:glow rad="139700">
                    <a:schemeClr val="accent6">
                      <a:satMod val="175000"/>
                      <a:alpha val="40000"/>
                    </a:schemeClr>
                  </a:glow>
                </a:effectLst>
              </a:rPr>
              <a:t> C# 3.0</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cstate="print"/>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bg1"/>
                </a:solidFill>
                <a:latin typeface="Segoe"/>
                <a:cs typeface="Arial"/>
              </a:rPr>
              <a:t>© 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áblázat 17"/>
          <p:cNvGraphicFramePr>
            <a:graphicFrameLocks noGrp="1"/>
          </p:cNvGraphicFramePr>
          <p:nvPr/>
        </p:nvGraphicFramePr>
        <p:xfrm>
          <a:off x="4716016" y="188640"/>
          <a:ext cx="4214844" cy="2194560"/>
        </p:xfrm>
        <a:graphic>
          <a:graphicData uri="http://schemas.openxmlformats.org/drawingml/2006/table">
            <a:tbl>
              <a:tblPr firstRow="1" bandRow="1">
                <a:effectLst>
                  <a:outerShdw blurRad="152400" dist="317500" dir="5400000" sx="90000" sy="-19000" rotWithShape="0">
                    <a:prstClr val="black">
                      <a:alpha val="15000"/>
                    </a:prstClr>
                  </a:outerShdw>
                  <a:reflection blurRad="6350" stA="50000" endA="275" endPos="40000" dist="101600" dir="5400000" sy="-100000" algn="bl" rotWithShape="0"/>
                </a:effectLst>
                <a:tableStyleId>{21E4AEA4-8DFA-4A89-87EB-49C32662AFE0}</a:tableStyleId>
              </a:tblPr>
              <a:tblGrid>
                <a:gridCol w="1053711"/>
                <a:gridCol w="1053711"/>
                <a:gridCol w="1053711"/>
                <a:gridCol w="1053711"/>
              </a:tblGrid>
              <a:tr h="333377">
                <a:tc>
                  <a:txBody>
                    <a:bodyPr/>
                    <a:lstStyle/>
                    <a:p>
                      <a:pPr algn="ctr"/>
                      <a:r>
                        <a:rPr lang="hu-HU" dirty="0" smtClean="0"/>
                        <a:t>Év</a:t>
                      </a:r>
                      <a:endParaRPr lang="hu-HU" dirty="0"/>
                    </a:p>
                  </a:txBody>
                  <a:tcPr/>
                </a:tc>
                <a:tc>
                  <a:txBody>
                    <a:bodyPr/>
                    <a:lstStyle/>
                    <a:p>
                      <a:pPr algn="ctr"/>
                      <a:r>
                        <a:rPr lang="hu-HU" dirty="0" smtClean="0"/>
                        <a:t>.NET</a:t>
                      </a:r>
                      <a:endParaRPr lang="hu-HU" dirty="0"/>
                    </a:p>
                  </a:txBody>
                  <a:tcPr/>
                </a:tc>
                <a:tc>
                  <a:txBody>
                    <a:bodyPr/>
                    <a:lstStyle/>
                    <a:p>
                      <a:pPr algn="ctr"/>
                      <a:r>
                        <a:rPr lang="hu-HU" dirty="0" smtClean="0"/>
                        <a:t>CLR</a:t>
                      </a:r>
                      <a:endParaRPr lang="hu-HU" dirty="0"/>
                    </a:p>
                  </a:txBody>
                  <a:tcPr/>
                </a:tc>
                <a:tc>
                  <a:txBody>
                    <a:bodyPr/>
                    <a:lstStyle/>
                    <a:p>
                      <a:pPr algn="ctr"/>
                      <a:r>
                        <a:rPr lang="hu-HU" dirty="0" smtClean="0"/>
                        <a:t>C#</a:t>
                      </a:r>
                      <a:endParaRPr lang="hu-HU" dirty="0"/>
                    </a:p>
                  </a:txBody>
                  <a:tcPr/>
                </a:tc>
              </a:tr>
              <a:tr h="333377">
                <a:tc>
                  <a:txBody>
                    <a:bodyPr/>
                    <a:lstStyle/>
                    <a:p>
                      <a:pPr algn="ctr"/>
                      <a:r>
                        <a:rPr lang="hu-HU" dirty="0" smtClean="0"/>
                        <a:t>2002</a:t>
                      </a:r>
                    </a:p>
                  </a:txBody>
                  <a:tcPr/>
                </a:tc>
                <a:tc>
                  <a:txBody>
                    <a:bodyPr/>
                    <a:lstStyle/>
                    <a:p>
                      <a:pPr algn="ctr"/>
                      <a:r>
                        <a:rPr lang="hu-HU" dirty="0" smtClean="0"/>
                        <a:t>1.0</a:t>
                      </a:r>
                      <a:endParaRPr lang="hu-HU" dirty="0"/>
                    </a:p>
                  </a:txBody>
                  <a:tcPr/>
                </a:tc>
                <a:tc>
                  <a:txBody>
                    <a:bodyPr/>
                    <a:lstStyle/>
                    <a:p>
                      <a:pPr algn="ctr"/>
                      <a:r>
                        <a:rPr lang="hu-HU" dirty="0" smtClean="0"/>
                        <a:t>1.0</a:t>
                      </a:r>
                      <a:endParaRPr lang="hu-HU" dirty="0"/>
                    </a:p>
                  </a:txBody>
                  <a:tcPr/>
                </a:tc>
                <a:tc>
                  <a:txBody>
                    <a:bodyPr/>
                    <a:lstStyle/>
                    <a:p>
                      <a:pPr algn="ctr"/>
                      <a:r>
                        <a:rPr lang="hu-HU" dirty="0" smtClean="0"/>
                        <a:t>1.0</a:t>
                      </a:r>
                      <a:endParaRPr lang="hu-HU" dirty="0"/>
                    </a:p>
                  </a:txBody>
                  <a:tcPr/>
                </a:tc>
              </a:tr>
              <a:tr h="333377">
                <a:tc>
                  <a:txBody>
                    <a:bodyPr/>
                    <a:lstStyle/>
                    <a:p>
                      <a:pPr algn="ctr"/>
                      <a:r>
                        <a:rPr lang="hu-HU" dirty="0" smtClean="0"/>
                        <a:t>2003</a:t>
                      </a:r>
                      <a:endParaRPr lang="hu-HU" dirty="0"/>
                    </a:p>
                  </a:txBody>
                  <a:tcPr/>
                </a:tc>
                <a:tc>
                  <a:txBody>
                    <a:bodyPr/>
                    <a:lstStyle/>
                    <a:p>
                      <a:pPr algn="ctr"/>
                      <a:r>
                        <a:rPr lang="hu-HU" dirty="0" smtClean="0"/>
                        <a:t>1.1</a:t>
                      </a:r>
                      <a:endParaRPr lang="hu-HU" dirty="0"/>
                    </a:p>
                  </a:txBody>
                  <a:tcPr/>
                </a:tc>
                <a:tc>
                  <a:txBody>
                    <a:bodyPr/>
                    <a:lstStyle/>
                    <a:p>
                      <a:pPr algn="ctr"/>
                      <a:r>
                        <a:rPr lang="hu-HU" dirty="0" smtClean="0"/>
                        <a:t>1.0</a:t>
                      </a:r>
                      <a:endParaRPr lang="hu-HU" dirty="0"/>
                    </a:p>
                  </a:txBody>
                  <a:tcPr/>
                </a:tc>
                <a:tc>
                  <a:txBody>
                    <a:bodyPr/>
                    <a:lstStyle/>
                    <a:p>
                      <a:pPr algn="ctr"/>
                      <a:r>
                        <a:rPr lang="hu-HU" dirty="0" smtClean="0"/>
                        <a:t>1.1</a:t>
                      </a:r>
                      <a:endParaRPr lang="hu-HU" dirty="0"/>
                    </a:p>
                  </a:txBody>
                  <a:tcPr/>
                </a:tc>
              </a:tr>
              <a:tr h="333377">
                <a:tc>
                  <a:txBody>
                    <a:bodyPr/>
                    <a:lstStyle/>
                    <a:p>
                      <a:pPr algn="ctr"/>
                      <a:r>
                        <a:rPr lang="hu-HU" dirty="0" smtClean="0"/>
                        <a:t>2005</a:t>
                      </a:r>
                      <a:endParaRPr lang="hu-HU" dirty="0"/>
                    </a:p>
                  </a:txBody>
                  <a:tcPr/>
                </a:tc>
                <a:tc>
                  <a:txBody>
                    <a:bodyPr/>
                    <a:lstStyle/>
                    <a:p>
                      <a:pPr algn="ctr"/>
                      <a:r>
                        <a:rPr lang="hu-HU" dirty="0" smtClean="0"/>
                        <a:t>2.0</a:t>
                      </a:r>
                      <a:endParaRPr lang="hu-HU" dirty="0"/>
                    </a:p>
                  </a:txBody>
                  <a:tcPr/>
                </a:tc>
                <a:tc>
                  <a:txBody>
                    <a:bodyPr/>
                    <a:lstStyle/>
                    <a:p>
                      <a:pPr algn="ctr"/>
                      <a:r>
                        <a:rPr lang="hu-HU" dirty="0" smtClean="0"/>
                        <a:t>2.0</a:t>
                      </a:r>
                      <a:endParaRPr lang="hu-HU" dirty="0"/>
                    </a:p>
                  </a:txBody>
                  <a:tcPr/>
                </a:tc>
                <a:tc>
                  <a:txBody>
                    <a:bodyPr/>
                    <a:lstStyle/>
                    <a:p>
                      <a:pPr algn="ctr"/>
                      <a:r>
                        <a:rPr lang="hu-HU" dirty="0" smtClean="0"/>
                        <a:t>2.0</a:t>
                      </a:r>
                    </a:p>
                  </a:txBody>
                  <a:tcPr/>
                </a:tc>
              </a:tr>
              <a:tr h="333377">
                <a:tc>
                  <a:txBody>
                    <a:bodyPr/>
                    <a:lstStyle/>
                    <a:p>
                      <a:pPr algn="ctr"/>
                      <a:r>
                        <a:rPr lang="hu-HU" dirty="0" smtClean="0"/>
                        <a:t>2006</a:t>
                      </a:r>
                      <a:endParaRPr lang="hu-HU" dirty="0"/>
                    </a:p>
                  </a:txBody>
                  <a:tcPr/>
                </a:tc>
                <a:tc>
                  <a:txBody>
                    <a:bodyPr/>
                    <a:lstStyle/>
                    <a:p>
                      <a:pPr algn="ctr"/>
                      <a:r>
                        <a:rPr lang="hu-HU" dirty="0" smtClean="0"/>
                        <a:t>3.0</a:t>
                      </a:r>
                      <a:endParaRPr lang="hu-HU" dirty="0"/>
                    </a:p>
                  </a:txBody>
                  <a:tcPr/>
                </a:tc>
                <a:tc>
                  <a:txBody>
                    <a:bodyPr/>
                    <a:lstStyle/>
                    <a:p>
                      <a:pPr algn="ctr"/>
                      <a:r>
                        <a:rPr lang="hu-HU" dirty="0" smtClean="0"/>
                        <a:t>2.0</a:t>
                      </a:r>
                      <a:endParaRPr lang="hu-HU" dirty="0"/>
                    </a:p>
                  </a:txBody>
                  <a:tcPr/>
                </a:tc>
                <a:tc>
                  <a:txBody>
                    <a:bodyPr/>
                    <a:lstStyle/>
                    <a:p>
                      <a:pPr algn="ctr"/>
                      <a:r>
                        <a:rPr lang="hu-HU" dirty="0" smtClean="0"/>
                        <a:t>2.0</a:t>
                      </a:r>
                    </a:p>
                  </a:txBody>
                  <a:tcPr/>
                </a:tc>
              </a:tr>
              <a:tr h="333377">
                <a:tc>
                  <a:txBody>
                    <a:bodyPr/>
                    <a:lstStyle/>
                    <a:p>
                      <a:pPr algn="ctr"/>
                      <a:r>
                        <a:rPr lang="hu-HU" dirty="0" smtClean="0"/>
                        <a:t>2007</a:t>
                      </a:r>
                      <a:endParaRPr lang="hu-HU" dirty="0"/>
                    </a:p>
                  </a:txBody>
                  <a:tcPr/>
                </a:tc>
                <a:tc>
                  <a:txBody>
                    <a:bodyPr/>
                    <a:lstStyle/>
                    <a:p>
                      <a:pPr algn="ctr"/>
                      <a:r>
                        <a:rPr lang="hu-HU" dirty="0" smtClean="0"/>
                        <a:t>3.5</a:t>
                      </a:r>
                      <a:endParaRPr lang="hu-HU" dirty="0"/>
                    </a:p>
                  </a:txBody>
                  <a:tcPr/>
                </a:tc>
                <a:tc>
                  <a:txBody>
                    <a:bodyPr/>
                    <a:lstStyle/>
                    <a:p>
                      <a:pPr algn="ctr"/>
                      <a:r>
                        <a:rPr lang="hu-HU" b="1" dirty="0" smtClean="0"/>
                        <a:t>2.0</a:t>
                      </a:r>
                      <a:endParaRPr lang="hu-HU" b="1" dirty="0"/>
                    </a:p>
                  </a:txBody>
                  <a:tcPr/>
                </a:tc>
                <a:tc>
                  <a:txBody>
                    <a:bodyPr/>
                    <a:lstStyle/>
                    <a:p>
                      <a:pPr algn="ctr"/>
                      <a:r>
                        <a:rPr lang="hu-HU" b="1" dirty="0" smtClean="0"/>
                        <a:t>3.0</a:t>
                      </a:r>
                    </a:p>
                  </a:txBody>
                  <a:tcPr/>
                </a:tc>
              </a:tr>
            </a:tbl>
          </a:graphicData>
        </a:graphic>
      </p:graphicFrame>
      <p:sp>
        <p:nvSpPr>
          <p:cNvPr id="61443" name="Oval 3"/>
          <p:cNvSpPr>
            <a:spLocks noChangeArrowheads="1"/>
          </p:cNvSpPr>
          <p:nvPr/>
        </p:nvSpPr>
        <p:spPr bwMode="auto">
          <a:xfrm rot="1391691">
            <a:off x="1760538" y="5497513"/>
            <a:ext cx="287337" cy="287337"/>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endParaRPr lang="hu-HU"/>
          </a:p>
        </p:txBody>
      </p:sp>
      <p:sp>
        <p:nvSpPr>
          <p:cNvPr id="61444" name="Line 4"/>
          <p:cNvSpPr>
            <a:spLocks noChangeShapeType="1"/>
          </p:cNvSpPr>
          <p:nvPr/>
        </p:nvSpPr>
        <p:spPr bwMode="auto">
          <a:xfrm rot="1391691" flipV="1">
            <a:off x="2187575" y="4402138"/>
            <a:ext cx="0" cy="1152525"/>
          </a:xfrm>
          <a:prstGeom prst="line">
            <a:avLst/>
          </a:prstGeom>
          <a:ln>
            <a:headEnd/>
            <a:tailEnd type="triangle" w="lg" len="lg"/>
          </a:ln>
        </p:spPr>
        <p:style>
          <a:lnRef idx="2">
            <a:schemeClr val="accent6"/>
          </a:lnRef>
          <a:fillRef idx="0">
            <a:schemeClr val="accent6"/>
          </a:fillRef>
          <a:effectRef idx="1">
            <a:schemeClr val="accent6"/>
          </a:effectRef>
          <a:fontRef idx="minor">
            <a:schemeClr val="tx1"/>
          </a:fontRef>
        </p:style>
        <p:txBody>
          <a:bodyPr wrap="none" anchor="ctr"/>
          <a:lstStyle/>
          <a:p>
            <a:endParaRPr lang="hu-HU"/>
          </a:p>
        </p:txBody>
      </p:sp>
      <p:sp>
        <p:nvSpPr>
          <p:cNvPr id="61445" name="Oval 5"/>
          <p:cNvSpPr>
            <a:spLocks noChangeArrowheads="1"/>
          </p:cNvSpPr>
          <p:nvPr/>
        </p:nvSpPr>
        <p:spPr bwMode="auto">
          <a:xfrm rot="1391691">
            <a:off x="2328863" y="4173538"/>
            <a:ext cx="287337" cy="287337"/>
          </a:xfrm>
          <a:prstGeom prst="ellipse">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hu-HU"/>
          </a:p>
        </p:txBody>
      </p:sp>
      <p:sp>
        <p:nvSpPr>
          <p:cNvPr id="61446" name="Line 6"/>
          <p:cNvSpPr>
            <a:spLocks noChangeShapeType="1"/>
          </p:cNvSpPr>
          <p:nvPr/>
        </p:nvSpPr>
        <p:spPr bwMode="auto">
          <a:xfrm rot="1391691" flipV="1">
            <a:off x="2754313" y="3078163"/>
            <a:ext cx="0" cy="1152525"/>
          </a:xfrm>
          <a:prstGeom prst="line">
            <a:avLst/>
          </a:prstGeom>
          <a:ln>
            <a:headEnd/>
            <a:tailEnd type="triangle" w="lg" len="lg"/>
          </a:ln>
        </p:spPr>
        <p:style>
          <a:lnRef idx="2">
            <a:schemeClr val="accent6"/>
          </a:lnRef>
          <a:fillRef idx="0">
            <a:schemeClr val="accent6"/>
          </a:fillRef>
          <a:effectRef idx="1">
            <a:schemeClr val="accent6"/>
          </a:effectRef>
          <a:fontRef idx="minor">
            <a:schemeClr val="tx1"/>
          </a:fontRef>
        </p:style>
        <p:txBody>
          <a:bodyPr wrap="none" anchor="ctr"/>
          <a:lstStyle/>
          <a:p>
            <a:endParaRPr lang="hu-HU"/>
          </a:p>
        </p:txBody>
      </p:sp>
      <p:sp>
        <p:nvSpPr>
          <p:cNvPr id="61447" name="Oval 7"/>
          <p:cNvSpPr>
            <a:spLocks noChangeArrowheads="1"/>
          </p:cNvSpPr>
          <p:nvPr/>
        </p:nvSpPr>
        <p:spPr bwMode="auto">
          <a:xfrm rot="1391691">
            <a:off x="2895600" y="2849563"/>
            <a:ext cx="287338" cy="287337"/>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hu-HU"/>
          </a:p>
        </p:txBody>
      </p:sp>
      <p:sp>
        <p:nvSpPr>
          <p:cNvPr id="61448" name="Line 8"/>
          <p:cNvSpPr>
            <a:spLocks noChangeShapeType="1"/>
          </p:cNvSpPr>
          <p:nvPr/>
        </p:nvSpPr>
        <p:spPr bwMode="auto">
          <a:xfrm rot="1391691" flipV="1">
            <a:off x="3322638" y="1755775"/>
            <a:ext cx="0" cy="1152525"/>
          </a:xfrm>
          <a:prstGeom prst="line">
            <a:avLst/>
          </a:prstGeom>
          <a:ln>
            <a:headEnd/>
            <a:tailEnd type="triangle" w="lg" len="lg"/>
          </a:ln>
        </p:spPr>
        <p:style>
          <a:lnRef idx="2">
            <a:schemeClr val="accent6"/>
          </a:lnRef>
          <a:fillRef idx="0">
            <a:schemeClr val="accent6"/>
          </a:fillRef>
          <a:effectRef idx="1">
            <a:schemeClr val="accent6"/>
          </a:effectRef>
          <a:fontRef idx="minor">
            <a:schemeClr val="tx1"/>
          </a:fontRef>
        </p:style>
        <p:txBody>
          <a:bodyPr wrap="none" anchor="ctr"/>
          <a:lstStyle/>
          <a:p>
            <a:endParaRPr lang="hu-HU"/>
          </a:p>
        </p:txBody>
      </p:sp>
      <p:sp>
        <p:nvSpPr>
          <p:cNvPr id="61449" name="Text Box 9"/>
          <p:cNvSpPr txBox="1">
            <a:spLocks noChangeArrowheads="1"/>
          </p:cNvSpPr>
          <p:nvPr/>
        </p:nvSpPr>
        <p:spPr bwMode="auto">
          <a:xfrm>
            <a:off x="468313" y="5084763"/>
            <a:ext cx="1093569" cy="523220"/>
          </a:xfrm>
          <a:prstGeom prst="rect">
            <a:avLst/>
          </a:prstGeom>
          <a:noFill/>
          <a:ln w="19050" algn="ctr">
            <a:noFill/>
            <a:miter lim="800000"/>
            <a:headEnd/>
            <a:tailEnd/>
          </a:ln>
        </p:spPr>
        <p:txBody>
          <a:bodyPr wrap="none">
            <a:spAutoFit/>
          </a:bodyPr>
          <a:lstStyle/>
          <a:p>
            <a:r>
              <a:rPr lang="en-US" sz="2800" dirty="0">
                <a:solidFill>
                  <a:schemeClr val="bg1"/>
                </a:solidFill>
              </a:rPr>
              <a:t>C# 1.0</a:t>
            </a:r>
          </a:p>
        </p:txBody>
      </p:sp>
      <p:sp>
        <p:nvSpPr>
          <p:cNvPr id="61450" name="Text Box 10"/>
          <p:cNvSpPr txBox="1">
            <a:spLocks noChangeArrowheads="1"/>
          </p:cNvSpPr>
          <p:nvPr/>
        </p:nvSpPr>
        <p:spPr bwMode="auto">
          <a:xfrm>
            <a:off x="1042988" y="3789363"/>
            <a:ext cx="1093569" cy="523220"/>
          </a:xfrm>
          <a:prstGeom prst="rect">
            <a:avLst/>
          </a:prstGeom>
          <a:noFill/>
          <a:ln w="19050" algn="ctr">
            <a:noFill/>
            <a:miter lim="800000"/>
            <a:headEnd/>
            <a:tailEnd/>
          </a:ln>
        </p:spPr>
        <p:txBody>
          <a:bodyPr wrap="none">
            <a:spAutoFit/>
          </a:bodyPr>
          <a:lstStyle/>
          <a:p>
            <a:r>
              <a:rPr lang="en-US" sz="2800" dirty="0">
                <a:solidFill>
                  <a:schemeClr val="bg1"/>
                </a:solidFill>
              </a:rPr>
              <a:t>C# 2.0</a:t>
            </a:r>
          </a:p>
        </p:txBody>
      </p:sp>
      <p:sp>
        <p:nvSpPr>
          <p:cNvPr id="61451" name="Text Box 11"/>
          <p:cNvSpPr txBox="1">
            <a:spLocks noChangeArrowheads="1"/>
          </p:cNvSpPr>
          <p:nvPr/>
        </p:nvSpPr>
        <p:spPr bwMode="auto">
          <a:xfrm>
            <a:off x="1619250" y="2492375"/>
            <a:ext cx="1093569" cy="523220"/>
          </a:xfrm>
          <a:prstGeom prst="rect">
            <a:avLst/>
          </a:prstGeom>
          <a:noFill/>
          <a:ln w="19050" algn="ctr">
            <a:noFill/>
            <a:miter lim="800000"/>
            <a:headEnd/>
            <a:tailEnd/>
          </a:ln>
        </p:spPr>
        <p:txBody>
          <a:bodyPr wrap="none">
            <a:spAutoFit/>
          </a:bodyPr>
          <a:lstStyle/>
          <a:p>
            <a:r>
              <a:rPr lang="en-US" sz="2800" dirty="0">
                <a:solidFill>
                  <a:schemeClr val="bg1"/>
                </a:solidFill>
              </a:rPr>
              <a:t>C# 3.0</a:t>
            </a:r>
          </a:p>
        </p:txBody>
      </p:sp>
      <p:sp>
        <p:nvSpPr>
          <p:cNvPr id="61452" name="Text Box 12"/>
          <p:cNvSpPr txBox="1">
            <a:spLocks noChangeArrowheads="1"/>
          </p:cNvSpPr>
          <p:nvPr/>
        </p:nvSpPr>
        <p:spPr bwMode="auto">
          <a:xfrm>
            <a:off x="2339975" y="5445125"/>
            <a:ext cx="5256213" cy="830997"/>
          </a:xfrm>
          <a:prstGeom prst="rect">
            <a:avLst/>
          </a:prstGeom>
          <a:noFill/>
          <a:ln w="19050" algn="ctr">
            <a:noFill/>
            <a:miter lim="800000"/>
            <a:headEnd/>
            <a:tailEnd/>
          </a:ln>
        </p:spPr>
        <p:txBody>
          <a:bodyPr>
            <a:spAutoFit/>
          </a:bodyPr>
          <a:lstStyle/>
          <a:p>
            <a:r>
              <a:rPr lang="hu-HU" sz="2400" dirty="0" smtClean="0">
                <a:solidFill>
                  <a:schemeClr val="bg1"/>
                </a:solidFill>
              </a:rPr>
              <a:t>Komponensek felügyelt környezetben</a:t>
            </a:r>
          </a:p>
          <a:p>
            <a:pPr marL="714375" lvl="1" indent="-257175"/>
            <a:r>
              <a:rPr lang="hu-HU" sz="2400" dirty="0" smtClean="0">
                <a:solidFill>
                  <a:schemeClr val="bg1"/>
                </a:solidFill>
              </a:rPr>
              <a:t>Property, delegate, event</a:t>
            </a:r>
            <a:endParaRPr lang="en-US" sz="2400" dirty="0">
              <a:solidFill>
                <a:schemeClr val="bg1"/>
              </a:solidFill>
            </a:endParaRPr>
          </a:p>
        </p:txBody>
      </p:sp>
      <p:sp>
        <p:nvSpPr>
          <p:cNvPr id="61453" name="Text Box 13"/>
          <p:cNvSpPr txBox="1">
            <a:spLocks noChangeArrowheads="1"/>
          </p:cNvSpPr>
          <p:nvPr/>
        </p:nvSpPr>
        <p:spPr bwMode="auto">
          <a:xfrm>
            <a:off x="2843213" y="4098925"/>
            <a:ext cx="4897437" cy="830997"/>
          </a:xfrm>
          <a:prstGeom prst="rect">
            <a:avLst/>
          </a:prstGeom>
          <a:noFill/>
          <a:ln w="19050" algn="ctr">
            <a:noFill/>
            <a:miter lim="800000"/>
            <a:headEnd/>
            <a:tailEnd/>
          </a:ln>
        </p:spPr>
        <p:txBody>
          <a:bodyPr>
            <a:spAutoFit/>
          </a:bodyPr>
          <a:lstStyle/>
          <a:p>
            <a:r>
              <a:rPr lang="hu-HU" sz="2400" dirty="0" smtClean="0">
                <a:solidFill>
                  <a:schemeClr val="bg1"/>
                </a:solidFill>
              </a:rPr>
              <a:t>Típusbiztosabb, hatékonyabb nyelv</a:t>
            </a:r>
          </a:p>
          <a:p>
            <a:pPr marL="714375" lvl="1" indent="-257175">
              <a:tabLst>
                <a:tab pos="714375" algn="l"/>
              </a:tabLst>
            </a:pPr>
            <a:r>
              <a:rPr lang="hu-HU" sz="2400" dirty="0" smtClean="0">
                <a:solidFill>
                  <a:schemeClr val="bg1"/>
                </a:solidFill>
              </a:rPr>
              <a:t>Generikus típusok, yield return</a:t>
            </a:r>
          </a:p>
        </p:txBody>
      </p:sp>
      <p:sp>
        <p:nvSpPr>
          <p:cNvPr id="61454" name="Text Box 14"/>
          <p:cNvSpPr txBox="1">
            <a:spLocks noChangeArrowheads="1"/>
          </p:cNvSpPr>
          <p:nvPr/>
        </p:nvSpPr>
        <p:spPr bwMode="auto">
          <a:xfrm>
            <a:off x="3419475" y="2781300"/>
            <a:ext cx="4897438" cy="457200"/>
          </a:xfrm>
          <a:prstGeom prst="rect">
            <a:avLst/>
          </a:prstGeom>
          <a:noFill/>
          <a:ln w="19050" algn="ctr">
            <a:noFill/>
            <a:miter lim="800000"/>
            <a:headEnd/>
            <a:tailEnd/>
          </a:ln>
        </p:spPr>
        <p:txBody>
          <a:bodyPr>
            <a:spAutoFit/>
          </a:bodyPr>
          <a:lstStyle/>
          <a:p>
            <a:r>
              <a:rPr lang="hu-HU" sz="2400" dirty="0" smtClean="0">
                <a:solidFill>
                  <a:schemeClr val="bg1"/>
                </a:solidFill>
              </a:rPr>
              <a:t>Nyelvbe ágyazott lekérdezések</a:t>
            </a:r>
            <a:endParaRPr lang="en-US" sz="2400" dirty="0">
              <a:solidFill>
                <a:schemeClr val="bg1"/>
              </a:solidFill>
            </a:endParaRPr>
          </a:p>
        </p:txBody>
      </p:sp>
      <p:pic>
        <p:nvPicPr>
          <p:cNvPr id="5135" name="Picture 15" descr="binary code"/>
          <p:cNvPicPr>
            <a:picLocks noChangeAspect="1" noChangeArrowheads="1"/>
          </p:cNvPicPr>
          <p:nvPr/>
        </p:nvPicPr>
        <p:blipFill>
          <a:blip r:embed="rId3" cstate="print"/>
          <a:srcRect/>
          <a:stretch>
            <a:fillRect/>
          </a:stretch>
        </p:blipFill>
        <p:spPr bwMode="auto">
          <a:xfrm rot="1404383">
            <a:off x="7740089" y="3725650"/>
            <a:ext cx="935037" cy="2554288"/>
          </a:xfrm>
          <a:prstGeom prst="rect">
            <a:avLst/>
          </a:prstGeom>
          <a:noFill/>
          <a:ln w="9525">
            <a:noFill/>
            <a:miter lim="800000"/>
            <a:headEnd/>
            <a:tailEnd/>
          </a:ln>
        </p:spPr>
      </p:pic>
      <p:sp>
        <p:nvSpPr>
          <p:cNvPr id="16" name="Szövegdoboz 15"/>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 C# evolúciója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7" name="Szövegdoboz 16"/>
          <p:cNvSpPr txBox="1"/>
          <p:nvPr/>
        </p:nvSpPr>
        <p:spPr>
          <a:xfrm>
            <a:off x="7740352" y="6334780"/>
            <a:ext cx="1403648" cy="523220"/>
          </a:xfrm>
          <a:prstGeom prst="rect">
            <a:avLst/>
          </a:prstGeom>
          <a:noFill/>
        </p:spPr>
        <p:txBody>
          <a:bodyPr wrap="square" rtlCol="0">
            <a:spAutoFit/>
          </a:bodyPr>
          <a:lstStyle/>
          <a:p>
            <a:r>
              <a:rPr lang="hu-HU" sz="1400" i="1" dirty="0" smtClean="0">
                <a:solidFill>
                  <a:schemeClr val="bg1"/>
                </a:solidFill>
              </a:rPr>
              <a:t>Anders </a:t>
            </a:r>
            <a:r>
              <a:rPr lang="hu-HU" sz="1400" i="1" dirty="0" err="1" smtClean="0">
                <a:solidFill>
                  <a:schemeClr val="bg1"/>
                </a:solidFill>
              </a:rPr>
              <a:t>Hejlsberg</a:t>
            </a:r>
            <a:r>
              <a:rPr lang="hu-HU" sz="1400" i="1" dirty="0" smtClean="0">
                <a:solidFill>
                  <a:schemeClr val="bg1"/>
                </a:solidFill>
              </a:rPr>
              <a:t> </a:t>
            </a:r>
          </a:p>
          <a:p>
            <a:r>
              <a:rPr lang="hu-HU" sz="1400" i="1" dirty="0" err="1" smtClean="0">
                <a:solidFill>
                  <a:schemeClr val="bg1"/>
                </a:solidFill>
              </a:rPr>
              <a:t>Mads</a:t>
            </a:r>
            <a:r>
              <a:rPr lang="hu-HU" sz="1400" i="1" dirty="0" smtClean="0">
                <a:solidFill>
                  <a:schemeClr val="bg1"/>
                </a:solidFill>
              </a:rPr>
              <a:t> </a:t>
            </a:r>
            <a:r>
              <a:rPr lang="hu-HU" sz="1400" i="1" dirty="0" err="1" smtClean="0">
                <a:solidFill>
                  <a:schemeClr val="bg1"/>
                </a:solidFill>
              </a:rPr>
              <a:t>Torgersen</a:t>
            </a:r>
            <a:endParaRPr lang="hu-HU" sz="1400" i="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449"/>
                                        </p:tgtEl>
                                        <p:attrNameLst>
                                          <p:attrName>style.visibility</p:attrName>
                                        </p:attrNameLst>
                                      </p:cBhvr>
                                      <p:to>
                                        <p:strVal val="visible"/>
                                      </p:to>
                                    </p:set>
                                    <p:animEffect transition="in" filter="fade">
                                      <p:cBhvr>
                                        <p:cTn id="7" dur="500"/>
                                        <p:tgtEl>
                                          <p:spTgt spid="614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443"/>
                                        </p:tgtEl>
                                        <p:attrNameLst>
                                          <p:attrName>style.visibility</p:attrName>
                                        </p:attrNameLst>
                                      </p:cBhvr>
                                      <p:to>
                                        <p:strVal val="visible"/>
                                      </p:to>
                                    </p:set>
                                    <p:animEffect transition="in" filter="fade">
                                      <p:cBhvr>
                                        <p:cTn id="10" dur="500"/>
                                        <p:tgtEl>
                                          <p:spTgt spid="614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452"/>
                                        </p:tgtEl>
                                        <p:attrNameLst>
                                          <p:attrName>style.visibility</p:attrName>
                                        </p:attrNameLst>
                                      </p:cBhvr>
                                      <p:to>
                                        <p:strVal val="visible"/>
                                      </p:to>
                                    </p:set>
                                    <p:animEffect transition="in" filter="fade">
                                      <p:cBhvr>
                                        <p:cTn id="13" dur="500"/>
                                        <p:tgtEl>
                                          <p:spTgt spid="6145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444"/>
                                        </p:tgtEl>
                                        <p:attrNameLst>
                                          <p:attrName>style.visibility</p:attrName>
                                        </p:attrNameLst>
                                      </p:cBhvr>
                                      <p:to>
                                        <p:strVal val="visible"/>
                                      </p:to>
                                    </p:set>
                                    <p:animEffect transition="in" filter="fade">
                                      <p:cBhvr>
                                        <p:cTn id="16" dur="500"/>
                                        <p:tgtEl>
                                          <p:spTgt spid="6144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1450"/>
                                        </p:tgtEl>
                                        <p:attrNameLst>
                                          <p:attrName>style.visibility</p:attrName>
                                        </p:attrNameLst>
                                      </p:cBhvr>
                                      <p:to>
                                        <p:strVal val="visible"/>
                                      </p:to>
                                    </p:set>
                                    <p:animEffect transition="in" filter="fade">
                                      <p:cBhvr>
                                        <p:cTn id="20" dur="500"/>
                                        <p:tgtEl>
                                          <p:spTgt spid="6145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1445"/>
                                        </p:tgtEl>
                                        <p:attrNameLst>
                                          <p:attrName>style.visibility</p:attrName>
                                        </p:attrNameLst>
                                      </p:cBhvr>
                                      <p:to>
                                        <p:strVal val="visible"/>
                                      </p:to>
                                    </p:set>
                                    <p:animEffect transition="in" filter="fade">
                                      <p:cBhvr>
                                        <p:cTn id="23" dur="500"/>
                                        <p:tgtEl>
                                          <p:spTgt spid="6144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1453"/>
                                        </p:tgtEl>
                                        <p:attrNameLst>
                                          <p:attrName>style.visibility</p:attrName>
                                        </p:attrNameLst>
                                      </p:cBhvr>
                                      <p:to>
                                        <p:strVal val="visible"/>
                                      </p:to>
                                    </p:set>
                                    <p:animEffect transition="in" filter="fade">
                                      <p:cBhvr>
                                        <p:cTn id="26" dur="500"/>
                                        <p:tgtEl>
                                          <p:spTgt spid="6145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1446"/>
                                        </p:tgtEl>
                                        <p:attrNameLst>
                                          <p:attrName>style.visibility</p:attrName>
                                        </p:attrNameLst>
                                      </p:cBhvr>
                                      <p:to>
                                        <p:strVal val="visible"/>
                                      </p:to>
                                    </p:set>
                                    <p:animEffect transition="in" filter="fade">
                                      <p:cBhvr>
                                        <p:cTn id="29" dur="500"/>
                                        <p:tgtEl>
                                          <p:spTgt spid="61446"/>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61451"/>
                                        </p:tgtEl>
                                        <p:attrNameLst>
                                          <p:attrName>style.visibility</p:attrName>
                                        </p:attrNameLst>
                                      </p:cBhvr>
                                      <p:to>
                                        <p:strVal val="visible"/>
                                      </p:to>
                                    </p:set>
                                    <p:animEffect transition="in" filter="fade">
                                      <p:cBhvr>
                                        <p:cTn id="33" dur="500"/>
                                        <p:tgtEl>
                                          <p:spTgt spid="614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1447"/>
                                        </p:tgtEl>
                                        <p:attrNameLst>
                                          <p:attrName>style.visibility</p:attrName>
                                        </p:attrNameLst>
                                      </p:cBhvr>
                                      <p:to>
                                        <p:strVal val="visible"/>
                                      </p:to>
                                    </p:set>
                                    <p:animEffect transition="in" filter="fade">
                                      <p:cBhvr>
                                        <p:cTn id="36" dur="500"/>
                                        <p:tgtEl>
                                          <p:spTgt spid="6144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1454"/>
                                        </p:tgtEl>
                                        <p:attrNameLst>
                                          <p:attrName>style.visibility</p:attrName>
                                        </p:attrNameLst>
                                      </p:cBhvr>
                                      <p:to>
                                        <p:strVal val="visible"/>
                                      </p:to>
                                    </p:set>
                                    <p:animEffect transition="in" filter="fade">
                                      <p:cBhvr>
                                        <p:cTn id="39" dur="500"/>
                                        <p:tgtEl>
                                          <p:spTgt spid="6145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1448"/>
                                        </p:tgtEl>
                                        <p:attrNameLst>
                                          <p:attrName>style.visibility</p:attrName>
                                        </p:attrNameLst>
                                      </p:cBhvr>
                                      <p:to>
                                        <p:strVal val="visible"/>
                                      </p:to>
                                    </p:set>
                                    <p:animEffect transition="in" filter="fade">
                                      <p:cBhvr>
                                        <p:cTn id="42" dur="500"/>
                                        <p:tgtEl>
                                          <p:spTgt spid="61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nimBg="1"/>
      <p:bldP spid="61444" grpId="0" animBg="1"/>
      <p:bldP spid="61445" grpId="0" animBg="1"/>
      <p:bldP spid="61446" grpId="0" animBg="1"/>
      <p:bldP spid="61447" grpId="0" animBg="1"/>
      <p:bldP spid="61448" grpId="0" animBg="1"/>
      <p:bldP spid="61449" grpId="0"/>
      <p:bldP spid="61450" grpId="0"/>
      <p:bldP spid="61451" grpId="0"/>
      <p:bldP spid="61452" grpId="0"/>
      <p:bldP spid="61453" grpId="0"/>
      <p:bldP spid="614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157161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artalom helye 2"/>
          <p:cNvSpPr>
            <a:spLocks noGrp="1"/>
          </p:cNvSpPr>
          <p:nvPr>
            <p:ph idx="1"/>
          </p:nvPr>
        </p:nvSpPr>
        <p:spPr>
          <a:xfrm>
            <a:off x="467544" y="980728"/>
            <a:ext cx="8424936" cy="4032448"/>
          </a:xfrm>
        </p:spPr>
        <p:txBody>
          <a:bodyPr>
            <a:normAutofit/>
          </a:bodyPr>
          <a:lstStyle/>
          <a:p>
            <a:pPr eaLnBrk="1" hangingPunct="1"/>
            <a:r>
              <a:rPr lang="hu-HU" sz="2800" dirty="0" smtClean="0">
                <a:solidFill>
                  <a:schemeClr val="bg1"/>
                </a:solidFill>
              </a:rPr>
              <a:t>Egyszerűsíti a tulajdonságok </a:t>
            </a:r>
            <a:r>
              <a:rPr lang="hu-HU" sz="2800" dirty="0" smtClean="0">
                <a:solidFill>
                  <a:schemeClr val="bg1"/>
                </a:solidFill>
              </a:rPr>
              <a:t>létrehozását! </a:t>
            </a:r>
            <a:br>
              <a:rPr lang="hu-HU" sz="2800" dirty="0" smtClean="0">
                <a:solidFill>
                  <a:schemeClr val="bg1"/>
                </a:solidFill>
              </a:rPr>
            </a:br>
            <a:r>
              <a:rPr lang="hu-HU" sz="2400" i="1" dirty="0" smtClean="0">
                <a:solidFill>
                  <a:schemeClr val="bg1"/>
                </a:solidFill>
              </a:rPr>
              <a:t>(Ha nem szükségeltetik további logika a tulajdonsághoz)</a:t>
            </a:r>
            <a:endParaRPr lang="hu-HU" sz="2800" i="1" dirty="0" smtClean="0">
              <a:solidFill>
                <a:schemeClr val="bg1"/>
              </a:solidFill>
            </a:endParaRPr>
          </a:p>
          <a:p>
            <a:pPr eaLnBrk="1" hangingPunct="1"/>
            <a:r>
              <a:rPr lang="hu-HU" sz="2800" dirty="0" smtClean="0">
                <a:solidFill>
                  <a:schemeClr val="bg1"/>
                </a:solidFill>
              </a:rPr>
              <a:t>Tömörebb, lényegre törőbb forma.</a:t>
            </a:r>
          </a:p>
          <a:p>
            <a:pPr eaLnBrk="1" hangingPunct="1"/>
            <a:r>
              <a:rPr lang="hu-HU" sz="2800" dirty="0" smtClean="0">
                <a:solidFill>
                  <a:schemeClr val="bg1"/>
                </a:solidFill>
              </a:rPr>
              <a:t>A fordító a megszokott formát generálja le!</a:t>
            </a:r>
            <a:endParaRPr lang="hu-HU" sz="2800" dirty="0" smtClean="0">
              <a:solidFill>
                <a:schemeClr val="bg1"/>
              </a:solidFill>
            </a:endParaRPr>
          </a:p>
          <a:p>
            <a:pPr eaLnBrk="1" hangingPunct="1"/>
            <a:r>
              <a:rPr lang="hu-HU" sz="2800" dirty="0" err="1" smtClean="0">
                <a:solidFill>
                  <a:schemeClr val="bg1"/>
                </a:solidFill>
              </a:rPr>
              <a:t>Code</a:t>
            </a:r>
            <a:r>
              <a:rPr lang="hu-HU" sz="2800" dirty="0" smtClean="0">
                <a:solidFill>
                  <a:schemeClr val="bg1"/>
                </a:solidFill>
              </a:rPr>
              <a:t> </a:t>
            </a:r>
            <a:r>
              <a:rPr lang="hu-HU" sz="2800" dirty="0" err="1" smtClean="0">
                <a:solidFill>
                  <a:schemeClr val="bg1"/>
                </a:solidFill>
              </a:rPr>
              <a:t>Snippet</a:t>
            </a:r>
            <a:r>
              <a:rPr lang="hu-HU" sz="2800" dirty="0" smtClean="0">
                <a:solidFill>
                  <a:schemeClr val="bg1"/>
                </a:solidFill>
              </a:rPr>
              <a:t>: </a:t>
            </a:r>
            <a:r>
              <a:rPr lang="hu-HU" sz="2800" i="1" dirty="0" err="1" smtClean="0">
                <a:solidFill>
                  <a:schemeClr val="bg1"/>
                </a:solidFill>
                <a:effectLst>
                  <a:outerShdw blurRad="38100" dist="38100" dir="2700000" algn="tl">
                    <a:srgbClr val="000000">
                      <a:alpha val="43137"/>
                    </a:srgbClr>
                  </a:outerShdw>
                </a:effectLst>
              </a:rPr>
              <a:t>prop</a:t>
            </a:r>
            <a:r>
              <a:rPr lang="hu-HU" sz="2800" i="1" dirty="0" smtClean="0">
                <a:solidFill>
                  <a:schemeClr val="bg1"/>
                </a:solidFill>
              </a:rPr>
              <a:t> </a:t>
            </a:r>
            <a:r>
              <a:rPr lang="hu-HU" sz="2800" i="1" dirty="0" err="1" smtClean="0">
                <a:solidFill>
                  <a:schemeClr val="bg1"/>
                </a:solidFill>
              </a:rPr>
              <a:t>tab</a:t>
            </a:r>
            <a:r>
              <a:rPr lang="hu-HU" sz="2800" i="1" dirty="0" smtClean="0">
                <a:solidFill>
                  <a:schemeClr val="bg1"/>
                </a:solidFill>
              </a:rPr>
              <a:t> </a:t>
            </a:r>
            <a:r>
              <a:rPr lang="hu-HU" sz="2800" i="1" dirty="0" err="1" smtClean="0">
                <a:solidFill>
                  <a:schemeClr val="bg1"/>
                </a:solidFill>
              </a:rPr>
              <a:t>tab</a:t>
            </a:r>
            <a:r>
              <a:rPr lang="hu-HU" sz="2800" i="1" dirty="0" smtClean="0">
                <a:solidFill>
                  <a:schemeClr val="bg1"/>
                </a:solidFill>
              </a:rPr>
              <a:t/>
            </a:r>
            <a:br>
              <a:rPr lang="hu-HU" sz="2800" i="1" dirty="0" smtClean="0">
                <a:solidFill>
                  <a:schemeClr val="bg1"/>
                </a:solidFill>
              </a:rPr>
            </a:br>
            <a:endParaRPr lang="hu-HU" sz="2800" i="1" dirty="0" smtClean="0">
              <a:solidFill>
                <a:schemeClr val="bg1"/>
              </a:solidFill>
            </a:endParaRPr>
          </a:p>
          <a:p>
            <a:pPr eaLnBrk="1" hangingPunct="1"/>
            <a:r>
              <a:rPr lang="hu-HU" sz="2800" u="sng" dirty="0" smtClean="0">
                <a:solidFill>
                  <a:schemeClr val="bg1"/>
                </a:solidFill>
              </a:rPr>
              <a:t>Kell a </a:t>
            </a:r>
            <a:r>
              <a:rPr lang="hu-HU" sz="2800" u="sng" dirty="0" err="1" smtClean="0">
                <a:solidFill>
                  <a:schemeClr val="bg1"/>
                </a:solidFill>
              </a:rPr>
              <a:t>get</a:t>
            </a:r>
            <a:r>
              <a:rPr lang="hu-HU" sz="2800" u="sng" dirty="0" smtClean="0">
                <a:solidFill>
                  <a:schemeClr val="bg1"/>
                </a:solidFill>
              </a:rPr>
              <a:t> és a </a:t>
            </a:r>
            <a:r>
              <a:rPr lang="hu-HU" sz="2800" u="sng" dirty="0" err="1" smtClean="0">
                <a:solidFill>
                  <a:schemeClr val="bg1"/>
                </a:solidFill>
              </a:rPr>
              <a:t>set</a:t>
            </a:r>
            <a:r>
              <a:rPr lang="hu-HU" sz="2800" u="sng" dirty="0" smtClean="0">
                <a:solidFill>
                  <a:schemeClr val="bg1"/>
                </a:solidFill>
              </a:rPr>
              <a:t> rész is</a:t>
            </a:r>
            <a:r>
              <a:rPr lang="hu-HU" sz="2800" dirty="0" smtClean="0">
                <a:solidFill>
                  <a:schemeClr val="bg1"/>
                </a:solidFill>
              </a:rPr>
              <a:t>. </a:t>
            </a:r>
            <a:r>
              <a:rPr lang="hu-HU" sz="2800" dirty="0" smtClean="0">
                <a:solidFill>
                  <a:schemeClr val="bg1"/>
                </a:solidFill>
              </a:rPr>
              <a:t>Nem hagyható el egyik sem!</a:t>
            </a:r>
            <a:endParaRPr lang="hu-HU" sz="2800" dirty="0" smtClean="0">
              <a:solidFill>
                <a:schemeClr val="bg1"/>
              </a:solidFill>
            </a:endParaRPr>
          </a:p>
          <a:p>
            <a:pPr eaLnBrk="1" hangingPunct="1"/>
            <a:r>
              <a:rPr lang="hu-HU" sz="2800" dirty="0" err="1" smtClean="0">
                <a:solidFill>
                  <a:schemeClr val="bg1"/>
                </a:solidFill>
              </a:rPr>
              <a:t>ReadOnly-hoz</a:t>
            </a:r>
            <a:r>
              <a:rPr lang="hu-HU" sz="2800" dirty="0" smtClean="0">
                <a:solidFill>
                  <a:schemeClr val="bg1"/>
                </a:solidFill>
              </a:rPr>
              <a:t>, </a:t>
            </a:r>
            <a:r>
              <a:rPr lang="hu-HU" sz="2800" i="1" dirty="0" err="1" smtClean="0">
                <a:solidFill>
                  <a:schemeClr val="bg1"/>
                </a:solidFill>
              </a:rPr>
              <a:t>set</a:t>
            </a:r>
            <a:r>
              <a:rPr lang="hu-HU" sz="2800" dirty="0" smtClean="0">
                <a:solidFill>
                  <a:schemeClr val="bg1"/>
                </a:solidFill>
              </a:rPr>
              <a:t> –et állítsuk </a:t>
            </a:r>
            <a:r>
              <a:rPr lang="hu-HU" sz="2800" i="1" dirty="0" smtClean="0">
                <a:solidFill>
                  <a:schemeClr val="bg1"/>
                </a:solidFill>
                <a:effectLst>
                  <a:outerShdw blurRad="38100" dist="38100" dir="2700000" algn="tl">
                    <a:srgbClr val="000000">
                      <a:alpha val="43137"/>
                    </a:srgbClr>
                  </a:outerShdw>
                </a:effectLst>
              </a:rPr>
              <a:t>privátra</a:t>
            </a:r>
            <a:r>
              <a:rPr lang="hu-HU" dirty="0" smtClean="0">
                <a:solidFill>
                  <a:schemeClr val="bg1"/>
                </a:solidFill>
              </a:rPr>
              <a:t>.</a:t>
            </a:r>
            <a:endParaRPr lang="hu-HU" dirty="0" smtClean="0"/>
          </a:p>
          <a:p>
            <a:pPr eaLnBrk="1" hangingPunct="1"/>
            <a:endParaRPr lang="hu-HU" dirty="0" smtClean="0"/>
          </a:p>
        </p:txBody>
      </p:sp>
      <p:sp>
        <p:nvSpPr>
          <p:cNvPr id="6" name="Szövegdoboz 5"/>
          <p:cNvSpPr txBox="1"/>
          <p:nvPr/>
        </p:nvSpPr>
        <p:spPr>
          <a:xfrm>
            <a:off x="0" y="0"/>
            <a:ext cx="7072330" cy="1077218"/>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Automatikus </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tulajdonságok </a:t>
            </a:r>
            <a:b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b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Automatically</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Implemented</a:t>
            </a:r>
            <a:r>
              <a:rPr lang="hu-HU"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Properties</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7" name="Szövegdoboz 6"/>
          <p:cNvSpPr txBox="1"/>
          <p:nvPr/>
        </p:nvSpPr>
        <p:spPr>
          <a:xfrm>
            <a:off x="214282" y="4854059"/>
            <a:ext cx="2928926" cy="203132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dirty="0" err="1" smtClean="0">
                <a:solidFill>
                  <a:srgbClr val="0000FF"/>
                </a:solidFill>
              </a:rPr>
              <a:t>private</a:t>
            </a:r>
            <a:r>
              <a:rPr lang="hu-HU" dirty="0" smtClean="0">
                <a:solidFill>
                  <a:srgbClr val="0000FF"/>
                </a:solidFill>
              </a:rPr>
              <a:t> </a:t>
            </a:r>
            <a:r>
              <a:rPr lang="hu-HU" dirty="0" err="1" smtClean="0">
                <a:solidFill>
                  <a:srgbClr val="0000FF"/>
                </a:solidFill>
              </a:rPr>
              <a:t>string</a:t>
            </a:r>
            <a:r>
              <a:rPr lang="hu-HU" dirty="0" smtClean="0">
                <a:solidFill>
                  <a:srgbClr val="0000FF"/>
                </a:solidFill>
              </a:rPr>
              <a:t> </a:t>
            </a:r>
            <a:r>
              <a:rPr lang="hu-HU" dirty="0" err="1" smtClean="0">
                <a:solidFill>
                  <a:schemeClr val="tx1"/>
                </a:solidFill>
              </a:rPr>
              <a:t>name</a:t>
            </a:r>
            <a:r>
              <a:rPr lang="hu-HU" dirty="0" smtClean="0">
                <a:solidFill>
                  <a:schemeClr val="tx1"/>
                </a:solidFill>
              </a:rPr>
              <a:t>;</a:t>
            </a:r>
          </a:p>
          <a:p>
            <a:endParaRPr lang="hu-HU" dirty="0" smtClean="0">
              <a:solidFill>
                <a:srgbClr val="0000FF"/>
              </a:solidFill>
            </a:endParaRPr>
          </a:p>
          <a:p>
            <a:r>
              <a:rPr lang="hu-HU" dirty="0" err="1" smtClean="0">
                <a:solidFill>
                  <a:srgbClr val="0000FF"/>
                </a:solidFill>
              </a:rPr>
              <a:t>public</a:t>
            </a:r>
            <a:r>
              <a:rPr lang="hu-HU" dirty="0" smtClean="0">
                <a:solidFill>
                  <a:srgbClr val="0000FF"/>
                </a:solidFill>
              </a:rPr>
              <a:t> </a:t>
            </a:r>
            <a:r>
              <a:rPr lang="hu-HU" dirty="0" err="1" smtClean="0">
                <a:solidFill>
                  <a:srgbClr val="0000FF"/>
                </a:solidFill>
              </a:rPr>
              <a:t>string</a:t>
            </a:r>
            <a:r>
              <a:rPr lang="hu-HU" dirty="0" smtClean="0">
                <a:solidFill>
                  <a:srgbClr val="0000FF"/>
                </a:solidFill>
              </a:rPr>
              <a:t> </a:t>
            </a:r>
            <a:r>
              <a:rPr lang="hu-HU" dirty="0" err="1" smtClean="0">
                <a:solidFill>
                  <a:schemeClr val="tx1"/>
                </a:solidFill>
              </a:rPr>
              <a:t>Name</a:t>
            </a:r>
            <a:endParaRPr lang="hu-HU" dirty="0" smtClean="0">
              <a:solidFill>
                <a:schemeClr val="tx1"/>
              </a:solidFill>
            </a:endParaRPr>
          </a:p>
          <a:p>
            <a:r>
              <a:rPr lang="hu-HU" dirty="0" smtClean="0">
                <a:solidFill>
                  <a:schemeClr val="tx1"/>
                </a:solidFill>
              </a:rPr>
              <a:t>{</a:t>
            </a:r>
            <a:endParaRPr lang="hu-HU" dirty="0" smtClean="0">
              <a:solidFill>
                <a:schemeClr val="tx1"/>
              </a:solidFill>
            </a:endParaRPr>
          </a:p>
          <a:p>
            <a:r>
              <a:rPr lang="hu-HU" dirty="0" smtClean="0">
                <a:solidFill>
                  <a:srgbClr val="0000FF"/>
                </a:solidFill>
              </a:rPr>
              <a:t>      </a:t>
            </a:r>
            <a:r>
              <a:rPr lang="hu-HU" dirty="0" err="1" smtClean="0">
                <a:solidFill>
                  <a:srgbClr val="0000FF"/>
                </a:solidFill>
              </a:rPr>
              <a:t>get</a:t>
            </a:r>
            <a:r>
              <a:rPr lang="hu-HU" dirty="0" smtClean="0">
                <a:solidFill>
                  <a:srgbClr val="0000FF"/>
                </a:solidFill>
              </a:rPr>
              <a:t> </a:t>
            </a:r>
            <a:r>
              <a:rPr lang="hu-HU" dirty="0" smtClean="0">
                <a:solidFill>
                  <a:schemeClr val="tx1"/>
                </a:solidFill>
              </a:rPr>
              <a:t>{ </a:t>
            </a:r>
            <a:r>
              <a:rPr lang="hu-HU" dirty="0" err="1" smtClean="0">
                <a:solidFill>
                  <a:srgbClr val="0000FF"/>
                </a:solidFill>
              </a:rPr>
              <a:t>return</a:t>
            </a:r>
            <a:r>
              <a:rPr lang="hu-HU" dirty="0" smtClean="0">
                <a:solidFill>
                  <a:srgbClr val="0000FF"/>
                </a:solidFill>
              </a:rPr>
              <a:t> </a:t>
            </a:r>
            <a:r>
              <a:rPr lang="hu-HU" dirty="0" err="1" smtClean="0">
                <a:solidFill>
                  <a:schemeClr val="tx1"/>
                </a:solidFill>
              </a:rPr>
              <a:t>name</a:t>
            </a:r>
            <a:r>
              <a:rPr lang="hu-HU" dirty="0" smtClean="0">
                <a:solidFill>
                  <a:schemeClr val="tx1"/>
                </a:solidFill>
              </a:rPr>
              <a:t>; }</a:t>
            </a:r>
          </a:p>
          <a:p>
            <a:r>
              <a:rPr lang="hu-HU" dirty="0" smtClean="0">
                <a:solidFill>
                  <a:srgbClr val="0000FF"/>
                </a:solidFill>
              </a:rPr>
              <a:t>      </a:t>
            </a:r>
            <a:r>
              <a:rPr lang="hu-HU" dirty="0" err="1" smtClean="0">
                <a:solidFill>
                  <a:srgbClr val="0000FF"/>
                </a:solidFill>
              </a:rPr>
              <a:t>set</a:t>
            </a:r>
            <a:r>
              <a:rPr lang="hu-HU" dirty="0" smtClean="0">
                <a:solidFill>
                  <a:srgbClr val="0000FF"/>
                </a:solidFill>
              </a:rPr>
              <a:t> </a:t>
            </a:r>
            <a:r>
              <a:rPr lang="hu-HU" dirty="0" smtClean="0">
                <a:solidFill>
                  <a:schemeClr val="tx1"/>
                </a:solidFill>
              </a:rPr>
              <a:t>{</a:t>
            </a:r>
            <a:r>
              <a:rPr lang="hu-HU" dirty="0" smtClean="0">
                <a:solidFill>
                  <a:srgbClr val="0000FF"/>
                </a:solidFill>
              </a:rPr>
              <a:t> </a:t>
            </a:r>
            <a:r>
              <a:rPr lang="hu-HU" dirty="0" err="1" smtClean="0">
                <a:solidFill>
                  <a:schemeClr val="tx1"/>
                </a:solidFill>
              </a:rPr>
              <a:t>name</a:t>
            </a:r>
            <a:r>
              <a:rPr lang="hu-HU" dirty="0" smtClean="0">
                <a:solidFill>
                  <a:schemeClr val="tx1"/>
                </a:solidFill>
              </a:rPr>
              <a:t> = </a:t>
            </a:r>
            <a:r>
              <a:rPr lang="hu-HU" dirty="0" err="1" smtClean="0">
                <a:solidFill>
                  <a:srgbClr val="0000FF"/>
                </a:solidFill>
              </a:rPr>
              <a:t>value</a:t>
            </a:r>
            <a:r>
              <a:rPr lang="hu-HU" dirty="0" smtClean="0">
                <a:solidFill>
                  <a:srgbClr val="0000FF"/>
                </a:solidFill>
              </a:rPr>
              <a:t>; </a:t>
            </a:r>
            <a:r>
              <a:rPr lang="hu-HU" dirty="0" smtClean="0">
                <a:solidFill>
                  <a:schemeClr val="tx1"/>
                </a:solidFill>
              </a:rPr>
              <a:t>}</a:t>
            </a:r>
          </a:p>
          <a:p>
            <a:r>
              <a:rPr lang="hu-HU" dirty="0" smtClean="0">
                <a:solidFill>
                  <a:schemeClr val="tx1"/>
                </a:solidFill>
              </a:rPr>
              <a:t>}</a:t>
            </a:r>
            <a:endParaRPr lang="hu-HU" dirty="0">
              <a:solidFill>
                <a:schemeClr val="tx1"/>
              </a:solidFill>
            </a:endParaRPr>
          </a:p>
        </p:txBody>
      </p:sp>
      <p:sp>
        <p:nvSpPr>
          <p:cNvPr id="8" name="Szövegdoboz 7"/>
          <p:cNvSpPr txBox="1"/>
          <p:nvPr/>
        </p:nvSpPr>
        <p:spPr>
          <a:xfrm>
            <a:off x="4932040" y="5253007"/>
            <a:ext cx="4000496" cy="120032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solidFill>
                  <a:srgbClr val="0000FF"/>
                </a:solidFill>
              </a:rPr>
              <a:t>public string </a:t>
            </a:r>
            <a:r>
              <a:rPr lang="en-US" dirty="0" smtClean="0">
                <a:solidFill>
                  <a:schemeClr val="tx1"/>
                </a:solidFill>
              </a:rPr>
              <a:t>Name</a:t>
            </a:r>
            <a:r>
              <a:rPr lang="en-US" dirty="0" smtClean="0">
                <a:solidFill>
                  <a:srgbClr val="0000FF"/>
                </a:solidFill>
              </a:rPr>
              <a:t> </a:t>
            </a:r>
            <a:r>
              <a:rPr lang="en-US" dirty="0" smtClean="0">
                <a:solidFill>
                  <a:schemeClr val="tx1"/>
                </a:solidFill>
              </a:rPr>
              <a:t>{</a:t>
            </a:r>
            <a:r>
              <a:rPr lang="en-US" dirty="0" smtClean="0">
                <a:solidFill>
                  <a:srgbClr val="0000FF"/>
                </a:solidFill>
              </a:rPr>
              <a:t> get</a:t>
            </a:r>
            <a:r>
              <a:rPr lang="en-US" dirty="0" smtClean="0">
                <a:solidFill>
                  <a:schemeClr val="tx1"/>
                </a:solidFill>
              </a:rPr>
              <a:t>;</a:t>
            </a:r>
            <a:r>
              <a:rPr lang="en-US" dirty="0" smtClean="0">
                <a:solidFill>
                  <a:srgbClr val="0000FF"/>
                </a:solidFill>
              </a:rPr>
              <a:t> set</a:t>
            </a:r>
            <a:r>
              <a:rPr lang="en-US" dirty="0" smtClean="0">
                <a:solidFill>
                  <a:schemeClr val="tx1"/>
                </a:solidFill>
              </a:rPr>
              <a:t>; }</a:t>
            </a:r>
          </a:p>
          <a:p>
            <a:endParaRPr lang="en-US" dirty="0" smtClean="0">
              <a:solidFill>
                <a:srgbClr val="0000FF"/>
              </a:solidFill>
            </a:endParaRPr>
          </a:p>
          <a:p>
            <a:r>
              <a:rPr lang="en-US" dirty="0" smtClean="0">
                <a:solidFill>
                  <a:srgbClr val="00B050"/>
                </a:solidFill>
              </a:rPr>
              <a:t>//Read Only</a:t>
            </a:r>
          </a:p>
          <a:p>
            <a:r>
              <a:rPr lang="en-US" dirty="0" smtClean="0">
                <a:solidFill>
                  <a:srgbClr val="0000FF"/>
                </a:solidFill>
              </a:rPr>
              <a:t>public string </a:t>
            </a:r>
            <a:r>
              <a:rPr lang="en-US" dirty="0" smtClean="0">
                <a:solidFill>
                  <a:schemeClr val="tx1"/>
                </a:solidFill>
              </a:rPr>
              <a:t>Name</a:t>
            </a:r>
            <a:r>
              <a:rPr lang="en-US" dirty="0" smtClean="0">
                <a:solidFill>
                  <a:srgbClr val="0000FF"/>
                </a:solidFill>
              </a:rPr>
              <a:t> </a:t>
            </a:r>
            <a:r>
              <a:rPr lang="en-US" dirty="0" smtClean="0">
                <a:solidFill>
                  <a:schemeClr val="tx1"/>
                </a:solidFill>
              </a:rPr>
              <a:t>{</a:t>
            </a:r>
            <a:r>
              <a:rPr lang="en-US" dirty="0" smtClean="0">
                <a:solidFill>
                  <a:srgbClr val="0000FF"/>
                </a:solidFill>
              </a:rPr>
              <a:t> get</a:t>
            </a:r>
            <a:r>
              <a:rPr lang="en-US" dirty="0" smtClean="0">
                <a:solidFill>
                  <a:schemeClr val="tx1"/>
                </a:solidFill>
              </a:rPr>
              <a:t>;</a:t>
            </a:r>
            <a:r>
              <a:rPr lang="en-US" dirty="0" smtClean="0">
                <a:solidFill>
                  <a:srgbClr val="0000FF"/>
                </a:solidFill>
              </a:rPr>
              <a:t> private  set</a:t>
            </a:r>
            <a:r>
              <a:rPr lang="en-US" dirty="0" smtClean="0">
                <a:solidFill>
                  <a:schemeClr val="tx1"/>
                </a:solidFill>
              </a:rPr>
              <a:t>; </a:t>
            </a:r>
            <a:r>
              <a:rPr lang="en-US" dirty="0" smtClean="0">
                <a:solidFill>
                  <a:schemeClr val="tx1"/>
                </a:solidFill>
              </a:rPr>
              <a:t>}</a:t>
            </a:r>
            <a:endParaRPr lang="en-US" dirty="0" smtClean="0">
              <a:solidFill>
                <a:schemeClr val="tx1"/>
              </a:solidFill>
            </a:endParaRPr>
          </a:p>
        </p:txBody>
      </p:sp>
      <p:sp>
        <p:nvSpPr>
          <p:cNvPr id="9" name="Jobbra nyíl 8"/>
          <p:cNvSpPr/>
          <p:nvPr/>
        </p:nvSpPr>
        <p:spPr>
          <a:xfrm>
            <a:off x="3214662" y="5568439"/>
            <a:ext cx="1717378" cy="428628"/>
          </a:xfrm>
          <a:prstGeom prst="rightArrow">
            <a:avLst/>
          </a:prstGeom>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endParaRPr lang="hu-HU"/>
          </a:p>
        </p:txBody>
      </p:sp>
      <p:sp>
        <p:nvSpPr>
          <p:cNvPr id="10" name="Szövegdoboz 9"/>
          <p:cNvSpPr txBox="1"/>
          <p:nvPr/>
        </p:nvSpPr>
        <p:spPr>
          <a:xfrm>
            <a:off x="827584" y="3429000"/>
            <a:ext cx="6552728" cy="40011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2000" dirty="0" smtClean="0">
                <a:solidFill>
                  <a:srgbClr val="0000FF"/>
                </a:solidFill>
                <a:latin typeface="Consolas"/>
              </a:rPr>
              <a:t>public string </a:t>
            </a:r>
            <a:r>
              <a:rPr lang="en-US" sz="2000" dirty="0" smtClean="0">
                <a:solidFill>
                  <a:schemeClr val="tx1"/>
                </a:solidFill>
                <a:latin typeface="Consolas"/>
              </a:rPr>
              <a:t>Title { </a:t>
            </a:r>
            <a:r>
              <a:rPr lang="en-US" sz="2000" dirty="0" smtClean="0">
                <a:solidFill>
                  <a:srgbClr val="0000FF"/>
                </a:solidFill>
                <a:latin typeface="Consolas"/>
              </a:rPr>
              <a:t>get</a:t>
            </a:r>
            <a:r>
              <a:rPr lang="en-US" sz="2000" dirty="0" smtClean="0">
                <a:solidFill>
                  <a:schemeClr val="tx1"/>
                </a:solidFill>
                <a:latin typeface="Consolas"/>
              </a:rPr>
              <a:t>;</a:t>
            </a:r>
            <a:r>
              <a:rPr lang="en-US" sz="2000" dirty="0" smtClean="0">
                <a:solidFill>
                  <a:srgbClr val="0000FF"/>
                </a:solidFill>
                <a:latin typeface="Consolas"/>
              </a:rPr>
              <a:t> set</a:t>
            </a:r>
            <a:r>
              <a:rPr lang="en-US" sz="2000" dirty="0" smtClean="0">
                <a:solidFill>
                  <a:schemeClr val="tx1"/>
                </a:solidFill>
                <a:latin typeface="Consolas"/>
              </a:rPr>
              <a:t>; }</a:t>
            </a:r>
          </a:p>
        </p:txBody>
      </p:sp>
      <p:sp>
        <p:nvSpPr>
          <p:cNvPr id="11" name="Téglalap 10"/>
          <p:cNvSpPr/>
          <p:nvPr/>
        </p:nvSpPr>
        <p:spPr>
          <a:xfrm>
            <a:off x="7308304" y="6117103"/>
            <a:ext cx="792088" cy="288032"/>
          </a:xfrm>
          <a:prstGeom prst="rect">
            <a:avLst/>
          </a:prstGeom>
          <a:noFill/>
          <a:effectLst>
            <a:glow rad="635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hu-HU"/>
          </a:p>
        </p:txBody>
      </p:sp>
      <p:sp>
        <p:nvSpPr>
          <p:cNvPr id="12" name="Szövegdoboz 11"/>
          <p:cNvSpPr txBox="1"/>
          <p:nvPr/>
        </p:nvSpPr>
        <p:spPr>
          <a:xfrm rot="19698822">
            <a:off x="2150958" y="5015477"/>
            <a:ext cx="936104" cy="369332"/>
          </a:xfrm>
          <a:prstGeom prst="rect">
            <a:avLst/>
          </a:prstGeom>
          <a:noFill/>
        </p:spPr>
        <p:txBody>
          <a:bodyPr wrap="square" rtlCol="0">
            <a:spAutoFit/>
          </a:bodyPr>
          <a:lstStyle/>
          <a:p>
            <a:r>
              <a:rPr lang="hu-HU" dirty="0" smtClean="0">
                <a:solidFill>
                  <a:srgbClr val="C00000"/>
                </a:solidFill>
                <a:latin typeface="Stencil" pitchFamily="82" charset="0"/>
              </a:rPr>
              <a:t>Eddig</a:t>
            </a:r>
            <a:endParaRPr lang="hu-HU" dirty="0">
              <a:solidFill>
                <a:srgbClr val="C00000"/>
              </a:solidFill>
              <a:latin typeface="Stencil" pitchFamily="82" charset="0"/>
            </a:endParaRPr>
          </a:p>
        </p:txBody>
      </p:sp>
      <p:sp>
        <p:nvSpPr>
          <p:cNvPr id="13" name="Szövegdoboz 12"/>
          <p:cNvSpPr txBox="1"/>
          <p:nvPr/>
        </p:nvSpPr>
        <p:spPr>
          <a:xfrm rot="19698822">
            <a:off x="7535278" y="5452542"/>
            <a:ext cx="1503093" cy="369332"/>
          </a:xfrm>
          <a:prstGeom prst="rect">
            <a:avLst/>
          </a:prstGeom>
          <a:noFill/>
        </p:spPr>
        <p:txBody>
          <a:bodyPr wrap="square" rtlCol="0">
            <a:spAutoFit/>
          </a:bodyPr>
          <a:lstStyle/>
          <a:p>
            <a:r>
              <a:rPr lang="hu-HU" dirty="0" smtClean="0">
                <a:solidFill>
                  <a:srgbClr val="17A94F"/>
                </a:solidFill>
                <a:latin typeface="Stencil" pitchFamily="82" charset="0"/>
              </a:rPr>
              <a:t>Mostantól</a:t>
            </a:r>
            <a:endParaRPr lang="hu-HU" dirty="0">
              <a:solidFill>
                <a:srgbClr val="17A94F"/>
              </a:solidFill>
              <a:latin typeface="Stencil"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2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39" presetClass="entr" presetSubtype="0" accel="10000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18"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19"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par>
                          <p:cTn id="25" fill="hold">
                            <p:stCondLst>
                              <p:cond delay="2500"/>
                            </p:stCondLst>
                            <p:childTnLst>
                              <p:par>
                                <p:cTn id="26" presetID="2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ox(in)">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uiExpand="1" animBg="1"/>
      <p:bldP spid="9" grpId="0" animBg="1"/>
      <p:bldP spid="11" grpId="0" animBg="1"/>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714356"/>
            <a:ext cx="8929718" cy="5847755"/>
          </a:xfrm>
          <a:prstGeom prst="rect">
            <a:avLst/>
          </a:prstGeom>
          <a:noFill/>
        </p:spPr>
        <p:txBody>
          <a:bodyPr wrap="square" rtlCol="0">
            <a:spAutoFit/>
          </a:bodyPr>
          <a:lstStyle/>
          <a:p>
            <a:pPr>
              <a:spcAft>
                <a:spcPts val="3000"/>
              </a:spcAft>
            </a:pPr>
            <a:r>
              <a:rPr lang="hu-HU" sz="3200" dirty="0" smtClean="0">
                <a:solidFill>
                  <a:schemeClr val="bg1">
                    <a:lumMod val="95000"/>
                  </a:schemeClr>
                </a:solidFill>
              </a:rPr>
              <a:t>C# Evolúció</a:t>
            </a:r>
          </a:p>
          <a:p>
            <a:pPr>
              <a:spcAft>
                <a:spcPts val="3000"/>
              </a:spcAft>
            </a:pPr>
            <a:r>
              <a:rPr lang="hu-HU" sz="3200" dirty="0" smtClean="0">
                <a:solidFill>
                  <a:schemeClr val="bg1">
                    <a:lumMod val="95000"/>
                  </a:schemeClr>
                </a:solidFill>
              </a:rPr>
              <a:t>Automatikus tulajdonságok</a:t>
            </a:r>
          </a:p>
          <a:p>
            <a:pPr>
              <a:spcAft>
                <a:spcPts val="3000"/>
              </a:spcAft>
            </a:pPr>
            <a:r>
              <a:rPr lang="hu-HU" sz="3200" dirty="0" smtClean="0">
                <a:solidFill>
                  <a:schemeClr val="bg1">
                    <a:lumMod val="95000"/>
                  </a:schemeClr>
                </a:solidFill>
              </a:rPr>
              <a:t>Objektumok és gyűjtemény inicializálás</a:t>
            </a:r>
          </a:p>
          <a:p>
            <a:pPr>
              <a:spcAft>
                <a:spcPts val="3000"/>
              </a:spcAft>
            </a:pPr>
            <a:r>
              <a:rPr lang="hu-HU" sz="3200" dirty="0" smtClean="0">
                <a:solidFill>
                  <a:schemeClr val="bg1">
                    <a:lumMod val="95000"/>
                  </a:schemeClr>
                </a:solidFill>
              </a:rPr>
              <a:t>Bővítő metódusok</a:t>
            </a:r>
          </a:p>
          <a:p>
            <a:pPr>
              <a:spcAft>
                <a:spcPts val="3000"/>
              </a:spcAft>
            </a:pPr>
            <a:r>
              <a:rPr lang="hu-HU" sz="3200" dirty="0" smtClean="0">
                <a:solidFill>
                  <a:schemeClr val="bg1">
                    <a:lumMod val="95000"/>
                  </a:schemeClr>
                </a:solidFill>
              </a:rPr>
              <a:t>Implicit típusú lokális változók</a:t>
            </a:r>
          </a:p>
          <a:p>
            <a:pPr>
              <a:spcAft>
                <a:spcPts val="3000"/>
              </a:spcAft>
            </a:pPr>
            <a:r>
              <a:rPr lang="hu-HU" sz="3200" dirty="0" err="1" smtClean="0">
                <a:solidFill>
                  <a:schemeClr val="bg1">
                    <a:lumMod val="95000"/>
                  </a:schemeClr>
                </a:solidFill>
              </a:rPr>
              <a:t>Lambda</a:t>
            </a:r>
            <a:r>
              <a:rPr lang="hu-HU" sz="3200" dirty="0" smtClean="0">
                <a:solidFill>
                  <a:schemeClr val="bg1">
                    <a:lumMod val="95000"/>
                  </a:schemeClr>
                </a:solidFill>
              </a:rPr>
              <a:t> kifejezések</a:t>
            </a:r>
          </a:p>
          <a:p>
            <a:pPr>
              <a:spcAft>
                <a:spcPts val="3000"/>
              </a:spcAft>
            </a:pPr>
            <a:r>
              <a:rPr lang="hu-HU" sz="3200" dirty="0" err="1" smtClean="0">
                <a:solidFill>
                  <a:schemeClr val="bg1">
                    <a:lumMod val="95000"/>
                  </a:schemeClr>
                </a:solidFill>
              </a:rPr>
              <a:t>Anonymous</a:t>
            </a:r>
            <a:r>
              <a:rPr lang="hu-HU" sz="3200" dirty="0" smtClean="0">
                <a:solidFill>
                  <a:schemeClr val="bg1">
                    <a:lumMod val="95000"/>
                  </a:schemeClr>
                </a:solidFill>
              </a:rPr>
              <a:t> </a:t>
            </a:r>
            <a:r>
              <a:rPr lang="hu-HU" sz="3200" dirty="0" err="1" smtClean="0">
                <a:solidFill>
                  <a:schemeClr val="bg1">
                    <a:lumMod val="95000"/>
                  </a:schemeClr>
                </a:solidFill>
              </a:rPr>
              <a:t>Types</a:t>
            </a:r>
            <a:endParaRPr lang="hu-HU" sz="3200" dirty="0" smtClean="0">
              <a:solidFill>
                <a:schemeClr val="bg1">
                  <a:lumMod val="95000"/>
                </a:schemeClr>
              </a:solidFill>
            </a:endParaRPr>
          </a:p>
        </p:txBody>
      </p:sp>
      <p:sp>
        <p:nvSpPr>
          <p:cNvPr id="15" name="Aktuális sáv"/>
          <p:cNvSpPr/>
          <p:nvPr/>
        </p:nvSpPr>
        <p:spPr>
          <a:xfrm>
            <a:off x="121550" y="414338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4207</TotalTime>
  <Words>3668</Words>
  <Application>Microsoft Office PowerPoint</Application>
  <PresentationFormat>Diavetítés a képernyőre (4:3 oldalarány)</PresentationFormat>
  <Paragraphs>562</Paragraphs>
  <Slides>34</Slides>
  <Notes>31</Notes>
  <HiddenSlides>0</HiddenSlides>
  <MMClips>0</MMClips>
  <ScaleCrop>false</ScaleCrop>
  <HeadingPairs>
    <vt:vector size="4" baseType="variant">
      <vt:variant>
        <vt:lpstr>Téma</vt:lpstr>
      </vt:variant>
      <vt:variant>
        <vt:i4>1</vt:i4>
      </vt:variant>
      <vt:variant>
        <vt:lpstr>Diacímek</vt:lpstr>
      </vt:variant>
      <vt:variant>
        <vt:i4>34</vt:i4>
      </vt:variant>
    </vt:vector>
  </HeadingPairs>
  <TitlesOfParts>
    <vt:vector size="35" baseType="lpstr">
      <vt:lpstr>Office-téma</vt:lpstr>
      <vt:lpstr>1. dia</vt:lpstr>
      <vt:lpstr>2. dia</vt:lpstr>
      <vt:lpstr>3. dia</vt:lpstr>
      <vt:lpstr>4. dia</vt:lpstr>
      <vt:lpstr>5. dia</vt:lpstr>
      <vt:lpstr>6. dia</vt:lpstr>
      <vt:lpstr>7. dia</vt:lpstr>
      <vt:lpstr>8. dia</vt:lpstr>
      <vt:lpstr>9. dia</vt:lpstr>
      <vt:lpstr>10. dia</vt:lpstr>
      <vt:lpstr>11. dia</vt:lpstr>
      <vt:lpstr>12. dia</vt:lpstr>
      <vt:lpstr>13. dia</vt:lpstr>
      <vt:lpstr>14. dia</vt:lpstr>
      <vt:lpstr>15. dia</vt:lpstr>
      <vt:lpstr>16. dia</vt:lpstr>
      <vt:lpstr>17. dia</vt:lpstr>
      <vt:lpstr>18. dia</vt:lpstr>
      <vt:lpstr>19. dia</vt:lpstr>
      <vt:lpstr>20. dia</vt:lpstr>
      <vt:lpstr>21. dia</vt:lpstr>
      <vt:lpstr>22. dia</vt:lpstr>
      <vt:lpstr>23. dia</vt:lpstr>
      <vt:lpstr>24. dia</vt:lpstr>
      <vt:lpstr>25. dia</vt:lpstr>
      <vt:lpstr>26. dia</vt:lpstr>
      <vt:lpstr>27. dia</vt:lpstr>
      <vt:lpstr>28. dia</vt:lpstr>
      <vt:lpstr>29. dia</vt:lpstr>
      <vt:lpstr>30. dia</vt:lpstr>
      <vt:lpstr>31. dia</vt:lpstr>
      <vt:lpstr>32. dia</vt:lpstr>
      <vt:lpstr>33. dia</vt:lpstr>
      <vt:lpstr>34.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Turoczy Attila</cp:lastModifiedBy>
  <cp:revision>342</cp:revision>
  <dcterms:created xsi:type="dcterms:W3CDTF">2007-07-03T19:17:14Z</dcterms:created>
  <dcterms:modified xsi:type="dcterms:W3CDTF">2010-06-26T22:43:23Z</dcterms:modified>
</cp:coreProperties>
</file>