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5"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56" r:id="rId76"/>
    <p:sldId id="357" r:id="rId77"/>
    <p:sldId id="358" r:id="rId78"/>
    <p:sldId id="359" r:id="rId79"/>
    <p:sldId id="360" r:id="rId80"/>
    <p:sldId id="330"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 id="354" r:id="rId105"/>
    <p:sldId id="355" r:id="rId106"/>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668"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1CBFD6-04A4-49F8-BD11-BA1A4DDF5279}" type="datetimeFigureOut">
              <a:rPr lang="hu-HU" smtClean="0"/>
              <a:t>2012.12.03.</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9762A7-2C37-4D88-8739-E622A84961DC}" type="slidenum">
              <a:rPr lang="hu-HU" smtClean="0"/>
              <a:t>‹#›</a:t>
            </a:fld>
            <a:endParaRPr lang="hu-HU"/>
          </a:p>
        </p:txBody>
      </p:sp>
    </p:spTree>
    <p:extLst>
      <p:ext uri="{BB962C8B-B14F-4D97-AF65-F5344CB8AC3E}">
        <p14:creationId xmlns:p14="http://schemas.microsoft.com/office/powerpoint/2010/main" val="2871832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419762A7-2C37-4D88-8739-E622A84961DC}" type="slidenum">
              <a:rPr lang="hu-HU" smtClean="0"/>
              <a:t>26</a:t>
            </a:fld>
            <a:endParaRPr lang="hu-HU"/>
          </a:p>
        </p:txBody>
      </p:sp>
    </p:spTree>
    <p:extLst>
      <p:ext uri="{BB962C8B-B14F-4D97-AF65-F5344CB8AC3E}">
        <p14:creationId xmlns:p14="http://schemas.microsoft.com/office/powerpoint/2010/main" val="336883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2F58C8E7-7699-4D87-A40B-4C740797428F}" type="datetimeFigureOut">
              <a:rPr lang="hu-HU" smtClean="0"/>
              <a:t>2012.12.03.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333179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F58C8E7-7699-4D87-A40B-4C740797428F}" type="datetimeFigureOut">
              <a:rPr lang="hu-HU" smtClean="0"/>
              <a:t>2012.12.03.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4049361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F58C8E7-7699-4D87-A40B-4C740797428F}" type="datetimeFigureOut">
              <a:rPr lang="hu-HU" smtClean="0"/>
              <a:t>2012.12.03.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726551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Tartalom">
    <p:spTree>
      <p:nvGrpSpPr>
        <p:cNvPr id="1" name=""/>
        <p:cNvGrpSpPr/>
        <p:nvPr/>
      </p:nvGrpSpPr>
      <p:grpSpPr>
        <a:xfrm>
          <a:off x="0" y="0"/>
          <a:ext cx="0" cy="0"/>
          <a:chOff x="0" y="0"/>
          <a:chExt cx="0" cy="0"/>
        </a:xfrm>
      </p:grpSpPr>
      <p:sp>
        <p:nvSpPr>
          <p:cNvPr id="2" name="Tartalom helye 1"/>
          <p:cNvSpPr>
            <a:spLocks noGrp="1"/>
          </p:cNvSpPr>
          <p:nvPr>
            <p:ph/>
          </p:nvPr>
        </p:nvSpPr>
        <p:spPr>
          <a:xfrm>
            <a:off x="457200" y="277813"/>
            <a:ext cx="8229600" cy="5853112"/>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3" name="Dátum helye 2"/>
          <p:cNvSpPr>
            <a:spLocks noGrp="1"/>
          </p:cNvSpPr>
          <p:nvPr>
            <p:ph type="dt" sz="half" idx="10"/>
          </p:nvPr>
        </p:nvSpPr>
        <p:spPr>
          <a:xfrm>
            <a:off x="457200" y="6243638"/>
            <a:ext cx="2133600" cy="457200"/>
          </a:xfrm>
        </p:spPr>
        <p:txBody>
          <a:bodyPr/>
          <a:lstStyle>
            <a:lvl1pPr>
              <a:defRPr/>
            </a:lvl1pPr>
          </a:lstStyle>
          <a:p>
            <a:endParaRPr lang="hu-HU"/>
          </a:p>
        </p:txBody>
      </p:sp>
      <p:sp>
        <p:nvSpPr>
          <p:cNvPr id="4" name="Élőláb helye 3"/>
          <p:cNvSpPr>
            <a:spLocks noGrp="1"/>
          </p:cNvSpPr>
          <p:nvPr>
            <p:ph type="ftr" sz="quarter" idx="11"/>
          </p:nvPr>
        </p:nvSpPr>
        <p:spPr>
          <a:xfrm>
            <a:off x="3124200" y="6248400"/>
            <a:ext cx="2895600" cy="457200"/>
          </a:xfrm>
        </p:spPr>
        <p:txBody>
          <a:bodyPr/>
          <a:lstStyle>
            <a:lvl1pPr>
              <a:defRPr/>
            </a:lvl1pPr>
          </a:lstStyle>
          <a:p>
            <a:endParaRPr lang="hu-HU"/>
          </a:p>
        </p:txBody>
      </p:sp>
      <p:sp>
        <p:nvSpPr>
          <p:cNvPr id="5" name="Dia számának helye 4"/>
          <p:cNvSpPr>
            <a:spLocks noGrp="1"/>
          </p:cNvSpPr>
          <p:nvPr>
            <p:ph type="sldNum" sz="quarter" idx="12"/>
          </p:nvPr>
        </p:nvSpPr>
        <p:spPr>
          <a:xfrm>
            <a:off x="6553200" y="6243638"/>
            <a:ext cx="2133600" cy="457200"/>
          </a:xfrm>
        </p:spPr>
        <p:txBody>
          <a:bodyPr/>
          <a:lstStyle>
            <a:lvl1pPr>
              <a:defRPr/>
            </a:lvl1pPr>
          </a:lstStyle>
          <a:p>
            <a:fld id="{A5D32BD4-2D37-480B-971E-F5BBEC6811AF}" type="slidenum">
              <a:rPr lang="hu-HU"/>
              <a:pPr/>
              <a:t>‹#›</a:t>
            </a:fld>
            <a:endParaRPr lang="hu-HU"/>
          </a:p>
        </p:txBody>
      </p:sp>
    </p:spTree>
    <p:extLst>
      <p:ext uri="{BB962C8B-B14F-4D97-AF65-F5344CB8AC3E}">
        <p14:creationId xmlns:p14="http://schemas.microsoft.com/office/powerpoint/2010/main" val="3292648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Cím és táblázat">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p>
            <a:r>
              <a:rPr lang="hu-HU" smtClean="0"/>
              <a:t>Mintacím szerkesztése</a:t>
            </a:r>
            <a:endParaRPr lang="hu-HU"/>
          </a:p>
        </p:txBody>
      </p:sp>
      <p:sp>
        <p:nvSpPr>
          <p:cNvPr id="3" name="Táblázat helye 2"/>
          <p:cNvSpPr>
            <a:spLocks noGrp="1"/>
          </p:cNvSpPr>
          <p:nvPr>
            <p:ph type="tbl" idx="1"/>
          </p:nvPr>
        </p:nvSpPr>
        <p:spPr>
          <a:xfrm>
            <a:off x="457200" y="1600200"/>
            <a:ext cx="8229600" cy="4525963"/>
          </a:xfrm>
        </p:spPr>
        <p:txBody>
          <a:bodyPr/>
          <a:lstStyle/>
          <a:p>
            <a:endParaRPr lang="hu-HU"/>
          </a:p>
        </p:txBody>
      </p:sp>
      <p:sp>
        <p:nvSpPr>
          <p:cNvPr id="4" name="Dátum helye 3"/>
          <p:cNvSpPr>
            <a:spLocks noGrp="1"/>
          </p:cNvSpPr>
          <p:nvPr>
            <p:ph type="dt" sz="half" idx="10"/>
          </p:nvPr>
        </p:nvSpPr>
        <p:spPr>
          <a:xfrm>
            <a:off x="457200" y="6245225"/>
            <a:ext cx="2133600" cy="476250"/>
          </a:xfrm>
        </p:spPr>
        <p:txBody>
          <a:bodyPr/>
          <a:lstStyle>
            <a:lvl1pPr>
              <a:defRPr/>
            </a:lvl1pPr>
          </a:lstStyle>
          <a:p>
            <a:endParaRPr lang="hu-HU"/>
          </a:p>
        </p:txBody>
      </p:sp>
      <p:sp>
        <p:nvSpPr>
          <p:cNvPr id="5" name="Élőláb helye 4"/>
          <p:cNvSpPr>
            <a:spLocks noGrp="1"/>
          </p:cNvSpPr>
          <p:nvPr>
            <p:ph type="ftr" sz="quarter" idx="11"/>
          </p:nvPr>
        </p:nvSpPr>
        <p:spPr>
          <a:xfrm>
            <a:off x="3124200" y="6245225"/>
            <a:ext cx="2895600" cy="476250"/>
          </a:xfrm>
        </p:spPr>
        <p:txBody>
          <a:bodyPr/>
          <a:lstStyle>
            <a:lvl1pPr>
              <a:defRPr/>
            </a:lvl1pPr>
          </a:lstStyle>
          <a:p>
            <a:endParaRPr lang="hu-HU"/>
          </a:p>
        </p:txBody>
      </p:sp>
      <p:sp>
        <p:nvSpPr>
          <p:cNvPr id="6" name="Dia számának helye 5"/>
          <p:cNvSpPr>
            <a:spLocks noGrp="1"/>
          </p:cNvSpPr>
          <p:nvPr>
            <p:ph type="sldNum" sz="quarter" idx="12"/>
          </p:nvPr>
        </p:nvSpPr>
        <p:spPr>
          <a:xfrm>
            <a:off x="6553200" y="6245225"/>
            <a:ext cx="2133600" cy="476250"/>
          </a:xfrm>
        </p:spPr>
        <p:txBody>
          <a:bodyPr/>
          <a:lstStyle>
            <a:lvl1pPr>
              <a:defRPr/>
            </a:lvl1pPr>
          </a:lstStyle>
          <a:p>
            <a:fld id="{E2106DD6-21AE-4B18-81DB-F2BC745CFF8B}" type="slidenum">
              <a:rPr lang="hu-HU"/>
              <a:pPr/>
              <a:t>‹#›</a:t>
            </a:fld>
            <a:endParaRPr lang="hu-HU"/>
          </a:p>
        </p:txBody>
      </p:sp>
    </p:spTree>
    <p:extLst>
      <p:ext uri="{BB962C8B-B14F-4D97-AF65-F5344CB8AC3E}">
        <p14:creationId xmlns:p14="http://schemas.microsoft.com/office/powerpoint/2010/main" val="34922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2F58C8E7-7699-4D87-A40B-4C740797428F}" type="datetimeFigureOut">
              <a:rPr lang="hu-HU" smtClean="0"/>
              <a:t>2012.12.03.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2780908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2F58C8E7-7699-4D87-A40B-4C740797428F}" type="datetimeFigureOut">
              <a:rPr lang="hu-HU" smtClean="0"/>
              <a:t>2012.12.03.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20108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2F58C8E7-7699-4D87-A40B-4C740797428F}" type="datetimeFigureOut">
              <a:rPr lang="hu-HU" smtClean="0"/>
              <a:t>2012.12.03.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358007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2F58C8E7-7699-4D87-A40B-4C740797428F}" type="datetimeFigureOut">
              <a:rPr lang="hu-HU" smtClean="0"/>
              <a:t>2012.12.03.</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954654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2F58C8E7-7699-4D87-A40B-4C740797428F}" type="datetimeFigureOut">
              <a:rPr lang="hu-HU" smtClean="0"/>
              <a:t>2012.12.03.</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331976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2F58C8E7-7699-4D87-A40B-4C740797428F}" type="datetimeFigureOut">
              <a:rPr lang="hu-HU" smtClean="0"/>
              <a:t>2012.12.03.</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320369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2F58C8E7-7699-4D87-A40B-4C740797428F}" type="datetimeFigureOut">
              <a:rPr lang="hu-HU" smtClean="0"/>
              <a:t>2012.12.03.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7258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2F58C8E7-7699-4D87-A40B-4C740797428F}" type="datetimeFigureOut">
              <a:rPr lang="hu-HU" smtClean="0"/>
              <a:t>2012.12.03.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C0EF176-D389-47A9-9C00-782288526959}" type="slidenum">
              <a:rPr lang="hu-HU" smtClean="0"/>
              <a:t>‹#›</a:t>
            </a:fld>
            <a:endParaRPr lang="hu-HU"/>
          </a:p>
        </p:txBody>
      </p:sp>
    </p:spTree>
    <p:extLst>
      <p:ext uri="{BB962C8B-B14F-4D97-AF65-F5344CB8AC3E}">
        <p14:creationId xmlns:p14="http://schemas.microsoft.com/office/powerpoint/2010/main" val="4124333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0">
              <a:schemeClr val="accent3">
                <a:lumMod val="40000"/>
                <a:lumOff val="60000"/>
              </a:schemeClr>
            </a:gs>
            <a:gs pos="50000">
              <a:srgbClr val="B1C5E9"/>
            </a:gs>
            <a:gs pos="74000">
              <a:schemeClr val="accent1">
                <a:tint val="44500"/>
                <a:satMod val="160000"/>
              </a:schemeClr>
            </a:gs>
            <a:gs pos="63000">
              <a:schemeClr val="accent5">
                <a:lumMod val="86000"/>
                <a:lumOff val="14000"/>
                <a:alpha val="38000"/>
              </a:schemeClr>
            </a:gs>
            <a:gs pos="100000">
              <a:schemeClr val="accent1">
                <a:tint val="23500"/>
                <a:satMod val="160000"/>
              </a:schemeClr>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8C8E7-7699-4D87-A40B-4C740797428F}" type="datetimeFigureOut">
              <a:rPr lang="hu-HU" smtClean="0"/>
              <a:t>2012.12.03.</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EF176-D389-47A9-9C00-782288526959}" type="slidenum">
              <a:rPr lang="hu-HU" smtClean="0"/>
              <a:t>‹#›</a:t>
            </a:fld>
            <a:endParaRPr lang="hu-HU"/>
          </a:p>
        </p:txBody>
      </p:sp>
    </p:spTree>
    <p:extLst>
      <p:ext uri="{BB962C8B-B14F-4D97-AF65-F5344CB8AC3E}">
        <p14:creationId xmlns:p14="http://schemas.microsoft.com/office/powerpoint/2010/main" val="2830643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hu-HU" dirty="0" smtClean="0"/>
              <a:t>Bevezetés a hálózatokba</a:t>
            </a:r>
            <a:endParaRPr lang="hu-HU" dirty="0"/>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1834175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57200" y="404664"/>
            <a:ext cx="8363272" cy="5721499"/>
          </a:xfrm>
        </p:spPr>
        <p:txBody>
          <a:bodyPr>
            <a:normAutofit fontScale="85000" lnSpcReduction="20000"/>
          </a:bodyPr>
          <a:lstStyle/>
          <a:p>
            <a:r>
              <a:rPr lang="hu-HU" dirty="0" smtClean="0"/>
              <a:t>A legismertebb hálózati összetevők az állomások és a megosztott perifériák. </a:t>
            </a:r>
          </a:p>
          <a:p>
            <a:r>
              <a:rPr lang="hu-HU" dirty="0" smtClean="0"/>
              <a:t>Az állomások azok az eszközök, melyek üzenetet küldenek és fogadnak közvetlenül a hálózaton keresztül.</a:t>
            </a:r>
          </a:p>
          <a:p>
            <a:r>
              <a:rPr lang="hu-HU" dirty="0" smtClean="0"/>
              <a:t>A megosztott perifériák nem közvetlenül, hanem az állomásokon keresztül kapcsolódnak a hálózathoz. Ebben a helyzetben az állomás a felelős a periféria hálózaton történő megosztásáért. Az állomáson futó speciális szoftver teszi lehetővé, hogy a felhasználók a hálózaton keresztül használják az állomáshoz kapcsolt perifériát.</a:t>
            </a:r>
          </a:p>
          <a:p>
            <a:r>
              <a:rPr lang="hu-HU" dirty="0" smtClean="0"/>
              <a:t>A hálózati eszközöket, éppúgy mint a hálózati átviteli közegeket, az állomások összekapcsolására használják. </a:t>
            </a:r>
          </a:p>
          <a:p>
            <a:r>
              <a:rPr lang="hu-HU" dirty="0" smtClean="0"/>
              <a:t>Néhány eszköztípus több szerepben is megjelenhet, attól függően, hogy miként van csatlakoztatva. </a:t>
            </a:r>
            <a:endParaRPr lang="hu-HU" dirty="0"/>
          </a:p>
        </p:txBody>
      </p:sp>
    </p:spTree>
    <p:extLst>
      <p:ext uri="{BB962C8B-B14F-4D97-AF65-F5344CB8AC3E}">
        <p14:creationId xmlns:p14="http://schemas.microsoft.com/office/powerpoint/2010/main" val="99199839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hu-HU"/>
              <a:t>DES – adattitkosítási szabvány</a:t>
            </a:r>
          </a:p>
        </p:txBody>
      </p:sp>
      <p:sp>
        <p:nvSpPr>
          <p:cNvPr id="33795" name="Rectangle 3"/>
          <p:cNvSpPr>
            <a:spLocks noGrp="1" noChangeArrowheads="1"/>
          </p:cNvSpPr>
          <p:nvPr>
            <p:ph type="body" idx="1"/>
          </p:nvPr>
        </p:nvSpPr>
        <p:spPr/>
        <p:txBody>
          <a:bodyPr/>
          <a:lstStyle/>
          <a:p>
            <a:pPr>
              <a:lnSpc>
                <a:spcPct val="90000"/>
              </a:lnSpc>
            </a:pPr>
            <a:r>
              <a:rPr lang="hu-HU" sz="2800"/>
              <a:t>A számítógépek megjelenésével felmerült az igény olyan titkosítási algoritmusok iránt, amelyek olyan komplikáltak, hogy még egy számítógép se tudja megfejteni</a:t>
            </a:r>
          </a:p>
          <a:p>
            <a:pPr>
              <a:lnSpc>
                <a:spcPct val="90000"/>
              </a:lnSpc>
            </a:pPr>
            <a:r>
              <a:rPr lang="hu-HU" sz="2800"/>
              <a:t>A DES módszer lényegében egy 64 bites nyílt szöveget 64 bites titkosított szöveggé alakít, egy 56 bites titkosítási kulcs segítségével</a:t>
            </a:r>
          </a:p>
          <a:p>
            <a:pPr>
              <a:lnSpc>
                <a:spcPct val="90000"/>
              </a:lnSpc>
            </a:pPr>
            <a:r>
              <a:rPr lang="hu-HU" sz="2800"/>
              <a:t>Bináris elemek esetén a felcserélések és helyettesítések egyszerű áramkörök segítségével valósítható meg</a:t>
            </a:r>
          </a:p>
        </p:txBody>
      </p:sp>
    </p:spTree>
    <p:extLst>
      <p:ext uri="{BB962C8B-B14F-4D97-AF65-F5344CB8AC3E}">
        <p14:creationId xmlns:p14="http://schemas.microsoft.com/office/powerpoint/2010/main" val="3296319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hu-HU"/>
              <a:t>DES – adattitkosítási szabvány</a:t>
            </a:r>
          </a:p>
        </p:txBody>
      </p:sp>
      <p:sp>
        <p:nvSpPr>
          <p:cNvPr id="34821" name="AutoShape 5"/>
          <p:cNvSpPr>
            <a:spLocks noChangeArrowheads="1"/>
          </p:cNvSpPr>
          <p:nvPr/>
        </p:nvSpPr>
        <p:spPr bwMode="auto">
          <a:xfrm>
            <a:off x="971550" y="2276475"/>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28" name="AutoShape 12"/>
          <p:cNvSpPr>
            <a:spLocks noChangeArrowheads="1"/>
          </p:cNvSpPr>
          <p:nvPr/>
        </p:nvSpPr>
        <p:spPr bwMode="auto">
          <a:xfrm>
            <a:off x="971550" y="2420938"/>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29" name="AutoShape 13"/>
          <p:cNvSpPr>
            <a:spLocks noChangeArrowheads="1"/>
          </p:cNvSpPr>
          <p:nvPr/>
        </p:nvSpPr>
        <p:spPr bwMode="auto">
          <a:xfrm>
            <a:off x="971550" y="2565400"/>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30" name="AutoShape 14"/>
          <p:cNvSpPr>
            <a:spLocks noChangeArrowheads="1"/>
          </p:cNvSpPr>
          <p:nvPr/>
        </p:nvSpPr>
        <p:spPr bwMode="auto">
          <a:xfrm>
            <a:off x="971550" y="2708275"/>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31" name="AutoShape 15"/>
          <p:cNvSpPr>
            <a:spLocks noChangeArrowheads="1"/>
          </p:cNvSpPr>
          <p:nvPr/>
        </p:nvSpPr>
        <p:spPr bwMode="auto">
          <a:xfrm>
            <a:off x="971550" y="2852738"/>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32" name="AutoShape 16"/>
          <p:cNvSpPr>
            <a:spLocks noChangeArrowheads="1"/>
          </p:cNvSpPr>
          <p:nvPr/>
        </p:nvSpPr>
        <p:spPr bwMode="auto">
          <a:xfrm>
            <a:off x="971550" y="2997200"/>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33" name="AutoShape 17"/>
          <p:cNvSpPr>
            <a:spLocks noChangeArrowheads="1"/>
          </p:cNvSpPr>
          <p:nvPr/>
        </p:nvSpPr>
        <p:spPr bwMode="auto">
          <a:xfrm>
            <a:off x="971550" y="3141663"/>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34" name="AutoShape 18"/>
          <p:cNvSpPr>
            <a:spLocks noChangeArrowheads="1"/>
          </p:cNvSpPr>
          <p:nvPr/>
        </p:nvSpPr>
        <p:spPr bwMode="auto">
          <a:xfrm>
            <a:off x="971550" y="3284538"/>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cxnSp>
        <p:nvCxnSpPr>
          <p:cNvPr id="34844" name="AutoShape 28"/>
          <p:cNvCxnSpPr>
            <a:cxnSpLocks noChangeShapeType="1"/>
            <a:stCxn id="34821" idx="1"/>
          </p:cNvCxnSpPr>
          <p:nvPr/>
        </p:nvCxnSpPr>
        <p:spPr bwMode="auto">
          <a:xfrm flipH="1">
            <a:off x="755650" y="2349500"/>
            <a:ext cx="21590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45" name="AutoShape 29"/>
          <p:cNvCxnSpPr>
            <a:cxnSpLocks noChangeShapeType="1"/>
            <a:stCxn id="34828" idx="1"/>
          </p:cNvCxnSpPr>
          <p:nvPr/>
        </p:nvCxnSpPr>
        <p:spPr bwMode="auto">
          <a:xfrm flipH="1" flipV="1">
            <a:off x="755650" y="2492375"/>
            <a:ext cx="215900"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46" name="AutoShape 30"/>
          <p:cNvCxnSpPr>
            <a:cxnSpLocks noChangeShapeType="1"/>
            <a:stCxn id="34829" idx="1"/>
          </p:cNvCxnSpPr>
          <p:nvPr/>
        </p:nvCxnSpPr>
        <p:spPr bwMode="auto">
          <a:xfrm flipH="1" flipV="1">
            <a:off x="755650" y="2636838"/>
            <a:ext cx="215900"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47" name="AutoShape 31"/>
          <p:cNvCxnSpPr>
            <a:cxnSpLocks noChangeShapeType="1"/>
            <a:stCxn id="34830" idx="1"/>
          </p:cNvCxnSpPr>
          <p:nvPr/>
        </p:nvCxnSpPr>
        <p:spPr bwMode="auto">
          <a:xfrm flipH="1">
            <a:off x="755650" y="2781300"/>
            <a:ext cx="21590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48" name="AutoShape 32"/>
          <p:cNvCxnSpPr>
            <a:cxnSpLocks noChangeShapeType="1"/>
            <a:stCxn id="34831" idx="1"/>
          </p:cNvCxnSpPr>
          <p:nvPr/>
        </p:nvCxnSpPr>
        <p:spPr bwMode="auto">
          <a:xfrm flipH="1" flipV="1">
            <a:off x="755650" y="2924175"/>
            <a:ext cx="215900"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49" name="AutoShape 33"/>
          <p:cNvCxnSpPr>
            <a:cxnSpLocks noChangeShapeType="1"/>
            <a:stCxn id="34832" idx="1"/>
          </p:cNvCxnSpPr>
          <p:nvPr/>
        </p:nvCxnSpPr>
        <p:spPr bwMode="auto">
          <a:xfrm flipH="1" flipV="1">
            <a:off x="755650" y="3068638"/>
            <a:ext cx="215900"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0" name="AutoShape 34"/>
          <p:cNvCxnSpPr>
            <a:cxnSpLocks noChangeShapeType="1"/>
            <a:stCxn id="34833" idx="1"/>
          </p:cNvCxnSpPr>
          <p:nvPr/>
        </p:nvCxnSpPr>
        <p:spPr bwMode="auto">
          <a:xfrm flipH="1" flipV="1">
            <a:off x="755650" y="3213100"/>
            <a:ext cx="215900"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1" name="AutoShape 35"/>
          <p:cNvCxnSpPr>
            <a:cxnSpLocks noChangeShapeType="1"/>
            <a:stCxn id="34834" idx="1"/>
          </p:cNvCxnSpPr>
          <p:nvPr/>
        </p:nvCxnSpPr>
        <p:spPr bwMode="auto">
          <a:xfrm flipH="1">
            <a:off x="755650" y="3357563"/>
            <a:ext cx="21590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2" name="AutoShape 36"/>
          <p:cNvCxnSpPr>
            <a:cxnSpLocks noChangeShapeType="1"/>
            <a:stCxn id="34821" idx="3"/>
          </p:cNvCxnSpPr>
          <p:nvPr/>
        </p:nvCxnSpPr>
        <p:spPr bwMode="auto">
          <a:xfrm>
            <a:off x="1692275" y="2349500"/>
            <a:ext cx="1428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3" name="AutoShape 37"/>
          <p:cNvCxnSpPr>
            <a:cxnSpLocks noChangeShapeType="1"/>
            <a:stCxn id="34828" idx="3"/>
          </p:cNvCxnSpPr>
          <p:nvPr/>
        </p:nvCxnSpPr>
        <p:spPr bwMode="auto">
          <a:xfrm flipV="1">
            <a:off x="1692275" y="2492375"/>
            <a:ext cx="142875"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4" name="AutoShape 38"/>
          <p:cNvCxnSpPr>
            <a:cxnSpLocks noChangeShapeType="1"/>
            <a:stCxn id="34829" idx="3"/>
          </p:cNvCxnSpPr>
          <p:nvPr/>
        </p:nvCxnSpPr>
        <p:spPr bwMode="auto">
          <a:xfrm flipV="1">
            <a:off x="1692275" y="2636838"/>
            <a:ext cx="142875"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5" name="AutoShape 39"/>
          <p:cNvCxnSpPr>
            <a:cxnSpLocks noChangeShapeType="1"/>
            <a:stCxn id="34830" idx="3"/>
          </p:cNvCxnSpPr>
          <p:nvPr/>
        </p:nvCxnSpPr>
        <p:spPr bwMode="auto">
          <a:xfrm>
            <a:off x="1692275" y="2781300"/>
            <a:ext cx="1428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6" name="AutoShape 40"/>
          <p:cNvCxnSpPr>
            <a:cxnSpLocks noChangeShapeType="1"/>
            <a:stCxn id="34831" idx="3"/>
          </p:cNvCxnSpPr>
          <p:nvPr/>
        </p:nvCxnSpPr>
        <p:spPr bwMode="auto">
          <a:xfrm flipV="1">
            <a:off x="1692275" y="2924175"/>
            <a:ext cx="142875"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7" name="AutoShape 41"/>
          <p:cNvCxnSpPr>
            <a:cxnSpLocks noChangeShapeType="1"/>
            <a:stCxn id="34832" idx="3"/>
          </p:cNvCxnSpPr>
          <p:nvPr/>
        </p:nvCxnSpPr>
        <p:spPr bwMode="auto">
          <a:xfrm flipV="1">
            <a:off x="1692275" y="3068638"/>
            <a:ext cx="142875"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8" name="AutoShape 42"/>
          <p:cNvCxnSpPr>
            <a:cxnSpLocks noChangeShapeType="1"/>
            <a:stCxn id="34833" idx="3"/>
          </p:cNvCxnSpPr>
          <p:nvPr/>
        </p:nvCxnSpPr>
        <p:spPr bwMode="auto">
          <a:xfrm flipV="1">
            <a:off x="1692275" y="3213100"/>
            <a:ext cx="142875"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59" name="AutoShape 43"/>
          <p:cNvCxnSpPr>
            <a:cxnSpLocks noChangeShapeType="1"/>
            <a:stCxn id="34834" idx="3"/>
          </p:cNvCxnSpPr>
          <p:nvPr/>
        </p:nvCxnSpPr>
        <p:spPr bwMode="auto">
          <a:xfrm>
            <a:off x="1692275" y="3357563"/>
            <a:ext cx="1428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0" name="AutoShape 44"/>
          <p:cNvCxnSpPr>
            <a:cxnSpLocks noChangeShapeType="1"/>
            <a:stCxn id="34821" idx="1"/>
            <a:endCxn id="34828" idx="3"/>
          </p:cNvCxnSpPr>
          <p:nvPr/>
        </p:nvCxnSpPr>
        <p:spPr bwMode="auto">
          <a:xfrm>
            <a:off x="971550" y="2349500"/>
            <a:ext cx="720725" cy="1444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1" name="AutoShape 45"/>
          <p:cNvCxnSpPr>
            <a:cxnSpLocks noChangeShapeType="1"/>
            <a:stCxn id="34828" idx="1"/>
            <a:endCxn id="34831" idx="3"/>
          </p:cNvCxnSpPr>
          <p:nvPr/>
        </p:nvCxnSpPr>
        <p:spPr bwMode="auto">
          <a:xfrm>
            <a:off x="971550" y="2493963"/>
            <a:ext cx="720725" cy="431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2" name="AutoShape 46"/>
          <p:cNvCxnSpPr>
            <a:cxnSpLocks noChangeShapeType="1"/>
            <a:stCxn id="34829" idx="1"/>
            <a:endCxn id="34821" idx="3"/>
          </p:cNvCxnSpPr>
          <p:nvPr/>
        </p:nvCxnSpPr>
        <p:spPr bwMode="auto">
          <a:xfrm flipV="1">
            <a:off x="971550" y="2349500"/>
            <a:ext cx="720725" cy="288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3" name="AutoShape 47"/>
          <p:cNvCxnSpPr>
            <a:cxnSpLocks noChangeShapeType="1"/>
            <a:stCxn id="34830" idx="1"/>
            <a:endCxn id="34829" idx="3"/>
          </p:cNvCxnSpPr>
          <p:nvPr/>
        </p:nvCxnSpPr>
        <p:spPr bwMode="auto">
          <a:xfrm flipV="1">
            <a:off x="971550" y="2638425"/>
            <a:ext cx="720725" cy="142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4" name="AutoShape 48"/>
          <p:cNvCxnSpPr>
            <a:cxnSpLocks noChangeShapeType="1"/>
            <a:stCxn id="34831" idx="1"/>
            <a:endCxn id="34830" idx="3"/>
          </p:cNvCxnSpPr>
          <p:nvPr/>
        </p:nvCxnSpPr>
        <p:spPr bwMode="auto">
          <a:xfrm flipV="1">
            <a:off x="971550" y="2781300"/>
            <a:ext cx="720725" cy="1444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5" name="AutoShape 49"/>
          <p:cNvCxnSpPr>
            <a:cxnSpLocks noChangeShapeType="1"/>
            <a:stCxn id="34832" idx="1"/>
            <a:endCxn id="34834" idx="3"/>
          </p:cNvCxnSpPr>
          <p:nvPr/>
        </p:nvCxnSpPr>
        <p:spPr bwMode="auto">
          <a:xfrm>
            <a:off x="971550" y="3070225"/>
            <a:ext cx="720725" cy="287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6" name="AutoShape 50"/>
          <p:cNvCxnSpPr>
            <a:cxnSpLocks noChangeShapeType="1"/>
            <a:stCxn id="34833" idx="1"/>
            <a:endCxn id="34832" idx="3"/>
          </p:cNvCxnSpPr>
          <p:nvPr/>
        </p:nvCxnSpPr>
        <p:spPr bwMode="auto">
          <a:xfrm flipV="1">
            <a:off x="971550" y="3070225"/>
            <a:ext cx="720725" cy="1444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67" name="AutoShape 51"/>
          <p:cNvCxnSpPr>
            <a:cxnSpLocks noChangeShapeType="1"/>
            <a:stCxn id="34834" idx="1"/>
            <a:endCxn id="34833" idx="3"/>
          </p:cNvCxnSpPr>
          <p:nvPr/>
        </p:nvCxnSpPr>
        <p:spPr bwMode="auto">
          <a:xfrm flipV="1">
            <a:off x="971550" y="3214688"/>
            <a:ext cx="720725" cy="142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868" name="AutoShape 52"/>
          <p:cNvSpPr>
            <a:spLocks noChangeArrowheads="1"/>
          </p:cNvSpPr>
          <p:nvPr/>
        </p:nvSpPr>
        <p:spPr bwMode="auto">
          <a:xfrm>
            <a:off x="3635375" y="2276475"/>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69" name="AutoShape 53"/>
          <p:cNvSpPr>
            <a:spLocks noChangeArrowheads="1"/>
          </p:cNvSpPr>
          <p:nvPr/>
        </p:nvSpPr>
        <p:spPr bwMode="auto">
          <a:xfrm>
            <a:off x="3635375" y="2420938"/>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70" name="AutoShape 54"/>
          <p:cNvSpPr>
            <a:spLocks noChangeArrowheads="1"/>
          </p:cNvSpPr>
          <p:nvPr/>
        </p:nvSpPr>
        <p:spPr bwMode="auto">
          <a:xfrm>
            <a:off x="3635375" y="2565400"/>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71" name="AutoShape 55"/>
          <p:cNvSpPr>
            <a:spLocks noChangeArrowheads="1"/>
          </p:cNvSpPr>
          <p:nvPr/>
        </p:nvSpPr>
        <p:spPr bwMode="auto">
          <a:xfrm>
            <a:off x="3635375" y="2708275"/>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72" name="AutoShape 56"/>
          <p:cNvSpPr>
            <a:spLocks noChangeArrowheads="1"/>
          </p:cNvSpPr>
          <p:nvPr/>
        </p:nvSpPr>
        <p:spPr bwMode="auto">
          <a:xfrm>
            <a:off x="3635375" y="2852738"/>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73" name="AutoShape 57"/>
          <p:cNvSpPr>
            <a:spLocks noChangeArrowheads="1"/>
          </p:cNvSpPr>
          <p:nvPr/>
        </p:nvSpPr>
        <p:spPr bwMode="auto">
          <a:xfrm>
            <a:off x="3635375" y="2997200"/>
            <a:ext cx="720725" cy="144463"/>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74" name="AutoShape 58"/>
          <p:cNvSpPr>
            <a:spLocks noChangeArrowheads="1"/>
          </p:cNvSpPr>
          <p:nvPr/>
        </p:nvSpPr>
        <p:spPr bwMode="auto">
          <a:xfrm>
            <a:off x="3635375" y="3141663"/>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875" name="AutoShape 59"/>
          <p:cNvSpPr>
            <a:spLocks noChangeArrowheads="1"/>
          </p:cNvSpPr>
          <p:nvPr/>
        </p:nvSpPr>
        <p:spPr bwMode="auto">
          <a:xfrm>
            <a:off x="3635375" y="3284538"/>
            <a:ext cx="720725" cy="144462"/>
          </a:xfrm>
          <a:prstGeom prst="flowChartProcess">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cxnSp>
        <p:nvCxnSpPr>
          <p:cNvPr id="34876" name="AutoShape 60"/>
          <p:cNvCxnSpPr>
            <a:cxnSpLocks noChangeShapeType="1"/>
            <a:stCxn id="34868" idx="1"/>
          </p:cNvCxnSpPr>
          <p:nvPr/>
        </p:nvCxnSpPr>
        <p:spPr bwMode="auto">
          <a:xfrm flipH="1">
            <a:off x="3419475" y="2349500"/>
            <a:ext cx="21590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77" name="AutoShape 61"/>
          <p:cNvCxnSpPr>
            <a:cxnSpLocks noChangeShapeType="1"/>
            <a:stCxn id="34869" idx="1"/>
          </p:cNvCxnSpPr>
          <p:nvPr/>
        </p:nvCxnSpPr>
        <p:spPr bwMode="auto">
          <a:xfrm flipH="1" flipV="1">
            <a:off x="3419475" y="2492375"/>
            <a:ext cx="215900"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78" name="AutoShape 62"/>
          <p:cNvCxnSpPr>
            <a:cxnSpLocks noChangeShapeType="1"/>
            <a:stCxn id="34870" idx="1"/>
          </p:cNvCxnSpPr>
          <p:nvPr/>
        </p:nvCxnSpPr>
        <p:spPr bwMode="auto">
          <a:xfrm flipH="1" flipV="1">
            <a:off x="3419475" y="2636838"/>
            <a:ext cx="215900"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79" name="AutoShape 63"/>
          <p:cNvCxnSpPr>
            <a:cxnSpLocks noChangeShapeType="1"/>
            <a:stCxn id="34871" idx="1"/>
          </p:cNvCxnSpPr>
          <p:nvPr/>
        </p:nvCxnSpPr>
        <p:spPr bwMode="auto">
          <a:xfrm flipH="1">
            <a:off x="3419475" y="2781300"/>
            <a:ext cx="21590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0" name="AutoShape 64"/>
          <p:cNvCxnSpPr>
            <a:cxnSpLocks noChangeShapeType="1"/>
            <a:stCxn id="34872" idx="1"/>
          </p:cNvCxnSpPr>
          <p:nvPr/>
        </p:nvCxnSpPr>
        <p:spPr bwMode="auto">
          <a:xfrm flipH="1" flipV="1">
            <a:off x="3419475" y="2924175"/>
            <a:ext cx="215900"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1" name="AutoShape 65"/>
          <p:cNvCxnSpPr>
            <a:cxnSpLocks noChangeShapeType="1"/>
            <a:stCxn id="34873" idx="1"/>
          </p:cNvCxnSpPr>
          <p:nvPr/>
        </p:nvCxnSpPr>
        <p:spPr bwMode="auto">
          <a:xfrm flipH="1" flipV="1">
            <a:off x="3419475" y="3068638"/>
            <a:ext cx="215900"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2" name="AutoShape 66"/>
          <p:cNvCxnSpPr>
            <a:cxnSpLocks noChangeShapeType="1"/>
            <a:stCxn id="34874" idx="1"/>
          </p:cNvCxnSpPr>
          <p:nvPr/>
        </p:nvCxnSpPr>
        <p:spPr bwMode="auto">
          <a:xfrm flipH="1" flipV="1">
            <a:off x="3419475" y="3213100"/>
            <a:ext cx="215900"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3" name="AutoShape 67"/>
          <p:cNvCxnSpPr>
            <a:cxnSpLocks noChangeShapeType="1"/>
            <a:stCxn id="34875" idx="1"/>
          </p:cNvCxnSpPr>
          <p:nvPr/>
        </p:nvCxnSpPr>
        <p:spPr bwMode="auto">
          <a:xfrm flipH="1">
            <a:off x="3419475" y="3357563"/>
            <a:ext cx="215900"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4" name="AutoShape 68"/>
          <p:cNvCxnSpPr>
            <a:cxnSpLocks noChangeShapeType="1"/>
            <a:stCxn id="34868" idx="3"/>
          </p:cNvCxnSpPr>
          <p:nvPr/>
        </p:nvCxnSpPr>
        <p:spPr bwMode="auto">
          <a:xfrm>
            <a:off x="4356100" y="2349500"/>
            <a:ext cx="1428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5" name="AutoShape 69"/>
          <p:cNvCxnSpPr>
            <a:cxnSpLocks noChangeShapeType="1"/>
            <a:stCxn id="34869" idx="3"/>
          </p:cNvCxnSpPr>
          <p:nvPr/>
        </p:nvCxnSpPr>
        <p:spPr bwMode="auto">
          <a:xfrm flipV="1">
            <a:off x="4356100" y="2492375"/>
            <a:ext cx="142875"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6" name="AutoShape 70"/>
          <p:cNvCxnSpPr>
            <a:cxnSpLocks noChangeShapeType="1"/>
            <a:stCxn id="34870" idx="3"/>
          </p:cNvCxnSpPr>
          <p:nvPr/>
        </p:nvCxnSpPr>
        <p:spPr bwMode="auto">
          <a:xfrm flipV="1">
            <a:off x="4356100" y="2636838"/>
            <a:ext cx="142875"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7" name="AutoShape 71"/>
          <p:cNvCxnSpPr>
            <a:cxnSpLocks noChangeShapeType="1"/>
            <a:stCxn id="34871" idx="3"/>
          </p:cNvCxnSpPr>
          <p:nvPr/>
        </p:nvCxnSpPr>
        <p:spPr bwMode="auto">
          <a:xfrm>
            <a:off x="4356100" y="2781300"/>
            <a:ext cx="1428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8" name="AutoShape 72"/>
          <p:cNvCxnSpPr>
            <a:cxnSpLocks noChangeShapeType="1"/>
            <a:stCxn id="34872" idx="3"/>
          </p:cNvCxnSpPr>
          <p:nvPr/>
        </p:nvCxnSpPr>
        <p:spPr bwMode="auto">
          <a:xfrm flipV="1">
            <a:off x="4356100" y="2924175"/>
            <a:ext cx="142875"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89" name="AutoShape 73"/>
          <p:cNvCxnSpPr>
            <a:cxnSpLocks noChangeShapeType="1"/>
            <a:stCxn id="34873" idx="3"/>
          </p:cNvCxnSpPr>
          <p:nvPr/>
        </p:nvCxnSpPr>
        <p:spPr bwMode="auto">
          <a:xfrm flipV="1">
            <a:off x="4356100" y="3068638"/>
            <a:ext cx="142875" cy="158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0" name="AutoShape 74"/>
          <p:cNvCxnSpPr>
            <a:cxnSpLocks noChangeShapeType="1"/>
            <a:stCxn id="34874" idx="3"/>
          </p:cNvCxnSpPr>
          <p:nvPr/>
        </p:nvCxnSpPr>
        <p:spPr bwMode="auto">
          <a:xfrm flipV="1">
            <a:off x="4356100" y="3213100"/>
            <a:ext cx="142875" cy="158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1" name="AutoShape 75"/>
          <p:cNvCxnSpPr>
            <a:cxnSpLocks noChangeShapeType="1"/>
            <a:stCxn id="34875" idx="3"/>
          </p:cNvCxnSpPr>
          <p:nvPr/>
        </p:nvCxnSpPr>
        <p:spPr bwMode="auto">
          <a:xfrm>
            <a:off x="4356100" y="3357563"/>
            <a:ext cx="142875"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2" name="AutoShape 76"/>
          <p:cNvCxnSpPr>
            <a:cxnSpLocks noChangeShapeType="1"/>
            <a:stCxn id="34868" idx="1"/>
            <a:endCxn id="34869" idx="3"/>
          </p:cNvCxnSpPr>
          <p:nvPr/>
        </p:nvCxnSpPr>
        <p:spPr bwMode="auto">
          <a:xfrm>
            <a:off x="3635375" y="2349500"/>
            <a:ext cx="720725" cy="1444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3" name="AutoShape 77"/>
          <p:cNvCxnSpPr>
            <a:cxnSpLocks noChangeShapeType="1"/>
            <a:stCxn id="34869" idx="1"/>
            <a:endCxn id="34872" idx="3"/>
          </p:cNvCxnSpPr>
          <p:nvPr/>
        </p:nvCxnSpPr>
        <p:spPr bwMode="auto">
          <a:xfrm>
            <a:off x="3635375" y="2493963"/>
            <a:ext cx="720725" cy="431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4" name="AutoShape 78"/>
          <p:cNvCxnSpPr>
            <a:cxnSpLocks noChangeShapeType="1"/>
            <a:stCxn id="34870" idx="1"/>
            <a:endCxn id="34868" idx="3"/>
          </p:cNvCxnSpPr>
          <p:nvPr/>
        </p:nvCxnSpPr>
        <p:spPr bwMode="auto">
          <a:xfrm flipV="1">
            <a:off x="3635375" y="2349500"/>
            <a:ext cx="720725" cy="28892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5" name="AutoShape 79"/>
          <p:cNvCxnSpPr>
            <a:cxnSpLocks noChangeShapeType="1"/>
            <a:stCxn id="34871" idx="1"/>
            <a:endCxn id="34870" idx="3"/>
          </p:cNvCxnSpPr>
          <p:nvPr/>
        </p:nvCxnSpPr>
        <p:spPr bwMode="auto">
          <a:xfrm flipV="1">
            <a:off x="3635375" y="2638425"/>
            <a:ext cx="720725" cy="142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6" name="AutoShape 80"/>
          <p:cNvCxnSpPr>
            <a:cxnSpLocks noChangeShapeType="1"/>
            <a:stCxn id="34872" idx="1"/>
            <a:endCxn id="34871" idx="3"/>
          </p:cNvCxnSpPr>
          <p:nvPr/>
        </p:nvCxnSpPr>
        <p:spPr bwMode="auto">
          <a:xfrm flipV="1">
            <a:off x="3635375" y="2781300"/>
            <a:ext cx="720725" cy="1444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7" name="AutoShape 81"/>
          <p:cNvCxnSpPr>
            <a:cxnSpLocks noChangeShapeType="1"/>
            <a:stCxn id="34873" idx="1"/>
            <a:endCxn id="34875" idx="3"/>
          </p:cNvCxnSpPr>
          <p:nvPr/>
        </p:nvCxnSpPr>
        <p:spPr bwMode="auto">
          <a:xfrm>
            <a:off x="3635375" y="3070225"/>
            <a:ext cx="720725" cy="2873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8" name="AutoShape 82"/>
          <p:cNvCxnSpPr>
            <a:cxnSpLocks noChangeShapeType="1"/>
            <a:stCxn id="34874" idx="1"/>
            <a:endCxn id="34873" idx="3"/>
          </p:cNvCxnSpPr>
          <p:nvPr/>
        </p:nvCxnSpPr>
        <p:spPr bwMode="auto">
          <a:xfrm flipV="1">
            <a:off x="3635375" y="3070225"/>
            <a:ext cx="720725" cy="14446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899" name="AutoShape 83"/>
          <p:cNvCxnSpPr>
            <a:cxnSpLocks noChangeShapeType="1"/>
            <a:stCxn id="34875" idx="1"/>
            <a:endCxn id="34874" idx="3"/>
          </p:cNvCxnSpPr>
          <p:nvPr/>
        </p:nvCxnSpPr>
        <p:spPr bwMode="auto">
          <a:xfrm flipV="1">
            <a:off x="3635375" y="3214688"/>
            <a:ext cx="720725" cy="1428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900" name="Rectangle 84"/>
          <p:cNvSpPr>
            <a:spLocks noChangeArrowheads="1"/>
          </p:cNvSpPr>
          <p:nvPr/>
        </p:nvSpPr>
        <p:spPr bwMode="auto">
          <a:xfrm>
            <a:off x="2843213" y="2276475"/>
            <a:ext cx="576262" cy="11525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901" name="Rectangle 85"/>
          <p:cNvSpPr>
            <a:spLocks noChangeArrowheads="1"/>
          </p:cNvSpPr>
          <p:nvPr/>
        </p:nvSpPr>
        <p:spPr bwMode="auto">
          <a:xfrm>
            <a:off x="4500563" y="2276475"/>
            <a:ext cx="576262" cy="11525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hu-HU"/>
          </a:p>
        </p:txBody>
      </p:sp>
      <p:sp>
        <p:nvSpPr>
          <p:cNvPr id="34902" name="Line 86"/>
          <p:cNvSpPr>
            <a:spLocks noChangeShapeType="1"/>
          </p:cNvSpPr>
          <p:nvPr/>
        </p:nvSpPr>
        <p:spPr bwMode="auto">
          <a:xfrm flipH="1">
            <a:off x="2627313" y="249237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4903" name="Line 87"/>
          <p:cNvSpPr>
            <a:spLocks noChangeShapeType="1"/>
          </p:cNvSpPr>
          <p:nvPr/>
        </p:nvSpPr>
        <p:spPr bwMode="auto">
          <a:xfrm flipH="1">
            <a:off x="2627313" y="28527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4904" name="Line 88"/>
          <p:cNvSpPr>
            <a:spLocks noChangeShapeType="1"/>
          </p:cNvSpPr>
          <p:nvPr/>
        </p:nvSpPr>
        <p:spPr bwMode="auto">
          <a:xfrm flipH="1">
            <a:off x="2627313" y="31416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4905" name="Line 89"/>
          <p:cNvSpPr>
            <a:spLocks noChangeShapeType="1"/>
          </p:cNvSpPr>
          <p:nvPr/>
        </p:nvSpPr>
        <p:spPr bwMode="auto">
          <a:xfrm>
            <a:off x="5076825" y="24209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4906" name="Line 90"/>
          <p:cNvSpPr>
            <a:spLocks noChangeShapeType="1"/>
          </p:cNvSpPr>
          <p:nvPr/>
        </p:nvSpPr>
        <p:spPr bwMode="auto">
          <a:xfrm>
            <a:off x="5076825" y="27813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4907" name="Line 91"/>
          <p:cNvSpPr>
            <a:spLocks noChangeShapeType="1"/>
          </p:cNvSpPr>
          <p:nvPr/>
        </p:nvSpPr>
        <p:spPr bwMode="auto">
          <a:xfrm>
            <a:off x="5076825" y="32131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4908" name="Text Box 92"/>
          <p:cNvSpPr txBox="1">
            <a:spLocks noChangeArrowheads="1"/>
          </p:cNvSpPr>
          <p:nvPr/>
        </p:nvSpPr>
        <p:spPr bwMode="auto">
          <a:xfrm>
            <a:off x="684213" y="1844675"/>
            <a:ext cx="15113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b="1"/>
              <a:t>P doboz</a:t>
            </a:r>
          </a:p>
        </p:txBody>
      </p:sp>
      <p:sp>
        <p:nvSpPr>
          <p:cNvPr id="34909" name="Text Box 93"/>
          <p:cNvSpPr txBox="1">
            <a:spLocks noChangeArrowheads="1"/>
          </p:cNvSpPr>
          <p:nvPr/>
        </p:nvSpPr>
        <p:spPr bwMode="auto">
          <a:xfrm>
            <a:off x="2771775" y="1844675"/>
            <a:ext cx="252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hu-HU" b="1"/>
              <a:t>S doboz</a:t>
            </a:r>
          </a:p>
        </p:txBody>
      </p:sp>
      <p:sp>
        <p:nvSpPr>
          <p:cNvPr id="34910" name="Text Box 94"/>
          <p:cNvSpPr txBox="1">
            <a:spLocks noChangeArrowheads="1"/>
          </p:cNvSpPr>
          <p:nvPr/>
        </p:nvSpPr>
        <p:spPr bwMode="auto">
          <a:xfrm>
            <a:off x="250825" y="4149725"/>
            <a:ext cx="8424863" cy="215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b="1"/>
              <a:t>A felcseréléseket a P doboz, a helyettesítéseket az S doboz végzi</a:t>
            </a:r>
          </a:p>
          <a:p>
            <a:pPr>
              <a:spcBef>
                <a:spcPct val="50000"/>
              </a:spcBef>
            </a:pPr>
            <a:r>
              <a:rPr lang="hu-HU" b="1"/>
              <a:t>A titkosítás első lépésében egy kulcstól független felcserélés történik, az utolsóban, pedig ennek az inverze</a:t>
            </a:r>
          </a:p>
          <a:p>
            <a:pPr>
              <a:spcBef>
                <a:spcPct val="50000"/>
              </a:spcBef>
            </a:pPr>
            <a:r>
              <a:rPr lang="hu-HU" b="1"/>
              <a:t>A közbülső 16 fokozat ugyanúgy működik, de a kulcs más-más része határozza  meg az alkalmazott P és S dobozok konkrét felépítését</a:t>
            </a:r>
          </a:p>
          <a:p>
            <a:pPr>
              <a:spcBef>
                <a:spcPct val="50000"/>
              </a:spcBef>
            </a:pPr>
            <a:r>
              <a:rPr lang="hu-HU" b="1"/>
              <a:t>Ez természetesen logikai függvényekkel is leírható</a:t>
            </a:r>
          </a:p>
        </p:txBody>
      </p:sp>
      <p:sp>
        <p:nvSpPr>
          <p:cNvPr id="34911" name="Rectangle 95"/>
          <p:cNvSpPr>
            <a:spLocks noChangeArrowheads="1"/>
          </p:cNvSpPr>
          <p:nvPr/>
        </p:nvSpPr>
        <p:spPr bwMode="auto">
          <a:xfrm>
            <a:off x="5867400" y="2276475"/>
            <a:ext cx="360363" cy="12969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P1</a:t>
            </a:r>
          </a:p>
        </p:txBody>
      </p:sp>
      <p:sp>
        <p:nvSpPr>
          <p:cNvPr id="34912" name="Rectangle 96"/>
          <p:cNvSpPr>
            <a:spLocks noChangeArrowheads="1"/>
          </p:cNvSpPr>
          <p:nvPr/>
        </p:nvSpPr>
        <p:spPr bwMode="auto">
          <a:xfrm>
            <a:off x="6227763" y="2276475"/>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S1</a:t>
            </a:r>
          </a:p>
        </p:txBody>
      </p:sp>
      <p:sp>
        <p:nvSpPr>
          <p:cNvPr id="34913" name="Rectangle 97"/>
          <p:cNvSpPr>
            <a:spLocks noChangeArrowheads="1"/>
          </p:cNvSpPr>
          <p:nvPr/>
        </p:nvSpPr>
        <p:spPr bwMode="auto">
          <a:xfrm>
            <a:off x="6227763" y="2565400"/>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S2</a:t>
            </a:r>
          </a:p>
        </p:txBody>
      </p:sp>
      <p:sp>
        <p:nvSpPr>
          <p:cNvPr id="34914" name="Rectangle 98"/>
          <p:cNvSpPr>
            <a:spLocks noChangeArrowheads="1"/>
          </p:cNvSpPr>
          <p:nvPr/>
        </p:nvSpPr>
        <p:spPr bwMode="auto">
          <a:xfrm>
            <a:off x="6227763" y="2852738"/>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S3</a:t>
            </a:r>
          </a:p>
        </p:txBody>
      </p:sp>
      <p:sp>
        <p:nvSpPr>
          <p:cNvPr id="34915" name="Rectangle 99"/>
          <p:cNvSpPr>
            <a:spLocks noChangeArrowheads="1"/>
          </p:cNvSpPr>
          <p:nvPr/>
        </p:nvSpPr>
        <p:spPr bwMode="auto">
          <a:xfrm>
            <a:off x="6227763" y="3141663"/>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S4</a:t>
            </a:r>
          </a:p>
        </p:txBody>
      </p:sp>
      <p:sp>
        <p:nvSpPr>
          <p:cNvPr id="34916" name="Rectangle 100"/>
          <p:cNvSpPr>
            <a:spLocks noChangeArrowheads="1"/>
          </p:cNvSpPr>
          <p:nvPr/>
        </p:nvSpPr>
        <p:spPr bwMode="auto">
          <a:xfrm>
            <a:off x="6588125" y="2276475"/>
            <a:ext cx="360363" cy="12969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P2</a:t>
            </a:r>
          </a:p>
        </p:txBody>
      </p:sp>
      <p:sp>
        <p:nvSpPr>
          <p:cNvPr id="34917" name="Rectangle 101"/>
          <p:cNvSpPr>
            <a:spLocks noChangeArrowheads="1"/>
          </p:cNvSpPr>
          <p:nvPr/>
        </p:nvSpPr>
        <p:spPr bwMode="auto">
          <a:xfrm>
            <a:off x="6948488" y="2276475"/>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S5</a:t>
            </a:r>
          </a:p>
        </p:txBody>
      </p:sp>
      <p:sp>
        <p:nvSpPr>
          <p:cNvPr id="34918" name="Rectangle 102"/>
          <p:cNvSpPr>
            <a:spLocks noChangeArrowheads="1"/>
          </p:cNvSpPr>
          <p:nvPr/>
        </p:nvSpPr>
        <p:spPr bwMode="auto">
          <a:xfrm>
            <a:off x="6948488" y="2565400"/>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S6</a:t>
            </a:r>
          </a:p>
        </p:txBody>
      </p:sp>
      <p:sp>
        <p:nvSpPr>
          <p:cNvPr id="34919" name="Rectangle 103"/>
          <p:cNvSpPr>
            <a:spLocks noChangeArrowheads="1"/>
          </p:cNvSpPr>
          <p:nvPr/>
        </p:nvSpPr>
        <p:spPr bwMode="auto">
          <a:xfrm>
            <a:off x="6948488" y="2852738"/>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S7</a:t>
            </a:r>
          </a:p>
        </p:txBody>
      </p:sp>
      <p:sp>
        <p:nvSpPr>
          <p:cNvPr id="34920" name="Rectangle 104"/>
          <p:cNvSpPr>
            <a:spLocks noChangeArrowheads="1"/>
          </p:cNvSpPr>
          <p:nvPr/>
        </p:nvSpPr>
        <p:spPr bwMode="auto">
          <a:xfrm>
            <a:off x="6948488" y="3141663"/>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S8</a:t>
            </a:r>
          </a:p>
        </p:txBody>
      </p:sp>
      <p:sp>
        <p:nvSpPr>
          <p:cNvPr id="34921" name="Rectangle 105"/>
          <p:cNvSpPr>
            <a:spLocks noChangeArrowheads="1"/>
          </p:cNvSpPr>
          <p:nvPr/>
        </p:nvSpPr>
        <p:spPr bwMode="auto">
          <a:xfrm>
            <a:off x="7308850" y="2276475"/>
            <a:ext cx="360363" cy="12969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P3</a:t>
            </a:r>
          </a:p>
        </p:txBody>
      </p:sp>
      <p:sp>
        <p:nvSpPr>
          <p:cNvPr id="34922" name="Rectangle 106"/>
          <p:cNvSpPr>
            <a:spLocks noChangeArrowheads="1"/>
          </p:cNvSpPr>
          <p:nvPr/>
        </p:nvSpPr>
        <p:spPr bwMode="auto">
          <a:xfrm>
            <a:off x="7669213" y="2276475"/>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S9</a:t>
            </a:r>
          </a:p>
        </p:txBody>
      </p:sp>
      <p:sp>
        <p:nvSpPr>
          <p:cNvPr id="34923" name="Rectangle 107"/>
          <p:cNvSpPr>
            <a:spLocks noChangeArrowheads="1"/>
          </p:cNvSpPr>
          <p:nvPr/>
        </p:nvSpPr>
        <p:spPr bwMode="auto">
          <a:xfrm>
            <a:off x="7669213" y="2565400"/>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Sa</a:t>
            </a:r>
          </a:p>
        </p:txBody>
      </p:sp>
      <p:sp>
        <p:nvSpPr>
          <p:cNvPr id="34924" name="Rectangle 108"/>
          <p:cNvSpPr>
            <a:spLocks noChangeArrowheads="1"/>
          </p:cNvSpPr>
          <p:nvPr/>
        </p:nvSpPr>
        <p:spPr bwMode="auto">
          <a:xfrm>
            <a:off x="7669213" y="2852738"/>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Sb</a:t>
            </a:r>
          </a:p>
        </p:txBody>
      </p:sp>
      <p:sp>
        <p:nvSpPr>
          <p:cNvPr id="34925" name="Rectangle 109"/>
          <p:cNvSpPr>
            <a:spLocks noChangeArrowheads="1"/>
          </p:cNvSpPr>
          <p:nvPr/>
        </p:nvSpPr>
        <p:spPr bwMode="auto">
          <a:xfrm>
            <a:off x="7669213" y="3141663"/>
            <a:ext cx="360362" cy="2889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Sc</a:t>
            </a:r>
          </a:p>
        </p:txBody>
      </p:sp>
      <p:sp>
        <p:nvSpPr>
          <p:cNvPr id="34926" name="Rectangle 110"/>
          <p:cNvSpPr>
            <a:spLocks noChangeArrowheads="1"/>
          </p:cNvSpPr>
          <p:nvPr/>
        </p:nvSpPr>
        <p:spPr bwMode="auto">
          <a:xfrm>
            <a:off x="8027988" y="2276475"/>
            <a:ext cx="360362" cy="12969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P4</a:t>
            </a:r>
          </a:p>
        </p:txBody>
      </p:sp>
    </p:spTree>
    <p:extLst>
      <p:ext uri="{BB962C8B-B14F-4D97-AF65-F5344CB8AC3E}">
        <p14:creationId xmlns:p14="http://schemas.microsoft.com/office/powerpoint/2010/main" val="305961574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hu-HU"/>
              <a:t>A kulcsok védelme</a:t>
            </a:r>
          </a:p>
        </p:txBody>
      </p:sp>
      <p:sp>
        <p:nvSpPr>
          <p:cNvPr id="36867" name="Rectangle 3"/>
          <p:cNvSpPr>
            <a:spLocks noGrp="1" noChangeArrowheads="1"/>
          </p:cNvSpPr>
          <p:nvPr>
            <p:ph type="body" idx="1"/>
          </p:nvPr>
        </p:nvSpPr>
        <p:spPr/>
        <p:txBody>
          <a:bodyPr/>
          <a:lstStyle/>
          <a:p>
            <a:r>
              <a:rPr lang="hu-HU" sz="2800"/>
              <a:t>A probléma megoldása egy olyan E algoritmus, és olyan D megfejtési algoritmus használata, amelyekkel a d kikövetkeztetése gyakorlatilag akkor is lehetetlen marad, ha E teljes leírása hozzáférhető</a:t>
            </a:r>
          </a:p>
          <a:p>
            <a:r>
              <a:rPr lang="hu-HU" sz="2800"/>
              <a:t>Az alábbi követelményeket támasszuk</a:t>
            </a:r>
          </a:p>
          <a:p>
            <a:pPr lvl="1"/>
            <a:r>
              <a:rPr lang="hu-HU" sz="2400"/>
              <a:t>D(E(P))=P 	- P a nyílt szöveg</a:t>
            </a:r>
          </a:p>
          <a:p>
            <a:pPr lvl="1"/>
            <a:r>
              <a:rPr lang="hu-HU" sz="2400"/>
              <a:t>Rendkívül nehéz D-t E –ből leszármaztatni </a:t>
            </a:r>
          </a:p>
          <a:p>
            <a:pPr lvl="1"/>
            <a:r>
              <a:rPr lang="hu-HU" sz="2400"/>
              <a:t>E-t nem lehet választott nyílt szöveggel feltörni</a:t>
            </a:r>
          </a:p>
        </p:txBody>
      </p:sp>
    </p:spTree>
    <p:extLst>
      <p:ext uri="{BB962C8B-B14F-4D97-AF65-F5344CB8AC3E}">
        <p14:creationId xmlns:p14="http://schemas.microsoft.com/office/powerpoint/2010/main" val="3257583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hu-HU"/>
              <a:t>RSA algoritmus</a:t>
            </a:r>
          </a:p>
        </p:txBody>
      </p:sp>
      <p:sp>
        <p:nvSpPr>
          <p:cNvPr id="37891" name="Rectangle 3"/>
          <p:cNvSpPr>
            <a:spLocks noGrp="1" noChangeArrowheads="1"/>
          </p:cNvSpPr>
          <p:nvPr>
            <p:ph type="body" idx="1"/>
          </p:nvPr>
        </p:nvSpPr>
        <p:spPr/>
        <p:txBody>
          <a:bodyPr/>
          <a:lstStyle/>
          <a:p>
            <a:pPr>
              <a:lnSpc>
                <a:spcPct val="90000"/>
              </a:lnSpc>
            </a:pPr>
            <a:r>
              <a:rPr lang="hu-HU" sz="2400"/>
              <a:t>1.számmisztika</a:t>
            </a:r>
          </a:p>
          <a:p>
            <a:pPr lvl="1">
              <a:lnSpc>
                <a:spcPct val="90000"/>
              </a:lnSpc>
            </a:pPr>
            <a:r>
              <a:rPr lang="hu-HU" sz="2000"/>
              <a:t>Gondolj egy számot</a:t>
            </a:r>
          </a:p>
          <a:p>
            <a:pPr lvl="1">
              <a:lnSpc>
                <a:spcPct val="90000"/>
              </a:lnSpc>
            </a:pPr>
            <a:r>
              <a:rPr lang="hu-HU" sz="2000"/>
              <a:t>Adj hozzá hatot</a:t>
            </a:r>
          </a:p>
          <a:p>
            <a:pPr lvl="1">
              <a:lnSpc>
                <a:spcPct val="90000"/>
              </a:lnSpc>
            </a:pPr>
            <a:r>
              <a:rPr lang="hu-HU" sz="2000"/>
              <a:t>Szorozd meg hárommal</a:t>
            </a:r>
          </a:p>
          <a:p>
            <a:pPr lvl="1">
              <a:lnSpc>
                <a:spcPct val="90000"/>
              </a:lnSpc>
            </a:pPr>
            <a:r>
              <a:rPr lang="hu-HU" sz="2000"/>
              <a:t>Vond ki belőle a gondolt szám háromszorosát</a:t>
            </a:r>
          </a:p>
          <a:p>
            <a:pPr lvl="1">
              <a:lnSpc>
                <a:spcPct val="90000"/>
              </a:lnSpc>
            </a:pPr>
            <a:r>
              <a:rPr lang="hu-HU" sz="2000"/>
              <a:t>Az eredmény 18</a:t>
            </a:r>
          </a:p>
          <a:p>
            <a:pPr>
              <a:lnSpc>
                <a:spcPct val="90000"/>
              </a:lnSpc>
            </a:pPr>
            <a:r>
              <a:rPr lang="hu-HU" sz="2400"/>
              <a:t>2. számmisztika</a:t>
            </a:r>
          </a:p>
          <a:p>
            <a:pPr lvl="1">
              <a:lnSpc>
                <a:spcPct val="90000"/>
              </a:lnSpc>
            </a:pPr>
            <a:r>
              <a:rPr lang="hu-HU" sz="2000"/>
              <a:t>Gondolj egy számot (T)</a:t>
            </a:r>
          </a:p>
          <a:p>
            <a:pPr lvl="1">
              <a:lnSpc>
                <a:spcPct val="90000"/>
              </a:lnSpc>
            </a:pPr>
            <a:r>
              <a:rPr lang="hu-HU" sz="2000"/>
              <a:t>Most keress egy tetszőleges prímszámot (N), mely NAGYOBB, mint az előző számod</a:t>
            </a:r>
          </a:p>
          <a:p>
            <a:pPr lvl="1">
              <a:lnSpc>
                <a:spcPct val="90000"/>
              </a:lnSpc>
            </a:pPr>
            <a:r>
              <a:rPr lang="hu-HU" sz="2000"/>
              <a:t>Emeld a gondolt számot az (N-1). hatványra</a:t>
            </a:r>
          </a:p>
          <a:p>
            <a:pPr lvl="1">
              <a:lnSpc>
                <a:spcPct val="90000"/>
              </a:lnSpc>
            </a:pPr>
            <a:r>
              <a:rPr lang="hu-HU" sz="2000"/>
              <a:t>Vedd az eredmény modulusát N-nel</a:t>
            </a:r>
          </a:p>
          <a:p>
            <a:pPr lvl="1">
              <a:lnSpc>
                <a:spcPct val="90000"/>
              </a:lnSpc>
            </a:pPr>
            <a:r>
              <a:rPr lang="hu-HU" sz="2000"/>
              <a:t>A maradék: 1 </a:t>
            </a:r>
          </a:p>
        </p:txBody>
      </p:sp>
    </p:spTree>
    <p:extLst>
      <p:ext uri="{BB962C8B-B14F-4D97-AF65-F5344CB8AC3E}">
        <p14:creationId xmlns:p14="http://schemas.microsoft.com/office/powerpoint/2010/main" val="25580153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hu-HU"/>
              <a:t>RSA algoritmus</a:t>
            </a:r>
          </a:p>
        </p:txBody>
      </p:sp>
      <p:sp>
        <p:nvSpPr>
          <p:cNvPr id="38915" name="Rectangle 3"/>
          <p:cNvSpPr>
            <a:spLocks noGrp="1" noChangeArrowheads="1"/>
          </p:cNvSpPr>
          <p:nvPr>
            <p:ph type="body" idx="1"/>
          </p:nvPr>
        </p:nvSpPr>
        <p:spPr/>
        <p:txBody>
          <a:bodyPr/>
          <a:lstStyle/>
          <a:p>
            <a:r>
              <a:rPr lang="hu-HU" sz="2800"/>
              <a:t>3. számmisztika</a:t>
            </a:r>
          </a:p>
          <a:p>
            <a:pPr lvl="1"/>
            <a:r>
              <a:rPr lang="hu-HU" sz="2400"/>
              <a:t>Gondolj egy számot (T)</a:t>
            </a:r>
          </a:p>
          <a:p>
            <a:pPr lvl="1"/>
            <a:r>
              <a:rPr lang="hu-HU" sz="2400"/>
              <a:t>Most keress egy tetszőleges prímszámot (N), mely NAGYOBB, mint az előző számod</a:t>
            </a:r>
          </a:p>
          <a:p>
            <a:pPr lvl="1"/>
            <a:r>
              <a:rPr lang="hu-HU" sz="2400"/>
              <a:t>Emeld a gondolt számot az N. hatványra</a:t>
            </a:r>
          </a:p>
          <a:p>
            <a:pPr lvl="1"/>
            <a:r>
              <a:rPr lang="hu-HU" sz="2400"/>
              <a:t>Vedd az eredmény modulusát N-nel</a:t>
            </a:r>
          </a:p>
          <a:p>
            <a:pPr lvl="1"/>
            <a:r>
              <a:rPr lang="hu-HU" sz="2400"/>
              <a:t>A maradék: a gondolt szám</a:t>
            </a:r>
          </a:p>
          <a:p>
            <a:r>
              <a:rPr lang="hu-HU" sz="2800"/>
              <a:t>Az előző kettő matekul kifejezve:</a:t>
            </a:r>
          </a:p>
          <a:p>
            <a:pPr lvl="1"/>
            <a:r>
              <a:rPr lang="hu-HU" sz="2400" b="1"/>
              <a:t>T</a:t>
            </a:r>
            <a:r>
              <a:rPr lang="hu-HU" sz="2400" b="1" baseline="30000"/>
              <a:t>(N-1)</a:t>
            </a:r>
            <a:r>
              <a:rPr lang="hu-HU" sz="2400" b="1"/>
              <a:t> mod N =1</a:t>
            </a:r>
          </a:p>
          <a:p>
            <a:pPr lvl="1"/>
            <a:r>
              <a:rPr lang="hu-HU" sz="2400" b="1"/>
              <a:t>T</a:t>
            </a:r>
            <a:r>
              <a:rPr lang="hu-HU" sz="2400" b="1" baseline="30000"/>
              <a:t>N</a:t>
            </a:r>
            <a:r>
              <a:rPr lang="hu-HU" sz="2400" b="1"/>
              <a:t> mod N = T</a:t>
            </a:r>
          </a:p>
        </p:txBody>
      </p:sp>
    </p:spTree>
    <p:extLst>
      <p:ext uri="{BB962C8B-B14F-4D97-AF65-F5344CB8AC3E}">
        <p14:creationId xmlns:p14="http://schemas.microsoft.com/office/powerpoint/2010/main" val="91209776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hu-HU"/>
              <a:t>RSA algoritmus</a:t>
            </a:r>
          </a:p>
        </p:txBody>
      </p:sp>
      <p:sp>
        <p:nvSpPr>
          <p:cNvPr id="39939" name="Rectangle 3"/>
          <p:cNvSpPr>
            <a:spLocks noGrp="1" noChangeArrowheads="1"/>
          </p:cNvSpPr>
          <p:nvPr>
            <p:ph type="body" idx="1"/>
          </p:nvPr>
        </p:nvSpPr>
        <p:spPr/>
        <p:txBody>
          <a:bodyPr/>
          <a:lstStyle/>
          <a:p>
            <a:pPr>
              <a:lnSpc>
                <a:spcPct val="80000"/>
              </a:lnSpc>
            </a:pPr>
            <a:r>
              <a:rPr lang="hu-HU" sz="2400"/>
              <a:t>T</a:t>
            </a:r>
            <a:r>
              <a:rPr lang="hu-HU" sz="2400" baseline="30000">
                <a:sym typeface="Symbol" pitchFamily="18" charset="2"/>
              </a:rPr>
              <a:t>(N)+1</a:t>
            </a:r>
            <a:r>
              <a:rPr lang="hu-HU" sz="2400">
                <a:sym typeface="Symbol" pitchFamily="18" charset="2"/>
              </a:rPr>
              <a:t> mod N =T</a:t>
            </a:r>
          </a:p>
          <a:p>
            <a:pPr>
              <a:lnSpc>
                <a:spcPct val="80000"/>
              </a:lnSpc>
            </a:pPr>
            <a:r>
              <a:rPr lang="hu-HU" sz="2400">
                <a:sym typeface="Symbol" pitchFamily="18" charset="2"/>
              </a:rPr>
              <a:t>Jó volna ha (N)+1=P*Q, akkor</a:t>
            </a:r>
          </a:p>
          <a:p>
            <a:pPr>
              <a:lnSpc>
                <a:spcPct val="80000"/>
              </a:lnSpc>
            </a:pPr>
            <a:r>
              <a:rPr lang="hu-HU" sz="2400">
                <a:sym typeface="Symbol" pitchFamily="18" charset="2"/>
              </a:rPr>
              <a:t>T</a:t>
            </a:r>
            <a:r>
              <a:rPr lang="hu-HU" sz="2400" baseline="30000">
                <a:sym typeface="Symbol" pitchFamily="18" charset="2"/>
              </a:rPr>
              <a:t>(P*Q)</a:t>
            </a:r>
            <a:r>
              <a:rPr lang="hu-HU" sz="2400">
                <a:sym typeface="Symbol" pitchFamily="18" charset="2"/>
              </a:rPr>
              <a:t> mod N = T </a:t>
            </a:r>
          </a:p>
          <a:p>
            <a:pPr>
              <a:lnSpc>
                <a:spcPct val="80000"/>
              </a:lnSpc>
            </a:pPr>
            <a:r>
              <a:rPr lang="hu-HU" sz="2400">
                <a:sym typeface="Symbol" pitchFamily="18" charset="2"/>
              </a:rPr>
              <a:t>Titkosító: T</a:t>
            </a:r>
            <a:r>
              <a:rPr lang="hu-HU" sz="2400" baseline="30000">
                <a:sym typeface="Symbol" pitchFamily="18" charset="2"/>
              </a:rPr>
              <a:t>P</a:t>
            </a:r>
            <a:r>
              <a:rPr lang="hu-HU" sz="2400">
                <a:sym typeface="Symbol" pitchFamily="18" charset="2"/>
              </a:rPr>
              <a:t> mod N = R</a:t>
            </a:r>
          </a:p>
          <a:p>
            <a:pPr>
              <a:lnSpc>
                <a:spcPct val="80000"/>
              </a:lnSpc>
            </a:pPr>
            <a:r>
              <a:rPr lang="hu-HU" sz="2400">
                <a:sym typeface="Symbol" pitchFamily="18" charset="2"/>
              </a:rPr>
              <a:t>Megfejtő R</a:t>
            </a:r>
            <a:r>
              <a:rPr lang="hu-HU" sz="2400" baseline="30000">
                <a:sym typeface="Symbol" pitchFamily="18" charset="2"/>
              </a:rPr>
              <a:t>Q</a:t>
            </a:r>
            <a:r>
              <a:rPr lang="hu-HU" sz="2400">
                <a:sym typeface="Symbol" pitchFamily="18" charset="2"/>
              </a:rPr>
              <a:t> mod N = T</a:t>
            </a:r>
          </a:p>
          <a:p>
            <a:pPr>
              <a:lnSpc>
                <a:spcPct val="80000"/>
              </a:lnSpc>
            </a:pPr>
            <a:r>
              <a:rPr lang="hu-HU" sz="2400">
                <a:sym typeface="Symbol" pitchFamily="18" charset="2"/>
              </a:rPr>
              <a:t>A K* (N)+1 is jó felbontási alany</a:t>
            </a:r>
          </a:p>
          <a:p>
            <a:pPr>
              <a:lnSpc>
                <a:spcPct val="80000"/>
              </a:lnSpc>
            </a:pPr>
            <a:r>
              <a:rPr lang="hu-HU" sz="2400">
                <a:sym typeface="Symbol" pitchFamily="18" charset="2"/>
              </a:rPr>
              <a:t>Próba:</a:t>
            </a:r>
          </a:p>
          <a:p>
            <a:pPr lvl="1">
              <a:lnSpc>
                <a:spcPct val="80000"/>
              </a:lnSpc>
            </a:pPr>
            <a:r>
              <a:rPr lang="hu-HU" sz="2000">
                <a:sym typeface="Symbol" pitchFamily="18" charset="2"/>
              </a:rPr>
              <a:t>T=5 a titkosítandó szám</a:t>
            </a:r>
          </a:p>
          <a:p>
            <a:pPr lvl="1">
              <a:lnSpc>
                <a:spcPct val="80000"/>
              </a:lnSpc>
            </a:pPr>
            <a:r>
              <a:rPr lang="hu-HU" sz="2000">
                <a:sym typeface="Symbol" pitchFamily="18" charset="2"/>
              </a:rPr>
              <a:t>N=6 relatív prím T hez</a:t>
            </a:r>
          </a:p>
          <a:p>
            <a:pPr lvl="1">
              <a:lnSpc>
                <a:spcPct val="80000"/>
              </a:lnSpc>
            </a:pPr>
            <a:r>
              <a:rPr lang="hu-HU" sz="2000">
                <a:sym typeface="Symbol" pitchFamily="18" charset="2"/>
              </a:rPr>
              <a:t>(6)=1 és 5 azaz összen 2</a:t>
            </a:r>
          </a:p>
          <a:p>
            <a:pPr lvl="1">
              <a:lnSpc>
                <a:spcPct val="80000"/>
              </a:lnSpc>
            </a:pPr>
            <a:r>
              <a:rPr lang="hu-HU" sz="2000">
                <a:sym typeface="Symbol" pitchFamily="18" charset="2"/>
              </a:rPr>
              <a:t>K* (N)+1=7*2+1=15=P*Q. P=3 és Q=5</a:t>
            </a:r>
          </a:p>
          <a:p>
            <a:pPr lvl="1">
              <a:lnSpc>
                <a:spcPct val="80000"/>
              </a:lnSpc>
            </a:pPr>
            <a:r>
              <a:rPr lang="hu-HU" sz="2000">
                <a:sym typeface="Symbol" pitchFamily="18" charset="2"/>
              </a:rPr>
              <a:t>Publikus kulcs P és N</a:t>
            </a:r>
          </a:p>
          <a:p>
            <a:pPr lvl="1">
              <a:lnSpc>
                <a:spcPct val="80000"/>
              </a:lnSpc>
            </a:pPr>
            <a:r>
              <a:rPr lang="hu-HU" sz="2000">
                <a:sym typeface="Symbol" pitchFamily="18" charset="2"/>
              </a:rPr>
              <a:t>Privát kulcs Q és N</a:t>
            </a:r>
          </a:p>
          <a:p>
            <a:pPr>
              <a:lnSpc>
                <a:spcPct val="80000"/>
              </a:lnSpc>
            </a:pPr>
            <a:endParaRPr lang="hu-HU" sz="2400">
              <a:sym typeface="Symbol" pitchFamily="18" charset="2"/>
            </a:endParaRPr>
          </a:p>
        </p:txBody>
      </p:sp>
    </p:spTree>
    <p:extLst>
      <p:ext uri="{BB962C8B-B14F-4D97-AF65-F5344CB8AC3E}">
        <p14:creationId xmlns:p14="http://schemas.microsoft.com/office/powerpoint/2010/main" val="1775608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Számítógépes szerepek a hálózatokban</a:t>
            </a:r>
            <a:endParaRPr lang="hu-HU" dirty="0"/>
          </a:p>
        </p:txBody>
      </p:sp>
      <p:sp>
        <p:nvSpPr>
          <p:cNvPr id="3" name="Tartalom helye 2"/>
          <p:cNvSpPr>
            <a:spLocks noGrp="1"/>
          </p:cNvSpPr>
          <p:nvPr>
            <p:ph idx="1"/>
          </p:nvPr>
        </p:nvSpPr>
        <p:spPr/>
        <p:txBody>
          <a:bodyPr>
            <a:normAutofit fontScale="92500" lnSpcReduction="10000"/>
          </a:bodyPr>
          <a:lstStyle/>
          <a:p>
            <a:endParaRPr lang="hu-HU" dirty="0" smtClean="0"/>
          </a:p>
          <a:p>
            <a:r>
              <a:rPr lang="hu-HU" dirty="0" smtClean="0"/>
              <a:t>Minden olyan számítógépet állomásnak nevezünk, amely csatlakozik a hálózathoz és közvetlenül részt vesz a hálózati kommunikációban. Az állomások üzeneteket küldhetnek és fogadhatnak a hálózaton keresztül.</a:t>
            </a:r>
          </a:p>
          <a:p>
            <a:r>
              <a:rPr lang="hu-HU" dirty="0" smtClean="0"/>
              <a:t> A modern hálózatokban az állomások lehetnek ügyfelek, kiszolgálók vagy mind a kettő egyszerre. A számítógépre telepített program határozza meg, hogy milyen szerepet játszhat a számítógép.</a:t>
            </a:r>
          </a:p>
        </p:txBody>
      </p:sp>
    </p:spTree>
    <p:extLst>
      <p:ext uri="{BB962C8B-B14F-4D97-AF65-F5344CB8AC3E}">
        <p14:creationId xmlns:p14="http://schemas.microsoft.com/office/powerpoint/2010/main" val="4055346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Számítógépes szerepek a hálózatokban</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A kiszolgálók azok az állomások, melyekre olyan program van telepítve, mely lehetővé teszi, hogy más hálózati állomásoknak olyan jellegű információk elérését biztosítsák, mint például elektronikus levelek vagy web oldalak. Minden szolgáltatás egy különálló kiszolgálóprogramot igényel. Web kiszolgálóprogramra van szükség például ahhoz, hogy egy állomás web-szolgáltatást tudjon nyújtani a hálózat számára.</a:t>
            </a:r>
          </a:p>
          <a:p>
            <a:r>
              <a:rPr lang="hu-HU" dirty="0" smtClean="0"/>
              <a:t>Az ügyfelek azok az állomások, melyekre olyan szoftver van telepítve, ami lehetővé teszi, hogy információt kérjen a kiszolgálóktól, majd megjelenítse azt. Az ügyfélprogramra példa a web böngészők közé tartozó Internet Explorer.</a:t>
            </a:r>
          </a:p>
          <a:p>
            <a:endParaRPr lang="hu-HU" dirty="0"/>
          </a:p>
        </p:txBody>
      </p:sp>
    </p:spTree>
    <p:extLst>
      <p:ext uri="{BB962C8B-B14F-4D97-AF65-F5344CB8AC3E}">
        <p14:creationId xmlns:p14="http://schemas.microsoft.com/office/powerpoint/2010/main" val="2825182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Egyenrangú (</a:t>
            </a:r>
            <a:r>
              <a:rPr lang="hu-HU" dirty="0" err="1" smtClean="0"/>
              <a:t>Peer-to-peer</a:t>
            </a:r>
            <a:r>
              <a:rPr lang="hu-HU" dirty="0" smtClean="0"/>
              <a:t>) hálózatok</a:t>
            </a:r>
            <a:endParaRPr lang="hu-HU" dirty="0"/>
          </a:p>
        </p:txBody>
      </p:sp>
      <p:sp>
        <p:nvSpPr>
          <p:cNvPr id="3" name="Tartalom helye 2"/>
          <p:cNvSpPr>
            <a:spLocks noGrp="1"/>
          </p:cNvSpPr>
          <p:nvPr>
            <p:ph idx="1"/>
          </p:nvPr>
        </p:nvSpPr>
        <p:spPr>
          <a:xfrm>
            <a:off x="457200" y="1600200"/>
            <a:ext cx="8229600" cy="4781128"/>
          </a:xfrm>
        </p:spPr>
        <p:txBody>
          <a:bodyPr>
            <a:normAutofit fontScale="85000" lnSpcReduction="20000"/>
          </a:bodyPr>
          <a:lstStyle/>
          <a:p>
            <a:r>
              <a:rPr lang="hu-HU" dirty="0" smtClean="0"/>
              <a:t>Az ügyfél- és kiszolgálóprogramok általában külön számítógépeken futnak, de az is lehetséges, hogy egy számítógép mind a két szerepet egyszerre töltse be. Kisvállalati és otthoni hálózatokban sok számítógép működik kiszolgálóként és ügyfélként is egyben. Az ilyen hálózatot egyenrangú hálózatnak nevezzük. </a:t>
            </a:r>
          </a:p>
          <a:p>
            <a:r>
              <a:rPr lang="hu-HU" dirty="0" smtClean="0"/>
              <a:t>A legegyszerűbb egyenrangú hálózat két számítógépet tartalmaz, melyek vezetékkel vagy vezeték nélküli technológiával közvetlenül kapcsolódnak egymáshoz. </a:t>
            </a:r>
          </a:p>
          <a:p>
            <a:r>
              <a:rPr lang="hu-HU" dirty="0" smtClean="0"/>
              <a:t>Több PC-ből álló, nagyobb egyenrangú hálózatot is létrehozhatunk, de ekkor a számítógépek összekapcsolásához szükség van egy hálózati eszközre, például </a:t>
            </a:r>
            <a:r>
              <a:rPr lang="hu-HU" dirty="0" err="1" smtClean="0"/>
              <a:t>hub-ra</a:t>
            </a:r>
            <a:r>
              <a:rPr lang="hu-HU" dirty="0" smtClean="0"/>
              <a:t>.</a:t>
            </a:r>
            <a:endParaRPr lang="hu-HU" dirty="0"/>
          </a:p>
        </p:txBody>
      </p:sp>
    </p:spTree>
    <p:extLst>
      <p:ext uri="{BB962C8B-B14F-4D97-AF65-F5344CB8AC3E}">
        <p14:creationId xmlns:p14="http://schemas.microsoft.com/office/powerpoint/2010/main" val="86411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Egyenrangú (</a:t>
            </a:r>
            <a:r>
              <a:rPr lang="hu-HU" dirty="0" err="1" smtClean="0"/>
              <a:t>Peer-to-peer</a:t>
            </a:r>
            <a:r>
              <a:rPr lang="hu-HU" dirty="0" smtClean="0"/>
              <a:t>) hálózatok</a:t>
            </a:r>
            <a:endParaRPr lang="hu-HU" dirty="0"/>
          </a:p>
        </p:txBody>
      </p:sp>
      <p:sp>
        <p:nvSpPr>
          <p:cNvPr id="3" name="Tartalom helye 2"/>
          <p:cNvSpPr>
            <a:spLocks noGrp="1"/>
          </p:cNvSpPr>
          <p:nvPr>
            <p:ph idx="1"/>
          </p:nvPr>
        </p:nvSpPr>
        <p:spPr/>
        <p:txBody>
          <a:bodyPr/>
          <a:lstStyle/>
          <a:p>
            <a:r>
              <a:rPr lang="hu-HU" dirty="0" smtClean="0"/>
              <a:t>A fő hátránya az egyenrangú hálózati környezetnek az, hogy ha az állomás ügyfélként és kiszolgálóként is működik egyszerre, akkor a teljesítménye lecsökkenhet.</a:t>
            </a:r>
          </a:p>
          <a:p>
            <a:r>
              <a:rPr lang="hu-HU" dirty="0" smtClean="0"/>
              <a:t>Nagyobb vállalatoknál gyakran előfordul, hogy a komoly hálózati forgalmat generáló nagyszámú ügyfélkérés miatt dedikált kiszolgálót kell üzembe állítani. </a:t>
            </a:r>
            <a:endParaRPr lang="hu-HU" dirty="0"/>
          </a:p>
        </p:txBody>
      </p:sp>
    </p:spTree>
    <p:extLst>
      <p:ext uri="{BB962C8B-B14F-4D97-AF65-F5344CB8AC3E}">
        <p14:creationId xmlns:p14="http://schemas.microsoft.com/office/powerpoint/2010/main" val="2133582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Hálózati topológiák</a:t>
            </a:r>
            <a:endParaRPr lang="hu-HU" dirty="0"/>
          </a:p>
        </p:txBody>
      </p:sp>
      <p:sp>
        <p:nvSpPr>
          <p:cNvPr id="5" name="Tartalom helye 4"/>
          <p:cNvSpPr>
            <a:spLocks noGrp="1"/>
          </p:cNvSpPr>
          <p:nvPr>
            <p:ph idx="1"/>
          </p:nvPr>
        </p:nvSpPr>
        <p:spPr>
          <a:xfrm>
            <a:off x="457200" y="1412776"/>
            <a:ext cx="8229600" cy="5040560"/>
          </a:xfrm>
        </p:spPr>
        <p:txBody>
          <a:bodyPr>
            <a:normAutofit fontScale="85000" lnSpcReduction="20000"/>
          </a:bodyPr>
          <a:lstStyle/>
          <a:p>
            <a:r>
              <a:rPr lang="hu-HU" dirty="0" smtClean="0"/>
              <a:t>Egy egyszerű, néhány számítógépet tartalmazó hálózatban egyszerű elképzelni, hogy a különböző összetevők hogy csatlakoznak. Ahogy a hálózat nő, egyre bonyolultabb lesz nyomon követni a hálózati összetevők helyét és a hálózati kapcsolódásukat. </a:t>
            </a:r>
          </a:p>
          <a:p>
            <a:r>
              <a:rPr lang="hu-HU" dirty="0" smtClean="0"/>
              <a:t>A vezetékes hálózatokban az összes hálózati állomás összekapcsolásához sok kábelre és hálózati eszközre van szükség. </a:t>
            </a:r>
          </a:p>
          <a:p>
            <a:r>
              <a:rPr lang="hu-HU" dirty="0" smtClean="0"/>
              <a:t>Amikor a hálózatot telepítik, fizikai topológiai térkép készül, hogy rögzítse, hol és hogyan csatlakoznak az egyes állomások a hálózathoz. A fizikai topológiai térkép azt is megmutatja, hogy a kábelezés hol fut, és az állomásokat csatlakoztató hálózati eszközök hol találhatóak. </a:t>
            </a:r>
            <a:endParaRPr lang="hu-HU" dirty="0"/>
          </a:p>
        </p:txBody>
      </p:sp>
    </p:spTree>
    <p:extLst>
      <p:ext uri="{BB962C8B-B14F-4D97-AF65-F5344CB8AC3E}">
        <p14:creationId xmlns:p14="http://schemas.microsoft.com/office/powerpoint/2010/main" val="1961864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Hálózati topológiák</a:t>
            </a:r>
            <a:endParaRPr lang="hu-HU" dirty="0"/>
          </a:p>
        </p:txBody>
      </p:sp>
      <p:sp>
        <p:nvSpPr>
          <p:cNvPr id="3" name="Tartalom helye 2"/>
          <p:cNvSpPr>
            <a:spLocks noGrp="1"/>
          </p:cNvSpPr>
          <p:nvPr>
            <p:ph idx="1"/>
          </p:nvPr>
        </p:nvSpPr>
        <p:spPr/>
        <p:txBody>
          <a:bodyPr>
            <a:normAutofit fontScale="92500"/>
          </a:bodyPr>
          <a:lstStyle/>
          <a:p>
            <a:r>
              <a:rPr lang="hu-HU" dirty="0" smtClean="0"/>
              <a:t>A fizikai topológiai térképen kívül néha szükséges a hálózati topológia logikai nézete is. </a:t>
            </a:r>
          </a:p>
          <a:p>
            <a:r>
              <a:rPr lang="hu-HU" dirty="0" smtClean="0"/>
              <a:t>A logikai topológiai térképen az alapján csoportosítjuk az állomásokat, ahogyan használják a hálózatot, tekintet nélkül a fizikai elhelyezkedésükre. </a:t>
            </a:r>
          </a:p>
          <a:p>
            <a:r>
              <a:rPr lang="hu-HU" dirty="0" smtClean="0"/>
              <a:t>Állomásneveket, címeket, csoportinformációkat és alkalmazásokat rögzíthetünk a logikai topológiai térképen.</a:t>
            </a:r>
            <a:endParaRPr lang="hu-HU" dirty="0"/>
          </a:p>
        </p:txBody>
      </p:sp>
    </p:spTree>
    <p:extLst>
      <p:ext uri="{BB962C8B-B14F-4D97-AF65-F5344CB8AC3E}">
        <p14:creationId xmlns:p14="http://schemas.microsoft.com/office/powerpoint/2010/main" val="2894279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Kommunikációs alapelvek</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Minden hálózat elsődleges célja hogy biztosítsa az információáramlást. A nagyon korai, primitív emberektől kezdve napjaink legjobb tudósaiig bezárólag, mindenki számára döntő fontosságú az információ másokkal történő megosztása, mivel ez az egyik alapja az emberi előrehaladásnak.</a:t>
            </a:r>
          </a:p>
          <a:p>
            <a:r>
              <a:rPr lang="hu-HU" dirty="0" smtClean="0"/>
              <a:t>Minden kommunikáció egy üzenettel, másképp nevezve információval kezdődik, amit egy egyén vagy eszköz küld egy másiknak. A technológia fejlődésével folyamatosan változik a módszer, ahogyan az üzeneteket küldjük, fogadjuk és értelmezzük. </a:t>
            </a:r>
            <a:endParaRPr lang="hu-HU" dirty="0"/>
          </a:p>
        </p:txBody>
      </p:sp>
    </p:spTree>
    <p:extLst>
      <p:ext uri="{BB962C8B-B14F-4D97-AF65-F5344CB8AC3E}">
        <p14:creationId xmlns:p14="http://schemas.microsoft.com/office/powerpoint/2010/main" val="1090613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85000" lnSpcReduction="10000"/>
          </a:bodyPr>
          <a:lstStyle/>
          <a:p>
            <a:endParaRPr lang="hu-HU" dirty="0" smtClean="0"/>
          </a:p>
          <a:p>
            <a:r>
              <a:rPr lang="hu-HU" dirty="0" smtClean="0"/>
              <a:t>Minden kommunikációs módszerben van három közös alkotóelem. Ezek közül az első az üzenet forrása vagy másképpen </a:t>
            </a:r>
            <a:r>
              <a:rPr lang="hu-HU" b="1" i="1" dirty="0" err="1" smtClean="0"/>
              <a:t>KÜLDŐje</a:t>
            </a:r>
            <a:r>
              <a:rPr lang="hu-HU" dirty="0" smtClean="0"/>
              <a:t>. </a:t>
            </a:r>
          </a:p>
          <a:p>
            <a:r>
              <a:rPr lang="hu-HU" dirty="0" smtClean="0"/>
              <a:t>Az üzenet forrásai emberek vagy elektronikai eszközök lehetnek, akik vagy amik üzenetet közölnek más egyénekkel vagy eszközökkel. A kommunikáció második alkotóeleme az üzenet célállomása vagy </a:t>
            </a:r>
            <a:r>
              <a:rPr lang="hu-HU" b="1" i="1" dirty="0" err="1" smtClean="0"/>
              <a:t>VEVŐje</a:t>
            </a:r>
            <a:r>
              <a:rPr lang="hu-HU" dirty="0" smtClean="0"/>
              <a:t>. </a:t>
            </a:r>
          </a:p>
          <a:p>
            <a:r>
              <a:rPr lang="hu-HU" dirty="0" smtClean="0"/>
              <a:t>A célállomás fogadja és értelmezi az üzenetet. A harmadik alkotóelem a </a:t>
            </a:r>
            <a:r>
              <a:rPr lang="hu-HU" b="1" i="1" dirty="0" smtClean="0"/>
              <a:t>CSATORNA</a:t>
            </a:r>
            <a:r>
              <a:rPr lang="hu-HU" dirty="0" smtClean="0"/>
              <a:t>, ami a forrástól a célig biztosítja az utat az üzenet számára. </a:t>
            </a:r>
            <a:endParaRPr lang="hu-HU" dirty="0"/>
          </a:p>
        </p:txBody>
      </p:sp>
    </p:spTree>
    <p:extLst>
      <p:ext uri="{BB962C8B-B14F-4D97-AF65-F5344CB8AC3E}">
        <p14:creationId xmlns:p14="http://schemas.microsoft.com/office/powerpoint/2010/main" val="2079815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Kommunikációs szabályok</a:t>
            </a:r>
            <a:endParaRPr lang="hu-HU" dirty="0"/>
          </a:p>
        </p:txBody>
      </p:sp>
      <p:sp>
        <p:nvSpPr>
          <p:cNvPr id="3" name="Tartalom helye 2"/>
          <p:cNvSpPr>
            <a:spLocks noGrp="1"/>
          </p:cNvSpPr>
          <p:nvPr>
            <p:ph idx="1"/>
          </p:nvPr>
        </p:nvSpPr>
        <p:spPr/>
        <p:txBody>
          <a:bodyPr/>
          <a:lstStyle/>
          <a:p>
            <a:r>
              <a:rPr lang="hu-HU" dirty="0" smtClean="0"/>
              <a:t>Két ember közötti tetszőleges kommunikáció esetén rengeteg olyan szabály vagy protokoll van, amit mind a kettőjüknek követni kell ahhoz, hogy az egymásnak küldött üzenetek eljussanak a másik félhez, és a fogadó megértse azokat. </a:t>
            </a:r>
            <a:endParaRPr lang="hu-HU" dirty="0"/>
          </a:p>
        </p:txBody>
      </p:sp>
    </p:spTree>
    <p:extLst>
      <p:ext uri="{BB962C8B-B14F-4D97-AF65-F5344CB8AC3E}">
        <p14:creationId xmlns:p14="http://schemas.microsoft.com/office/powerpoint/2010/main" val="1503999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 az a hálózat</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effectLst>
                  <a:outerShdw blurRad="38100" dist="38100" dir="2700000" algn="tl">
                    <a:srgbClr val="000000">
                      <a:alpha val="43137"/>
                    </a:srgbClr>
                  </a:outerShdw>
                </a:effectLst>
              </a:rPr>
              <a:t>Sokféle hálózat létezik, melyek különböző szolgáltatásokat biztosítanak számunkra. </a:t>
            </a:r>
          </a:p>
          <a:p>
            <a:r>
              <a:rPr lang="hu-HU" dirty="0" smtClean="0">
                <a:effectLst>
                  <a:outerShdw blurRad="38100" dist="38100" dir="2700000" algn="tl">
                    <a:srgbClr val="000000">
                      <a:alpha val="43137"/>
                    </a:srgbClr>
                  </a:outerShdw>
                </a:effectLst>
              </a:rPr>
              <a:t>A nap folyamán valaki telefonál, megnéz egy TV műsort, rádiót hallgat, megkeres valamit az Interneten vagy videojátékot játszik egy másik országban tartózkodó személlyel. </a:t>
            </a:r>
          </a:p>
          <a:p>
            <a:r>
              <a:rPr lang="hu-HU" dirty="0" smtClean="0">
                <a:effectLst>
                  <a:outerShdw blurRad="38100" dist="38100" dir="2700000" algn="tl">
                    <a:srgbClr val="000000">
                      <a:alpha val="43137"/>
                    </a:srgbClr>
                  </a:outerShdw>
                </a:effectLst>
              </a:rPr>
              <a:t>Ezeket a tevékenységeket robusztus és megbízható hálózatok teszik lehetővé. A hálózatok biztosítják, hogy emberek és eszközök kapcsolódjanak össze, függetlenül attól, hogy a világ mely pontján vannak. A legtöbben anélkül használják a hálózatokat, hogy ismernék a működésük módját, vagy belegondolnának abba, hogy mi lenne, ha nem léteznének. </a:t>
            </a:r>
            <a:endParaRPr lang="hu-H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7412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Kommunikációs szabályok</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 sikeres emberi kommunikációhoz szükséges protokollok az alábbiak:</a:t>
            </a:r>
          </a:p>
          <a:p>
            <a:pPr lvl="1"/>
            <a:r>
              <a:rPr lang="hu-HU" dirty="0" smtClean="0"/>
              <a:t>A küldő és a fogadó azonosítása</a:t>
            </a:r>
          </a:p>
          <a:p>
            <a:pPr lvl="1"/>
            <a:r>
              <a:rPr lang="hu-HU" dirty="0" smtClean="0"/>
              <a:t> Megállapodás szerinti közeg vagy csatorna (szemtől szembe, telefon, levél, fénykép</a:t>
            </a:r>
          </a:p>
          <a:p>
            <a:pPr lvl="1"/>
            <a:r>
              <a:rPr lang="hu-HU" dirty="0" smtClean="0"/>
              <a:t>Megfelelő kommunikációs mód (beszélt, írásbeli, képekkel ellátott, interaktív, egyirányú)</a:t>
            </a:r>
          </a:p>
          <a:p>
            <a:pPr lvl="1"/>
            <a:r>
              <a:rPr lang="hu-HU" dirty="0" smtClean="0"/>
              <a:t>Közös nyelv</a:t>
            </a:r>
          </a:p>
          <a:p>
            <a:pPr lvl="1"/>
            <a:r>
              <a:rPr lang="hu-HU" dirty="0" smtClean="0"/>
              <a:t>Nyelvtani és mondattani struktúra</a:t>
            </a:r>
          </a:p>
          <a:p>
            <a:pPr lvl="1"/>
            <a:r>
              <a:rPr lang="hu-HU" dirty="0" smtClean="0"/>
              <a:t>A sebesség és a kézbesítés időzítése</a:t>
            </a:r>
          </a:p>
          <a:p>
            <a:endParaRPr lang="hu-HU" dirty="0"/>
          </a:p>
        </p:txBody>
      </p:sp>
    </p:spTree>
    <p:extLst>
      <p:ext uri="{BB962C8B-B14F-4D97-AF65-F5344CB8AC3E}">
        <p14:creationId xmlns:p14="http://schemas.microsoft.com/office/powerpoint/2010/main" val="370146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Ü</a:t>
            </a:r>
            <a:r>
              <a:rPr lang="hu-HU" dirty="0" smtClean="0"/>
              <a:t>zenet kódolás</a:t>
            </a:r>
            <a:endParaRPr lang="hu-HU" dirty="0"/>
          </a:p>
        </p:txBody>
      </p:sp>
      <p:sp>
        <p:nvSpPr>
          <p:cNvPr id="3" name="Tartalom helye 2"/>
          <p:cNvSpPr>
            <a:spLocks noGrp="1"/>
          </p:cNvSpPr>
          <p:nvPr>
            <p:ph idx="1"/>
          </p:nvPr>
        </p:nvSpPr>
        <p:spPr/>
        <p:txBody>
          <a:bodyPr>
            <a:normAutofit fontScale="85000" lnSpcReduction="20000"/>
          </a:bodyPr>
          <a:lstStyle/>
          <a:p>
            <a:endParaRPr lang="hu-HU" dirty="0" smtClean="0"/>
          </a:p>
          <a:p>
            <a:r>
              <a:rPr lang="hu-HU" dirty="0" smtClean="0"/>
              <a:t>A számítógépes kommunikációban is történik kódolás. </a:t>
            </a:r>
          </a:p>
          <a:p>
            <a:r>
              <a:rPr lang="hu-HU" dirty="0" smtClean="0"/>
              <a:t>Két állomás közötti kódolásnak az átviteli közegnek megfelelő formátumúnak kell lennie. A hálózaton át küldött üzenetet először a küldő állomás bitekké konvertálja. </a:t>
            </a:r>
          </a:p>
          <a:p>
            <a:r>
              <a:rPr lang="hu-HU" dirty="0" smtClean="0"/>
              <a:t>Minden bitet hangmintává, fényhullámmá vagy elektromos impulzussá kódol, annak függvényében, hogy milyen hálózati közegen fogja a biteket továbbítani. </a:t>
            </a:r>
          </a:p>
          <a:p>
            <a:r>
              <a:rPr lang="hu-HU" dirty="0" smtClean="0"/>
              <a:t>A célállomás fogadja, és az üzenet értelmezéséhez dekódolja a jeleket.</a:t>
            </a:r>
            <a:endParaRPr lang="hu-HU" dirty="0"/>
          </a:p>
        </p:txBody>
      </p:sp>
    </p:spTree>
    <p:extLst>
      <p:ext uri="{BB962C8B-B14F-4D97-AF65-F5344CB8AC3E}">
        <p14:creationId xmlns:p14="http://schemas.microsoft.com/office/powerpoint/2010/main" val="2919093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formázás</a:t>
            </a:r>
            <a:endParaRPr lang="hu-HU" dirty="0"/>
          </a:p>
        </p:txBody>
      </p:sp>
      <p:sp>
        <p:nvSpPr>
          <p:cNvPr id="3" name="Tartalom helye 2"/>
          <p:cNvSpPr>
            <a:spLocks noGrp="1"/>
          </p:cNvSpPr>
          <p:nvPr>
            <p:ph idx="1"/>
          </p:nvPr>
        </p:nvSpPr>
        <p:spPr/>
        <p:txBody>
          <a:bodyPr/>
          <a:lstStyle/>
          <a:p>
            <a:r>
              <a:rPr lang="hu-HU" dirty="0" smtClean="0"/>
              <a:t>Meghatározott formátumot és szerkezetet kell használni, amikor egy üzenetet a forrástól a célig akarunk eljuttatni. </a:t>
            </a:r>
          </a:p>
          <a:p>
            <a:r>
              <a:rPr lang="hu-HU" dirty="0" smtClean="0"/>
              <a:t>Az üzenet formátuma az üzenet típusától és az átvitelhez használt csatornától függ</a:t>
            </a:r>
            <a:endParaRPr lang="hu-HU" dirty="0"/>
          </a:p>
        </p:txBody>
      </p:sp>
    </p:spTree>
    <p:extLst>
      <p:ext uri="{BB962C8B-B14F-4D97-AF65-F5344CB8AC3E}">
        <p14:creationId xmlns:p14="http://schemas.microsoft.com/office/powerpoint/2010/main" val="322223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formázás</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 számítógép-hálózaton küldött üzenet is egy speciális formázási szabályt követ, hogy elszállítsák és feldolgozzák. </a:t>
            </a:r>
            <a:br>
              <a:rPr lang="hu-HU" dirty="0" smtClean="0"/>
            </a:br>
            <a:r>
              <a:rPr lang="hu-HU" dirty="0" smtClean="0"/>
              <a:t>Ahogy a levelet borítékba ágyaztuk a szállításhoz, ehhez hasonlóan a számítógépes üzeneteket is beágyazzuk. </a:t>
            </a:r>
            <a:br>
              <a:rPr lang="hu-HU" dirty="0" smtClean="0"/>
            </a:br>
            <a:r>
              <a:rPr lang="hu-HU" dirty="0" smtClean="0"/>
              <a:t>A hálózaton való továbbítás előtt minden számítógépes üzenetet beágyazunk egy keretnek nevezett speciális formátumba. </a:t>
            </a:r>
            <a:br>
              <a:rPr lang="hu-HU" dirty="0" smtClean="0"/>
            </a:br>
            <a:r>
              <a:rPr lang="hu-HU" dirty="0" smtClean="0"/>
              <a:t>A keret borítékként funkcionál, tartalmazza a cél- és a forrásállomás címét. </a:t>
            </a:r>
            <a:endParaRPr lang="hu-HU" dirty="0"/>
          </a:p>
        </p:txBody>
      </p:sp>
    </p:spTree>
    <p:extLst>
      <p:ext uri="{BB962C8B-B14F-4D97-AF65-F5344CB8AC3E}">
        <p14:creationId xmlns:p14="http://schemas.microsoft.com/office/powerpoint/2010/main" val="2863257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formázás</a:t>
            </a:r>
            <a:endParaRPr lang="hu-HU" dirty="0"/>
          </a:p>
        </p:txBody>
      </p:sp>
      <p:sp>
        <p:nvSpPr>
          <p:cNvPr id="3" name="Tartalom helye 2"/>
          <p:cNvSpPr>
            <a:spLocks noGrp="1"/>
          </p:cNvSpPr>
          <p:nvPr>
            <p:ph idx="1"/>
          </p:nvPr>
        </p:nvSpPr>
        <p:spPr/>
        <p:txBody>
          <a:bodyPr/>
          <a:lstStyle/>
          <a:p>
            <a:r>
              <a:rPr lang="hu-HU" dirty="0" smtClean="0"/>
              <a:t>A keret formátumát és tartalmát a küldött üzenet típusa és a közlésre használt csatorna határozza meg. </a:t>
            </a:r>
          </a:p>
          <a:p>
            <a:r>
              <a:rPr lang="hu-HU" dirty="0" smtClean="0"/>
              <a:t>A nem megfelelően formázott üzenetek továbbítása általában nem lehetséges, de az is előfordulhat, hogy megérkezés után a célállomás nem tudja feldolgozni azt. </a:t>
            </a:r>
            <a:endParaRPr lang="hu-HU" dirty="0"/>
          </a:p>
        </p:txBody>
      </p:sp>
    </p:spTree>
    <p:extLst>
      <p:ext uri="{BB962C8B-B14F-4D97-AF65-F5344CB8AC3E}">
        <p14:creationId xmlns:p14="http://schemas.microsoft.com/office/powerpoint/2010/main" val="25377966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méret</a:t>
            </a:r>
            <a:endParaRPr lang="hu-HU" dirty="0"/>
          </a:p>
        </p:txBody>
      </p:sp>
      <p:sp>
        <p:nvSpPr>
          <p:cNvPr id="3" name="Tartalom helye 2"/>
          <p:cNvSpPr>
            <a:spLocks noGrp="1"/>
          </p:cNvSpPr>
          <p:nvPr>
            <p:ph idx="1"/>
          </p:nvPr>
        </p:nvSpPr>
        <p:spPr/>
        <p:txBody>
          <a:bodyPr>
            <a:normAutofit fontScale="92500"/>
          </a:bodyPr>
          <a:lstStyle/>
          <a:p>
            <a:r>
              <a:rPr lang="hu-HU" dirty="0"/>
              <a:t>A</a:t>
            </a:r>
            <a:r>
              <a:rPr lang="hu-HU" dirty="0" smtClean="0"/>
              <a:t>mikor az egyik állomás hosszabb üzenetet küld egy másik állomásnak a hálózaton, szükséges az üzenet kisebb részekre darabolása. </a:t>
            </a:r>
          </a:p>
          <a:p>
            <a:r>
              <a:rPr lang="hu-HU" dirty="0" smtClean="0"/>
              <a:t>A hálózaton érvényben levő, a darabok (keretek) méretét szabályozó szabályok nagyon szigorúak, és a használt csatornától függően eltérőek lehetnek. </a:t>
            </a:r>
          </a:p>
          <a:p>
            <a:r>
              <a:rPr lang="hu-HU" dirty="0" smtClean="0"/>
              <a:t>A túlságosan hosszú vagy rövid keretek nem kerülnek szállításra. </a:t>
            </a:r>
          </a:p>
        </p:txBody>
      </p:sp>
    </p:spTree>
    <p:extLst>
      <p:ext uri="{BB962C8B-B14F-4D97-AF65-F5344CB8AC3E}">
        <p14:creationId xmlns:p14="http://schemas.microsoft.com/office/powerpoint/2010/main" val="31689167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méret</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 keretek méretkorlátozásai megkívánják, hogy a forrásállomás a hosszú üzeneteket olyan darabokra tördelje, amik megfelelnek a minimális és a maximális méretre vonatkozó követelményeknek.</a:t>
            </a:r>
          </a:p>
          <a:p>
            <a:r>
              <a:rPr lang="hu-HU" dirty="0" smtClean="0"/>
              <a:t>Minden egyes darabot címzési információval ellátott külön keretbe ágyaznak, majd továbbítják a hálózaton. A fogadó állomás a feldolgozás és az értelmezés előtt az üzeneteket kicsomagolja és összeilleszti</a:t>
            </a:r>
          </a:p>
          <a:p>
            <a:endParaRPr lang="hu-HU" dirty="0"/>
          </a:p>
        </p:txBody>
      </p:sp>
    </p:spTree>
    <p:extLst>
      <p:ext uri="{BB962C8B-B14F-4D97-AF65-F5344CB8AC3E}">
        <p14:creationId xmlns:p14="http://schemas.microsoft.com/office/powerpoint/2010/main" val="3212271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időzítés</a:t>
            </a:r>
            <a:endParaRPr lang="hu-HU" dirty="0"/>
          </a:p>
        </p:txBody>
      </p:sp>
      <p:sp>
        <p:nvSpPr>
          <p:cNvPr id="3" name="Tartalom helye 2"/>
          <p:cNvSpPr>
            <a:spLocks noGrp="1"/>
          </p:cNvSpPr>
          <p:nvPr>
            <p:ph idx="1"/>
          </p:nvPr>
        </p:nvSpPr>
        <p:spPr/>
        <p:txBody>
          <a:bodyPr>
            <a:normAutofit fontScale="92500" lnSpcReduction="20000"/>
          </a:bodyPr>
          <a:lstStyle/>
          <a:p>
            <a:r>
              <a:rPr lang="hu-HU" dirty="0" smtClean="0"/>
              <a:t>Az egyik tényező, ami hatással van arra, hogy milyen eredményesen lehet fogadni és értelmezni az üzenetet, az időzítés. </a:t>
            </a:r>
          </a:p>
          <a:p>
            <a:r>
              <a:rPr lang="hu-HU" dirty="0" smtClean="0"/>
              <a:t>Az emberek az időzítést arra használják, hogy megállapítsák mikor és milyen gyorsan vagy lassan beszéljenek, valamint hogy mennyit várjanak a válaszra. Ezek megegyezésen alapuló szabályok.</a:t>
            </a:r>
          </a:p>
          <a:p>
            <a:pPr lvl="1"/>
            <a:r>
              <a:rPr lang="hu-HU" dirty="0" smtClean="0"/>
              <a:t>Hozzáférési mód</a:t>
            </a:r>
          </a:p>
          <a:p>
            <a:pPr lvl="1"/>
            <a:r>
              <a:rPr lang="hu-HU" dirty="0" smtClean="0"/>
              <a:t>Adatfolyam-vezérlés</a:t>
            </a:r>
          </a:p>
          <a:p>
            <a:pPr lvl="1"/>
            <a:r>
              <a:rPr lang="hu-HU" dirty="0" smtClean="0"/>
              <a:t>Válaszidő túllépése</a:t>
            </a:r>
            <a:endParaRPr lang="hu-HU" dirty="0"/>
          </a:p>
        </p:txBody>
      </p:sp>
    </p:spTree>
    <p:extLst>
      <p:ext uri="{BB962C8B-B14F-4D97-AF65-F5344CB8AC3E}">
        <p14:creationId xmlns:p14="http://schemas.microsoft.com/office/powerpoint/2010/main" val="593212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Hozzáférési mód</a:t>
            </a:r>
            <a:endParaRPr lang="hu-HU" dirty="0"/>
          </a:p>
        </p:txBody>
      </p:sp>
      <p:sp>
        <p:nvSpPr>
          <p:cNvPr id="3" name="Tartalom helye 2"/>
          <p:cNvSpPr>
            <a:spLocks noGrp="1"/>
          </p:cNvSpPr>
          <p:nvPr>
            <p:ph idx="1"/>
          </p:nvPr>
        </p:nvSpPr>
        <p:spPr>
          <a:xfrm>
            <a:off x="457200" y="1340768"/>
            <a:ext cx="8229600" cy="5040560"/>
          </a:xfrm>
        </p:spPr>
        <p:txBody>
          <a:bodyPr>
            <a:normAutofit fontScale="77500" lnSpcReduction="20000"/>
          </a:bodyPr>
          <a:lstStyle/>
          <a:p>
            <a:r>
              <a:rPr lang="hu-HU" dirty="0" smtClean="0"/>
              <a:t>A hozzáférési mód meghatározza, hogy mikor küldhet valaki üzenetet. Ezek az időzítési szabályok a környezethez igazodnak. Egy ember bármikor képes elkezdeni beszélni. </a:t>
            </a:r>
          </a:p>
          <a:p>
            <a:r>
              <a:rPr lang="hu-HU" dirty="0" smtClean="0"/>
              <a:t>Ebben a környezetben, a beszéd előtt azonban várni kell addig, amíg mindenki más befejezi a beszédet. Ha két ember beszél egyszerre, információütközés történik, és szükséges, hogy mind a ketten abbahagyják és később újrakezdjék a folyamatot. </a:t>
            </a:r>
          </a:p>
          <a:p>
            <a:r>
              <a:rPr lang="hu-HU" dirty="0" smtClean="0"/>
              <a:t>Ezek a szabályok biztosítják a kommunikáció sikerét. Hasonlóképpen ehhez, a számítógépek számára is definiálni kell a hozzáférési módot. </a:t>
            </a:r>
          </a:p>
          <a:p>
            <a:r>
              <a:rPr lang="hu-HU" dirty="0" smtClean="0"/>
              <a:t>A hálózaton az állomásoknak ismerniük kell a hozzáférési módot, hogy tudják mikor kezdhetik az üzenet küldését, és hogyan viselkedjenek, ha hiba történik.</a:t>
            </a:r>
            <a:endParaRPr lang="hu-HU" dirty="0"/>
          </a:p>
        </p:txBody>
      </p:sp>
    </p:spTree>
    <p:extLst>
      <p:ext uri="{BB962C8B-B14F-4D97-AF65-F5344CB8AC3E}">
        <p14:creationId xmlns:p14="http://schemas.microsoft.com/office/powerpoint/2010/main" val="2270252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Adatfolyam-vezérlés</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Az időzítés arra is hatással van, hogy mennyi információt lehet küldeni és milyen gyorsan. </a:t>
            </a:r>
          </a:p>
          <a:p>
            <a:r>
              <a:rPr lang="hu-HU" dirty="0" smtClean="0"/>
              <a:t>Ha egy ember túlságosan gyorsan beszél, a többieknek nehéz hallani és megérteni az üzenetet. </a:t>
            </a:r>
          </a:p>
          <a:p>
            <a:r>
              <a:rPr lang="hu-HU" dirty="0" smtClean="0"/>
              <a:t>A fogadó személynek ebben az esetben meg kell kérnie a küldőt, hogy lassítson.</a:t>
            </a:r>
          </a:p>
          <a:p>
            <a:r>
              <a:rPr lang="hu-HU" dirty="0" smtClean="0"/>
              <a:t> A hálózati kommunikáció során is előfordulhat, hogy a küldő állomás gyorsabban küld üzenetet, mint ahogyan a célállomás fogadni és feldolgozni tudná azt.</a:t>
            </a:r>
          </a:p>
          <a:p>
            <a:r>
              <a:rPr lang="hu-HU" dirty="0" smtClean="0"/>
              <a:t> A forrás- és célállomások adatfolyam-vezérlést használnak a helyes időzítés jelzésére, ezáltal biztosítva a sikeres kommunikációt. </a:t>
            </a:r>
            <a:endParaRPr lang="hu-HU" dirty="0"/>
          </a:p>
        </p:txBody>
      </p:sp>
    </p:spTree>
    <p:extLst>
      <p:ext uri="{BB962C8B-B14F-4D97-AF65-F5344CB8AC3E}">
        <p14:creationId xmlns:p14="http://schemas.microsoft.com/office/powerpoint/2010/main" val="47282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 az a hálózat</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effectLst>
                  <a:outerShdw blurRad="38100" dist="38100" dir="2700000" algn="tl">
                    <a:srgbClr val="000000">
                      <a:alpha val="43137"/>
                    </a:srgbClr>
                  </a:outerShdw>
                </a:effectLst>
              </a:rPr>
              <a:t>Az 1990-es években és azt megelőzően, a kommunikációs technológia különálló, dedikált hálózatokat használt a hang-, videó- és adat kommunikációra. </a:t>
            </a:r>
          </a:p>
          <a:p>
            <a:r>
              <a:rPr lang="hu-HU" dirty="0" smtClean="0">
                <a:effectLst>
                  <a:outerShdw blurRad="38100" dist="38100" dir="2700000" algn="tl">
                    <a:srgbClr val="000000">
                      <a:alpha val="43137"/>
                    </a:srgbClr>
                  </a:outerShdw>
                </a:effectLst>
              </a:rPr>
              <a:t>Mindegyik hálózatban másfajta eszköz biztosította a kapcsolódást. A telefonok, a televíziók és a számítógépek sajátos technológiákat és különálló, dedikált hálózatokat használtak a kommunikációhoz. </a:t>
            </a:r>
          </a:p>
          <a:p>
            <a:r>
              <a:rPr lang="hu-HU" dirty="0" smtClean="0">
                <a:effectLst>
                  <a:outerShdw blurRad="38100" dist="38100" dir="2700000" algn="tl">
                    <a:srgbClr val="000000">
                      <a:alpha val="43137"/>
                    </a:srgbClr>
                  </a:outerShdw>
                </a:effectLst>
              </a:rPr>
              <a:t>De mi van akkor, ha az emberek azonos időben szeretnének hozzáférni ezekhez a hálózati szolgáltatásokhoz, esetleg egyetlen eszközt akarnak csak használni?</a:t>
            </a:r>
          </a:p>
        </p:txBody>
      </p:sp>
    </p:spTree>
    <p:extLst>
      <p:ext uri="{BB962C8B-B14F-4D97-AF65-F5344CB8AC3E}">
        <p14:creationId xmlns:p14="http://schemas.microsoft.com/office/powerpoint/2010/main" val="1632382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Válaszidő túllépése</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Ha valaki feltesz egy kérdést, és nem hallja a választ elfogadható időn belül, akkor feltételezi, hogy már nem is jön válasz, és ennek megfelelően reagál. </a:t>
            </a:r>
          </a:p>
          <a:p>
            <a:r>
              <a:rPr lang="hu-HU" dirty="0" smtClean="0"/>
              <a:t>Lehet, hogy megismétli a kérdést, de az is lehet, hogy folytatja a párbeszédet. </a:t>
            </a:r>
          </a:p>
          <a:p>
            <a:r>
              <a:rPr lang="hu-HU" dirty="0" smtClean="0"/>
              <a:t>A hálózati állomásoknak szintén vannak szabályai, amik meghatározzák, hogy mennyit kell várni a válaszra, és mit kell csinálni, ha válaszidő túllépés történik.</a:t>
            </a:r>
            <a:endParaRPr lang="hu-HU" dirty="0"/>
          </a:p>
        </p:txBody>
      </p:sp>
    </p:spTree>
    <p:extLst>
      <p:ext uri="{BB962C8B-B14F-4D97-AF65-F5344CB8AC3E}">
        <p14:creationId xmlns:p14="http://schemas.microsoft.com/office/powerpoint/2010/main" val="23264429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Üzenet sémák</a:t>
            </a:r>
            <a:endParaRPr lang="hu-HU" dirty="0"/>
          </a:p>
        </p:txBody>
      </p:sp>
      <p:sp>
        <p:nvSpPr>
          <p:cNvPr id="3" name="Tartalom helye 2"/>
          <p:cNvSpPr>
            <a:spLocks noGrp="1"/>
          </p:cNvSpPr>
          <p:nvPr>
            <p:ph idx="1"/>
          </p:nvPr>
        </p:nvSpPr>
        <p:spPr>
          <a:xfrm>
            <a:off x="457200" y="1268760"/>
            <a:ext cx="8507288" cy="5256584"/>
          </a:xfrm>
        </p:spPr>
        <p:txBody>
          <a:bodyPr>
            <a:normAutofit fontScale="70000" lnSpcReduction="20000"/>
          </a:bodyPr>
          <a:lstStyle/>
          <a:p>
            <a:endParaRPr lang="hu-HU" dirty="0" smtClean="0"/>
          </a:p>
          <a:p>
            <a:r>
              <a:rPr lang="hu-HU" dirty="0" smtClean="0"/>
              <a:t>Az </a:t>
            </a:r>
            <a:r>
              <a:rPr lang="hu-HU" b="1" dirty="0" err="1" smtClean="0"/>
              <a:t>egy-az-egyhez</a:t>
            </a:r>
            <a:r>
              <a:rPr lang="hu-HU" dirty="0" smtClean="0"/>
              <a:t> üzenetsémára az egyedi (</a:t>
            </a:r>
            <a:r>
              <a:rPr lang="hu-HU" b="1" dirty="0" err="1" smtClean="0"/>
              <a:t>unicast</a:t>
            </a:r>
            <a:r>
              <a:rPr lang="hu-HU" dirty="0" smtClean="0"/>
              <a:t>) kifejezést használjuk, ami jelzi, hogy csak egyetlen célja van az üzenetnek. </a:t>
            </a:r>
          </a:p>
          <a:p>
            <a:r>
              <a:rPr lang="hu-HU" dirty="0" smtClean="0"/>
              <a:t>Amikor az állomás </a:t>
            </a:r>
            <a:r>
              <a:rPr lang="hu-HU" b="1" dirty="0" err="1" smtClean="0"/>
              <a:t>egy-a-többhöz</a:t>
            </a:r>
            <a:r>
              <a:rPr lang="hu-HU" dirty="0" smtClean="0"/>
              <a:t> sémát használ az üzenetküldéshez, akkor  csoportos (</a:t>
            </a:r>
            <a:r>
              <a:rPr lang="hu-HU" b="1" dirty="0" err="1" smtClean="0"/>
              <a:t>multicast</a:t>
            </a:r>
            <a:r>
              <a:rPr lang="hu-HU" dirty="0" smtClean="0"/>
              <a:t>) küldésről beszélünk. A csoportos küldés esetén az üzenetet egyszerre továbbítjuk a célállomások egy csoportjának. </a:t>
            </a:r>
            <a:endParaRPr lang="hu-HU" dirty="0"/>
          </a:p>
          <a:p>
            <a:r>
              <a:rPr lang="hu-HU" dirty="0" smtClean="0"/>
              <a:t>Ha a hálózaton egy időben az összes állomásnak meg kell kapnia az üzenetet, akkor ezt az esetet szórásnak </a:t>
            </a:r>
            <a:r>
              <a:rPr lang="hu-HU" b="1" dirty="0" smtClean="0"/>
              <a:t>(</a:t>
            </a:r>
            <a:r>
              <a:rPr lang="hu-HU" b="1" dirty="0" err="1" smtClean="0"/>
              <a:t>broadcast</a:t>
            </a:r>
            <a:r>
              <a:rPr lang="hu-HU" dirty="0" smtClean="0"/>
              <a:t>) nevezzük. A szórás az </a:t>
            </a:r>
            <a:r>
              <a:rPr lang="hu-HU" b="1" dirty="0" err="1" smtClean="0"/>
              <a:t>egy-a-mindenkihez</a:t>
            </a:r>
            <a:r>
              <a:rPr lang="hu-HU" dirty="0" smtClean="0"/>
              <a:t> sémát valósítja meg. </a:t>
            </a:r>
          </a:p>
          <a:p>
            <a:r>
              <a:rPr lang="hu-HU" dirty="0" smtClean="0"/>
              <a:t>A fenti sémák mellett egyes esetekben a fogadónak nem kell megerősítést küldenie (nyugtázatlan üzenetküldés), míg máskor a küldő elvárhatja, hogy visszajelzést kapjon a sikeres kézbesítésről (nyugtázott üzenetküldés).</a:t>
            </a:r>
            <a:endParaRPr lang="hu-HU" dirty="0"/>
          </a:p>
        </p:txBody>
      </p:sp>
    </p:spTree>
    <p:extLst>
      <p:ext uri="{BB962C8B-B14F-4D97-AF65-F5344CB8AC3E}">
        <p14:creationId xmlns:p14="http://schemas.microsoft.com/office/powerpoint/2010/main" val="1096020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 kommunikációban használt protokollok</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Minden kommunikációt – akár emberi, akár számítógépes – előre lefektetett szabályok, a protokollok irányítják. </a:t>
            </a:r>
          </a:p>
          <a:p>
            <a:r>
              <a:rPr lang="hu-HU" dirty="0" smtClean="0"/>
              <a:t>A protokollokat a forrás, a csatorna, és a cél jellemzői határozzák meg. </a:t>
            </a:r>
          </a:p>
          <a:p>
            <a:r>
              <a:rPr lang="hu-HU" dirty="0" smtClean="0"/>
              <a:t>A fentiek alapján a protokollok definiálják az üzenet formátumára, az üzenet méretére, az időzítésre, a beágyazási módra, a kódolásra és a szabványos üzenetsémára vonatkozó követelményeket.</a:t>
            </a:r>
            <a:endParaRPr lang="hu-HU" dirty="0"/>
          </a:p>
        </p:txBody>
      </p:sp>
    </p:spTree>
    <p:extLst>
      <p:ext uri="{BB962C8B-B14F-4D97-AF65-F5344CB8AC3E}">
        <p14:creationId xmlns:p14="http://schemas.microsoft.com/office/powerpoint/2010/main" val="39865351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ctrTitle"/>
          </p:nvPr>
        </p:nvSpPr>
        <p:spPr/>
        <p:txBody>
          <a:bodyPr/>
          <a:lstStyle/>
          <a:p>
            <a:r>
              <a:rPr lang="hu-HU" dirty="0" smtClean="0"/>
              <a:t>Kommunikáció a helyi vezetékes hálózaton keresztül</a:t>
            </a:r>
            <a:endParaRPr lang="hu-HU" dirty="0"/>
          </a:p>
        </p:txBody>
      </p:sp>
      <p:sp>
        <p:nvSpPr>
          <p:cNvPr id="5" name="Alcím 4"/>
          <p:cNvSpPr>
            <a:spLocks noGrp="1"/>
          </p:cNvSpPr>
          <p:nvPr>
            <p:ph type="subTitle" idx="1"/>
          </p:nvPr>
        </p:nvSpPr>
        <p:spPr/>
        <p:txBody>
          <a:bodyPr/>
          <a:lstStyle/>
          <a:p>
            <a:endParaRPr lang="hu-HU"/>
          </a:p>
        </p:txBody>
      </p:sp>
    </p:spTree>
    <p:extLst>
      <p:ext uri="{BB962C8B-B14F-4D97-AF65-F5344CB8AC3E}">
        <p14:creationId xmlns:p14="http://schemas.microsoft.com/office/powerpoint/2010/main" val="3795743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Protokollok fontossága</a:t>
            </a:r>
            <a:endParaRPr lang="hu-HU" dirty="0"/>
          </a:p>
        </p:txBody>
      </p:sp>
      <p:sp>
        <p:nvSpPr>
          <p:cNvPr id="3" name="Tartalom helye 2"/>
          <p:cNvSpPr>
            <a:spLocks noGrp="1"/>
          </p:cNvSpPr>
          <p:nvPr>
            <p:ph idx="1"/>
          </p:nvPr>
        </p:nvSpPr>
        <p:spPr/>
        <p:txBody>
          <a:bodyPr>
            <a:normAutofit fontScale="92500"/>
          </a:bodyPr>
          <a:lstStyle/>
          <a:p>
            <a:r>
              <a:rPr lang="hu-HU" dirty="0" smtClean="0"/>
              <a:t>A számítógépek, az emberekhez hasonlóan, szabályokat vagy protokollokat használnak a kommunikációhoz. </a:t>
            </a:r>
          </a:p>
          <a:p>
            <a:r>
              <a:rPr lang="hu-HU" dirty="0" smtClean="0"/>
              <a:t>A protokollok különösen fontosak a helyi hálózaton. Vezetékes környezetben a helyi hálózat alatt egy olyan területet értünk, ahol minden állomásnak „ugyanazt a nyelvet kell beszélnie” vagy számítógépes terminológiát használva „ugyanazt a protokollt kell használnia”. </a:t>
            </a:r>
            <a:endParaRPr lang="hu-HU" dirty="0"/>
          </a:p>
        </p:txBody>
      </p:sp>
    </p:spTree>
    <p:extLst>
      <p:ext uri="{BB962C8B-B14F-4D97-AF65-F5344CB8AC3E}">
        <p14:creationId xmlns:p14="http://schemas.microsoft.com/office/powerpoint/2010/main" val="824049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85000" lnSpcReduction="10000"/>
          </a:bodyPr>
          <a:lstStyle/>
          <a:p>
            <a:r>
              <a:rPr lang="hu-HU" dirty="0" smtClean="0"/>
              <a:t>Ha egy szobában mindenki más nyelven beszél, nem fogják megérteni egymást. Hasonlóképpen, ha a helyi hálózatban levő eszközök nem ugyanazokat a protokollokat használják, nem lesznek képesek kommunikálni egymással.</a:t>
            </a:r>
          </a:p>
          <a:p>
            <a:r>
              <a:rPr lang="hu-HU" dirty="0" smtClean="0"/>
              <a:t>A vezetékes helyi hálózatban a leggyakrabban használt protokollkészlet az Ethernet. </a:t>
            </a:r>
          </a:p>
          <a:p>
            <a:r>
              <a:rPr lang="hu-HU" dirty="0" smtClean="0"/>
              <a:t>Az Ethernet protokoll a helyi hálózaton keresztüli kommunikáció számos összetevőjét határozza meg, úgymint az üzenet formátumát, az üzenet méretét, az időzítést, a kódolást és az üzenetsémákat.</a:t>
            </a:r>
          </a:p>
          <a:p>
            <a:endParaRPr lang="hu-HU" dirty="0"/>
          </a:p>
        </p:txBody>
      </p:sp>
    </p:spTree>
    <p:extLst>
      <p:ext uri="{BB962C8B-B14F-4D97-AF65-F5344CB8AC3E}">
        <p14:creationId xmlns:p14="http://schemas.microsoft.com/office/powerpoint/2010/main" val="3300466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Protokollok szabványosítása</a:t>
            </a:r>
            <a:endParaRPr lang="hu-HU" dirty="0"/>
          </a:p>
        </p:txBody>
      </p:sp>
      <p:sp>
        <p:nvSpPr>
          <p:cNvPr id="3" name="Tartalom helye 2"/>
          <p:cNvSpPr>
            <a:spLocks noGrp="1"/>
          </p:cNvSpPr>
          <p:nvPr>
            <p:ph idx="1"/>
          </p:nvPr>
        </p:nvSpPr>
        <p:spPr>
          <a:xfrm>
            <a:off x="457200" y="1600200"/>
            <a:ext cx="8229600" cy="4853136"/>
          </a:xfrm>
        </p:spPr>
        <p:txBody>
          <a:bodyPr>
            <a:normAutofit fontScale="85000" lnSpcReduction="20000"/>
          </a:bodyPr>
          <a:lstStyle/>
          <a:p>
            <a:r>
              <a:rPr lang="hu-HU" dirty="0" smtClean="0"/>
              <a:t>Ahogy a hálózatok egyre jobban elterjedtek, szabványokat dolgoztak ki, amik olyan szabályokat definiáltak, amivel a különböző gyártóktól származó hálózati eszközök együtt tudtak működni. </a:t>
            </a:r>
          </a:p>
          <a:p>
            <a:r>
              <a:rPr lang="hu-HU" dirty="0" smtClean="0"/>
              <a:t>A szabványok sokféle előnyt nyújtanak a hálózatok számára:</a:t>
            </a:r>
          </a:p>
          <a:p>
            <a:pPr lvl="1"/>
            <a:r>
              <a:rPr lang="hu-HU" dirty="0" smtClean="0"/>
              <a:t>Elősegítik a tervezést.</a:t>
            </a:r>
          </a:p>
          <a:p>
            <a:pPr lvl="1"/>
            <a:r>
              <a:rPr lang="hu-HU" dirty="0" smtClean="0"/>
              <a:t>Egyszerűsítik a termékfejlesztést.</a:t>
            </a:r>
          </a:p>
          <a:p>
            <a:pPr lvl="1"/>
            <a:r>
              <a:rPr lang="hu-HU" dirty="0" smtClean="0"/>
              <a:t>Támogatják a versenyt.</a:t>
            </a:r>
          </a:p>
          <a:p>
            <a:pPr lvl="1"/>
            <a:r>
              <a:rPr lang="hu-HU" dirty="0" smtClean="0"/>
              <a:t>Következetes összekapcsolódást biztosítanak.</a:t>
            </a:r>
          </a:p>
          <a:p>
            <a:pPr lvl="1"/>
            <a:r>
              <a:rPr lang="hu-HU" dirty="0" smtClean="0"/>
              <a:t>Elősegítik az oktatást.</a:t>
            </a:r>
          </a:p>
          <a:p>
            <a:pPr lvl="1"/>
            <a:r>
              <a:rPr lang="hu-HU" dirty="0" smtClean="0"/>
              <a:t>Biztosítják az ügyfelek számára, hogy több gyártó közül választhassanak.</a:t>
            </a:r>
            <a:endParaRPr lang="hu-HU" dirty="0"/>
          </a:p>
        </p:txBody>
      </p:sp>
    </p:spTree>
    <p:extLst>
      <p:ext uri="{BB962C8B-B14F-4D97-AF65-F5344CB8AC3E}">
        <p14:creationId xmlns:p14="http://schemas.microsoft.com/office/powerpoint/2010/main" val="1677969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92500" lnSpcReduction="20000"/>
          </a:bodyPr>
          <a:lstStyle/>
          <a:p>
            <a:r>
              <a:rPr lang="hu-HU" dirty="0" smtClean="0"/>
              <a:t>Villamos- és Elektronikai Mérnökök Intézete (IEEE - Institute of </a:t>
            </a:r>
            <a:r>
              <a:rPr lang="hu-HU" dirty="0" err="1" smtClean="0"/>
              <a:t>Electrical</a:t>
            </a:r>
            <a:r>
              <a:rPr lang="hu-HU" dirty="0" smtClean="0"/>
              <a:t> and </a:t>
            </a:r>
            <a:r>
              <a:rPr lang="hu-HU" dirty="0" err="1" smtClean="0"/>
              <a:t>Electronic</a:t>
            </a:r>
            <a:r>
              <a:rPr lang="hu-HU" dirty="0" smtClean="0"/>
              <a:t> </a:t>
            </a:r>
            <a:r>
              <a:rPr lang="hu-HU" dirty="0" err="1" smtClean="0"/>
              <a:t>Engineers</a:t>
            </a:r>
            <a:r>
              <a:rPr lang="hu-HU" dirty="0" smtClean="0"/>
              <a:t>) az a szervezet, ami kezeli a hálózati szabványokat, így az Ethernet és a vezeték nélküli szabványokat is. Az IEEE bizottságok a felelősök a kapcsolatokra, az átviteli közegek követelményeire és a kommunikációs protokollokra vonatkozó szabványok jóváhagyásáért és karbantartásáért. Minden technológiai szabvány kap egy számot, ami azt a bizottságot jelzi, amelyik felelős az adott szabványért. Az Ethernet szabvány a 802.3-as számú bizottsághoz tartozik.</a:t>
            </a:r>
          </a:p>
        </p:txBody>
      </p:sp>
    </p:spTree>
    <p:extLst>
      <p:ext uri="{BB962C8B-B14F-4D97-AF65-F5344CB8AC3E}">
        <p14:creationId xmlns:p14="http://schemas.microsoft.com/office/powerpoint/2010/main" val="4017768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85000" lnSpcReduction="20000"/>
          </a:bodyPr>
          <a:lstStyle/>
          <a:p>
            <a:r>
              <a:rPr lang="hu-HU" dirty="0" smtClean="0"/>
              <a:t>Az Ethernet 1973-as megszületése óta számos új szabvány jött létre a gyorsabb és rugalmasabb technológiai verziók érdekében. </a:t>
            </a:r>
          </a:p>
          <a:p>
            <a:r>
              <a:rPr lang="hu-HU" dirty="0" smtClean="0"/>
              <a:t>Az Ethernet folyamatos fejlődési képessége a fő oka annak, hogy ilyen népszerű lett. </a:t>
            </a:r>
          </a:p>
          <a:p>
            <a:r>
              <a:rPr lang="hu-HU" dirty="0" smtClean="0"/>
              <a:t>Minden Ethernet verzióhoz tartozik egy szabvány. Például a 802.3 100BASE-T a 100 megabites csavart érpárt használó Ethernet szabványt jelöli. </a:t>
            </a:r>
          </a:p>
          <a:p>
            <a:r>
              <a:rPr lang="hu-HU" dirty="0" smtClean="0"/>
              <a:t>A szabvány rövidítése az alábbiakat jelöli:</a:t>
            </a:r>
          </a:p>
          <a:p>
            <a:pPr lvl="1"/>
            <a:r>
              <a:rPr lang="hu-HU" dirty="0" smtClean="0"/>
              <a:t>A 100 a sebességet jelöli </a:t>
            </a:r>
            <a:r>
              <a:rPr lang="hu-HU" dirty="0" err="1" smtClean="0"/>
              <a:t>Mbit</a:t>
            </a:r>
            <a:r>
              <a:rPr lang="hu-HU" dirty="0" smtClean="0"/>
              <a:t>/</a:t>
            </a:r>
            <a:r>
              <a:rPr lang="hu-HU" dirty="0" err="1" smtClean="0"/>
              <a:t>s-ban</a:t>
            </a:r>
            <a:r>
              <a:rPr lang="hu-HU" dirty="0" smtClean="0"/>
              <a:t>.</a:t>
            </a:r>
            <a:endParaRPr lang="hu-HU" dirty="0"/>
          </a:p>
          <a:p>
            <a:pPr lvl="1"/>
            <a:r>
              <a:rPr lang="hu-HU" dirty="0" smtClean="0"/>
              <a:t>A BASE mutatja, hogy alapsávi átvitelről van szó. </a:t>
            </a:r>
          </a:p>
          <a:p>
            <a:pPr lvl="1"/>
            <a:r>
              <a:rPr lang="hu-HU" dirty="0" smtClean="0"/>
              <a:t>T jelzi a kábel típusát, ebben az esetben a csavart érpárt.</a:t>
            </a:r>
          </a:p>
        </p:txBody>
      </p:sp>
    </p:spTree>
    <p:extLst>
      <p:ext uri="{BB962C8B-B14F-4D97-AF65-F5344CB8AC3E}">
        <p14:creationId xmlns:p14="http://schemas.microsoft.com/office/powerpoint/2010/main" val="20392089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Fizikai címzés </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Minden kommunikációban a forrást és célt valamilyen módon azonosítani kell. Az emberi kommunikációban a forrást és a célt a nevek azonosítják.</a:t>
            </a:r>
          </a:p>
          <a:p>
            <a:r>
              <a:rPr lang="hu-HU" dirty="0" smtClean="0"/>
              <a:t>Amikor egy nevet valahol kimondanak, a név tulajdonosa meghallgatja az utána következő üzenetet és válaszol rá. Lehet, hogy a szobában lévő többi ember is hallja az üzenetet, de figyelmen kívül hagyják azt, mivel nem nekik címezték.</a:t>
            </a:r>
          </a:p>
          <a:p>
            <a:r>
              <a:rPr lang="hu-HU" dirty="0" smtClean="0"/>
              <a:t>Az Ethernet hálózatokban hasonló módszer létezik a forrás- és a célállomás azonosítására. Minden Ethernet hálózathoz csatlakoztatott állomáshoz egy fizikai cím van hozzárendelve, ez szolgál az állomás azonosítására a hálózaton.</a:t>
            </a:r>
          </a:p>
        </p:txBody>
      </p:sp>
    </p:spTree>
    <p:extLst>
      <p:ext uri="{BB962C8B-B14F-4D97-AF65-F5344CB8AC3E}">
        <p14:creationId xmlns:p14="http://schemas.microsoft.com/office/powerpoint/2010/main" val="623452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 az a hálózat</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Az új technológiák egy olyan újfajta hálózatot hoztak létre, amely nem korlátozódik egyetlen szolgáltatás biztosítására. A dedikált hálózatokkal szemben, ezek az új konvergált hálózatok képesek hangot, videót és adatokat is szállítani ugyanazon a kommunikációs csatornán vagy hálózaton keresztül.</a:t>
            </a:r>
          </a:p>
          <a:p>
            <a:r>
              <a:rPr lang="hu-HU" dirty="0" smtClean="0"/>
              <a:t>A piacon új termékek jelennek meg, amelyek kihasználják a konvergált információs hálózatok képességeit. Ma már az emberek élő videó adásokat nézhetnek a számítógépeiken, telefonálhatnak az Interneten, vagy televíziójukat használva kereshetnek az Interneten. A konvergált hálózatok teszik lehetővé mindezt.</a:t>
            </a:r>
          </a:p>
          <a:p>
            <a:endParaRPr lang="hu-HU" dirty="0"/>
          </a:p>
        </p:txBody>
      </p:sp>
    </p:spTree>
    <p:extLst>
      <p:ext uri="{BB962C8B-B14F-4D97-AF65-F5344CB8AC3E}">
        <p14:creationId xmlns:p14="http://schemas.microsoft.com/office/powerpoint/2010/main" val="42024589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Fizikai címzés </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Minden Ethernet hálózati interfésznek egyedi fizikai címe van, amit a gyártáskor rendelnek hozzá. Ezt a címet közeghozzáférés-vezérlési (MAC - Media Access </a:t>
            </a:r>
            <a:r>
              <a:rPr lang="hu-HU" dirty="0" err="1" smtClean="0"/>
              <a:t>Control</a:t>
            </a:r>
            <a:r>
              <a:rPr lang="hu-HU" dirty="0" smtClean="0"/>
              <a:t>) címként ismerjük. A hálózat valamennyi forrás- és célállomását egy-egy </a:t>
            </a:r>
            <a:r>
              <a:rPr lang="hu-HU" dirty="0" err="1" smtClean="0"/>
              <a:t>MAC-cím</a:t>
            </a:r>
            <a:r>
              <a:rPr lang="hu-HU" dirty="0" smtClean="0"/>
              <a:t> azonosítja.</a:t>
            </a:r>
          </a:p>
          <a:p>
            <a:r>
              <a:rPr lang="hu-HU" dirty="0" smtClean="0"/>
              <a:t>Az Ethernet hálózatok kábel alapúak, ami azt jelenti, hogy rézvezeték, vagy optikai kábel köti össze az állomásokat és a hálózati eszközöket. Ez az a csatorna, amit az állomások közötti kommunikációhoz használunk. </a:t>
            </a:r>
          </a:p>
          <a:p>
            <a:r>
              <a:rPr lang="hu-HU" dirty="0" smtClean="0"/>
              <a:t>Amikor egy állomás kommunikál az Ethernet hálózaton, kereteket küld, amiben megtalálható a saját </a:t>
            </a:r>
            <a:r>
              <a:rPr lang="hu-HU" dirty="0" err="1" smtClean="0"/>
              <a:t>MAC-címe</a:t>
            </a:r>
            <a:r>
              <a:rPr lang="hu-HU" dirty="0" smtClean="0"/>
              <a:t>, mint forráscím és a kívánt célállomás </a:t>
            </a:r>
            <a:r>
              <a:rPr lang="hu-HU" dirty="0" err="1" smtClean="0"/>
              <a:t>MAC-címe</a:t>
            </a:r>
            <a:r>
              <a:rPr lang="hu-HU" dirty="0" smtClean="0"/>
              <a:t>. Bármelyik állomás, amelyik fogad egy keretet, dekódolja azt, majd kiolvassa a cél </a:t>
            </a:r>
            <a:r>
              <a:rPr lang="hu-HU" dirty="0" err="1" smtClean="0"/>
              <a:t>MAC-címet</a:t>
            </a:r>
            <a:r>
              <a:rPr lang="hu-HU" dirty="0" smtClean="0"/>
              <a:t>. Ha ez a cím egyezik a hálózati csatolóján konfigurálttal, akkor feldolgozza és továbbítja a megfelelő alkalmazás számára. Ha a cél </a:t>
            </a:r>
            <a:r>
              <a:rPr lang="hu-HU" dirty="0" err="1" smtClean="0"/>
              <a:t>MAC-cím</a:t>
            </a:r>
            <a:r>
              <a:rPr lang="hu-HU" dirty="0" smtClean="0"/>
              <a:t> nem egyezik meg az állomás </a:t>
            </a:r>
            <a:r>
              <a:rPr lang="hu-HU" dirty="0" err="1" smtClean="0"/>
              <a:t>MAC-címével</a:t>
            </a:r>
            <a:r>
              <a:rPr lang="hu-HU" dirty="0" smtClean="0"/>
              <a:t>, akkor a hálózati csatoló figyelmen kívül hagyja az üzenetet. </a:t>
            </a:r>
          </a:p>
          <a:p>
            <a:endParaRPr lang="hu-HU" dirty="0"/>
          </a:p>
        </p:txBody>
      </p:sp>
    </p:spTree>
    <p:extLst>
      <p:ext uri="{BB962C8B-B14F-4D97-AF65-F5344CB8AC3E}">
        <p14:creationId xmlns:p14="http://schemas.microsoft.com/office/powerpoint/2010/main" val="3991119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Ethernet kommunikáció</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Az Ethernet protokoll szabványa a hálózati kommunikáció számos jellemzőjét meghatározza, úgy mint a keret formátumát, a keret méretét, az időzítést és a kódolást.</a:t>
            </a:r>
          </a:p>
          <a:p>
            <a:r>
              <a:rPr lang="hu-HU" dirty="0" smtClean="0"/>
              <a:t>Amikor az Ethernet hálózaton az állomások üzeneteket küldenek egymásnak, akkor a szabványban meghatározott keretnek megfelelő szerkezetre formázzák az üzeneteket. </a:t>
            </a:r>
          </a:p>
          <a:p>
            <a:r>
              <a:rPr lang="hu-HU" dirty="0" smtClean="0"/>
              <a:t>A kereteket Protokoll Adat Egységeknek (</a:t>
            </a:r>
            <a:r>
              <a:rPr lang="hu-HU" dirty="0" err="1" smtClean="0"/>
              <a:t>PDUs</a:t>
            </a:r>
            <a:r>
              <a:rPr lang="hu-HU" dirty="0" smtClean="0"/>
              <a:t> - </a:t>
            </a:r>
            <a:r>
              <a:rPr lang="hu-HU" dirty="0" err="1" smtClean="0"/>
              <a:t>Protocol</a:t>
            </a:r>
            <a:r>
              <a:rPr lang="hu-HU" dirty="0" smtClean="0"/>
              <a:t> Data </a:t>
            </a:r>
            <a:r>
              <a:rPr lang="hu-HU" dirty="0" err="1" smtClean="0"/>
              <a:t>Units</a:t>
            </a:r>
            <a:r>
              <a:rPr lang="hu-HU" dirty="0" smtClean="0"/>
              <a:t>) is nevezik</a:t>
            </a:r>
            <a:endParaRPr lang="hu-HU" dirty="0"/>
          </a:p>
        </p:txBody>
      </p:sp>
    </p:spTree>
    <p:extLst>
      <p:ext uri="{BB962C8B-B14F-4D97-AF65-F5344CB8AC3E}">
        <p14:creationId xmlns:p14="http://schemas.microsoft.com/office/powerpoint/2010/main" val="36844893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Ethernet kommunikáció</a:t>
            </a:r>
            <a:endParaRPr lang="hu-HU" dirty="0"/>
          </a:p>
        </p:txBody>
      </p:sp>
      <p:sp>
        <p:nvSpPr>
          <p:cNvPr id="3" name="Tartalom helye 2"/>
          <p:cNvSpPr>
            <a:spLocks noGrp="1"/>
          </p:cNvSpPr>
          <p:nvPr>
            <p:ph idx="1"/>
          </p:nvPr>
        </p:nvSpPr>
        <p:spPr/>
        <p:txBody>
          <a:bodyPr>
            <a:normAutofit/>
          </a:bodyPr>
          <a:lstStyle/>
          <a:p>
            <a:r>
              <a:rPr lang="hu-HU" dirty="0" smtClean="0"/>
              <a:t>Az Ethernet keret formátumában meghatározott helye van a cél és a forrás </a:t>
            </a:r>
            <a:r>
              <a:rPr lang="hu-HU" dirty="0" err="1" smtClean="0"/>
              <a:t>MAC-címének</a:t>
            </a:r>
            <a:r>
              <a:rPr lang="hu-HU" dirty="0" smtClean="0"/>
              <a:t>, valamint az alábbi kiegészítő információknak:</a:t>
            </a:r>
          </a:p>
          <a:p>
            <a:pPr lvl="1"/>
            <a:r>
              <a:rPr lang="hu-HU" dirty="0" smtClean="0"/>
              <a:t>Szekvencia és időzítő előtag</a:t>
            </a:r>
          </a:p>
          <a:p>
            <a:pPr lvl="1"/>
            <a:r>
              <a:rPr lang="hu-HU" dirty="0" smtClean="0"/>
              <a:t>Kezdetjelző</a:t>
            </a:r>
          </a:p>
          <a:p>
            <a:pPr lvl="1"/>
            <a:r>
              <a:rPr lang="hu-HU" dirty="0" smtClean="0"/>
              <a:t>Keret hossz és típus</a:t>
            </a:r>
          </a:p>
          <a:p>
            <a:pPr lvl="1"/>
            <a:r>
              <a:rPr lang="hu-HU" dirty="0" smtClean="0"/>
              <a:t>Keret ellenőrző sorozat az átviteli hibák detektálásához</a:t>
            </a:r>
            <a:endParaRPr lang="hu-HU" dirty="0"/>
          </a:p>
        </p:txBody>
      </p:sp>
    </p:spTree>
    <p:extLst>
      <p:ext uri="{BB962C8B-B14F-4D97-AF65-F5344CB8AC3E}">
        <p14:creationId xmlns:p14="http://schemas.microsoft.com/office/powerpoint/2010/main" val="2221002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Ethernet kommunikáció</a:t>
            </a:r>
            <a:endParaRPr lang="hu-HU" dirty="0"/>
          </a:p>
        </p:txBody>
      </p:sp>
      <p:sp>
        <p:nvSpPr>
          <p:cNvPr id="3" name="Tartalom helye 2"/>
          <p:cNvSpPr>
            <a:spLocks noGrp="1"/>
          </p:cNvSpPr>
          <p:nvPr>
            <p:ph idx="1"/>
          </p:nvPr>
        </p:nvSpPr>
        <p:spPr/>
        <p:txBody>
          <a:bodyPr>
            <a:normAutofit fontScale="85000" lnSpcReduction="10000"/>
          </a:bodyPr>
          <a:lstStyle/>
          <a:p>
            <a:r>
              <a:rPr lang="hu-HU" dirty="0" smtClean="0"/>
              <a:t>Az </a:t>
            </a:r>
            <a:r>
              <a:rPr lang="hu-HU" dirty="0"/>
              <a:t>E</a:t>
            </a:r>
            <a:r>
              <a:rPr lang="hu-HU" dirty="0" smtClean="0"/>
              <a:t>thernet keret mérete korlátozott: maximum 1528 bájt, minimum 64 bájt. </a:t>
            </a:r>
          </a:p>
          <a:p>
            <a:r>
              <a:rPr lang="hu-HU" dirty="0" smtClean="0"/>
              <a:t>A fogadóállomás nem dolgozza fel azokat a kereteket, amiknek a mérete nem fér bele ebbe az intervallumba. </a:t>
            </a:r>
          </a:p>
          <a:p>
            <a:r>
              <a:rPr lang="hu-HU" dirty="0" smtClean="0"/>
              <a:t>A keretformátumokon, a méreteken és az időzítéseken kívül az Ethernet szabvány definiálja, hogy a kereteket felépítő bitek hogyan legyenek kódolva a csatornára. </a:t>
            </a:r>
          </a:p>
          <a:p>
            <a:r>
              <a:rPr lang="hu-HU" dirty="0" smtClean="0"/>
              <a:t>A bitek a rézvezetéken elektromos impulzusok formájában, míg optikai kábelen fényimpulzusok formájában továbbítódnak.</a:t>
            </a:r>
            <a:endParaRPr lang="hu-HU" dirty="0"/>
          </a:p>
        </p:txBody>
      </p:sp>
    </p:spTree>
    <p:extLst>
      <p:ext uri="{BB962C8B-B14F-4D97-AF65-F5344CB8AC3E}">
        <p14:creationId xmlns:p14="http://schemas.microsoft.com/office/powerpoint/2010/main" val="20247848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Ethernet hálózatok hierarchikus felépítése</a:t>
            </a:r>
            <a:endParaRPr lang="hu-HU" dirty="0"/>
          </a:p>
        </p:txBody>
      </p:sp>
      <p:sp>
        <p:nvSpPr>
          <p:cNvPr id="3" name="Tartalom helye 2"/>
          <p:cNvSpPr>
            <a:spLocks noGrp="1"/>
          </p:cNvSpPr>
          <p:nvPr>
            <p:ph idx="1"/>
          </p:nvPr>
        </p:nvSpPr>
        <p:spPr>
          <a:xfrm>
            <a:off x="457200" y="1600200"/>
            <a:ext cx="8229600" cy="4853136"/>
          </a:xfrm>
        </p:spPr>
        <p:txBody>
          <a:bodyPr>
            <a:normAutofit fontScale="70000" lnSpcReduction="20000"/>
          </a:bodyPr>
          <a:lstStyle/>
          <a:p>
            <a:r>
              <a:rPr lang="hu-HU" dirty="0" smtClean="0"/>
              <a:t>Az Ethernet hálózat egy állomásának </a:t>
            </a:r>
            <a:r>
              <a:rPr lang="hu-HU" dirty="0" err="1" smtClean="0"/>
              <a:t>MAC-címe</a:t>
            </a:r>
            <a:r>
              <a:rPr lang="hu-HU" dirty="0" smtClean="0"/>
              <a:t> a személynévhez hasonló. A </a:t>
            </a:r>
            <a:r>
              <a:rPr lang="hu-HU" dirty="0" err="1" smtClean="0"/>
              <a:t>MAC-cím</a:t>
            </a:r>
            <a:r>
              <a:rPr lang="hu-HU" dirty="0" smtClean="0"/>
              <a:t> egyértelműen azonosítja a címet viselő állomást, de semmit sem mond arról, hogy az állomás hol található a hálózaton. Ha az Internet összes állomását (több mint 4 millió) csupán az egyedi </a:t>
            </a:r>
            <a:r>
              <a:rPr lang="hu-HU" dirty="0" err="1" smtClean="0"/>
              <a:t>MAC-címük</a:t>
            </a:r>
            <a:r>
              <a:rPr lang="hu-HU" dirty="0" smtClean="0"/>
              <a:t> azonosítaná, akkor borzasztóan nehéz lenne bármelyiket is megtalálni közülük.</a:t>
            </a:r>
          </a:p>
          <a:p>
            <a:r>
              <a:rPr lang="hu-HU" dirty="0" smtClean="0"/>
              <a:t>Az Ethernet technológia ráadásul nagy mennyiségű szórásos forgalmat generál az állomások kommunikációjához. </a:t>
            </a:r>
          </a:p>
          <a:p>
            <a:pPr lvl="1"/>
            <a:r>
              <a:rPr lang="hu-HU" dirty="0" smtClean="0"/>
              <a:t>A szórásos üzenetet az egy hálózatban lévő összes állomás megkapja. A szórásos üzenetek sávszélességet emésztenek fel, és lassítják a hálózat teljesítményét. </a:t>
            </a:r>
          </a:p>
          <a:p>
            <a:pPr lvl="1"/>
            <a:r>
              <a:rPr lang="hu-HU" dirty="0" smtClean="0"/>
              <a:t>Mi történne, ha az Internetre kapcsolt állomások milliói egy Ethernet hálózatban lennének, és szórásos üzeneteket használnának?</a:t>
            </a:r>
          </a:p>
          <a:p>
            <a:r>
              <a:rPr lang="hu-HU" dirty="0" smtClean="0"/>
              <a:t>E két ok miatt a sok állomást tartalmazó nagy Ethernet hálózatok nem hatékonyak. Jobban megéri a nagy hálózatokat kisebb, jobban kezelhető részekre osztani. A nagy hálózatok felosztásának egyik módja a hierarchikus tervezési modell használata.</a:t>
            </a:r>
            <a:endParaRPr lang="hu-HU" dirty="0"/>
          </a:p>
        </p:txBody>
      </p:sp>
    </p:spTree>
    <p:extLst>
      <p:ext uri="{BB962C8B-B14F-4D97-AF65-F5344CB8AC3E}">
        <p14:creationId xmlns:p14="http://schemas.microsoft.com/office/powerpoint/2010/main" val="24971853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Ethernet hálózatok hierarchikus felépítése</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hálózattervezés hierarchikusan rétegezett felépítésű csoportosítással szervezi az eszközöket egymásra épülő kisebb hálózatokba. </a:t>
            </a:r>
          </a:p>
          <a:p>
            <a:r>
              <a:rPr lang="hu-HU" dirty="0" smtClean="0"/>
              <a:t>Az így kialakított rendszer kisebb és jobban kezelhető eszközcsoportokból épül fel, ezáltal biztosítható, hogy a helyi forgalom helyi maradjon, és csak a más hálózatokba irányuló forgalom továbbítódjon a felsőbb rétegek felé.</a:t>
            </a:r>
          </a:p>
          <a:p>
            <a:r>
              <a:rPr lang="hu-HU" dirty="0" smtClean="0"/>
              <a:t> A hierarchikusan rétegezett kialakítás biztosítja a hatékonyságot és a sebesség növekedését, a funkciók optimalizálását. Lehetővé teszi, hogy a hálózat igény szerint bővíthető legyen, vagyis további helyi hálózatokat adhatunk hozzá anélkül, hogy ez befolyásolná a meglévő teljesítményét</a:t>
            </a:r>
            <a:endParaRPr lang="hu-HU" dirty="0"/>
          </a:p>
        </p:txBody>
      </p:sp>
    </p:spTree>
    <p:extLst>
      <p:ext uri="{BB962C8B-B14F-4D97-AF65-F5344CB8AC3E}">
        <p14:creationId xmlns:p14="http://schemas.microsoft.com/office/powerpoint/2010/main" val="29252619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Ethernet hálózatok hierarchikus felépítése</a:t>
            </a:r>
            <a:endParaRPr lang="hu-HU" dirty="0"/>
          </a:p>
        </p:txBody>
      </p:sp>
      <p:sp>
        <p:nvSpPr>
          <p:cNvPr id="3" name="Tartalom helye 2"/>
          <p:cNvSpPr>
            <a:spLocks noGrp="1"/>
          </p:cNvSpPr>
          <p:nvPr>
            <p:ph idx="1"/>
          </p:nvPr>
        </p:nvSpPr>
        <p:spPr/>
        <p:txBody>
          <a:bodyPr>
            <a:normAutofit/>
          </a:bodyPr>
          <a:lstStyle/>
          <a:p>
            <a:r>
              <a:rPr lang="hu-HU" dirty="0" smtClean="0"/>
              <a:t>A hierarchikus tervezésnek három alaprétege van:</a:t>
            </a:r>
          </a:p>
          <a:p>
            <a:pPr lvl="1"/>
            <a:r>
              <a:rPr lang="hu-HU" b="1" dirty="0" smtClean="0"/>
              <a:t>Hozzáférési réteg</a:t>
            </a:r>
            <a:r>
              <a:rPr lang="hu-HU" dirty="0" smtClean="0"/>
              <a:t> - a helyi Ethernet hálózaton az állomásoknak biztosít kapcsolódást.</a:t>
            </a:r>
          </a:p>
          <a:p>
            <a:pPr lvl="1"/>
            <a:r>
              <a:rPr lang="hu-HU" b="1" dirty="0" smtClean="0"/>
              <a:t>Elosztási réteg </a:t>
            </a:r>
            <a:r>
              <a:rPr lang="hu-HU" dirty="0" smtClean="0"/>
              <a:t>- kisebb helyi hálózatokat kapcsol össze. </a:t>
            </a:r>
          </a:p>
          <a:p>
            <a:pPr lvl="1"/>
            <a:r>
              <a:rPr lang="hu-HU" b="1" dirty="0" smtClean="0"/>
              <a:t>Központi réteg </a:t>
            </a:r>
            <a:r>
              <a:rPr lang="hu-HU" dirty="0" smtClean="0"/>
              <a:t>- nagy sebességű kapcsolat teremt az elosztási réteg eszközei között.</a:t>
            </a:r>
            <a:endParaRPr lang="hu-HU" dirty="0"/>
          </a:p>
        </p:txBody>
      </p:sp>
    </p:spTree>
    <p:extLst>
      <p:ext uri="{BB962C8B-B14F-4D97-AF65-F5344CB8AC3E}">
        <p14:creationId xmlns:p14="http://schemas.microsoft.com/office/powerpoint/2010/main" val="43660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77500" lnSpcReduction="20000"/>
          </a:bodyPr>
          <a:lstStyle/>
          <a:p>
            <a:r>
              <a:rPr lang="hu-HU" dirty="0" smtClean="0"/>
              <a:t>Ebben az új, hierarchikus tervezéssel létrehozott rendszerben olyan logikai címzési sémára van szükségünk, amivel azonosítani tudjuk az állomások helyét. </a:t>
            </a:r>
          </a:p>
          <a:p>
            <a:r>
              <a:rPr lang="hu-HU" dirty="0" smtClean="0"/>
              <a:t>Az Internet Protokoll (IP) címzési sémája megfelel ennek a célnak.</a:t>
            </a:r>
          </a:p>
          <a:p>
            <a:r>
              <a:rPr lang="hu-HU" dirty="0" smtClean="0"/>
              <a:t>Egy személy neve általában nem változik, de a személy címe a lakóhelyéhez kötődik, és ezért változhat. </a:t>
            </a:r>
          </a:p>
          <a:p>
            <a:r>
              <a:rPr lang="hu-HU" dirty="0" smtClean="0"/>
              <a:t>Egy állomás esetén a fizikai címként is ismert </a:t>
            </a:r>
            <a:r>
              <a:rPr lang="hu-HU" dirty="0" err="1" smtClean="0"/>
              <a:t>MAC-cím</a:t>
            </a:r>
            <a:r>
              <a:rPr lang="hu-HU" dirty="0" smtClean="0"/>
              <a:t> nem változik; fizikailag hozzá van rendelve a hálózati csatolójához. </a:t>
            </a:r>
          </a:p>
          <a:p>
            <a:r>
              <a:rPr lang="hu-HU" dirty="0" smtClean="0"/>
              <a:t>A fizikai cím ugyanaz marad, függetlenül attól, hogy az állomás hol helyezkedik el a hálózaton belül.</a:t>
            </a:r>
            <a:endParaRPr lang="hu-HU" dirty="0"/>
          </a:p>
        </p:txBody>
      </p:sp>
    </p:spTree>
    <p:extLst>
      <p:ext uri="{BB962C8B-B14F-4D97-AF65-F5344CB8AC3E}">
        <p14:creationId xmlns:p14="http://schemas.microsoft.com/office/powerpoint/2010/main" val="37756607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normAutofit fontScale="70000" lnSpcReduction="20000"/>
          </a:bodyPr>
          <a:lstStyle/>
          <a:p>
            <a:endParaRPr lang="hu-HU" dirty="0" smtClean="0"/>
          </a:p>
          <a:p>
            <a:r>
              <a:rPr lang="hu-HU" dirty="0" smtClean="0"/>
              <a:t>Az IP-cím hasonló egy személy címéhez.</a:t>
            </a:r>
          </a:p>
          <a:p>
            <a:r>
              <a:rPr lang="hu-HU" dirty="0" smtClean="0"/>
              <a:t>Logikai címként ismert, mivel az állomás helye alapján logikailag van kijelölve. Az IP-címet (hálózati cím), a helyi hálózat címzéséhez illeszkedően a hálózati rendszergazda jelöli ki minden állomáshoz. </a:t>
            </a:r>
          </a:p>
          <a:p>
            <a:r>
              <a:rPr lang="hu-HU" dirty="0" smtClean="0"/>
              <a:t>Az IP-cím két részből áll. Az egyik rész azonosítja a helyi hálózatot. </a:t>
            </a:r>
          </a:p>
          <a:p>
            <a:r>
              <a:rPr lang="hu-HU" dirty="0" smtClean="0"/>
              <a:t>Az IP-cím hálózati része megegyezik az összes, azonos hálózatban található állomásnál. </a:t>
            </a:r>
          </a:p>
          <a:p>
            <a:r>
              <a:rPr lang="hu-HU" dirty="0" smtClean="0"/>
              <a:t>Az IP-cím másik része azonosítja az állomást. Egy helyi hálózaton az IP-cím állomás része minden állomás esetén egyedi. </a:t>
            </a:r>
          </a:p>
          <a:p>
            <a:r>
              <a:rPr lang="hu-HU" dirty="0" smtClean="0"/>
              <a:t>Hasonlóan, ahogy szükség van névre és címre ahhoz, hogy levelet küldjünk valakinek, úgy a fizikai MAC- és a logikai IP-cím is szükséges a számítógépek számára, hogy kommunikálni tudjanak egy hierarchikus hálózaton keresztül.</a:t>
            </a:r>
            <a:endParaRPr lang="hu-HU" dirty="0"/>
          </a:p>
        </p:txBody>
      </p:sp>
    </p:spTree>
    <p:extLst>
      <p:ext uri="{BB962C8B-B14F-4D97-AF65-F5344CB8AC3E}">
        <p14:creationId xmlns:p14="http://schemas.microsoft.com/office/powerpoint/2010/main" val="39546189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IP címzés</a:t>
            </a:r>
            <a:endParaRPr lang="hu-HU" dirty="0"/>
          </a:p>
        </p:txBody>
      </p:sp>
      <p:sp>
        <p:nvSpPr>
          <p:cNvPr id="3" name="Tartalom helye 2"/>
          <p:cNvSpPr>
            <a:spLocks noGrp="1"/>
          </p:cNvSpPr>
          <p:nvPr>
            <p:ph idx="1"/>
          </p:nvPr>
        </p:nvSpPr>
        <p:spPr/>
        <p:txBody>
          <a:bodyPr/>
          <a:lstStyle/>
          <a:p>
            <a:pPr>
              <a:lnSpc>
                <a:spcPct val="80000"/>
              </a:lnSpc>
            </a:pPr>
            <a:r>
              <a:rPr lang="hu-HU" sz="2800" dirty="0"/>
              <a:t>A címzés hierarchikus: vannak hálózatok, és ezen belül </a:t>
            </a:r>
            <a:r>
              <a:rPr lang="hu-HU" sz="2800" dirty="0" smtClean="0"/>
              <a:t>állomások (</a:t>
            </a:r>
            <a:r>
              <a:rPr lang="hu-HU" sz="2800" dirty="0" err="1" smtClean="0"/>
              <a:t>host-ok</a:t>
            </a:r>
            <a:r>
              <a:rPr lang="hu-HU" sz="2800" dirty="0" smtClean="0"/>
              <a:t>)</a:t>
            </a:r>
            <a:endParaRPr lang="hu-HU" sz="2800" dirty="0"/>
          </a:p>
          <a:p>
            <a:pPr>
              <a:lnSpc>
                <a:spcPct val="80000"/>
              </a:lnSpc>
            </a:pPr>
            <a:r>
              <a:rPr lang="hu-HU" sz="2800" dirty="0"/>
              <a:t>A címet két részre kell bontani:</a:t>
            </a:r>
          </a:p>
          <a:p>
            <a:pPr lvl="1">
              <a:lnSpc>
                <a:spcPct val="80000"/>
              </a:lnSpc>
            </a:pPr>
            <a:r>
              <a:rPr lang="hu-HU" sz="2400" dirty="0"/>
              <a:t>Egy hálózatot azonosító</a:t>
            </a:r>
          </a:p>
          <a:p>
            <a:pPr lvl="1">
              <a:lnSpc>
                <a:spcPct val="80000"/>
              </a:lnSpc>
            </a:pPr>
            <a:r>
              <a:rPr lang="hu-HU" sz="2400" dirty="0"/>
              <a:t>És ezen belül egy gépet azonosító címre</a:t>
            </a:r>
          </a:p>
          <a:p>
            <a:pPr>
              <a:lnSpc>
                <a:spcPct val="80000"/>
              </a:lnSpc>
            </a:pPr>
            <a:r>
              <a:rPr lang="hu-HU" sz="2800" dirty="0"/>
              <a:t>A hálózatok közti kapcsolatot az útválasztók biztosítják</a:t>
            </a:r>
          </a:p>
          <a:p>
            <a:pPr>
              <a:lnSpc>
                <a:spcPct val="80000"/>
              </a:lnSpc>
            </a:pPr>
            <a:r>
              <a:rPr lang="hu-HU" sz="2800" dirty="0"/>
              <a:t>A cím hossza 32 bit ezt kellet két részre osztani, oly módon, hogy nagy hálózatokban lévő sok gépet is meg lehessen címezni</a:t>
            </a:r>
          </a:p>
          <a:p>
            <a:pPr>
              <a:lnSpc>
                <a:spcPct val="80000"/>
              </a:lnSpc>
            </a:pPr>
            <a:r>
              <a:rPr lang="hu-HU" sz="2800" dirty="0"/>
              <a:t>5 különböző formátum használható</a:t>
            </a:r>
          </a:p>
          <a:p>
            <a:endParaRPr lang="hu-HU" dirty="0"/>
          </a:p>
        </p:txBody>
      </p:sp>
    </p:spTree>
    <p:extLst>
      <p:ext uri="{BB962C8B-B14F-4D97-AF65-F5344CB8AC3E}">
        <p14:creationId xmlns:p14="http://schemas.microsoft.com/office/powerpoint/2010/main" val="3135725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hálózatok előnyei</a:t>
            </a:r>
            <a:endParaRPr lang="hu-HU" dirty="0"/>
          </a:p>
        </p:txBody>
      </p:sp>
      <p:sp>
        <p:nvSpPr>
          <p:cNvPr id="3" name="Tartalom helye 2"/>
          <p:cNvSpPr>
            <a:spLocks noGrp="1"/>
          </p:cNvSpPr>
          <p:nvPr>
            <p:ph idx="1"/>
          </p:nvPr>
        </p:nvSpPr>
        <p:spPr/>
        <p:txBody>
          <a:bodyPr>
            <a:normAutofit fontScale="92500" lnSpcReduction="10000"/>
          </a:bodyPr>
          <a:lstStyle/>
          <a:p>
            <a:endParaRPr lang="hu-HU" dirty="0" smtClean="0"/>
          </a:p>
          <a:p>
            <a:r>
              <a:rPr lang="hu-HU" dirty="0" smtClean="0"/>
              <a:t>A hálózatok mérete a legegyszerűbb két számítógépes hálózattól egészen a több millió eszközt tartalmazó hálózatokig terjedhet. A kisméretű irodákban, az otthoni irodákban és az otthonokban telepített hálózatokat </a:t>
            </a:r>
            <a:r>
              <a:rPr lang="hu-HU" b="1" dirty="0" smtClean="0"/>
              <a:t>SOHO</a:t>
            </a:r>
            <a:r>
              <a:rPr lang="hu-HU" dirty="0" smtClean="0"/>
              <a:t> hálózatoknak nevezik. A </a:t>
            </a:r>
            <a:r>
              <a:rPr lang="hu-HU" b="1" dirty="0" smtClean="0"/>
              <a:t>SOHO</a:t>
            </a:r>
            <a:r>
              <a:rPr lang="hu-HU" dirty="0" smtClean="0"/>
              <a:t> hálózatok lehetővé teszik, hogy néhány számítógép között erőforrásokat (nyomtatókat, dokumentumokat, képeket, zenéket stb.) osszunk meg.</a:t>
            </a:r>
            <a:endParaRPr lang="hu-HU" dirty="0"/>
          </a:p>
        </p:txBody>
      </p:sp>
    </p:spTree>
    <p:extLst>
      <p:ext uri="{BB962C8B-B14F-4D97-AF65-F5344CB8AC3E}">
        <p14:creationId xmlns:p14="http://schemas.microsoft.com/office/powerpoint/2010/main" val="33218113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r>
              <a:rPr lang="hu-HU" dirty="0"/>
              <a:t>IP címformátumok</a:t>
            </a:r>
          </a:p>
        </p:txBody>
      </p:sp>
      <p:sp>
        <p:nvSpPr>
          <p:cNvPr id="22533" name="Rectangle 5"/>
          <p:cNvSpPr>
            <a:spLocks noChangeArrowheads="1"/>
          </p:cNvSpPr>
          <p:nvPr/>
        </p:nvSpPr>
        <p:spPr bwMode="auto">
          <a:xfrm>
            <a:off x="468313" y="1916113"/>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0</a:t>
            </a:r>
          </a:p>
        </p:txBody>
      </p:sp>
      <p:sp>
        <p:nvSpPr>
          <p:cNvPr id="22534" name="Rectangle 6"/>
          <p:cNvSpPr>
            <a:spLocks noChangeArrowheads="1"/>
          </p:cNvSpPr>
          <p:nvPr/>
        </p:nvSpPr>
        <p:spPr bwMode="auto">
          <a:xfrm>
            <a:off x="684213" y="2781300"/>
            <a:ext cx="215900"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0</a:t>
            </a:r>
          </a:p>
        </p:txBody>
      </p:sp>
      <p:sp>
        <p:nvSpPr>
          <p:cNvPr id="22535" name="Rectangle 7"/>
          <p:cNvSpPr>
            <a:spLocks noChangeArrowheads="1"/>
          </p:cNvSpPr>
          <p:nvPr/>
        </p:nvSpPr>
        <p:spPr bwMode="auto">
          <a:xfrm>
            <a:off x="468313" y="2781300"/>
            <a:ext cx="215900"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36" name="Rectangle 8"/>
          <p:cNvSpPr>
            <a:spLocks noChangeArrowheads="1"/>
          </p:cNvSpPr>
          <p:nvPr/>
        </p:nvSpPr>
        <p:spPr bwMode="auto">
          <a:xfrm>
            <a:off x="900113" y="3573463"/>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0</a:t>
            </a:r>
          </a:p>
        </p:txBody>
      </p:sp>
      <p:sp>
        <p:nvSpPr>
          <p:cNvPr id="22537" name="Rectangle 9"/>
          <p:cNvSpPr>
            <a:spLocks noChangeArrowheads="1"/>
          </p:cNvSpPr>
          <p:nvPr/>
        </p:nvSpPr>
        <p:spPr bwMode="auto">
          <a:xfrm>
            <a:off x="684213" y="3573463"/>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38" name="Rectangle 10"/>
          <p:cNvSpPr>
            <a:spLocks noChangeArrowheads="1"/>
          </p:cNvSpPr>
          <p:nvPr/>
        </p:nvSpPr>
        <p:spPr bwMode="auto">
          <a:xfrm>
            <a:off x="468313" y="3573463"/>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39" name="Rectangle 11"/>
          <p:cNvSpPr>
            <a:spLocks noChangeArrowheads="1"/>
          </p:cNvSpPr>
          <p:nvPr/>
        </p:nvSpPr>
        <p:spPr bwMode="auto">
          <a:xfrm>
            <a:off x="1116013" y="4508500"/>
            <a:ext cx="215900"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0</a:t>
            </a:r>
          </a:p>
        </p:txBody>
      </p:sp>
      <p:sp>
        <p:nvSpPr>
          <p:cNvPr id="22540" name="Rectangle 12"/>
          <p:cNvSpPr>
            <a:spLocks noChangeArrowheads="1"/>
          </p:cNvSpPr>
          <p:nvPr/>
        </p:nvSpPr>
        <p:spPr bwMode="auto">
          <a:xfrm>
            <a:off x="900113" y="4508500"/>
            <a:ext cx="215900"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1" name="Rectangle 13"/>
          <p:cNvSpPr>
            <a:spLocks noChangeArrowheads="1"/>
          </p:cNvSpPr>
          <p:nvPr/>
        </p:nvSpPr>
        <p:spPr bwMode="auto">
          <a:xfrm>
            <a:off x="684213" y="4508500"/>
            <a:ext cx="215900"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2" name="Rectangle 14"/>
          <p:cNvSpPr>
            <a:spLocks noChangeArrowheads="1"/>
          </p:cNvSpPr>
          <p:nvPr/>
        </p:nvSpPr>
        <p:spPr bwMode="auto">
          <a:xfrm>
            <a:off x="468313" y="4508500"/>
            <a:ext cx="215900"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3" name="Rectangle 15"/>
          <p:cNvSpPr>
            <a:spLocks noChangeArrowheads="1"/>
          </p:cNvSpPr>
          <p:nvPr/>
        </p:nvSpPr>
        <p:spPr bwMode="auto">
          <a:xfrm>
            <a:off x="1116013" y="5373688"/>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4" name="Rectangle 16"/>
          <p:cNvSpPr>
            <a:spLocks noChangeArrowheads="1"/>
          </p:cNvSpPr>
          <p:nvPr/>
        </p:nvSpPr>
        <p:spPr bwMode="auto">
          <a:xfrm>
            <a:off x="900113" y="5373688"/>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5" name="Rectangle 17"/>
          <p:cNvSpPr>
            <a:spLocks noChangeArrowheads="1"/>
          </p:cNvSpPr>
          <p:nvPr/>
        </p:nvSpPr>
        <p:spPr bwMode="auto">
          <a:xfrm>
            <a:off x="684213" y="5373688"/>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6" name="Rectangle 18"/>
          <p:cNvSpPr>
            <a:spLocks noChangeArrowheads="1"/>
          </p:cNvSpPr>
          <p:nvPr/>
        </p:nvSpPr>
        <p:spPr bwMode="auto">
          <a:xfrm>
            <a:off x="468313" y="5373688"/>
            <a:ext cx="21590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a:t>
            </a:r>
          </a:p>
        </p:txBody>
      </p:sp>
      <p:sp>
        <p:nvSpPr>
          <p:cNvPr id="22547" name="Rectangle 19"/>
          <p:cNvSpPr>
            <a:spLocks noChangeArrowheads="1"/>
          </p:cNvSpPr>
          <p:nvPr/>
        </p:nvSpPr>
        <p:spPr bwMode="auto">
          <a:xfrm>
            <a:off x="684213" y="1916113"/>
            <a:ext cx="1366837"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Hálózat (7)</a:t>
            </a:r>
          </a:p>
        </p:txBody>
      </p:sp>
      <p:sp>
        <p:nvSpPr>
          <p:cNvPr id="22548" name="Rectangle 20"/>
          <p:cNvSpPr>
            <a:spLocks noChangeArrowheads="1"/>
          </p:cNvSpPr>
          <p:nvPr/>
        </p:nvSpPr>
        <p:spPr bwMode="auto">
          <a:xfrm>
            <a:off x="2051050" y="1916113"/>
            <a:ext cx="3384550"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dirty="0" smtClean="0"/>
              <a:t>Állomás </a:t>
            </a:r>
            <a:r>
              <a:rPr lang="hu-HU" b="1" dirty="0"/>
              <a:t>(24)</a:t>
            </a:r>
          </a:p>
        </p:txBody>
      </p:sp>
      <p:sp>
        <p:nvSpPr>
          <p:cNvPr id="22549" name="Rectangle 21"/>
          <p:cNvSpPr>
            <a:spLocks noChangeArrowheads="1"/>
          </p:cNvSpPr>
          <p:nvPr/>
        </p:nvSpPr>
        <p:spPr bwMode="auto">
          <a:xfrm>
            <a:off x="900113" y="2781300"/>
            <a:ext cx="2016125"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Hálózat (14)</a:t>
            </a:r>
          </a:p>
        </p:txBody>
      </p:sp>
      <p:sp>
        <p:nvSpPr>
          <p:cNvPr id="22550" name="Rectangle 22"/>
          <p:cNvSpPr>
            <a:spLocks noChangeArrowheads="1"/>
          </p:cNvSpPr>
          <p:nvPr/>
        </p:nvSpPr>
        <p:spPr bwMode="auto">
          <a:xfrm>
            <a:off x="2916238" y="2781300"/>
            <a:ext cx="2519362"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dirty="0"/>
              <a:t>Állomás</a:t>
            </a:r>
            <a:r>
              <a:rPr lang="hu-HU" b="1" dirty="0" smtClean="0"/>
              <a:t> </a:t>
            </a:r>
            <a:r>
              <a:rPr lang="hu-HU" b="1" dirty="0"/>
              <a:t>(16)</a:t>
            </a:r>
          </a:p>
        </p:txBody>
      </p:sp>
      <p:sp>
        <p:nvSpPr>
          <p:cNvPr id="22551" name="Rectangle 23"/>
          <p:cNvSpPr>
            <a:spLocks noChangeArrowheads="1"/>
          </p:cNvSpPr>
          <p:nvPr/>
        </p:nvSpPr>
        <p:spPr bwMode="auto">
          <a:xfrm>
            <a:off x="1116013" y="3573463"/>
            <a:ext cx="3024187"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Hálózat (21)</a:t>
            </a:r>
          </a:p>
        </p:txBody>
      </p:sp>
      <p:sp>
        <p:nvSpPr>
          <p:cNvPr id="22552" name="Rectangle 24"/>
          <p:cNvSpPr>
            <a:spLocks noChangeArrowheads="1"/>
          </p:cNvSpPr>
          <p:nvPr/>
        </p:nvSpPr>
        <p:spPr bwMode="auto">
          <a:xfrm>
            <a:off x="4140200" y="3573463"/>
            <a:ext cx="1295400"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dirty="0" smtClean="0"/>
              <a:t>Állomás </a:t>
            </a:r>
            <a:r>
              <a:rPr lang="hu-HU" b="1" dirty="0"/>
              <a:t>(8)</a:t>
            </a:r>
          </a:p>
        </p:txBody>
      </p:sp>
      <p:sp>
        <p:nvSpPr>
          <p:cNvPr id="22553" name="Rectangle 25"/>
          <p:cNvSpPr>
            <a:spLocks noChangeArrowheads="1"/>
          </p:cNvSpPr>
          <p:nvPr/>
        </p:nvSpPr>
        <p:spPr bwMode="auto">
          <a:xfrm>
            <a:off x="1331913" y="4508500"/>
            <a:ext cx="4103687" cy="4333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Többszörös cím (28)</a:t>
            </a:r>
          </a:p>
        </p:txBody>
      </p:sp>
      <p:sp>
        <p:nvSpPr>
          <p:cNvPr id="22554" name="Rectangle 26"/>
          <p:cNvSpPr>
            <a:spLocks noChangeArrowheads="1"/>
          </p:cNvSpPr>
          <p:nvPr/>
        </p:nvSpPr>
        <p:spPr bwMode="auto">
          <a:xfrm>
            <a:off x="1331913" y="5373688"/>
            <a:ext cx="4103687" cy="4333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Fenntartva (28)</a:t>
            </a:r>
          </a:p>
        </p:txBody>
      </p:sp>
      <p:sp>
        <p:nvSpPr>
          <p:cNvPr id="22555" name="Text Box 27"/>
          <p:cNvSpPr txBox="1">
            <a:spLocks noChangeArrowheads="1"/>
          </p:cNvSpPr>
          <p:nvPr/>
        </p:nvSpPr>
        <p:spPr bwMode="auto">
          <a:xfrm>
            <a:off x="5487988" y="2051050"/>
            <a:ext cx="311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hu-HU"/>
          </a:p>
        </p:txBody>
      </p:sp>
      <p:sp>
        <p:nvSpPr>
          <p:cNvPr id="22556" name="Text Box 28"/>
          <p:cNvSpPr txBox="1">
            <a:spLocks noChangeArrowheads="1"/>
          </p:cNvSpPr>
          <p:nvPr/>
        </p:nvSpPr>
        <p:spPr bwMode="auto">
          <a:xfrm>
            <a:off x="5508625" y="1989138"/>
            <a:ext cx="33115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sz="1200" b="1" dirty="0"/>
              <a:t>„A”	</a:t>
            </a:r>
            <a:r>
              <a:rPr lang="hu-HU" sz="1200" b="1" dirty="0" smtClean="0"/>
              <a:t>0-126.</a:t>
            </a:r>
            <a:r>
              <a:rPr lang="hu-HU" sz="1200" b="1" dirty="0"/>
              <a:t>	</a:t>
            </a:r>
            <a:r>
              <a:rPr lang="hu-HU" sz="1200" b="1" dirty="0" smtClean="0"/>
              <a:t>    0.0.1-255.255.254</a:t>
            </a:r>
            <a:endParaRPr lang="hu-HU" sz="1200" b="1" dirty="0"/>
          </a:p>
        </p:txBody>
      </p:sp>
      <p:sp>
        <p:nvSpPr>
          <p:cNvPr id="22557" name="Text Box 29"/>
          <p:cNvSpPr txBox="1">
            <a:spLocks noChangeArrowheads="1"/>
          </p:cNvSpPr>
          <p:nvPr/>
        </p:nvSpPr>
        <p:spPr bwMode="auto">
          <a:xfrm>
            <a:off x="5580063" y="2852738"/>
            <a:ext cx="33115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sz="1200" b="1" dirty="0"/>
              <a:t>„B”	</a:t>
            </a:r>
            <a:r>
              <a:rPr lang="hu-HU" sz="1200" b="1" dirty="0" smtClean="0"/>
              <a:t>128.0.-191.255.           0.1-255.254</a:t>
            </a:r>
            <a:endParaRPr lang="hu-HU" sz="1200" b="1" dirty="0"/>
          </a:p>
        </p:txBody>
      </p:sp>
      <p:sp>
        <p:nvSpPr>
          <p:cNvPr id="22558" name="Text Box 30"/>
          <p:cNvSpPr txBox="1">
            <a:spLocks noChangeArrowheads="1"/>
          </p:cNvSpPr>
          <p:nvPr/>
        </p:nvSpPr>
        <p:spPr bwMode="auto">
          <a:xfrm>
            <a:off x="5580063" y="3644900"/>
            <a:ext cx="3311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sz="1200" b="1" dirty="0"/>
              <a:t>„C”           </a:t>
            </a:r>
            <a:r>
              <a:rPr lang="hu-HU" sz="1200" b="1" dirty="0" smtClean="0"/>
              <a:t>	192.0.0.-223.255.255.           </a:t>
            </a:r>
            <a:r>
              <a:rPr lang="hu-HU" sz="1200" b="1" dirty="0"/>
              <a:t>1-254</a:t>
            </a:r>
          </a:p>
        </p:txBody>
      </p:sp>
      <p:sp>
        <p:nvSpPr>
          <p:cNvPr id="22559" name="Text Box 31"/>
          <p:cNvSpPr txBox="1">
            <a:spLocks noChangeArrowheads="1"/>
          </p:cNvSpPr>
          <p:nvPr/>
        </p:nvSpPr>
        <p:spPr bwMode="auto">
          <a:xfrm>
            <a:off x="5651500" y="4581525"/>
            <a:ext cx="3311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sz="1200" b="1"/>
              <a:t>„D”</a:t>
            </a:r>
          </a:p>
        </p:txBody>
      </p:sp>
      <p:sp>
        <p:nvSpPr>
          <p:cNvPr id="22560" name="Text Box 32"/>
          <p:cNvSpPr txBox="1">
            <a:spLocks noChangeArrowheads="1"/>
          </p:cNvSpPr>
          <p:nvPr/>
        </p:nvSpPr>
        <p:spPr bwMode="auto">
          <a:xfrm>
            <a:off x="5651500" y="5445125"/>
            <a:ext cx="3311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hu-HU" sz="1200" b="1"/>
              <a:t>„E”</a:t>
            </a:r>
          </a:p>
        </p:txBody>
      </p:sp>
    </p:spTree>
    <p:extLst>
      <p:ext uri="{BB962C8B-B14F-4D97-AF65-F5344CB8AC3E}">
        <p14:creationId xmlns:p14="http://schemas.microsoft.com/office/powerpoint/2010/main" val="19554351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IP címformátumok</a:t>
            </a:r>
          </a:p>
        </p:txBody>
      </p:sp>
      <p:sp>
        <p:nvSpPr>
          <p:cNvPr id="3" name="Tartalom helye 2"/>
          <p:cNvSpPr>
            <a:spLocks noGrp="1"/>
          </p:cNvSpPr>
          <p:nvPr>
            <p:ph idx="1"/>
          </p:nvPr>
        </p:nvSpPr>
        <p:spPr/>
        <p:txBody>
          <a:bodyPr>
            <a:normAutofit lnSpcReduction="10000"/>
          </a:bodyPr>
          <a:lstStyle/>
          <a:p>
            <a:r>
              <a:rPr lang="hu-HU" dirty="0"/>
              <a:t>Az első 3 címforma 128 hálózatot hálózatonként 16 millió </a:t>
            </a:r>
            <a:r>
              <a:rPr lang="hu-HU" dirty="0" smtClean="0"/>
              <a:t>állomással, </a:t>
            </a:r>
            <a:r>
              <a:rPr lang="hu-HU" dirty="0"/>
              <a:t>16384 hálózatot 64 K állomással</a:t>
            </a:r>
            <a:r>
              <a:rPr lang="hu-HU" dirty="0" smtClean="0"/>
              <a:t> </a:t>
            </a:r>
            <a:r>
              <a:rPr lang="hu-HU" dirty="0"/>
              <a:t>illetve 2 millió hálózatot egyenként 254 állomással </a:t>
            </a:r>
            <a:endParaRPr lang="hu-HU" dirty="0" smtClean="0"/>
          </a:p>
          <a:p>
            <a:r>
              <a:rPr lang="hu-HU" dirty="0" smtClean="0"/>
              <a:t>A </a:t>
            </a:r>
            <a:r>
              <a:rPr lang="hu-HU" dirty="0"/>
              <a:t>D osztályú címek a </a:t>
            </a:r>
            <a:r>
              <a:rPr lang="hu-HU" dirty="0" err="1"/>
              <a:t>multicast</a:t>
            </a:r>
            <a:r>
              <a:rPr lang="hu-HU" dirty="0"/>
              <a:t> hoz használandóak</a:t>
            </a:r>
          </a:p>
          <a:p>
            <a:r>
              <a:rPr lang="hu-HU" dirty="0"/>
              <a:t>A címzéseknél a hálózat és </a:t>
            </a:r>
            <a:r>
              <a:rPr lang="hu-HU" dirty="0" smtClean="0"/>
              <a:t>állomás </a:t>
            </a:r>
            <a:r>
              <a:rPr lang="hu-HU" dirty="0"/>
              <a:t>címének szétválasztására címmaszkokat használnak bitenként és műveletet használva</a:t>
            </a:r>
          </a:p>
          <a:p>
            <a:endParaRPr lang="hu-HU" dirty="0"/>
          </a:p>
        </p:txBody>
      </p:sp>
    </p:spTree>
    <p:extLst>
      <p:ext uri="{BB962C8B-B14F-4D97-AF65-F5344CB8AC3E}">
        <p14:creationId xmlns:p14="http://schemas.microsoft.com/office/powerpoint/2010/main" val="23232724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hu-HU" dirty="0"/>
              <a:t>Fenntartott címek</a:t>
            </a:r>
          </a:p>
        </p:txBody>
      </p:sp>
      <p:sp>
        <p:nvSpPr>
          <p:cNvPr id="25603" name="Rectangle 3"/>
          <p:cNvSpPr>
            <a:spLocks noGrp="1" noChangeArrowheads="1"/>
          </p:cNvSpPr>
          <p:nvPr>
            <p:ph type="body" idx="1"/>
          </p:nvPr>
        </p:nvSpPr>
        <p:spPr/>
        <p:txBody>
          <a:bodyPr/>
          <a:lstStyle/>
          <a:p>
            <a:r>
              <a:rPr lang="hu-HU" dirty="0"/>
              <a:t>A 127 –el kezdődő címek a </a:t>
            </a:r>
            <a:r>
              <a:rPr lang="hu-HU" dirty="0" err="1"/>
              <a:t>loopback</a:t>
            </a:r>
            <a:r>
              <a:rPr lang="hu-HU" dirty="0"/>
              <a:t> címek</a:t>
            </a:r>
          </a:p>
          <a:p>
            <a:r>
              <a:rPr lang="hu-HU" dirty="0" smtClean="0"/>
              <a:t>Az állomás címrészbe </a:t>
            </a:r>
            <a:r>
              <a:rPr lang="hu-HU" dirty="0"/>
              <a:t>csak 1-eseket írva lehetséges az adott hálózatban lévő összes </a:t>
            </a:r>
            <a:r>
              <a:rPr lang="hu-HU" dirty="0" smtClean="0"/>
              <a:t>állomásnak </a:t>
            </a:r>
            <a:r>
              <a:rPr lang="hu-HU" dirty="0"/>
              <a:t>üzenetet küldeni</a:t>
            </a:r>
          </a:p>
          <a:p>
            <a:r>
              <a:rPr lang="hu-HU" dirty="0"/>
              <a:t>Ha </a:t>
            </a:r>
            <a:r>
              <a:rPr lang="hu-HU" dirty="0" smtClean="0"/>
              <a:t>az állomás címrésze </a:t>
            </a:r>
            <a:r>
              <a:rPr lang="hu-HU" dirty="0"/>
              <a:t>0, az az aktuális hálózatot jelöli</a:t>
            </a:r>
          </a:p>
        </p:txBody>
      </p:sp>
    </p:spTree>
    <p:extLst>
      <p:ext uri="{BB962C8B-B14F-4D97-AF65-F5344CB8AC3E}">
        <p14:creationId xmlns:p14="http://schemas.microsoft.com/office/powerpoint/2010/main" val="42611798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Privát címtartományok</a:t>
            </a:r>
            <a:endParaRPr lang="hu-HU" dirty="0"/>
          </a:p>
        </p:txBody>
      </p:sp>
      <p:sp>
        <p:nvSpPr>
          <p:cNvPr id="3" name="Tartalom helye 2"/>
          <p:cNvSpPr>
            <a:spLocks noGrp="1"/>
          </p:cNvSpPr>
          <p:nvPr>
            <p:ph idx="1"/>
          </p:nvPr>
        </p:nvSpPr>
        <p:spPr/>
        <p:txBody>
          <a:bodyPr/>
          <a:lstStyle/>
          <a:p>
            <a:r>
              <a:rPr lang="hu-HU" dirty="0" smtClean="0"/>
              <a:t>1 db A osztályú címtartomány : </a:t>
            </a:r>
          </a:p>
          <a:p>
            <a:pPr lvl="1"/>
            <a:r>
              <a:rPr lang="hu-HU" dirty="0" smtClean="0"/>
              <a:t>10.0.0.0/8</a:t>
            </a:r>
          </a:p>
          <a:p>
            <a:r>
              <a:rPr lang="hu-HU" dirty="0" smtClean="0"/>
              <a:t>16 db B osztályú címtartomány:</a:t>
            </a:r>
          </a:p>
          <a:p>
            <a:pPr lvl="1"/>
            <a:r>
              <a:rPr lang="hu-HU" dirty="0" smtClean="0"/>
              <a:t>172.16.0.0/16 – 172.31.0.0/16</a:t>
            </a:r>
          </a:p>
          <a:p>
            <a:r>
              <a:rPr lang="hu-HU" dirty="0" smtClean="0"/>
              <a:t>256 db C osztályú címtartomány:</a:t>
            </a:r>
          </a:p>
          <a:p>
            <a:pPr lvl="1"/>
            <a:r>
              <a:rPr lang="hu-HU" dirty="0" smtClean="0"/>
              <a:t>192.168.0.0/24 – 192.168.255.0/24</a:t>
            </a:r>
          </a:p>
          <a:p>
            <a:r>
              <a:rPr lang="hu-HU" dirty="0" smtClean="0"/>
              <a:t>A / jel után írt számok a címmaszk bináris alakjában szereplő 1 –esek számát jelöli</a:t>
            </a:r>
            <a:endParaRPr lang="hu-HU" dirty="0"/>
          </a:p>
        </p:txBody>
      </p:sp>
    </p:spTree>
    <p:extLst>
      <p:ext uri="{BB962C8B-B14F-4D97-AF65-F5344CB8AC3E}">
        <p14:creationId xmlns:p14="http://schemas.microsoft.com/office/powerpoint/2010/main" val="378702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hu-HU"/>
              <a:t>IP útválasztás</a:t>
            </a:r>
          </a:p>
        </p:txBody>
      </p:sp>
      <p:sp>
        <p:nvSpPr>
          <p:cNvPr id="28675" name="Rectangle 3"/>
          <p:cNvSpPr>
            <a:spLocks noGrp="1" noChangeArrowheads="1"/>
          </p:cNvSpPr>
          <p:nvPr>
            <p:ph type="body" idx="1"/>
          </p:nvPr>
        </p:nvSpPr>
        <p:spPr/>
        <p:txBody>
          <a:bodyPr/>
          <a:lstStyle/>
          <a:p>
            <a:pPr>
              <a:lnSpc>
                <a:spcPct val="90000"/>
              </a:lnSpc>
            </a:pPr>
            <a:r>
              <a:rPr lang="hu-HU" sz="2400" dirty="0"/>
              <a:t>Csomagkapcsolt rendszerekben az útválasztás azt a folyamatot jelöli, amivel kiválasztjuk az útvonalat, amin a csomagot tovább küldjük és az útvonal választó az a számítógép, amely ezt végrehajtja</a:t>
            </a:r>
          </a:p>
          <a:p>
            <a:pPr>
              <a:lnSpc>
                <a:spcPct val="90000"/>
              </a:lnSpc>
            </a:pPr>
            <a:r>
              <a:rPr lang="hu-HU" sz="2400" dirty="0"/>
              <a:t>A gép a memóriájában lévő útválasztási tábla alapján dönti el hogy merre küldje tovább a csomagot</a:t>
            </a:r>
          </a:p>
          <a:p>
            <a:pPr>
              <a:lnSpc>
                <a:spcPct val="90000"/>
              </a:lnSpc>
            </a:pPr>
            <a:r>
              <a:rPr lang="hu-HU" sz="2400" dirty="0"/>
              <a:t>Ha a két gép egyazon lokális hálózaton van , akkor útválasztás nélkül közvetlen összekötetés létesíthető</a:t>
            </a:r>
          </a:p>
          <a:p>
            <a:pPr>
              <a:lnSpc>
                <a:spcPct val="90000"/>
              </a:lnSpc>
            </a:pPr>
            <a:r>
              <a:rPr lang="hu-HU" sz="2400" dirty="0"/>
              <a:t>Különböző hálózatok közötti közvetett útválasztásnál először a feladónak kell megadni azt az útválasztót, amihez a csomagot küldi, majd az útválasztó fogja a cél hálózatra továbbítani a </a:t>
            </a:r>
            <a:r>
              <a:rPr lang="hu-HU" sz="2400" dirty="0" err="1"/>
              <a:t>datagramot</a:t>
            </a:r>
            <a:endParaRPr lang="hu-HU" sz="2400" dirty="0"/>
          </a:p>
        </p:txBody>
      </p:sp>
    </p:spTree>
    <p:extLst>
      <p:ext uri="{BB962C8B-B14F-4D97-AF65-F5344CB8AC3E}">
        <p14:creationId xmlns:p14="http://schemas.microsoft.com/office/powerpoint/2010/main" val="29065652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hu-HU"/>
              <a:t>OSI modell</a:t>
            </a:r>
          </a:p>
        </p:txBody>
      </p:sp>
      <p:sp>
        <p:nvSpPr>
          <p:cNvPr id="19459" name="Rectangle 3"/>
          <p:cNvSpPr>
            <a:spLocks noGrp="1" noChangeArrowheads="1"/>
          </p:cNvSpPr>
          <p:nvPr>
            <p:ph type="body" idx="1"/>
          </p:nvPr>
        </p:nvSpPr>
        <p:spPr/>
        <p:txBody>
          <a:bodyPr/>
          <a:lstStyle/>
          <a:p>
            <a:pPr>
              <a:lnSpc>
                <a:spcPct val="80000"/>
              </a:lnSpc>
              <a:buFont typeface="Wingdings" pitchFamily="2" charset="2"/>
              <a:buNone/>
            </a:pPr>
            <a:r>
              <a:rPr lang="hu-HU" sz="1600"/>
              <a:t>Egyre inkább felmerült az igény, hogy a helyi hálózatokat egymással is összekapcsolják. Ma már nyugodtan állíthatjuk, hogy az egész világ egy nagy hálózat. Ahhoz, hogy ez működő képes maradhasson, bizonyos feltételeknek eleget kell, hogy tegyenek. Az egyik ilyen az ISO (</a:t>
            </a:r>
            <a:r>
              <a:rPr lang="en-GB" sz="1600"/>
              <a:t>International Standards </a:t>
            </a:r>
            <a:r>
              <a:rPr lang="en-US" sz="1600"/>
              <a:t>Organization</a:t>
            </a:r>
            <a:r>
              <a:rPr lang="hu-HU" sz="1600"/>
              <a:t>) OSI (</a:t>
            </a:r>
            <a:r>
              <a:rPr lang="en-US" sz="1600"/>
              <a:t>Open</a:t>
            </a:r>
            <a:r>
              <a:rPr lang="hu-HU" sz="1600"/>
              <a:t> </a:t>
            </a:r>
            <a:r>
              <a:rPr lang="en-US" sz="1600"/>
              <a:t>System</a:t>
            </a:r>
            <a:r>
              <a:rPr lang="hu-HU" sz="1600"/>
              <a:t> </a:t>
            </a:r>
            <a:r>
              <a:rPr lang="en-US" sz="1600"/>
              <a:t>Interconnection</a:t>
            </a:r>
            <a:r>
              <a:rPr lang="hu-HU" sz="1600"/>
              <a:t>) hivatkozási modell, a másik, és az elterjedtebb a TCP/IP. </a:t>
            </a:r>
          </a:p>
          <a:p>
            <a:pPr>
              <a:lnSpc>
                <a:spcPct val="80000"/>
              </a:lnSpc>
            </a:pPr>
            <a:r>
              <a:rPr lang="hu-HU" sz="2000" b="1"/>
              <a:t>Az OSI modellnek 7 rétege van:</a:t>
            </a:r>
          </a:p>
          <a:p>
            <a:pPr lvl="1">
              <a:lnSpc>
                <a:spcPct val="80000"/>
              </a:lnSpc>
            </a:pPr>
            <a:r>
              <a:rPr lang="hu-HU" sz="2000" b="1"/>
              <a:t>Alkalmazási réteg</a:t>
            </a:r>
          </a:p>
          <a:p>
            <a:pPr lvl="1">
              <a:lnSpc>
                <a:spcPct val="80000"/>
              </a:lnSpc>
            </a:pPr>
            <a:r>
              <a:rPr lang="hu-HU" sz="2000" b="1"/>
              <a:t>Megjelenítési réteg</a:t>
            </a:r>
          </a:p>
          <a:p>
            <a:pPr lvl="1">
              <a:lnSpc>
                <a:spcPct val="80000"/>
              </a:lnSpc>
            </a:pPr>
            <a:r>
              <a:rPr lang="hu-HU" sz="2000" b="1"/>
              <a:t>Együttműködési réteg</a:t>
            </a:r>
          </a:p>
          <a:p>
            <a:pPr lvl="1">
              <a:lnSpc>
                <a:spcPct val="80000"/>
              </a:lnSpc>
            </a:pPr>
            <a:r>
              <a:rPr lang="hu-HU" sz="2000" b="1"/>
              <a:t>Szállítási réteg</a:t>
            </a:r>
          </a:p>
          <a:p>
            <a:pPr lvl="1">
              <a:lnSpc>
                <a:spcPct val="80000"/>
              </a:lnSpc>
            </a:pPr>
            <a:r>
              <a:rPr lang="hu-HU" sz="2000" b="1"/>
              <a:t>Hálózati réteg</a:t>
            </a:r>
          </a:p>
          <a:p>
            <a:pPr lvl="1">
              <a:lnSpc>
                <a:spcPct val="80000"/>
              </a:lnSpc>
            </a:pPr>
            <a:r>
              <a:rPr lang="hu-HU" sz="2000" b="1"/>
              <a:t>Adatkapcsolati réteg</a:t>
            </a:r>
          </a:p>
          <a:p>
            <a:pPr lvl="1">
              <a:lnSpc>
                <a:spcPct val="80000"/>
              </a:lnSpc>
            </a:pPr>
            <a:r>
              <a:rPr lang="hu-HU" sz="2000" b="1"/>
              <a:t>Fizikai réteg</a:t>
            </a:r>
          </a:p>
        </p:txBody>
      </p:sp>
    </p:spTree>
    <p:extLst>
      <p:ext uri="{BB962C8B-B14F-4D97-AF65-F5344CB8AC3E}">
        <p14:creationId xmlns:p14="http://schemas.microsoft.com/office/powerpoint/2010/main" val="1503528606"/>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hu-HU"/>
              <a:t>ISO OSI</a:t>
            </a:r>
          </a:p>
        </p:txBody>
      </p:sp>
      <p:sp>
        <p:nvSpPr>
          <p:cNvPr id="20483" name="Rectangle 3"/>
          <p:cNvSpPr>
            <a:spLocks noGrp="1" noChangeArrowheads="1"/>
          </p:cNvSpPr>
          <p:nvPr>
            <p:ph type="body" idx="1"/>
          </p:nvPr>
        </p:nvSpPr>
        <p:spPr/>
        <p:txBody>
          <a:bodyPr/>
          <a:lstStyle/>
          <a:p>
            <a:pPr>
              <a:lnSpc>
                <a:spcPct val="80000"/>
              </a:lnSpc>
            </a:pPr>
            <a:r>
              <a:rPr lang="hu-HU" sz="4000" b="1"/>
              <a:t>Fizikai réteg</a:t>
            </a:r>
          </a:p>
          <a:p>
            <a:pPr>
              <a:lnSpc>
                <a:spcPct val="80000"/>
              </a:lnSpc>
              <a:buFont typeface="Wingdings" pitchFamily="2" charset="2"/>
              <a:buNone/>
            </a:pPr>
            <a:r>
              <a:rPr lang="hu-HU" sz="4000" b="1"/>
              <a:t>   </a:t>
            </a:r>
            <a:r>
              <a:rPr lang="hu-HU" sz="2800" b="1"/>
              <a:t>Feladata, hogy továbbítsa a biteket a kommunikációs csatornán. Garantálnia kell, hogy az egyik oldalon beadott 1-es bit a másik oldalon is 0-ként érkezzen meg. Olyan kérdésekkel foglalkozik, hogy mennyi ideig tart egy bit, tud-e kommunikálni egyszerre mind a két irányba, hány érintkezője van a csatlakozónak, mire lehet használni az egyes érintkezőket</a:t>
            </a:r>
          </a:p>
        </p:txBody>
      </p:sp>
    </p:spTree>
    <p:extLst>
      <p:ext uri="{BB962C8B-B14F-4D97-AF65-F5344CB8AC3E}">
        <p14:creationId xmlns:p14="http://schemas.microsoft.com/office/powerpoint/2010/main" val="1901966250"/>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hu-HU"/>
              <a:t>ISO OSI</a:t>
            </a:r>
          </a:p>
        </p:txBody>
      </p:sp>
      <p:sp>
        <p:nvSpPr>
          <p:cNvPr id="21507" name="Rectangle 3"/>
          <p:cNvSpPr>
            <a:spLocks noGrp="1" noChangeArrowheads="1"/>
          </p:cNvSpPr>
          <p:nvPr>
            <p:ph type="body" idx="1"/>
          </p:nvPr>
        </p:nvSpPr>
        <p:spPr/>
        <p:txBody>
          <a:bodyPr/>
          <a:lstStyle/>
          <a:p>
            <a:r>
              <a:rPr lang="hu-HU" b="1"/>
              <a:t>Az adatkapcsolati réteg</a:t>
            </a:r>
          </a:p>
          <a:p>
            <a:pPr>
              <a:buFont typeface="Wingdings" pitchFamily="2" charset="2"/>
              <a:buNone/>
            </a:pPr>
            <a:r>
              <a:rPr lang="hu-HU" b="1"/>
              <a:t>   </a:t>
            </a:r>
            <a:r>
              <a:rPr lang="hu-HU" sz="2000" b="1"/>
              <a:t>Legfontosabb feladata az, hogy a fizikai szint szolgálatainak igénybevételével a hálózati réteg számára hibamentes átvitelt biztosítson. Ez a réteg már nem értelmezi a kereteket, és hibaszűrést is végez.</a:t>
            </a:r>
          </a:p>
        </p:txBody>
      </p:sp>
    </p:spTree>
    <p:extLst>
      <p:ext uri="{BB962C8B-B14F-4D97-AF65-F5344CB8AC3E}">
        <p14:creationId xmlns:p14="http://schemas.microsoft.com/office/powerpoint/2010/main" val="4251271660"/>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hu-HU"/>
              <a:t>ISO OSI</a:t>
            </a:r>
          </a:p>
        </p:txBody>
      </p:sp>
      <p:sp>
        <p:nvSpPr>
          <p:cNvPr id="22531" name="Rectangle 3"/>
          <p:cNvSpPr>
            <a:spLocks noGrp="1" noChangeArrowheads="1"/>
          </p:cNvSpPr>
          <p:nvPr>
            <p:ph type="body" idx="1"/>
          </p:nvPr>
        </p:nvSpPr>
        <p:spPr/>
        <p:txBody>
          <a:bodyPr/>
          <a:lstStyle/>
          <a:p>
            <a:r>
              <a:rPr lang="hu-HU" b="1"/>
              <a:t>Hálózati réteg</a:t>
            </a:r>
          </a:p>
          <a:p>
            <a:pPr>
              <a:buFont typeface="Wingdings" pitchFamily="2" charset="2"/>
              <a:buNone/>
            </a:pPr>
            <a:r>
              <a:rPr lang="hu-HU" b="1"/>
              <a:t>   </a:t>
            </a:r>
            <a:r>
              <a:rPr lang="hu-HU" sz="2000" b="1"/>
              <a:t>A legfontosabb kérdés, amire a hálózati réteg választ ad, hogy az egyes csomagok milyen útvonalon jussanak el a forrásállomástól a célállomásig. Szintén feladata, hogy a csomagok elkerüljék a torlódást, minél előbb a célállomásra érjenek.</a:t>
            </a:r>
          </a:p>
        </p:txBody>
      </p:sp>
    </p:spTree>
    <p:extLst>
      <p:ext uri="{BB962C8B-B14F-4D97-AF65-F5344CB8AC3E}">
        <p14:creationId xmlns:p14="http://schemas.microsoft.com/office/powerpoint/2010/main" val="3523704416"/>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hu-HU"/>
              <a:t>ISO OSI</a:t>
            </a:r>
          </a:p>
        </p:txBody>
      </p:sp>
      <p:sp>
        <p:nvSpPr>
          <p:cNvPr id="23555" name="Rectangle 3"/>
          <p:cNvSpPr>
            <a:spLocks noGrp="1" noChangeArrowheads="1"/>
          </p:cNvSpPr>
          <p:nvPr>
            <p:ph type="body" idx="1"/>
          </p:nvPr>
        </p:nvSpPr>
        <p:spPr/>
        <p:txBody>
          <a:bodyPr/>
          <a:lstStyle/>
          <a:p>
            <a:r>
              <a:rPr lang="hu-HU" b="1"/>
              <a:t>Szállítási réteg</a:t>
            </a:r>
          </a:p>
          <a:p>
            <a:pPr>
              <a:buFont typeface="Wingdings" pitchFamily="2" charset="2"/>
              <a:buNone/>
            </a:pPr>
            <a:r>
              <a:rPr lang="hu-HU" sz="2000" b="1"/>
              <a:t>	Feladata, hogy adatokat fogadjon a viszony rétegtől, csomagokat alakítson ki, és hibamentesen továbbítsa a fizikai réteg felé</a:t>
            </a:r>
          </a:p>
        </p:txBody>
      </p:sp>
    </p:spTree>
    <p:extLst>
      <p:ext uri="{BB962C8B-B14F-4D97-AF65-F5344CB8AC3E}">
        <p14:creationId xmlns:p14="http://schemas.microsoft.com/office/powerpoint/2010/main" val="368689078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hálózatok előnyei</a:t>
            </a:r>
            <a:endParaRPr lang="hu-HU" dirty="0"/>
          </a:p>
        </p:txBody>
      </p:sp>
      <p:sp>
        <p:nvSpPr>
          <p:cNvPr id="3" name="Tartalom helye 2"/>
          <p:cNvSpPr>
            <a:spLocks noGrp="1"/>
          </p:cNvSpPr>
          <p:nvPr>
            <p:ph idx="1"/>
          </p:nvPr>
        </p:nvSpPr>
        <p:spPr>
          <a:xfrm>
            <a:off x="457200" y="1600200"/>
            <a:ext cx="8229600" cy="4853136"/>
          </a:xfrm>
        </p:spPr>
        <p:txBody>
          <a:bodyPr>
            <a:normAutofit/>
          </a:bodyPr>
          <a:lstStyle/>
          <a:p>
            <a:r>
              <a:rPr lang="hu-HU" dirty="0" smtClean="0"/>
              <a:t>Az üzleti életben kiterjedt hálózatokat használnak hirdetési célra, termékek eladásához, alapanyag rendeléshez vagy az ügyfelekkel történő kommunikációhoz. </a:t>
            </a:r>
          </a:p>
          <a:p>
            <a:r>
              <a:rPr lang="hu-HU" dirty="0" smtClean="0"/>
              <a:t>A hálózatokon keresztüli kommunikáció általában jóval hatékonyabb és olcsóbb, mint a hagyományos levelezéshez vagy a nagy távolságú telefonhíváshoz hasonló tradicionális kommunikációs megoldások. </a:t>
            </a:r>
          </a:p>
        </p:txBody>
      </p:sp>
    </p:spTree>
    <p:extLst>
      <p:ext uri="{BB962C8B-B14F-4D97-AF65-F5344CB8AC3E}">
        <p14:creationId xmlns:p14="http://schemas.microsoft.com/office/powerpoint/2010/main" val="2864057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hu-HU"/>
              <a:t>ISO OSI</a:t>
            </a:r>
          </a:p>
        </p:txBody>
      </p:sp>
      <p:sp>
        <p:nvSpPr>
          <p:cNvPr id="24579" name="Rectangle 3"/>
          <p:cNvSpPr>
            <a:spLocks noGrp="1" noChangeArrowheads="1"/>
          </p:cNvSpPr>
          <p:nvPr>
            <p:ph type="body" idx="1"/>
          </p:nvPr>
        </p:nvSpPr>
        <p:spPr/>
        <p:txBody>
          <a:bodyPr/>
          <a:lstStyle/>
          <a:p>
            <a:r>
              <a:rPr lang="hu-HU" b="1"/>
              <a:t>Viszony réteg</a:t>
            </a:r>
          </a:p>
          <a:p>
            <a:pPr>
              <a:buFont typeface="Wingdings" pitchFamily="2" charset="2"/>
              <a:buNone/>
            </a:pPr>
            <a:r>
              <a:rPr lang="hu-HU" b="1"/>
              <a:t>	</a:t>
            </a:r>
            <a:r>
              <a:rPr lang="hu-HU" sz="2000" b="1"/>
              <a:t>A felhasználók között viszony létesítését teszi lehetővé. A viszony révén a felhasználó beléphet egy távoli, időosztásos rendszerbe, file-okat mozgathat különböző gépek között.</a:t>
            </a:r>
          </a:p>
        </p:txBody>
      </p:sp>
    </p:spTree>
    <p:extLst>
      <p:ext uri="{BB962C8B-B14F-4D97-AF65-F5344CB8AC3E}">
        <p14:creationId xmlns:p14="http://schemas.microsoft.com/office/powerpoint/2010/main" val="1598146344"/>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hu-HU"/>
              <a:t>ISO OSI</a:t>
            </a:r>
          </a:p>
        </p:txBody>
      </p:sp>
      <p:sp>
        <p:nvSpPr>
          <p:cNvPr id="25603" name="Rectangle 3"/>
          <p:cNvSpPr>
            <a:spLocks noGrp="1" noChangeArrowheads="1"/>
          </p:cNvSpPr>
          <p:nvPr>
            <p:ph type="body" idx="1"/>
          </p:nvPr>
        </p:nvSpPr>
        <p:spPr/>
        <p:txBody>
          <a:bodyPr/>
          <a:lstStyle/>
          <a:p>
            <a:r>
              <a:rPr lang="hu-HU" b="1"/>
              <a:t>Megjelenítési réteg</a:t>
            </a:r>
          </a:p>
          <a:p>
            <a:pPr>
              <a:buFont typeface="Wingdings" pitchFamily="2" charset="2"/>
              <a:buNone/>
            </a:pPr>
            <a:r>
              <a:rPr lang="hu-HU" b="1"/>
              <a:t>	</a:t>
            </a:r>
            <a:r>
              <a:rPr lang="hu-HU" sz="2000" b="1"/>
              <a:t>A továbbított információ szintaktikájával, és szemantikájával foglalkozik. Az adatok szabványos kódolása, dekódolása.</a:t>
            </a:r>
          </a:p>
        </p:txBody>
      </p:sp>
    </p:spTree>
    <p:extLst>
      <p:ext uri="{BB962C8B-B14F-4D97-AF65-F5344CB8AC3E}">
        <p14:creationId xmlns:p14="http://schemas.microsoft.com/office/powerpoint/2010/main" val="2209471690"/>
      </p:ext>
    </p:extLst>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hu-HU"/>
              <a:t>ISO OSI</a:t>
            </a:r>
          </a:p>
        </p:txBody>
      </p:sp>
      <p:sp>
        <p:nvSpPr>
          <p:cNvPr id="26627" name="Rectangle 3"/>
          <p:cNvSpPr>
            <a:spLocks noGrp="1" noChangeArrowheads="1"/>
          </p:cNvSpPr>
          <p:nvPr>
            <p:ph type="body" idx="1"/>
          </p:nvPr>
        </p:nvSpPr>
        <p:spPr/>
        <p:txBody>
          <a:bodyPr/>
          <a:lstStyle/>
          <a:p>
            <a:r>
              <a:rPr lang="hu-HU" b="1"/>
              <a:t>Alkalmazási réteg</a:t>
            </a:r>
          </a:p>
          <a:p>
            <a:pPr>
              <a:buFont typeface="Wingdings" pitchFamily="2" charset="2"/>
              <a:buNone/>
            </a:pPr>
            <a:r>
              <a:rPr lang="hu-HU" b="1"/>
              <a:t>	</a:t>
            </a:r>
            <a:r>
              <a:rPr lang="hu-HU" sz="2000" b="1"/>
              <a:t>Olyan protokollokat tartalmaz, amelyet széles körben használnak. Másik fontos feladata, a </a:t>
            </a:r>
            <a:r>
              <a:rPr lang="en-US" sz="2000" b="1"/>
              <a:t>file</a:t>
            </a:r>
            <a:r>
              <a:rPr lang="hu-HU" sz="2000" b="1"/>
              <a:t> átvitel a különböző </a:t>
            </a:r>
            <a:r>
              <a:rPr lang="en-US" sz="2000" b="1"/>
              <a:t>file</a:t>
            </a:r>
            <a:r>
              <a:rPr lang="hu-HU" sz="2000" b="1"/>
              <a:t> rendszerek között is. Ide tartozik továbbá az elektronikus levelezés, távoli gépekre történő bejelentkezés, tallózás a könyvtárakban.</a:t>
            </a:r>
            <a:endParaRPr lang="hu-HU" sz="2000"/>
          </a:p>
        </p:txBody>
      </p:sp>
    </p:spTree>
    <p:extLst>
      <p:ext uri="{BB962C8B-B14F-4D97-AF65-F5344CB8AC3E}">
        <p14:creationId xmlns:p14="http://schemas.microsoft.com/office/powerpoint/2010/main" val="2162361831"/>
      </p:ext>
    </p:extLst>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isoosi"/>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669925" y="277813"/>
            <a:ext cx="7804150" cy="58531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99832023"/>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633412"/>
          </a:xfrm>
        </p:spPr>
        <p:txBody>
          <a:bodyPr>
            <a:normAutofit fontScale="90000"/>
          </a:bodyPr>
          <a:lstStyle/>
          <a:p>
            <a:r>
              <a:rPr lang="hu-HU" sz="4000" dirty="0"/>
              <a:t>IEEE 802 szabvány és az OSI</a:t>
            </a:r>
          </a:p>
        </p:txBody>
      </p:sp>
      <p:sp>
        <p:nvSpPr>
          <p:cNvPr id="33795" name="Rectangle 3"/>
          <p:cNvSpPr>
            <a:spLocks noChangeArrowheads="1"/>
          </p:cNvSpPr>
          <p:nvPr/>
        </p:nvSpPr>
        <p:spPr bwMode="auto">
          <a:xfrm>
            <a:off x="468313" y="2997200"/>
            <a:ext cx="1800225"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alkalmazói</a:t>
            </a:r>
          </a:p>
        </p:txBody>
      </p:sp>
      <p:sp>
        <p:nvSpPr>
          <p:cNvPr id="33796" name="Rectangle 4"/>
          <p:cNvSpPr>
            <a:spLocks noChangeArrowheads="1"/>
          </p:cNvSpPr>
          <p:nvPr/>
        </p:nvSpPr>
        <p:spPr bwMode="auto">
          <a:xfrm>
            <a:off x="468313" y="3284538"/>
            <a:ext cx="1800225"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megjelenítési</a:t>
            </a:r>
          </a:p>
        </p:txBody>
      </p:sp>
      <p:sp>
        <p:nvSpPr>
          <p:cNvPr id="33797" name="Rectangle 5"/>
          <p:cNvSpPr>
            <a:spLocks noChangeArrowheads="1"/>
          </p:cNvSpPr>
          <p:nvPr/>
        </p:nvSpPr>
        <p:spPr bwMode="auto">
          <a:xfrm>
            <a:off x="468313" y="3573463"/>
            <a:ext cx="1800225"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együttműködési</a:t>
            </a:r>
          </a:p>
        </p:txBody>
      </p:sp>
      <p:sp>
        <p:nvSpPr>
          <p:cNvPr id="33798" name="Rectangle 6"/>
          <p:cNvSpPr>
            <a:spLocks noChangeArrowheads="1"/>
          </p:cNvSpPr>
          <p:nvPr/>
        </p:nvSpPr>
        <p:spPr bwMode="auto">
          <a:xfrm>
            <a:off x="468313" y="3860800"/>
            <a:ext cx="1800225"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szállítási</a:t>
            </a:r>
          </a:p>
        </p:txBody>
      </p:sp>
      <p:sp>
        <p:nvSpPr>
          <p:cNvPr id="33799" name="Rectangle 7"/>
          <p:cNvSpPr>
            <a:spLocks noChangeArrowheads="1"/>
          </p:cNvSpPr>
          <p:nvPr/>
        </p:nvSpPr>
        <p:spPr bwMode="auto">
          <a:xfrm>
            <a:off x="468313" y="4149725"/>
            <a:ext cx="1800225"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hálózati</a:t>
            </a:r>
          </a:p>
        </p:txBody>
      </p:sp>
      <p:sp>
        <p:nvSpPr>
          <p:cNvPr id="33800" name="Rectangle 8"/>
          <p:cNvSpPr>
            <a:spLocks noChangeArrowheads="1"/>
          </p:cNvSpPr>
          <p:nvPr/>
        </p:nvSpPr>
        <p:spPr bwMode="auto">
          <a:xfrm>
            <a:off x="468313" y="4437063"/>
            <a:ext cx="1800225" cy="2873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adatkapcsolati</a:t>
            </a:r>
          </a:p>
        </p:txBody>
      </p:sp>
      <p:sp>
        <p:nvSpPr>
          <p:cNvPr id="33801" name="Rectangle 9"/>
          <p:cNvSpPr>
            <a:spLocks noChangeArrowheads="1"/>
          </p:cNvSpPr>
          <p:nvPr/>
        </p:nvSpPr>
        <p:spPr bwMode="auto">
          <a:xfrm>
            <a:off x="468313" y="4724400"/>
            <a:ext cx="1800225" cy="2873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fizikai</a:t>
            </a:r>
          </a:p>
        </p:txBody>
      </p:sp>
      <p:sp>
        <p:nvSpPr>
          <p:cNvPr id="33802" name="Rectangle 10"/>
          <p:cNvSpPr>
            <a:spLocks noChangeArrowheads="1"/>
          </p:cNvSpPr>
          <p:nvPr/>
        </p:nvSpPr>
        <p:spPr bwMode="auto">
          <a:xfrm>
            <a:off x="2771775" y="2852738"/>
            <a:ext cx="16557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a:t>Logikai kapcsolat </a:t>
            </a:r>
            <a:br>
              <a:rPr lang="hu-HU" sz="1200"/>
            </a:br>
            <a:r>
              <a:rPr lang="hu-HU" sz="1200"/>
              <a:t>vezérlési alréteg</a:t>
            </a:r>
            <a:br>
              <a:rPr lang="hu-HU" sz="1200"/>
            </a:br>
            <a:r>
              <a:rPr lang="hu-HU" sz="1200"/>
              <a:t>802.2</a:t>
            </a:r>
          </a:p>
        </p:txBody>
      </p:sp>
      <p:sp>
        <p:nvSpPr>
          <p:cNvPr id="33803" name="Rectangle 11"/>
          <p:cNvSpPr>
            <a:spLocks noChangeArrowheads="1"/>
          </p:cNvSpPr>
          <p:nvPr/>
        </p:nvSpPr>
        <p:spPr bwMode="auto">
          <a:xfrm>
            <a:off x="2771775" y="3644900"/>
            <a:ext cx="16557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a:t>Közeghozzáférés </a:t>
            </a:r>
            <a:br>
              <a:rPr lang="hu-HU" sz="1200"/>
            </a:br>
            <a:r>
              <a:rPr lang="hu-HU" sz="1200"/>
              <a:t>vezérlési alréteg</a:t>
            </a:r>
          </a:p>
        </p:txBody>
      </p:sp>
      <p:sp>
        <p:nvSpPr>
          <p:cNvPr id="33804" name="Rectangle 12"/>
          <p:cNvSpPr>
            <a:spLocks noChangeArrowheads="1"/>
          </p:cNvSpPr>
          <p:nvPr/>
        </p:nvSpPr>
        <p:spPr bwMode="auto">
          <a:xfrm>
            <a:off x="2771775" y="4437063"/>
            <a:ext cx="16557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a:t>Fizikai réteg</a:t>
            </a:r>
            <a:endParaRPr lang="hu-HU"/>
          </a:p>
        </p:txBody>
      </p:sp>
      <p:sp>
        <p:nvSpPr>
          <p:cNvPr id="33805" name="Rectangle 13"/>
          <p:cNvSpPr>
            <a:spLocks noChangeArrowheads="1"/>
          </p:cNvSpPr>
          <p:nvPr/>
        </p:nvSpPr>
        <p:spPr bwMode="auto">
          <a:xfrm>
            <a:off x="4643438" y="3644900"/>
            <a:ext cx="12239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802.3</a:t>
            </a:r>
          </a:p>
        </p:txBody>
      </p:sp>
      <p:sp>
        <p:nvSpPr>
          <p:cNvPr id="33806" name="Rectangle 14"/>
          <p:cNvSpPr>
            <a:spLocks noChangeArrowheads="1"/>
          </p:cNvSpPr>
          <p:nvPr/>
        </p:nvSpPr>
        <p:spPr bwMode="auto">
          <a:xfrm>
            <a:off x="6011863" y="3644900"/>
            <a:ext cx="12239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802.4</a:t>
            </a:r>
          </a:p>
        </p:txBody>
      </p:sp>
      <p:sp>
        <p:nvSpPr>
          <p:cNvPr id="33807" name="Rectangle 15"/>
          <p:cNvSpPr>
            <a:spLocks noChangeArrowheads="1"/>
          </p:cNvSpPr>
          <p:nvPr/>
        </p:nvSpPr>
        <p:spPr bwMode="auto">
          <a:xfrm>
            <a:off x="7380288" y="3644900"/>
            <a:ext cx="1223962"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a:t>802.5</a:t>
            </a:r>
          </a:p>
        </p:txBody>
      </p:sp>
      <p:sp>
        <p:nvSpPr>
          <p:cNvPr id="33808" name="Rectangle 16"/>
          <p:cNvSpPr>
            <a:spLocks noChangeArrowheads="1"/>
          </p:cNvSpPr>
          <p:nvPr/>
        </p:nvSpPr>
        <p:spPr bwMode="auto">
          <a:xfrm>
            <a:off x="4643438" y="4437063"/>
            <a:ext cx="865187"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b="1"/>
              <a:t>Alapsávú</a:t>
            </a:r>
            <a:br>
              <a:rPr lang="hu-HU" sz="1200" b="1"/>
            </a:br>
            <a:r>
              <a:rPr lang="hu-HU" sz="1200" b="1"/>
              <a:t>koax</a:t>
            </a:r>
          </a:p>
        </p:txBody>
      </p:sp>
      <p:sp>
        <p:nvSpPr>
          <p:cNvPr id="33809" name="Rectangle 17"/>
          <p:cNvSpPr>
            <a:spLocks noChangeArrowheads="1"/>
          </p:cNvSpPr>
          <p:nvPr/>
        </p:nvSpPr>
        <p:spPr bwMode="auto">
          <a:xfrm>
            <a:off x="5651500" y="4437063"/>
            <a:ext cx="865188"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b="1"/>
              <a:t>Szélessávú</a:t>
            </a:r>
            <a:br>
              <a:rPr lang="hu-HU" sz="1200" b="1"/>
            </a:br>
            <a:r>
              <a:rPr lang="hu-HU" sz="1200" b="1"/>
              <a:t>koax</a:t>
            </a:r>
          </a:p>
        </p:txBody>
      </p:sp>
      <p:sp>
        <p:nvSpPr>
          <p:cNvPr id="33810" name="Rectangle 18"/>
          <p:cNvSpPr>
            <a:spLocks noChangeArrowheads="1"/>
          </p:cNvSpPr>
          <p:nvPr/>
        </p:nvSpPr>
        <p:spPr bwMode="auto">
          <a:xfrm>
            <a:off x="6732588" y="4437063"/>
            <a:ext cx="865187"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b="1"/>
              <a:t>Sodrott </a:t>
            </a:r>
            <a:br>
              <a:rPr lang="hu-HU" sz="1200" b="1"/>
            </a:br>
            <a:r>
              <a:rPr lang="hu-HU" sz="1200" b="1"/>
              <a:t>érpár</a:t>
            </a:r>
          </a:p>
        </p:txBody>
      </p:sp>
      <p:sp>
        <p:nvSpPr>
          <p:cNvPr id="33811" name="Rectangle 19"/>
          <p:cNvSpPr>
            <a:spLocks noChangeArrowheads="1"/>
          </p:cNvSpPr>
          <p:nvPr/>
        </p:nvSpPr>
        <p:spPr bwMode="auto">
          <a:xfrm>
            <a:off x="7740650" y="4437063"/>
            <a:ext cx="865188"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sz="1200" b="1"/>
              <a:t>Optikai</a:t>
            </a:r>
            <a:br>
              <a:rPr lang="hu-HU" sz="1200" b="1"/>
            </a:br>
            <a:r>
              <a:rPr lang="hu-HU" sz="1200" b="1"/>
              <a:t>kábel</a:t>
            </a:r>
          </a:p>
        </p:txBody>
      </p:sp>
      <p:sp>
        <p:nvSpPr>
          <p:cNvPr id="33812" name="Line 20"/>
          <p:cNvSpPr>
            <a:spLocks noChangeShapeType="1"/>
          </p:cNvSpPr>
          <p:nvPr/>
        </p:nvSpPr>
        <p:spPr bwMode="auto">
          <a:xfrm>
            <a:off x="2268538" y="5013325"/>
            <a:ext cx="503237" cy="71438"/>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3813" name="Line 21"/>
          <p:cNvSpPr>
            <a:spLocks noChangeShapeType="1"/>
          </p:cNvSpPr>
          <p:nvPr/>
        </p:nvSpPr>
        <p:spPr bwMode="auto">
          <a:xfrm flipV="1">
            <a:off x="2268538" y="4365625"/>
            <a:ext cx="503237" cy="358775"/>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3814" name="Line 22"/>
          <p:cNvSpPr>
            <a:spLocks noChangeShapeType="1"/>
          </p:cNvSpPr>
          <p:nvPr/>
        </p:nvSpPr>
        <p:spPr bwMode="auto">
          <a:xfrm flipV="1">
            <a:off x="2268538" y="2852738"/>
            <a:ext cx="503237" cy="1584325"/>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Tree>
    <p:extLst>
      <p:ext uri="{BB962C8B-B14F-4D97-AF65-F5344CB8AC3E}">
        <p14:creationId xmlns:p14="http://schemas.microsoft.com/office/powerpoint/2010/main" val="42549142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hu-HU" dirty="0"/>
              <a:t>IEEE 802 szabvány és az OSI</a:t>
            </a:r>
          </a:p>
        </p:txBody>
      </p:sp>
      <p:sp>
        <p:nvSpPr>
          <p:cNvPr id="3075" name="Rectangle 3"/>
          <p:cNvSpPr>
            <a:spLocks noGrp="1" noChangeArrowheads="1"/>
          </p:cNvSpPr>
          <p:nvPr>
            <p:ph type="body" idx="1"/>
          </p:nvPr>
        </p:nvSpPr>
        <p:spPr/>
        <p:txBody>
          <a:bodyPr/>
          <a:lstStyle/>
          <a:p>
            <a:pPr>
              <a:lnSpc>
                <a:spcPct val="80000"/>
              </a:lnSpc>
            </a:pPr>
            <a:r>
              <a:rPr lang="hu-HU" sz="2800" dirty="0"/>
              <a:t>Az IEEE 802-es szabvány 3 olyan fizikai közeget szabványosított, amelyet az architektúrában használhatnak</a:t>
            </a:r>
          </a:p>
          <a:p>
            <a:pPr lvl="1">
              <a:lnSpc>
                <a:spcPct val="80000"/>
              </a:lnSpc>
            </a:pPr>
            <a:r>
              <a:rPr lang="hu-HU" sz="2400" dirty="0"/>
              <a:t>Sodrott érpárt</a:t>
            </a:r>
          </a:p>
          <a:p>
            <a:pPr lvl="1">
              <a:lnSpc>
                <a:spcPct val="80000"/>
              </a:lnSpc>
            </a:pPr>
            <a:r>
              <a:rPr lang="hu-HU" sz="2400" dirty="0"/>
              <a:t>Koaxiális kábelt</a:t>
            </a:r>
          </a:p>
          <a:p>
            <a:pPr lvl="1">
              <a:lnSpc>
                <a:spcPct val="80000"/>
              </a:lnSpc>
            </a:pPr>
            <a:r>
              <a:rPr lang="hu-HU" sz="2400" dirty="0"/>
              <a:t>Optikai kábelt</a:t>
            </a:r>
          </a:p>
          <a:p>
            <a:pPr>
              <a:lnSpc>
                <a:spcPct val="80000"/>
              </a:lnSpc>
            </a:pPr>
            <a:r>
              <a:rPr lang="hu-HU" sz="2800" dirty="0"/>
              <a:t>A fizikai szabvány megadja a kábel és az átvitel típusára a kódolás módjára és az adat sebességére vonatkozó előírásokat</a:t>
            </a:r>
          </a:p>
          <a:p>
            <a:pPr>
              <a:lnSpc>
                <a:spcPct val="80000"/>
              </a:lnSpc>
            </a:pPr>
            <a:r>
              <a:rPr lang="hu-HU" sz="2800" dirty="0"/>
              <a:t>Felelős a fizikai összekötetés létesítésért és megszüntetésért ,bitek átviteléért , kódolás – dekódolásért és az időzítésért </a:t>
            </a:r>
          </a:p>
        </p:txBody>
      </p:sp>
    </p:spTree>
    <p:extLst>
      <p:ext uri="{BB962C8B-B14F-4D97-AF65-F5344CB8AC3E}">
        <p14:creationId xmlns:p14="http://schemas.microsoft.com/office/powerpoint/2010/main" val="2997459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hu-HU" sz="4000"/>
              <a:t>A lokális hálózatok fizikai egységei</a:t>
            </a:r>
          </a:p>
        </p:txBody>
      </p:sp>
      <p:sp>
        <p:nvSpPr>
          <p:cNvPr id="11267" name="Rectangle 3"/>
          <p:cNvSpPr>
            <a:spLocks noGrp="1" noChangeArrowheads="1"/>
          </p:cNvSpPr>
          <p:nvPr>
            <p:ph type="body" idx="1"/>
          </p:nvPr>
        </p:nvSpPr>
        <p:spPr/>
        <p:txBody>
          <a:bodyPr/>
          <a:lstStyle/>
          <a:p>
            <a:pPr>
              <a:lnSpc>
                <a:spcPct val="80000"/>
              </a:lnSpc>
            </a:pPr>
            <a:r>
              <a:rPr lang="hu-HU" sz="2400"/>
              <a:t>A kommunikáció feladatait az erre a célra tervezett hardver és firmware látja el</a:t>
            </a:r>
          </a:p>
          <a:p>
            <a:pPr>
              <a:lnSpc>
                <a:spcPct val="80000"/>
              </a:lnSpc>
            </a:pPr>
            <a:r>
              <a:rPr lang="hu-HU" sz="2400"/>
              <a:t>Adapterkártya:</a:t>
            </a:r>
          </a:p>
          <a:p>
            <a:pPr lvl="1">
              <a:lnSpc>
                <a:spcPct val="80000"/>
              </a:lnSpc>
            </a:pPr>
            <a:r>
              <a:rPr lang="hu-HU" sz="2000"/>
              <a:t>Ezt spec. Perifériakártyaként kapható eszközt, a hálózat állomásaként használni kívánt valamennyi gépbe beépítik. Tartalmazza az LCC-t és MAC-t megvalósító hardvert és förmvert</a:t>
            </a:r>
          </a:p>
          <a:p>
            <a:pPr>
              <a:lnSpc>
                <a:spcPct val="80000"/>
              </a:lnSpc>
            </a:pPr>
            <a:r>
              <a:rPr lang="hu-HU" sz="2400"/>
              <a:t>Kábelrendszer:</a:t>
            </a:r>
          </a:p>
          <a:p>
            <a:pPr lvl="1">
              <a:lnSpc>
                <a:spcPct val="80000"/>
              </a:lnSpc>
            </a:pPr>
            <a:r>
              <a:rPr lang="hu-HU" sz="2000"/>
              <a:t>Azt a kábelt illetve vezetéket jelenti, amit az összekapcsolásra használnak. Ide tartoznak még a csatlakozószerelvények is</a:t>
            </a:r>
          </a:p>
          <a:p>
            <a:pPr>
              <a:lnSpc>
                <a:spcPct val="80000"/>
              </a:lnSpc>
            </a:pPr>
            <a:r>
              <a:rPr lang="hu-HU" sz="2400"/>
              <a:t>Koncentrátorok és erősítők</a:t>
            </a:r>
          </a:p>
          <a:p>
            <a:pPr lvl="1">
              <a:lnSpc>
                <a:spcPct val="80000"/>
              </a:lnSpc>
            </a:pPr>
            <a:r>
              <a:rPr lang="hu-HU" sz="2000"/>
              <a:t>Egyes lokális hálózatokon használják a jelek erősítésére és elosztására, illetve a hálózatban levő eszközök egy központi helyen kerüljenek összekötetésbe egymással. (HUB,repeater, stb…)</a:t>
            </a:r>
          </a:p>
        </p:txBody>
      </p:sp>
    </p:spTree>
    <p:extLst>
      <p:ext uri="{BB962C8B-B14F-4D97-AF65-F5344CB8AC3E}">
        <p14:creationId xmlns:p14="http://schemas.microsoft.com/office/powerpoint/2010/main" val="29287256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hu-HU"/>
              <a:t>Az IEEE 802.3 és az Ethernet</a:t>
            </a:r>
          </a:p>
        </p:txBody>
      </p:sp>
      <p:sp>
        <p:nvSpPr>
          <p:cNvPr id="12291" name="Rectangle 3"/>
          <p:cNvSpPr>
            <a:spLocks noGrp="1" noChangeArrowheads="1"/>
          </p:cNvSpPr>
          <p:nvPr>
            <p:ph type="body" idx="1"/>
          </p:nvPr>
        </p:nvSpPr>
        <p:spPr/>
        <p:txBody>
          <a:bodyPr/>
          <a:lstStyle/>
          <a:p>
            <a:pPr>
              <a:lnSpc>
                <a:spcPct val="90000"/>
              </a:lnSpc>
            </a:pPr>
            <a:r>
              <a:rPr lang="hu-HU" sz="2400"/>
              <a:t>Mielőtt egy állomás adni akar, belehallgat a csatornába. Ha a kábel foglalt, akkor az állomás addig vár, amíg az üressé nem válik, máskülönben azonnal adni kezd.</a:t>
            </a:r>
          </a:p>
          <a:p>
            <a:pPr>
              <a:lnSpc>
                <a:spcPct val="90000"/>
              </a:lnSpc>
            </a:pPr>
            <a:r>
              <a:rPr lang="hu-HU" sz="2400"/>
              <a:t>Az ethernet hálózatok átviteli sebessége a jelenleg még a legtöbbet használt rendszerekben 10 Mbit/s. Ez persze nem jelenti azt, hogy minden körülmények közt ez a max átviteli seb., hiszen észszerűen kb. 60% -on üzemeltethető.</a:t>
            </a:r>
          </a:p>
          <a:p>
            <a:pPr>
              <a:lnSpc>
                <a:spcPct val="90000"/>
              </a:lnSpc>
            </a:pPr>
            <a:r>
              <a:rPr lang="hu-HU" sz="2400"/>
              <a:t>Tehát az optimális sebesség 4.5 Mbit/s.</a:t>
            </a:r>
          </a:p>
          <a:p>
            <a:pPr>
              <a:lnSpc>
                <a:spcPct val="90000"/>
              </a:lnSpc>
            </a:pPr>
            <a:r>
              <a:rPr lang="hu-HU" sz="2400"/>
              <a:t>Az összes implementáció manchester kódolást használ adat továbbításra </a:t>
            </a:r>
          </a:p>
        </p:txBody>
      </p:sp>
    </p:spTree>
    <p:extLst>
      <p:ext uri="{BB962C8B-B14F-4D97-AF65-F5344CB8AC3E}">
        <p14:creationId xmlns:p14="http://schemas.microsoft.com/office/powerpoint/2010/main" val="27369757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hu-HU"/>
              <a:t>Az IEEE 802.3 és az Ethernet</a:t>
            </a:r>
          </a:p>
        </p:txBody>
      </p:sp>
      <p:graphicFrame>
        <p:nvGraphicFramePr>
          <p:cNvPr id="13356" name="Group 44"/>
          <p:cNvGraphicFramePr>
            <a:graphicFrameLocks noGrp="1"/>
          </p:cNvGraphicFramePr>
          <p:nvPr>
            <p:ph idx="1"/>
          </p:nvPr>
        </p:nvGraphicFramePr>
        <p:xfrm>
          <a:off x="457200" y="1600200"/>
          <a:ext cx="8229600" cy="2327275"/>
        </p:xfrm>
        <a:graphic>
          <a:graphicData uri="http://schemas.openxmlformats.org/drawingml/2006/table">
            <a:tbl>
              <a:tblPr/>
              <a:tblGrid>
                <a:gridCol w="1811338"/>
                <a:gridCol w="2808287"/>
                <a:gridCol w="3609975"/>
              </a:tblGrid>
              <a:tr h="460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Elnevezés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A kábel fajtája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Jelgenerálás nélküli max hossz (m)</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10BaseT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Árnyékolatlan csavart érpár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100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10Base2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Vékony koax kábel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185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10Base5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Vastag koax kábel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500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10BaseF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üvegszál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hu-HU" sz="1400" b="1" i="0" u="none" strike="noStrike" cap="none" normalizeH="0" baseline="0" smtClean="0">
                          <a:ln>
                            <a:noFill/>
                          </a:ln>
                          <a:solidFill>
                            <a:schemeClr val="tx1"/>
                          </a:solidFill>
                          <a:effectLst/>
                          <a:latin typeface="Arial" charset="0"/>
                        </a:rPr>
                        <a:t>&gt; 1000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28841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hu-HU"/>
              <a:t>Vékony koax kábelezés</a:t>
            </a:r>
          </a:p>
        </p:txBody>
      </p:sp>
      <p:sp>
        <p:nvSpPr>
          <p:cNvPr id="16387" name="Rectangle 3"/>
          <p:cNvSpPr>
            <a:spLocks noGrp="1" noChangeArrowheads="1"/>
          </p:cNvSpPr>
          <p:nvPr>
            <p:ph type="body" idx="1"/>
          </p:nvPr>
        </p:nvSpPr>
        <p:spPr/>
        <p:txBody>
          <a:bodyPr/>
          <a:lstStyle/>
          <a:p>
            <a:pPr>
              <a:lnSpc>
                <a:spcPct val="80000"/>
              </a:lnSpc>
            </a:pPr>
            <a:r>
              <a:rPr lang="hu-HU" sz="2800"/>
              <a:t>A jelek visszaverődésének megakadályozására a végpontokat a kábel hullámellenállásával megegyező értékű ellenállással kell lezárni (50 Ohm)</a:t>
            </a:r>
          </a:p>
          <a:p>
            <a:pPr>
              <a:lnSpc>
                <a:spcPct val="80000"/>
              </a:lnSpc>
            </a:pPr>
            <a:r>
              <a:rPr lang="hu-HU" sz="2800"/>
              <a:t>A számítógépek sorosan vannak felfűzve ún. BNC csatlakozók és T csatolók segítségével ami a hálózati kártyához csatlakozik</a:t>
            </a:r>
          </a:p>
          <a:p>
            <a:pPr>
              <a:lnSpc>
                <a:spcPct val="80000"/>
              </a:lnSpc>
            </a:pPr>
            <a:r>
              <a:rPr lang="hu-HU" sz="2800"/>
              <a:t>Az új gép csatlakoztatásának hátránya hogy a csatlakozás idejére a hálózat működése megáll</a:t>
            </a:r>
          </a:p>
          <a:p>
            <a:pPr>
              <a:lnSpc>
                <a:spcPct val="80000"/>
              </a:lnSpc>
            </a:pPr>
            <a:r>
              <a:rPr lang="hu-HU" sz="2800"/>
              <a:t>Minél több állomás van a hálózatban annál nagyobb az érintkezési hiba valószinűsége </a:t>
            </a:r>
          </a:p>
        </p:txBody>
      </p:sp>
    </p:spTree>
    <p:extLst>
      <p:ext uri="{BB962C8B-B14F-4D97-AF65-F5344CB8AC3E}">
        <p14:creationId xmlns:p14="http://schemas.microsoft.com/office/powerpoint/2010/main" val="2067849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hálózatok előnyei</a:t>
            </a:r>
            <a:endParaRPr lang="hu-HU" dirty="0"/>
          </a:p>
        </p:txBody>
      </p:sp>
      <p:sp>
        <p:nvSpPr>
          <p:cNvPr id="3" name="Tartalom helye 2"/>
          <p:cNvSpPr>
            <a:spLocks noGrp="1"/>
          </p:cNvSpPr>
          <p:nvPr>
            <p:ph idx="1"/>
          </p:nvPr>
        </p:nvSpPr>
        <p:spPr/>
        <p:txBody>
          <a:bodyPr>
            <a:normAutofit fontScale="85000" lnSpcReduction="20000"/>
          </a:bodyPr>
          <a:lstStyle/>
          <a:p>
            <a:r>
              <a:rPr lang="hu-HU" dirty="0" smtClean="0"/>
              <a:t>A hálózatok gyors kommunikációt tesznek lehetővé (példaként az elektronikus levelezést vagy az azonnali üzenetküldést említhetjük), és megfelelő kiszolgálókon keresztül biztosítják az információ tárolását, az adatok elérését is.</a:t>
            </a:r>
          </a:p>
          <a:p>
            <a:r>
              <a:rPr lang="hu-HU" dirty="0" smtClean="0"/>
              <a:t>Az üzleti és SOHO hálózatok általában egyetlen kapcsolattal rendelkeznek az Internet felé. Ezt a megosztott kapcsolatot használják közösen az egyes állomások az Interneten történő kommunikációhoz. Az Internetet a "hálózatok hálózatának" tartják, mivel szó szerint sok-sok ezer egymáshoz kapcsolt hálózatból épül fel</a:t>
            </a:r>
          </a:p>
        </p:txBody>
      </p:sp>
    </p:spTree>
    <p:extLst>
      <p:ext uri="{BB962C8B-B14F-4D97-AF65-F5344CB8AC3E}">
        <p14:creationId xmlns:p14="http://schemas.microsoft.com/office/powerpoint/2010/main" val="3963275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hu-HU"/>
              <a:t>Vastag ethernet kábel</a:t>
            </a:r>
          </a:p>
        </p:txBody>
      </p:sp>
      <p:sp>
        <p:nvSpPr>
          <p:cNvPr id="17411" name="Rectangle 3"/>
          <p:cNvSpPr>
            <a:spLocks noGrp="1" noChangeArrowheads="1"/>
          </p:cNvSpPr>
          <p:nvPr>
            <p:ph type="body" idx="1"/>
          </p:nvPr>
        </p:nvSpPr>
        <p:spPr/>
        <p:txBody>
          <a:bodyPr/>
          <a:lstStyle/>
          <a:p>
            <a:pPr>
              <a:lnSpc>
                <a:spcPct val="90000"/>
              </a:lnSpc>
            </a:pPr>
            <a:r>
              <a:rPr lang="hu-HU" sz="2800"/>
              <a:t>Többnyire sárga színű, ezért gyakran </a:t>
            </a:r>
            <a:r>
              <a:rPr lang="hu-HU" sz="2800" b="1"/>
              <a:t>yellow cable</a:t>
            </a:r>
            <a:r>
              <a:rPr lang="hu-HU" sz="2800"/>
              <a:t> -nek is nevezik.</a:t>
            </a:r>
          </a:p>
          <a:p>
            <a:pPr>
              <a:lnSpc>
                <a:spcPct val="90000"/>
              </a:lnSpc>
            </a:pPr>
            <a:r>
              <a:rPr lang="hu-HU" sz="2800"/>
              <a:t>A nagyfrekvenciás jelillesztés miatt a kábel borításán azonos távolságokra felfestett jelzések jelzik a pontokat ahol a kábelhez lehet csatlakozni</a:t>
            </a:r>
          </a:p>
          <a:p>
            <a:pPr>
              <a:lnSpc>
                <a:spcPct val="90000"/>
              </a:lnSpc>
            </a:pPr>
            <a:r>
              <a:rPr lang="hu-HU" sz="2800"/>
              <a:t>Ezt a kábelezés módszert csak olyan esetekben használják, ahol erősebb külső zavarok miatt szükséges az erősebb árnyékolás, illetve nagy távolság esetén</a:t>
            </a:r>
          </a:p>
        </p:txBody>
      </p:sp>
    </p:spTree>
    <p:extLst>
      <p:ext uri="{BB962C8B-B14F-4D97-AF65-F5344CB8AC3E}">
        <p14:creationId xmlns:p14="http://schemas.microsoft.com/office/powerpoint/2010/main" val="12844454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hu-HU"/>
              <a:t>Vastag ethernet kábel</a:t>
            </a:r>
          </a:p>
        </p:txBody>
      </p:sp>
      <p:sp>
        <p:nvSpPr>
          <p:cNvPr id="18435" name="Rectangle 3"/>
          <p:cNvSpPr>
            <a:spLocks noGrp="1" noChangeArrowheads="1"/>
          </p:cNvSpPr>
          <p:nvPr>
            <p:ph type="body" idx="1"/>
          </p:nvPr>
        </p:nvSpPr>
        <p:spPr/>
        <p:txBody>
          <a:bodyPr/>
          <a:lstStyle/>
          <a:p>
            <a:r>
              <a:rPr lang="hu-HU" sz="2800"/>
              <a:t>A csatlakozás módja az ún. vámpír csatlakozó használta</a:t>
            </a:r>
          </a:p>
          <a:p>
            <a:r>
              <a:rPr lang="hu-HU" sz="2800"/>
              <a:t>A kábelbe egy rendkívül pontos mélységű, szélességű lyukat fúrnak</a:t>
            </a:r>
          </a:p>
          <a:p>
            <a:r>
              <a:rPr lang="hu-HU" sz="2800"/>
              <a:t>A lyukba ami a rézmagban végződik kell becsavarni a speciális csatlakozót</a:t>
            </a:r>
          </a:p>
          <a:p>
            <a:r>
              <a:rPr lang="hu-HU" sz="2800"/>
              <a:t>A kábelre a vámpír csatlakozóhoz egy adó-vevőt (transceiver vagy MAU ) kell illeszteni, amihez csatlakoztatott kábel köti össze a számítógépet</a:t>
            </a:r>
          </a:p>
        </p:txBody>
      </p:sp>
    </p:spTree>
    <p:extLst>
      <p:ext uri="{BB962C8B-B14F-4D97-AF65-F5344CB8AC3E}">
        <p14:creationId xmlns:p14="http://schemas.microsoft.com/office/powerpoint/2010/main" val="38974957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hu-HU"/>
              <a:t>Vastag ethernet kábel</a:t>
            </a:r>
          </a:p>
        </p:txBody>
      </p:sp>
      <p:sp>
        <p:nvSpPr>
          <p:cNvPr id="19459" name="Rectangle 3"/>
          <p:cNvSpPr>
            <a:spLocks noGrp="1" noChangeArrowheads="1"/>
          </p:cNvSpPr>
          <p:nvPr>
            <p:ph type="body" idx="1"/>
          </p:nvPr>
        </p:nvSpPr>
        <p:spPr>
          <a:xfrm>
            <a:off x="457200" y="1600200"/>
            <a:ext cx="8229600" cy="4637088"/>
          </a:xfrm>
        </p:spPr>
        <p:txBody>
          <a:bodyPr/>
          <a:lstStyle/>
          <a:p>
            <a:r>
              <a:rPr lang="hu-HU" sz="2800"/>
              <a:t>Az adó-vevő kábel (AUI=attachment unit interface) legfeljebb 50 méter lehet, és 5 árnyékolt sodort érpárt tartalmaz</a:t>
            </a:r>
          </a:p>
          <a:p>
            <a:r>
              <a:rPr lang="hu-HU" sz="2800"/>
              <a:t>A MAU csatlakozója négy szimmetrikus jeláramkört, tápellátást és földelést szolgáltató vezetéket tartalmaz</a:t>
            </a:r>
          </a:p>
          <a:p>
            <a:r>
              <a:rPr lang="hu-HU" sz="2800"/>
              <a:t>Nem lehet két olyan adó-vevő, amely 2.5 Km-nél távolabbra helyezkedik el</a:t>
            </a:r>
          </a:p>
          <a:p>
            <a:r>
              <a:rPr lang="hu-HU" sz="2800"/>
              <a:t>Nem lehet olyan adó-vevő közötti út, amely 4-nél több jelismétlőn halad keresztül</a:t>
            </a:r>
          </a:p>
        </p:txBody>
      </p:sp>
    </p:spTree>
    <p:extLst>
      <p:ext uri="{BB962C8B-B14F-4D97-AF65-F5344CB8AC3E}">
        <p14:creationId xmlns:p14="http://schemas.microsoft.com/office/powerpoint/2010/main" val="472822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hu-HU"/>
              <a:t>Csavart érpár</a:t>
            </a:r>
          </a:p>
        </p:txBody>
      </p:sp>
      <p:sp>
        <p:nvSpPr>
          <p:cNvPr id="20483" name="Rectangle 3"/>
          <p:cNvSpPr>
            <a:spLocks noGrp="1" noChangeArrowheads="1"/>
          </p:cNvSpPr>
          <p:nvPr>
            <p:ph type="body" idx="1"/>
          </p:nvPr>
        </p:nvSpPr>
        <p:spPr/>
        <p:txBody>
          <a:bodyPr/>
          <a:lstStyle/>
          <a:p>
            <a:r>
              <a:rPr lang="hu-HU" sz="2800"/>
              <a:t>Minden ilyen módon bekötött számítógép lényegében pont-pont kapcsolatot valósít meg az elosztó eszközzel, az UTP több-portos jelismétlővel</a:t>
            </a:r>
          </a:p>
          <a:p>
            <a:r>
              <a:rPr lang="hu-HU" sz="2800"/>
              <a:t>Az ilyen eszközöknek 8-24 UTP csatlakozásuk van a számítógépek felé, és a bemenetükön UTP,optikai,BNC vagy AUI csatlakozó található</a:t>
            </a:r>
          </a:p>
          <a:p>
            <a:r>
              <a:rPr lang="hu-HU" sz="2800"/>
              <a:t>Általuk lehetőség van fa struktúra kialakítására</a:t>
            </a:r>
          </a:p>
        </p:txBody>
      </p:sp>
    </p:spTree>
    <p:extLst>
      <p:ext uri="{BB962C8B-B14F-4D97-AF65-F5344CB8AC3E}">
        <p14:creationId xmlns:p14="http://schemas.microsoft.com/office/powerpoint/2010/main" val="5864802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hu-HU"/>
              <a:t>Épületkábelezési megoldások</a:t>
            </a:r>
          </a:p>
        </p:txBody>
      </p:sp>
      <p:sp>
        <p:nvSpPr>
          <p:cNvPr id="21507" name="Rectangle 3"/>
          <p:cNvSpPr>
            <a:spLocks noGrp="1" noChangeArrowheads="1"/>
          </p:cNvSpPr>
          <p:nvPr>
            <p:ph type="body" idx="1"/>
          </p:nvPr>
        </p:nvSpPr>
        <p:spPr/>
        <p:txBody>
          <a:bodyPr/>
          <a:lstStyle/>
          <a:p>
            <a:pPr>
              <a:lnSpc>
                <a:spcPct val="90000"/>
              </a:lnSpc>
            </a:pPr>
            <a:r>
              <a:rPr lang="hu-HU"/>
              <a:t>Egyetlen kábel fut végig az épület szobáin át, úgy hogy az állomások a hozzájuk legközelebb eső ponton csatlakoznak</a:t>
            </a:r>
          </a:p>
          <a:p>
            <a:pPr>
              <a:lnSpc>
                <a:spcPct val="90000"/>
              </a:lnSpc>
            </a:pPr>
            <a:r>
              <a:rPr lang="hu-HU"/>
              <a:t>Egy gerinc kábel fut az alaptól a tetőig, és szintenként egy-egy jelismétlő alkalmazásával vízszintes kábelekkel csatlakoznak</a:t>
            </a:r>
          </a:p>
          <a:p>
            <a:pPr lvl="1">
              <a:lnSpc>
                <a:spcPct val="90000"/>
              </a:lnSpc>
            </a:pPr>
            <a:r>
              <a:rPr lang="hu-HU"/>
              <a:t>Vastag – vékony koax párosítás</a:t>
            </a:r>
          </a:p>
          <a:p>
            <a:pPr lvl="1">
              <a:lnSpc>
                <a:spcPct val="90000"/>
              </a:lnSpc>
            </a:pPr>
            <a:r>
              <a:rPr lang="hu-HU"/>
              <a:t>Üvegszál – csavart érpár párosítás</a:t>
            </a:r>
          </a:p>
        </p:txBody>
      </p:sp>
    </p:spTree>
    <p:extLst>
      <p:ext uri="{BB962C8B-B14F-4D97-AF65-F5344CB8AC3E}">
        <p14:creationId xmlns:p14="http://schemas.microsoft.com/office/powerpoint/2010/main" val="38270955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hu-HU"/>
              <a:t>Közeg-hozzáférési módszerek</a:t>
            </a:r>
          </a:p>
        </p:txBody>
      </p:sp>
      <p:sp>
        <p:nvSpPr>
          <p:cNvPr id="21507" name="Rectangle 3"/>
          <p:cNvSpPr>
            <a:spLocks noGrp="1" noChangeArrowheads="1"/>
          </p:cNvSpPr>
          <p:nvPr>
            <p:ph type="body" idx="1"/>
          </p:nvPr>
        </p:nvSpPr>
        <p:spPr/>
        <p:txBody>
          <a:bodyPr/>
          <a:lstStyle/>
          <a:p>
            <a:r>
              <a:rPr lang="hu-HU" sz="2800"/>
              <a:t>Véletlen vezérlés: a közeget elvileg bármelyik állomás használhatja, de használat előtt meg kell győződnie, hogy más nem használja</a:t>
            </a:r>
          </a:p>
          <a:p>
            <a:r>
              <a:rPr lang="hu-HU" sz="2800"/>
              <a:t>Osztott vezérlés: ilyen esetben egy időpontban mindig csak egy állomásnak van joga adatátvitelre</a:t>
            </a:r>
          </a:p>
          <a:p>
            <a:r>
              <a:rPr lang="hu-HU" sz="2800"/>
              <a:t>Központosított vezérlés: ilyenkor van egy kitüntetett állomás, mely vezérli a hálózatot, engedélyezi az állomásokat</a:t>
            </a:r>
          </a:p>
        </p:txBody>
      </p:sp>
    </p:spTree>
    <p:extLst>
      <p:ext uri="{BB962C8B-B14F-4D97-AF65-F5344CB8AC3E}">
        <p14:creationId xmlns:p14="http://schemas.microsoft.com/office/powerpoint/2010/main" val="14065296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hu-HU"/>
              <a:t>Közeg-hozzáférési módszerek</a:t>
            </a:r>
          </a:p>
        </p:txBody>
      </p:sp>
      <p:graphicFrame>
        <p:nvGraphicFramePr>
          <p:cNvPr id="22571" name="Group 43"/>
          <p:cNvGraphicFramePr>
            <a:graphicFrameLocks noGrp="1"/>
          </p:cNvGraphicFramePr>
          <p:nvPr>
            <p:ph idx="1"/>
          </p:nvPr>
        </p:nvGraphicFramePr>
        <p:xfrm>
          <a:off x="457200" y="1600200"/>
          <a:ext cx="8229600" cy="2549527"/>
        </p:xfrm>
        <a:graphic>
          <a:graphicData uri="http://schemas.openxmlformats.org/drawingml/2006/table">
            <a:tbl>
              <a:tblPr/>
              <a:tblGrid>
                <a:gridCol w="2601913"/>
                <a:gridCol w="2808287"/>
                <a:gridCol w="2819400"/>
              </a:tblGrid>
              <a:tr h="6048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VÉLETLEN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OSZTOTT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20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KÖZPONTOSÍTOTT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1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ÜTKÖZÉSFIGYELÉSES ÜTKÖZÉS JELZŐ</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(VEZÉRJEL TOVÁBBITÁSOS) VEZÉRJELGYŰRŰ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LEKÉRDEZÉSES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RÉSELT GYŰRŰ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(VEZÉRJEL TOVÁBBÍTÁSOS) VEZÉRJELBUSZ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VONALKAPCSOLÁSOS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2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REGISZTER BESZÚRÁSOS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ÜTKÖZÉSFIGYELÉSES ÜTKÖZÉST ELKERÜLŐ</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hu-HU"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rPr>
                        <a:t>IDŐOSZTÁSOS TÖBBSZÖRÖS HOZZÁFÉRÉSŰ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690669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hu-HU"/>
              <a:t>Véletlen átvitel vezérlés</a:t>
            </a:r>
          </a:p>
        </p:txBody>
      </p:sp>
      <p:sp>
        <p:nvSpPr>
          <p:cNvPr id="24579" name="Rectangle 3"/>
          <p:cNvSpPr>
            <a:spLocks noGrp="1" noChangeArrowheads="1"/>
          </p:cNvSpPr>
          <p:nvPr>
            <p:ph type="body" idx="1"/>
          </p:nvPr>
        </p:nvSpPr>
        <p:spPr/>
        <p:txBody>
          <a:bodyPr/>
          <a:lstStyle/>
          <a:p>
            <a:pPr>
              <a:lnSpc>
                <a:spcPct val="80000"/>
              </a:lnSpc>
            </a:pPr>
            <a:r>
              <a:rPr lang="hu-HU" sz="2400"/>
              <a:t>Mindegyik állomás figyeli a csatornát , ha szabad akkor az adás idejére kisajátítja</a:t>
            </a:r>
          </a:p>
          <a:p>
            <a:pPr>
              <a:lnSpc>
                <a:spcPct val="80000"/>
              </a:lnSpc>
            </a:pPr>
            <a:r>
              <a:rPr lang="hu-HU" sz="2400"/>
              <a:t>Ütközést jelző vivőérzékelős többszörös hozzáférés (CSMA/CD)</a:t>
            </a:r>
          </a:p>
          <a:p>
            <a:pPr lvl="1">
              <a:lnSpc>
                <a:spcPct val="80000"/>
              </a:lnSpc>
            </a:pPr>
            <a:r>
              <a:rPr lang="hu-HU" sz="2000"/>
              <a:t>Carrier Sense Multiple Access with Collison Detection</a:t>
            </a:r>
          </a:p>
          <a:p>
            <a:pPr lvl="1">
              <a:lnSpc>
                <a:spcPct val="80000"/>
              </a:lnSpc>
            </a:pPr>
            <a:r>
              <a:rPr lang="hu-HU" sz="2000"/>
              <a:t>Adás előtt belehallgat a csatornába, ha az csendes, akkor elküldi az üzenetet, a vivőérzékelés jelenti azt, hogy belehallgat</a:t>
            </a:r>
          </a:p>
          <a:p>
            <a:pPr lvl="1">
              <a:lnSpc>
                <a:spcPct val="80000"/>
              </a:lnSpc>
            </a:pPr>
            <a:r>
              <a:rPr lang="hu-HU" sz="2000"/>
              <a:t>A küldött üzenet mindegyik állomáshoz eljut, melyek eldöntik, hogy nekik szól vagy sem</a:t>
            </a:r>
          </a:p>
          <a:p>
            <a:pPr lvl="1">
              <a:lnSpc>
                <a:spcPct val="80000"/>
              </a:lnSpc>
            </a:pPr>
            <a:r>
              <a:rPr lang="hu-HU" sz="2000"/>
              <a:t>Adás közben el tudja dönteni, hogy az adott és a vett üzenetfolyam egyforma-e vagy sem.</a:t>
            </a:r>
          </a:p>
          <a:p>
            <a:pPr lvl="1">
              <a:lnSpc>
                <a:spcPct val="80000"/>
              </a:lnSpc>
            </a:pPr>
            <a:r>
              <a:rPr lang="hu-HU" sz="2000"/>
              <a:t>Ha nem , akkor más is beszél, az üzenet hibás, sérült</a:t>
            </a:r>
          </a:p>
          <a:p>
            <a:pPr lvl="1">
              <a:lnSpc>
                <a:spcPct val="80000"/>
              </a:lnSpc>
            </a:pPr>
            <a:r>
              <a:rPr lang="hu-HU" sz="2000"/>
              <a:t>Ezt hívják ütközésnek.</a:t>
            </a:r>
          </a:p>
          <a:p>
            <a:pPr lvl="1">
              <a:lnSpc>
                <a:spcPct val="80000"/>
              </a:lnSpc>
            </a:pPr>
            <a:r>
              <a:rPr lang="hu-HU" sz="2000"/>
              <a:t>Ezt használja az Ethernet hálózat</a:t>
            </a:r>
          </a:p>
        </p:txBody>
      </p:sp>
    </p:spTree>
    <p:extLst>
      <p:ext uri="{BB962C8B-B14F-4D97-AF65-F5344CB8AC3E}">
        <p14:creationId xmlns:p14="http://schemas.microsoft.com/office/powerpoint/2010/main" val="12861236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hu-HU"/>
              <a:t>Véletlen átvitel vezérlés</a:t>
            </a:r>
          </a:p>
        </p:txBody>
      </p:sp>
      <p:sp>
        <p:nvSpPr>
          <p:cNvPr id="25603" name="Rectangle 3"/>
          <p:cNvSpPr>
            <a:spLocks noGrp="1" noChangeArrowheads="1"/>
          </p:cNvSpPr>
          <p:nvPr>
            <p:ph type="body" idx="1"/>
          </p:nvPr>
        </p:nvSpPr>
        <p:spPr/>
        <p:txBody>
          <a:bodyPr/>
          <a:lstStyle/>
          <a:p>
            <a:r>
              <a:rPr lang="hu-HU"/>
              <a:t>Réselt gyűrű (slotted ring)</a:t>
            </a:r>
          </a:p>
          <a:p>
            <a:pPr lvl="1"/>
            <a:r>
              <a:rPr lang="hu-HU"/>
              <a:t>A gyűrűn felfűzött állomások </a:t>
            </a:r>
            <a:r>
              <a:rPr lang="hu-HU" b="1"/>
              <a:t>rés</a:t>
            </a:r>
            <a:r>
              <a:rPr lang="hu-HU"/>
              <a:t>-eknek elnevezett rögzített hosszúságú kereteket adnak körbe</a:t>
            </a:r>
          </a:p>
          <a:p>
            <a:pPr lvl="1"/>
            <a:r>
              <a:rPr lang="hu-HU"/>
              <a:t>A résben van egy jelző, hogy foglalt-e</a:t>
            </a:r>
          </a:p>
          <a:p>
            <a:pPr lvl="1"/>
            <a:r>
              <a:rPr lang="hu-HU"/>
              <a:t>Az állomások egy üres résbe, helyezik el az üzenet egy darabját</a:t>
            </a:r>
          </a:p>
          <a:p>
            <a:pPr lvl="1"/>
            <a:r>
              <a:rPr lang="hu-HU"/>
              <a:t>Ha az üzenet visszaér a küldőhöz, akkor az kivonja az üzenetet a gyűrűből</a:t>
            </a:r>
          </a:p>
          <a:p>
            <a:pPr lvl="1"/>
            <a:endParaRPr lang="hu-HU"/>
          </a:p>
        </p:txBody>
      </p:sp>
    </p:spTree>
    <p:extLst>
      <p:ext uri="{BB962C8B-B14F-4D97-AF65-F5344CB8AC3E}">
        <p14:creationId xmlns:p14="http://schemas.microsoft.com/office/powerpoint/2010/main" val="22460672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r>
              <a:rPr lang="hu-HU"/>
              <a:t>Véletlen átvitel vezérlés</a:t>
            </a:r>
          </a:p>
        </p:txBody>
      </p:sp>
      <p:sp>
        <p:nvSpPr>
          <p:cNvPr id="26627" name="Rectangle 3"/>
          <p:cNvSpPr>
            <a:spLocks noGrp="1" noChangeArrowheads="1"/>
          </p:cNvSpPr>
          <p:nvPr>
            <p:ph type="body" idx="1"/>
          </p:nvPr>
        </p:nvSpPr>
        <p:spPr/>
        <p:txBody>
          <a:bodyPr/>
          <a:lstStyle/>
          <a:p>
            <a:r>
              <a:rPr lang="hu-HU" sz="2800"/>
              <a:t>Vezérjeles sín (Token bus)</a:t>
            </a:r>
          </a:p>
          <a:p>
            <a:pPr lvl="1"/>
            <a:r>
              <a:rPr lang="hu-HU" sz="2400"/>
              <a:t>A vezérjel busz az átviteli közeget úgy vezérli, hogy az állomásról állomásra történő vezérjel továbbítása egy logikai gyűrűt képez</a:t>
            </a:r>
          </a:p>
          <a:p>
            <a:r>
              <a:rPr lang="hu-HU" sz="2800"/>
              <a:t>Ütközést elkerülő, vivőérzékeléses többszörös hozzáférés (CSMA/CA)</a:t>
            </a:r>
          </a:p>
          <a:p>
            <a:pPr lvl="1"/>
            <a:r>
              <a:rPr lang="hu-HU" sz="2400"/>
              <a:t>Carrier Sence Multiple Access with Collision Avoidance</a:t>
            </a:r>
          </a:p>
          <a:p>
            <a:pPr lvl="1"/>
            <a:r>
              <a:rPr lang="hu-HU" sz="2400"/>
              <a:t>Itt minden állomás adást figyelve belehallgat a csatornába</a:t>
            </a:r>
          </a:p>
          <a:p>
            <a:pPr lvl="1"/>
            <a:r>
              <a:rPr lang="hu-HU" sz="2400"/>
              <a:t>Az adás befejezése után egy adott ideig vár, ha ez idő alatt más nem kezd el adni, akkor elkezdi az adást</a:t>
            </a:r>
          </a:p>
        </p:txBody>
      </p:sp>
    </p:spTree>
    <p:extLst>
      <p:ext uri="{BB962C8B-B14F-4D97-AF65-F5344CB8AC3E}">
        <p14:creationId xmlns:p14="http://schemas.microsoft.com/office/powerpoint/2010/main" val="3655804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r>
              <a:rPr lang="hu-HU" dirty="0" smtClean="0"/>
              <a:t>A hálózatok és az Internet használatának módjai: </a:t>
            </a:r>
          </a:p>
          <a:p>
            <a:pPr lvl="1"/>
            <a:r>
              <a:rPr lang="hu-HU" dirty="0" smtClean="0"/>
              <a:t>Zene- és videó-megosztás</a:t>
            </a:r>
          </a:p>
          <a:p>
            <a:pPr lvl="1"/>
            <a:r>
              <a:rPr lang="hu-HU" dirty="0" smtClean="0"/>
              <a:t>Kutatás és on-line tanulás</a:t>
            </a:r>
          </a:p>
          <a:p>
            <a:pPr lvl="1"/>
            <a:r>
              <a:rPr lang="hu-HU" dirty="0" smtClean="0"/>
              <a:t>Barátokkal való társalgás</a:t>
            </a:r>
          </a:p>
          <a:p>
            <a:pPr lvl="1"/>
            <a:r>
              <a:rPr lang="hu-HU" dirty="0" smtClean="0"/>
              <a:t>Vakációtervezés</a:t>
            </a:r>
          </a:p>
          <a:p>
            <a:pPr lvl="1"/>
            <a:r>
              <a:rPr lang="hu-HU" dirty="0" smtClean="0"/>
              <a:t>Ajándék és áruvásárlás</a:t>
            </a:r>
            <a:endParaRPr lang="hu-HU" dirty="0"/>
          </a:p>
        </p:txBody>
      </p:sp>
    </p:spTree>
    <p:extLst>
      <p:ext uri="{BB962C8B-B14F-4D97-AF65-F5344CB8AC3E}">
        <p14:creationId xmlns:p14="http://schemas.microsoft.com/office/powerpoint/2010/main" val="120024683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7" name="Line 15"/>
          <p:cNvSpPr>
            <a:spLocks noChangeShapeType="1"/>
          </p:cNvSpPr>
          <p:nvPr/>
        </p:nvSpPr>
        <p:spPr bwMode="auto">
          <a:xfrm>
            <a:off x="7451725" y="1700213"/>
            <a:ext cx="0" cy="3960812"/>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74" name="Rectangle 2"/>
          <p:cNvSpPr>
            <a:spLocks noGrp="1" noChangeArrowheads="1"/>
          </p:cNvSpPr>
          <p:nvPr>
            <p:ph type="title"/>
          </p:nvPr>
        </p:nvSpPr>
        <p:spPr>
          <a:xfrm>
            <a:off x="457200" y="274638"/>
            <a:ext cx="8229600" cy="633412"/>
          </a:xfrm>
        </p:spPr>
        <p:txBody>
          <a:bodyPr>
            <a:normAutofit fontScale="90000"/>
          </a:bodyPr>
          <a:lstStyle/>
          <a:p>
            <a:r>
              <a:rPr lang="hu-HU" sz="4000"/>
              <a:t>TCP/IP – OSI </a:t>
            </a:r>
          </a:p>
        </p:txBody>
      </p:sp>
      <p:sp>
        <p:nvSpPr>
          <p:cNvPr id="3076" name="Rectangle 4"/>
          <p:cNvSpPr>
            <a:spLocks noChangeArrowheads="1"/>
          </p:cNvSpPr>
          <p:nvPr/>
        </p:nvSpPr>
        <p:spPr bwMode="auto">
          <a:xfrm>
            <a:off x="827088" y="1989138"/>
            <a:ext cx="2808287"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ALKALMAZÁSOK</a:t>
            </a:r>
            <a:br>
              <a:rPr lang="hu-HU" b="1"/>
            </a:br>
            <a:r>
              <a:rPr lang="hu-HU" b="1"/>
              <a:t>TELNET,SMTP,FTP</a:t>
            </a:r>
          </a:p>
        </p:txBody>
      </p:sp>
      <p:sp>
        <p:nvSpPr>
          <p:cNvPr id="3077" name="Rectangle 5"/>
          <p:cNvSpPr>
            <a:spLocks noChangeArrowheads="1"/>
          </p:cNvSpPr>
          <p:nvPr/>
        </p:nvSpPr>
        <p:spPr bwMode="auto">
          <a:xfrm>
            <a:off x="827088" y="2852738"/>
            <a:ext cx="2808287"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TRANSZPORT RÉTEG</a:t>
            </a:r>
            <a:br>
              <a:rPr lang="hu-HU" b="1"/>
            </a:br>
            <a:r>
              <a:rPr lang="hu-HU" b="1"/>
              <a:t>(TCP)</a:t>
            </a:r>
          </a:p>
        </p:txBody>
      </p:sp>
      <p:sp>
        <p:nvSpPr>
          <p:cNvPr id="3078" name="Rectangle 6"/>
          <p:cNvSpPr>
            <a:spLocks noChangeArrowheads="1"/>
          </p:cNvSpPr>
          <p:nvPr/>
        </p:nvSpPr>
        <p:spPr bwMode="auto">
          <a:xfrm>
            <a:off x="827088" y="3716338"/>
            <a:ext cx="2808287"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HÁLÓZATI RÉTEG</a:t>
            </a:r>
            <a:br>
              <a:rPr lang="hu-HU" b="1"/>
            </a:br>
            <a:r>
              <a:rPr lang="hu-HU" b="1"/>
              <a:t>(ROUTING – IP)</a:t>
            </a:r>
          </a:p>
        </p:txBody>
      </p:sp>
      <p:sp>
        <p:nvSpPr>
          <p:cNvPr id="3079" name="Rectangle 7"/>
          <p:cNvSpPr>
            <a:spLocks noChangeArrowheads="1"/>
          </p:cNvSpPr>
          <p:nvPr/>
        </p:nvSpPr>
        <p:spPr bwMode="auto">
          <a:xfrm>
            <a:off x="827088" y="4581525"/>
            <a:ext cx="2808287" cy="863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HÁLÓZAT ELÉRÉSI </a:t>
            </a:r>
            <a:br>
              <a:rPr lang="hu-HU" b="1"/>
            </a:br>
            <a:r>
              <a:rPr lang="hu-HU" b="1"/>
              <a:t>(FRAME)</a:t>
            </a:r>
          </a:p>
        </p:txBody>
      </p:sp>
      <p:sp>
        <p:nvSpPr>
          <p:cNvPr id="3080" name="Rectangle 8"/>
          <p:cNvSpPr>
            <a:spLocks noChangeArrowheads="1"/>
          </p:cNvSpPr>
          <p:nvPr/>
        </p:nvSpPr>
        <p:spPr bwMode="auto">
          <a:xfrm>
            <a:off x="6156325" y="1412875"/>
            <a:ext cx="2592388"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ALKALMAZÁSI</a:t>
            </a:r>
          </a:p>
        </p:txBody>
      </p:sp>
      <p:sp>
        <p:nvSpPr>
          <p:cNvPr id="3081" name="Rectangle 9"/>
          <p:cNvSpPr>
            <a:spLocks noChangeArrowheads="1"/>
          </p:cNvSpPr>
          <p:nvPr/>
        </p:nvSpPr>
        <p:spPr bwMode="auto">
          <a:xfrm>
            <a:off x="6156325" y="2060575"/>
            <a:ext cx="2592388"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MEGJELENÍTÉSI</a:t>
            </a:r>
          </a:p>
        </p:txBody>
      </p:sp>
      <p:sp>
        <p:nvSpPr>
          <p:cNvPr id="3082" name="Rectangle 10"/>
          <p:cNvSpPr>
            <a:spLocks noChangeArrowheads="1"/>
          </p:cNvSpPr>
          <p:nvPr/>
        </p:nvSpPr>
        <p:spPr bwMode="auto">
          <a:xfrm>
            <a:off x="6156325" y="2708275"/>
            <a:ext cx="2592388"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EGYÜTTMŰKÖDÉSI</a:t>
            </a:r>
          </a:p>
        </p:txBody>
      </p:sp>
      <p:sp>
        <p:nvSpPr>
          <p:cNvPr id="3083" name="Rectangle 11"/>
          <p:cNvSpPr>
            <a:spLocks noChangeArrowheads="1"/>
          </p:cNvSpPr>
          <p:nvPr/>
        </p:nvSpPr>
        <p:spPr bwMode="auto">
          <a:xfrm>
            <a:off x="6156325" y="3357563"/>
            <a:ext cx="2592388"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SZÁLLÍTÁSI</a:t>
            </a:r>
          </a:p>
        </p:txBody>
      </p:sp>
      <p:sp>
        <p:nvSpPr>
          <p:cNvPr id="3084" name="Rectangle 12"/>
          <p:cNvSpPr>
            <a:spLocks noChangeArrowheads="1"/>
          </p:cNvSpPr>
          <p:nvPr/>
        </p:nvSpPr>
        <p:spPr bwMode="auto">
          <a:xfrm>
            <a:off x="6156325" y="4076700"/>
            <a:ext cx="2592388"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HÁLÓZATI</a:t>
            </a:r>
          </a:p>
        </p:txBody>
      </p:sp>
      <p:sp>
        <p:nvSpPr>
          <p:cNvPr id="3085" name="Rectangle 13"/>
          <p:cNvSpPr>
            <a:spLocks noChangeArrowheads="1"/>
          </p:cNvSpPr>
          <p:nvPr/>
        </p:nvSpPr>
        <p:spPr bwMode="auto">
          <a:xfrm>
            <a:off x="6156325" y="4724400"/>
            <a:ext cx="2592388"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ADATKAPCSOLATI</a:t>
            </a:r>
          </a:p>
        </p:txBody>
      </p:sp>
      <p:sp>
        <p:nvSpPr>
          <p:cNvPr id="3086" name="Rectangle 14"/>
          <p:cNvSpPr>
            <a:spLocks noChangeArrowheads="1"/>
          </p:cNvSpPr>
          <p:nvPr/>
        </p:nvSpPr>
        <p:spPr bwMode="auto">
          <a:xfrm>
            <a:off x="6156325" y="5373688"/>
            <a:ext cx="2592388"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FIZIKAI</a:t>
            </a:r>
          </a:p>
        </p:txBody>
      </p:sp>
      <p:sp>
        <p:nvSpPr>
          <p:cNvPr id="3088" name="Line 16"/>
          <p:cNvSpPr>
            <a:spLocks noChangeShapeType="1"/>
          </p:cNvSpPr>
          <p:nvPr/>
        </p:nvSpPr>
        <p:spPr bwMode="auto">
          <a:xfrm flipV="1">
            <a:off x="3635375" y="1412875"/>
            <a:ext cx="2520950" cy="576263"/>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89" name="Line 17"/>
          <p:cNvSpPr>
            <a:spLocks noChangeShapeType="1"/>
          </p:cNvSpPr>
          <p:nvPr/>
        </p:nvSpPr>
        <p:spPr bwMode="auto">
          <a:xfrm flipV="1">
            <a:off x="3635375" y="1773238"/>
            <a:ext cx="2520950" cy="107950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90" name="Line 18"/>
          <p:cNvSpPr>
            <a:spLocks noChangeShapeType="1"/>
          </p:cNvSpPr>
          <p:nvPr/>
        </p:nvSpPr>
        <p:spPr bwMode="auto">
          <a:xfrm flipV="1">
            <a:off x="3635375" y="2060575"/>
            <a:ext cx="2520950" cy="792163"/>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91" name="Line 19"/>
          <p:cNvSpPr>
            <a:spLocks noChangeShapeType="1"/>
          </p:cNvSpPr>
          <p:nvPr/>
        </p:nvSpPr>
        <p:spPr bwMode="auto">
          <a:xfrm>
            <a:off x="3635375" y="3716338"/>
            <a:ext cx="2520950" cy="0"/>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92" name="Line 20"/>
          <p:cNvSpPr>
            <a:spLocks noChangeShapeType="1"/>
          </p:cNvSpPr>
          <p:nvPr/>
        </p:nvSpPr>
        <p:spPr bwMode="auto">
          <a:xfrm>
            <a:off x="3635375" y="3716338"/>
            <a:ext cx="2520950" cy="360362"/>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93" name="Line 21"/>
          <p:cNvSpPr>
            <a:spLocks noChangeShapeType="1"/>
          </p:cNvSpPr>
          <p:nvPr/>
        </p:nvSpPr>
        <p:spPr bwMode="auto">
          <a:xfrm flipV="1">
            <a:off x="3635375" y="4437063"/>
            <a:ext cx="2520950" cy="144462"/>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94" name="Line 22"/>
          <p:cNvSpPr>
            <a:spLocks noChangeShapeType="1"/>
          </p:cNvSpPr>
          <p:nvPr/>
        </p:nvSpPr>
        <p:spPr bwMode="auto">
          <a:xfrm>
            <a:off x="3708400" y="4581525"/>
            <a:ext cx="2447925" cy="142875"/>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
        <p:nvSpPr>
          <p:cNvPr id="3095" name="Line 23"/>
          <p:cNvSpPr>
            <a:spLocks noChangeShapeType="1"/>
          </p:cNvSpPr>
          <p:nvPr/>
        </p:nvSpPr>
        <p:spPr bwMode="auto">
          <a:xfrm>
            <a:off x="3635375" y="5445125"/>
            <a:ext cx="2520950" cy="288925"/>
          </a:xfrm>
          <a:prstGeom prst="line">
            <a:avLst/>
          </a:prstGeom>
          <a:noFill/>
          <a:ln w="952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hu-HU"/>
          </a:p>
        </p:txBody>
      </p:sp>
    </p:spTree>
    <p:extLst>
      <p:ext uri="{BB962C8B-B14F-4D97-AF65-F5344CB8AC3E}">
        <p14:creationId xmlns:p14="http://schemas.microsoft.com/office/powerpoint/2010/main" val="13395173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68313" y="692150"/>
            <a:ext cx="8229600" cy="5257800"/>
          </a:xfrm>
        </p:spPr>
        <p:txBody>
          <a:bodyPr/>
          <a:lstStyle/>
          <a:p>
            <a:pPr>
              <a:lnSpc>
                <a:spcPct val="80000"/>
              </a:lnSpc>
            </a:pPr>
            <a:r>
              <a:rPr lang="hu-HU" sz="2000" b="1"/>
              <a:t>Alkalmazási szint</a:t>
            </a:r>
          </a:p>
          <a:p>
            <a:pPr lvl="1">
              <a:lnSpc>
                <a:spcPct val="80000"/>
              </a:lnSpc>
            </a:pPr>
            <a:r>
              <a:rPr lang="hu-HU" sz="1800" b="1"/>
              <a:t>Itt vannak a felhasználói és hálózati kapcsolatot biztosító programok</a:t>
            </a:r>
          </a:p>
          <a:p>
            <a:pPr>
              <a:lnSpc>
                <a:spcPct val="80000"/>
              </a:lnSpc>
            </a:pPr>
            <a:r>
              <a:rPr lang="hu-HU" sz="2000" b="1"/>
              <a:t>Hoszt-hoszt réteg</a:t>
            </a:r>
          </a:p>
          <a:p>
            <a:pPr lvl="1">
              <a:lnSpc>
                <a:spcPct val="80000"/>
              </a:lnSpc>
            </a:pPr>
            <a:r>
              <a:rPr lang="hu-HU" sz="1800" b="1"/>
              <a:t>Az OSI modell szállítási rétegének felel meg.</a:t>
            </a:r>
          </a:p>
          <a:p>
            <a:pPr lvl="1">
              <a:lnSpc>
                <a:spcPct val="80000"/>
              </a:lnSpc>
            </a:pPr>
            <a:r>
              <a:rPr lang="hu-HU" sz="1800" b="1"/>
              <a:t>A létesített és fennálló kapcsolat fenntartását biztosítja</a:t>
            </a:r>
          </a:p>
          <a:p>
            <a:pPr lvl="1">
              <a:lnSpc>
                <a:spcPct val="80000"/>
              </a:lnSpc>
            </a:pPr>
            <a:r>
              <a:rPr lang="hu-HU" sz="1800" b="1"/>
              <a:t>Két rétegprotokollból áll:</a:t>
            </a:r>
          </a:p>
          <a:p>
            <a:pPr lvl="2">
              <a:lnSpc>
                <a:spcPct val="80000"/>
              </a:lnSpc>
            </a:pPr>
            <a:r>
              <a:rPr lang="hu-HU" sz="1600" b="1"/>
              <a:t>TCP – a továbbítást szabályzó eljárás</a:t>
            </a:r>
          </a:p>
          <a:p>
            <a:pPr lvl="2">
              <a:lnSpc>
                <a:spcPct val="80000"/>
              </a:lnSpc>
            </a:pPr>
            <a:r>
              <a:rPr lang="hu-HU" sz="1600" b="1"/>
              <a:t>UDP – összekötetés-mentes szállítási protokoll</a:t>
            </a:r>
          </a:p>
          <a:p>
            <a:pPr>
              <a:lnSpc>
                <a:spcPct val="80000"/>
              </a:lnSpc>
            </a:pPr>
            <a:r>
              <a:rPr lang="hu-HU" sz="2000" b="1"/>
              <a:t>Hálózatok közötti réteg</a:t>
            </a:r>
          </a:p>
          <a:p>
            <a:pPr lvl="1">
              <a:lnSpc>
                <a:spcPct val="80000"/>
              </a:lnSpc>
            </a:pPr>
            <a:r>
              <a:rPr lang="hu-HU" sz="1800" b="1"/>
              <a:t>A réteg protokollja </a:t>
            </a:r>
          </a:p>
          <a:p>
            <a:pPr lvl="2">
              <a:lnSpc>
                <a:spcPct val="80000"/>
              </a:lnSpc>
            </a:pPr>
            <a:r>
              <a:rPr lang="hu-HU" sz="1600" b="1"/>
              <a:t>IP</a:t>
            </a:r>
          </a:p>
          <a:p>
            <a:pPr lvl="2">
              <a:lnSpc>
                <a:spcPct val="80000"/>
              </a:lnSpc>
            </a:pPr>
            <a:r>
              <a:rPr lang="hu-HU" sz="1600" b="1"/>
              <a:t>Az üzenetvezérlő protokoll cím meghatározó eljárása</a:t>
            </a:r>
          </a:p>
          <a:p>
            <a:pPr lvl="2">
              <a:lnSpc>
                <a:spcPct val="80000"/>
              </a:lnSpc>
            </a:pPr>
            <a:r>
              <a:rPr lang="hu-HU" sz="1600" b="1"/>
              <a:t>A foglalt címet meghatározó eljárás</a:t>
            </a:r>
          </a:p>
          <a:p>
            <a:pPr lvl="1">
              <a:lnSpc>
                <a:spcPct val="80000"/>
              </a:lnSpc>
            </a:pPr>
            <a:r>
              <a:rPr lang="hu-HU" sz="1800" b="1"/>
              <a:t>A rétegben előforduló események és hibák jelzésére</a:t>
            </a:r>
          </a:p>
          <a:p>
            <a:pPr lvl="2">
              <a:lnSpc>
                <a:spcPct val="80000"/>
              </a:lnSpc>
            </a:pPr>
            <a:r>
              <a:rPr lang="hu-HU" sz="1600" b="1"/>
              <a:t>ICMP</a:t>
            </a:r>
          </a:p>
          <a:p>
            <a:pPr>
              <a:lnSpc>
                <a:spcPct val="80000"/>
              </a:lnSpc>
            </a:pPr>
            <a:r>
              <a:rPr lang="hu-HU" sz="2000" b="1"/>
              <a:t>Hálózat elérési</a:t>
            </a:r>
          </a:p>
          <a:p>
            <a:pPr lvl="1">
              <a:lnSpc>
                <a:spcPct val="80000"/>
              </a:lnSpc>
            </a:pPr>
            <a:r>
              <a:rPr lang="hu-HU" sz="1800" b="1"/>
              <a:t>Ez biztosítja a kapcsolatot a csomópontok között</a:t>
            </a:r>
          </a:p>
        </p:txBody>
      </p:sp>
    </p:spTree>
    <p:extLst>
      <p:ext uri="{BB962C8B-B14F-4D97-AF65-F5344CB8AC3E}">
        <p14:creationId xmlns:p14="http://schemas.microsoft.com/office/powerpoint/2010/main" val="410132099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hu-HU"/>
              <a:t>TCP/IP protokoll</a:t>
            </a:r>
          </a:p>
        </p:txBody>
      </p:sp>
      <p:sp>
        <p:nvSpPr>
          <p:cNvPr id="6147" name="Rectangle 3"/>
          <p:cNvSpPr>
            <a:spLocks noGrp="1" noChangeArrowheads="1"/>
          </p:cNvSpPr>
          <p:nvPr>
            <p:ph type="body" idx="1"/>
          </p:nvPr>
        </p:nvSpPr>
        <p:spPr/>
        <p:txBody>
          <a:bodyPr/>
          <a:lstStyle/>
          <a:p>
            <a:pPr>
              <a:lnSpc>
                <a:spcPct val="90000"/>
              </a:lnSpc>
            </a:pPr>
            <a:r>
              <a:rPr lang="hu-HU"/>
              <a:t>Az első szállítási réteg protokoll az NCP (hálózatvezérlési protokoll) elvileg egy tökéletes alhálózattal való együttműködésre epült</a:t>
            </a:r>
          </a:p>
          <a:p>
            <a:pPr>
              <a:lnSpc>
                <a:spcPct val="90000"/>
              </a:lnSpc>
            </a:pPr>
            <a:r>
              <a:rPr lang="hu-HU"/>
              <a:t>Egyszerűen átadta a TPDU-kat a hálózati rétegnek</a:t>
            </a:r>
          </a:p>
          <a:p>
            <a:pPr>
              <a:lnSpc>
                <a:spcPct val="90000"/>
              </a:lnSpc>
            </a:pPr>
            <a:r>
              <a:rPr lang="hu-HU"/>
              <a:t>Ahogy az ARPANET internetté vált csökkent az átvitel megbízhatósága</a:t>
            </a:r>
          </a:p>
          <a:p>
            <a:pPr>
              <a:lnSpc>
                <a:spcPct val="90000"/>
              </a:lnSpc>
            </a:pPr>
            <a:r>
              <a:rPr lang="hu-HU"/>
              <a:t>Ezért vezeték be az új protokollt a TCP-t</a:t>
            </a:r>
          </a:p>
        </p:txBody>
      </p:sp>
    </p:spTree>
    <p:extLst>
      <p:ext uri="{BB962C8B-B14F-4D97-AF65-F5344CB8AC3E}">
        <p14:creationId xmlns:p14="http://schemas.microsoft.com/office/powerpoint/2010/main" val="17068337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hu-HU"/>
              <a:t>TCP</a:t>
            </a:r>
          </a:p>
        </p:txBody>
      </p:sp>
      <p:sp>
        <p:nvSpPr>
          <p:cNvPr id="9219" name="Rectangle 3"/>
          <p:cNvSpPr>
            <a:spLocks noGrp="1" noChangeArrowheads="1"/>
          </p:cNvSpPr>
          <p:nvPr>
            <p:ph type="body" idx="1"/>
          </p:nvPr>
        </p:nvSpPr>
        <p:spPr/>
        <p:txBody>
          <a:bodyPr/>
          <a:lstStyle/>
          <a:p>
            <a:pPr>
              <a:lnSpc>
                <a:spcPct val="80000"/>
              </a:lnSpc>
            </a:pPr>
            <a:r>
              <a:rPr lang="hu-HU" sz="2400"/>
              <a:t>Fogadja a tetszőleges hosszúságú üzeneteket a felhasználói folyamattól és azokat maximum 64 kbájtos darabokra vágja szét</a:t>
            </a:r>
          </a:p>
          <a:p>
            <a:pPr>
              <a:lnSpc>
                <a:spcPct val="80000"/>
              </a:lnSpc>
            </a:pPr>
            <a:r>
              <a:rPr lang="hu-HU" sz="2400"/>
              <a:t>Ezekhez fejlécet fűz, majd elküldi őket datagramokként</a:t>
            </a:r>
          </a:p>
          <a:p>
            <a:pPr>
              <a:lnSpc>
                <a:spcPct val="80000"/>
              </a:lnSpc>
            </a:pPr>
            <a:r>
              <a:rPr lang="hu-HU" sz="2400"/>
              <a:t>Feladata, hogy időzítéseket kezelve szükség szerint újraadja őket, illetve hogy helyes sorrendben rakja össze őket az eredeti üzenetté</a:t>
            </a:r>
          </a:p>
          <a:p>
            <a:pPr>
              <a:lnSpc>
                <a:spcPct val="80000"/>
              </a:lnSpc>
            </a:pPr>
            <a:r>
              <a:rPr lang="hu-HU" sz="2400"/>
              <a:t>Minden csomagnak saját sorszáma van 32 biten címezve</a:t>
            </a:r>
          </a:p>
          <a:p>
            <a:pPr>
              <a:lnSpc>
                <a:spcPct val="80000"/>
              </a:lnSpc>
            </a:pPr>
            <a:r>
              <a:rPr lang="hu-HU" sz="2400"/>
              <a:t>A minimális fejrész 20 bájtos</a:t>
            </a:r>
          </a:p>
          <a:p>
            <a:pPr>
              <a:lnSpc>
                <a:spcPct val="80000"/>
              </a:lnSpc>
            </a:pPr>
            <a:r>
              <a:rPr lang="hu-HU" sz="2400"/>
              <a:t>Az összeköttetések végpontjai a cél illetve forrás portok</a:t>
            </a:r>
          </a:p>
          <a:p>
            <a:pPr>
              <a:lnSpc>
                <a:spcPct val="80000"/>
              </a:lnSpc>
            </a:pPr>
            <a:r>
              <a:rPr lang="hu-HU" sz="2400"/>
              <a:t>A sorszám és a ráültetett nyugta a szokásos funkciókat látják el – 32 bit hosszúak</a:t>
            </a:r>
          </a:p>
        </p:txBody>
      </p:sp>
    </p:spTree>
    <p:extLst>
      <p:ext uri="{BB962C8B-B14F-4D97-AF65-F5344CB8AC3E}">
        <p14:creationId xmlns:p14="http://schemas.microsoft.com/office/powerpoint/2010/main" val="373753177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hu-HU" sz="4000"/>
              <a:t>Az Internet hálózati rétege: az IP</a:t>
            </a:r>
          </a:p>
        </p:txBody>
      </p:sp>
      <p:sp>
        <p:nvSpPr>
          <p:cNvPr id="13315" name="Rectangle 3"/>
          <p:cNvSpPr>
            <a:spLocks noGrp="1" noChangeArrowheads="1"/>
          </p:cNvSpPr>
          <p:nvPr>
            <p:ph type="body" idx="1"/>
          </p:nvPr>
        </p:nvSpPr>
        <p:spPr/>
        <p:txBody>
          <a:bodyPr/>
          <a:lstStyle/>
          <a:p>
            <a:r>
              <a:rPr lang="hu-HU"/>
              <a:t>Az IP protokoll a 80-as években jelent meg </a:t>
            </a:r>
          </a:p>
          <a:p>
            <a:r>
              <a:rPr lang="hu-HU"/>
              <a:t>A protokoll összekötetés mentes</a:t>
            </a:r>
          </a:p>
          <a:p>
            <a:r>
              <a:rPr lang="hu-HU"/>
              <a:t>A hálózati réteg megbízhatatlan összekötetés menetes szolgálatot biztosít, így az összes megbízhatósági mechanizmust a szállítási rétegben kell megvalósítani</a:t>
            </a:r>
          </a:p>
        </p:txBody>
      </p:sp>
    </p:spTree>
    <p:extLst>
      <p:ext uri="{BB962C8B-B14F-4D97-AF65-F5344CB8AC3E}">
        <p14:creationId xmlns:p14="http://schemas.microsoft.com/office/powerpoint/2010/main" val="18871046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hu-HU"/>
              <a:t>IP</a:t>
            </a:r>
          </a:p>
        </p:txBody>
      </p:sp>
      <p:sp>
        <p:nvSpPr>
          <p:cNvPr id="14339" name="Rectangle 3"/>
          <p:cNvSpPr>
            <a:spLocks noGrp="1" noChangeArrowheads="1"/>
          </p:cNvSpPr>
          <p:nvPr>
            <p:ph type="body" idx="1"/>
          </p:nvPr>
        </p:nvSpPr>
        <p:spPr/>
        <p:txBody>
          <a:bodyPr/>
          <a:lstStyle/>
          <a:p>
            <a:r>
              <a:rPr lang="hu-HU"/>
              <a:t>Definiálja az adatátvitel </a:t>
            </a:r>
          </a:p>
          <a:p>
            <a:pPr lvl="1"/>
            <a:r>
              <a:rPr lang="hu-HU"/>
              <a:t>Legkisebb  egységét</a:t>
            </a:r>
          </a:p>
          <a:p>
            <a:pPr lvl="1"/>
            <a:r>
              <a:rPr lang="hu-HU"/>
              <a:t>Annak pontos formáját</a:t>
            </a:r>
          </a:p>
          <a:p>
            <a:pPr lvl="1"/>
            <a:r>
              <a:rPr lang="hu-HU"/>
              <a:t>Az útválasztást</a:t>
            </a:r>
          </a:p>
          <a:p>
            <a:pPr lvl="1"/>
            <a:r>
              <a:rPr lang="hu-HU"/>
              <a:t>Néhány további fontos szabályt, amelyek meghatározzák, hogy a hostok, IMP-k hogyan dolgozzák fel az IP csomagokat</a:t>
            </a:r>
          </a:p>
        </p:txBody>
      </p:sp>
    </p:spTree>
    <p:extLst>
      <p:ext uri="{BB962C8B-B14F-4D97-AF65-F5344CB8AC3E}">
        <p14:creationId xmlns:p14="http://schemas.microsoft.com/office/powerpoint/2010/main" val="4570975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hu-HU"/>
              <a:t>Működése </a:t>
            </a:r>
          </a:p>
        </p:txBody>
      </p:sp>
      <p:sp>
        <p:nvSpPr>
          <p:cNvPr id="15363" name="Rectangle 3"/>
          <p:cNvSpPr>
            <a:spLocks noGrp="1" noChangeArrowheads="1"/>
          </p:cNvSpPr>
          <p:nvPr>
            <p:ph type="body" idx="1"/>
          </p:nvPr>
        </p:nvSpPr>
        <p:spPr/>
        <p:txBody>
          <a:bodyPr/>
          <a:lstStyle/>
          <a:p>
            <a:r>
              <a:rPr lang="hu-HU"/>
              <a:t>A szállítási réteg a kapott üzeneteket max 64 Kbájtos datagramokra tördeli, melyek az útjuk során kisebb nagyobb darabokra lesznek felvágva</a:t>
            </a:r>
          </a:p>
          <a:p>
            <a:r>
              <a:rPr lang="hu-HU"/>
              <a:t>Ha az összes célba ért ott újra összerakásra kerülnek üzenetté</a:t>
            </a:r>
          </a:p>
          <a:p>
            <a:r>
              <a:rPr lang="hu-HU"/>
              <a:t>A datagram két részből áll: egy fejrészből és egy szövegrészből</a:t>
            </a:r>
          </a:p>
        </p:txBody>
      </p:sp>
    </p:spTree>
    <p:extLst>
      <p:ext uri="{BB962C8B-B14F-4D97-AF65-F5344CB8AC3E}">
        <p14:creationId xmlns:p14="http://schemas.microsoft.com/office/powerpoint/2010/main" val="29733527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hu-HU"/>
              <a:t>Hibakezelés </a:t>
            </a:r>
          </a:p>
        </p:txBody>
      </p:sp>
      <p:sp>
        <p:nvSpPr>
          <p:cNvPr id="12291" name="Rectangle 3"/>
          <p:cNvSpPr>
            <a:spLocks noGrp="1" noChangeArrowheads="1"/>
          </p:cNvSpPr>
          <p:nvPr>
            <p:ph type="body" idx="1"/>
          </p:nvPr>
        </p:nvSpPr>
        <p:spPr/>
        <p:txBody>
          <a:bodyPr/>
          <a:lstStyle/>
          <a:p>
            <a:pPr>
              <a:lnSpc>
                <a:spcPct val="80000"/>
              </a:lnSpc>
            </a:pPr>
            <a:r>
              <a:rPr lang="hu-HU" sz="2800"/>
              <a:t>Az adatátvitel és a kommunikáció fontos kérdése az átvitel során fellépő hibák kezelése</a:t>
            </a:r>
          </a:p>
          <a:p>
            <a:pPr>
              <a:lnSpc>
                <a:spcPct val="80000"/>
              </a:lnSpc>
            </a:pPr>
            <a:r>
              <a:rPr lang="hu-HU" sz="2800"/>
              <a:t>Ezt az alsó 3 rétegben kell megoldani</a:t>
            </a:r>
          </a:p>
          <a:p>
            <a:pPr>
              <a:lnSpc>
                <a:spcPct val="80000"/>
              </a:lnSpc>
            </a:pPr>
            <a:r>
              <a:rPr lang="hu-HU" sz="2800"/>
              <a:t>Az első hibakezelés a fizikai rétegben végezhető el</a:t>
            </a:r>
          </a:p>
          <a:p>
            <a:pPr>
              <a:lnSpc>
                <a:spcPct val="80000"/>
              </a:lnSpc>
            </a:pPr>
            <a:r>
              <a:rPr lang="hu-HU" sz="2800"/>
              <a:t>A zajok időtartamából következően lehetnek:</a:t>
            </a:r>
          </a:p>
          <a:p>
            <a:pPr lvl="1">
              <a:lnSpc>
                <a:spcPct val="80000"/>
              </a:lnSpc>
            </a:pPr>
            <a:r>
              <a:rPr lang="hu-HU" sz="2400"/>
              <a:t>Egyedi bithibák</a:t>
            </a:r>
          </a:p>
          <a:p>
            <a:pPr lvl="1">
              <a:lnSpc>
                <a:spcPct val="80000"/>
              </a:lnSpc>
            </a:pPr>
            <a:r>
              <a:rPr lang="hu-HU" sz="2400"/>
              <a:t>Csoportos bithibák</a:t>
            </a:r>
          </a:p>
          <a:p>
            <a:pPr>
              <a:lnSpc>
                <a:spcPct val="80000"/>
              </a:lnSpc>
            </a:pPr>
            <a:r>
              <a:rPr lang="hu-HU" sz="2800"/>
              <a:t>A gyakoribb esetben a hibák fennállási ideje többszöröse egy bit átviteli idejének, ezért a hibák hibacsomók formájában jelentkeznek</a:t>
            </a:r>
          </a:p>
        </p:txBody>
      </p:sp>
    </p:spTree>
    <p:extLst>
      <p:ext uri="{BB962C8B-B14F-4D97-AF65-F5344CB8AC3E}">
        <p14:creationId xmlns:p14="http://schemas.microsoft.com/office/powerpoint/2010/main" val="4833210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hu-HU"/>
              <a:t>Hibakezelés </a:t>
            </a:r>
          </a:p>
        </p:txBody>
      </p:sp>
      <p:sp>
        <p:nvSpPr>
          <p:cNvPr id="13315" name="Rectangle 3"/>
          <p:cNvSpPr>
            <a:spLocks noGrp="1" noChangeArrowheads="1"/>
          </p:cNvSpPr>
          <p:nvPr>
            <p:ph type="body" idx="1"/>
          </p:nvPr>
        </p:nvSpPr>
        <p:spPr/>
        <p:txBody>
          <a:bodyPr/>
          <a:lstStyle/>
          <a:p>
            <a:pPr>
              <a:lnSpc>
                <a:spcPct val="90000"/>
              </a:lnSpc>
            </a:pPr>
            <a:r>
              <a:rPr lang="hu-HU"/>
              <a:t>Egyedi bithibák kezelésére a hibajavító (error correcting codes – ECC) és hibajelző kódok (error detecting codes) alkalmazása ad lehetőséget</a:t>
            </a:r>
          </a:p>
          <a:p>
            <a:pPr>
              <a:lnSpc>
                <a:spcPct val="90000"/>
              </a:lnSpc>
            </a:pPr>
            <a:r>
              <a:rPr lang="hu-HU"/>
              <a:t>A redundáns kódok alkalmazásakor a bitcsoportot alkotó eredetileg m bites kódot r db bittel egészítik ki</a:t>
            </a:r>
          </a:p>
          <a:p>
            <a:pPr>
              <a:lnSpc>
                <a:spcPct val="90000"/>
              </a:lnSpc>
            </a:pPr>
            <a:r>
              <a:rPr lang="hu-HU"/>
              <a:t>A redundáns bitcsoport elnevezése </a:t>
            </a:r>
            <a:r>
              <a:rPr lang="hu-HU" b="1"/>
              <a:t>kódszó</a:t>
            </a:r>
          </a:p>
        </p:txBody>
      </p:sp>
    </p:spTree>
    <p:extLst>
      <p:ext uri="{BB962C8B-B14F-4D97-AF65-F5344CB8AC3E}">
        <p14:creationId xmlns:p14="http://schemas.microsoft.com/office/powerpoint/2010/main" val="31588542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hu-HU"/>
              <a:t>Hamming távolság</a:t>
            </a:r>
          </a:p>
        </p:txBody>
      </p:sp>
      <p:sp>
        <p:nvSpPr>
          <p:cNvPr id="14339" name="Rectangle 3"/>
          <p:cNvSpPr>
            <a:spLocks noGrp="1" noChangeArrowheads="1"/>
          </p:cNvSpPr>
          <p:nvPr>
            <p:ph type="body" idx="1"/>
          </p:nvPr>
        </p:nvSpPr>
        <p:spPr/>
        <p:txBody>
          <a:bodyPr/>
          <a:lstStyle/>
          <a:p>
            <a:pPr>
              <a:lnSpc>
                <a:spcPct val="90000"/>
              </a:lnSpc>
            </a:pPr>
            <a:r>
              <a:rPr lang="hu-HU"/>
              <a:t>Két tetszőleges kódszót megadva, mindig megállapítható, hány bitben különböznek</a:t>
            </a:r>
          </a:p>
          <a:p>
            <a:pPr>
              <a:lnSpc>
                <a:spcPct val="90000"/>
              </a:lnSpc>
            </a:pPr>
            <a:r>
              <a:rPr lang="hu-HU"/>
              <a:t>A két szó XOR kapcsolata által adott eredményben az 1-esek száma adja a különbséget, ez a két szó </a:t>
            </a:r>
            <a:r>
              <a:rPr lang="hu-HU" b="1"/>
              <a:t>Hamming távolsága</a:t>
            </a:r>
          </a:p>
          <a:p>
            <a:pPr>
              <a:lnSpc>
                <a:spcPct val="90000"/>
              </a:lnSpc>
            </a:pPr>
            <a:r>
              <a:rPr lang="hu-HU">
                <a:solidFill>
                  <a:srgbClr val="FF0000"/>
                </a:solidFill>
              </a:rPr>
              <a:t>Ha két kódszó k Hamming távolságú, akkor ez egyik a másikba k darab egyedi hibával konvertálódhat át</a:t>
            </a:r>
          </a:p>
        </p:txBody>
      </p:sp>
    </p:spTree>
    <p:extLst>
      <p:ext uri="{BB962C8B-B14F-4D97-AF65-F5344CB8AC3E}">
        <p14:creationId xmlns:p14="http://schemas.microsoft.com/office/powerpoint/2010/main" val="388980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Alapvető hálózati összetevők</a:t>
            </a:r>
            <a:endParaRPr lang="hu-HU" dirty="0"/>
          </a:p>
        </p:txBody>
      </p:sp>
      <p:sp>
        <p:nvSpPr>
          <p:cNvPr id="3" name="Tartalom helye 2"/>
          <p:cNvSpPr>
            <a:spLocks noGrp="1"/>
          </p:cNvSpPr>
          <p:nvPr>
            <p:ph idx="1"/>
          </p:nvPr>
        </p:nvSpPr>
        <p:spPr/>
        <p:txBody>
          <a:bodyPr>
            <a:normAutofit lnSpcReduction="10000"/>
          </a:bodyPr>
          <a:lstStyle/>
          <a:p>
            <a:r>
              <a:rPr lang="hu-HU" dirty="0" smtClean="0"/>
              <a:t>A hálózatok sokfajta összetevőből épülnek fel. Ezek közé sorolhatjuk például a személyi számítógépeket, a kiszolgálókat, a hálózati eszközöket és a kábeleket. Az összetevőket négy nagy csoportba sorolhatjuk:</a:t>
            </a:r>
          </a:p>
          <a:p>
            <a:pPr lvl="1"/>
            <a:r>
              <a:rPr lang="hu-HU" dirty="0" smtClean="0"/>
              <a:t>Állomások</a:t>
            </a:r>
          </a:p>
          <a:p>
            <a:pPr lvl="1"/>
            <a:r>
              <a:rPr lang="hu-HU" dirty="0" smtClean="0"/>
              <a:t>Megosztott perifériák</a:t>
            </a:r>
          </a:p>
          <a:p>
            <a:pPr lvl="1"/>
            <a:r>
              <a:rPr lang="hu-HU" dirty="0" smtClean="0"/>
              <a:t>Hálózati készülékek</a:t>
            </a:r>
          </a:p>
          <a:p>
            <a:pPr lvl="1"/>
            <a:r>
              <a:rPr lang="hu-HU" dirty="0" smtClean="0"/>
              <a:t>Hálózati átviteli közegek</a:t>
            </a:r>
          </a:p>
        </p:txBody>
      </p:sp>
    </p:spTree>
    <p:extLst>
      <p:ext uri="{BB962C8B-B14F-4D97-AF65-F5344CB8AC3E}">
        <p14:creationId xmlns:p14="http://schemas.microsoft.com/office/powerpoint/2010/main" val="11451400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hu-HU"/>
          </a:p>
        </p:txBody>
      </p:sp>
      <p:sp>
        <p:nvSpPr>
          <p:cNvPr id="15363" name="Rectangle 3"/>
          <p:cNvSpPr>
            <a:spLocks noGrp="1" noChangeArrowheads="1"/>
          </p:cNvSpPr>
          <p:nvPr>
            <p:ph type="body" idx="1"/>
          </p:nvPr>
        </p:nvSpPr>
        <p:spPr/>
        <p:txBody>
          <a:bodyPr/>
          <a:lstStyle/>
          <a:p>
            <a:r>
              <a:rPr lang="hu-HU"/>
              <a:t>Egy teljes rendszer Hamming távolságát úgy határozzuk meg, hogy képezzük minden lehetséges kódszó pár közötti Hamming távolságot, és ezek közül a legkisebb lesz az eredmény </a:t>
            </a:r>
          </a:p>
        </p:txBody>
      </p:sp>
    </p:spTree>
    <p:extLst>
      <p:ext uri="{BB962C8B-B14F-4D97-AF65-F5344CB8AC3E}">
        <p14:creationId xmlns:p14="http://schemas.microsoft.com/office/powerpoint/2010/main" val="339539195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hu-HU"/>
              <a:t>Csoportos hibakezelés</a:t>
            </a:r>
          </a:p>
        </p:txBody>
      </p:sp>
      <p:sp>
        <p:nvSpPr>
          <p:cNvPr id="16387" name="Rectangle 3"/>
          <p:cNvSpPr>
            <a:spLocks noGrp="1" noChangeArrowheads="1"/>
          </p:cNvSpPr>
          <p:nvPr>
            <p:ph type="body" idx="1"/>
          </p:nvPr>
        </p:nvSpPr>
        <p:spPr/>
        <p:txBody>
          <a:bodyPr/>
          <a:lstStyle/>
          <a:p>
            <a:r>
              <a:rPr lang="hu-HU" sz="2800"/>
              <a:t>Ha egy kódszavakból álló blokkhoz szavanként egyetlen paritásbitet adunk, akkor csoportos hiba esetén az észlelés valószínűsége 0.5 lesz</a:t>
            </a:r>
          </a:p>
          <a:p>
            <a:r>
              <a:rPr lang="hu-HU" sz="2800"/>
              <a:t>Ez növelhető oly módon, hogy a blokkot egy n*k elemű mátrixnak tekintjük</a:t>
            </a:r>
          </a:p>
          <a:p>
            <a:r>
              <a:rPr lang="hu-HU" sz="2800"/>
              <a:t>A paritásbitet oszloponként is kiszámítjuk és azt is elküldjük</a:t>
            </a:r>
          </a:p>
          <a:p>
            <a:r>
              <a:rPr lang="hu-HU" sz="2800"/>
              <a:t>A módszer egyetlen n bites csoporthiba észlelésére képes</a:t>
            </a:r>
          </a:p>
        </p:txBody>
      </p:sp>
    </p:spTree>
    <p:extLst>
      <p:ext uri="{BB962C8B-B14F-4D97-AF65-F5344CB8AC3E}">
        <p14:creationId xmlns:p14="http://schemas.microsoft.com/office/powerpoint/2010/main" val="32324954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hu-HU" sz="4000"/>
              <a:t>CRC – Cyclic Redundancy Check</a:t>
            </a:r>
          </a:p>
        </p:txBody>
      </p:sp>
      <p:sp>
        <p:nvSpPr>
          <p:cNvPr id="17411" name="Rectangle 3"/>
          <p:cNvSpPr>
            <a:spLocks noGrp="1" noChangeArrowheads="1"/>
          </p:cNvSpPr>
          <p:nvPr>
            <p:ph type="body" idx="1"/>
          </p:nvPr>
        </p:nvSpPr>
        <p:spPr/>
        <p:txBody>
          <a:bodyPr/>
          <a:lstStyle/>
          <a:p>
            <a:pPr>
              <a:lnSpc>
                <a:spcPct val="80000"/>
              </a:lnSpc>
            </a:pPr>
            <a:r>
              <a:rPr lang="hu-HU" sz="2800"/>
              <a:t>A csoportos hibák esetén inkább egy másik módszert használnak</a:t>
            </a:r>
          </a:p>
          <a:p>
            <a:pPr>
              <a:lnSpc>
                <a:spcPct val="80000"/>
              </a:lnSpc>
            </a:pPr>
            <a:r>
              <a:rPr lang="hu-HU" sz="2800"/>
              <a:t>Az 1 keretnyi adatot egy előre meghatározott bitsorozattal „elosztunk” és a „maradékot” a keret részeként továbbítjuk</a:t>
            </a:r>
          </a:p>
          <a:p>
            <a:pPr>
              <a:lnSpc>
                <a:spcPct val="80000"/>
              </a:lnSpc>
            </a:pPr>
            <a:r>
              <a:rPr lang="hu-HU" sz="2800"/>
              <a:t>A vevő oldalon ugyanezt az osztást végezzük el, és ha a maradék egyezik akkor hibátlan az átvitel</a:t>
            </a:r>
          </a:p>
          <a:p>
            <a:pPr>
              <a:lnSpc>
                <a:spcPct val="80000"/>
              </a:lnSpc>
            </a:pPr>
            <a:r>
              <a:rPr lang="hu-HU" sz="2800"/>
              <a:t>3 szabványos bitsorozat terjedt el:</a:t>
            </a:r>
          </a:p>
          <a:p>
            <a:pPr lvl="1">
              <a:lnSpc>
                <a:spcPct val="80000"/>
              </a:lnSpc>
            </a:pPr>
            <a:r>
              <a:rPr lang="hu-HU" sz="2400"/>
              <a:t>CRC-12	6 bites karakterek átvitelekor</a:t>
            </a:r>
          </a:p>
          <a:p>
            <a:pPr lvl="1">
              <a:lnSpc>
                <a:spcPct val="80000"/>
              </a:lnSpc>
            </a:pPr>
            <a:r>
              <a:rPr lang="hu-HU" sz="2400"/>
              <a:t>CRC-16	8 bites karakterek átvitelekor</a:t>
            </a:r>
          </a:p>
          <a:p>
            <a:pPr lvl="1">
              <a:lnSpc>
                <a:spcPct val="80000"/>
              </a:lnSpc>
            </a:pPr>
            <a:r>
              <a:rPr lang="hu-HU" sz="2400"/>
              <a:t>CRC-CCITT	8 bites karakterek átvitelekor</a:t>
            </a:r>
          </a:p>
        </p:txBody>
      </p:sp>
    </p:spTree>
    <p:extLst>
      <p:ext uri="{BB962C8B-B14F-4D97-AF65-F5344CB8AC3E}">
        <p14:creationId xmlns:p14="http://schemas.microsoft.com/office/powerpoint/2010/main" val="31114742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hu-HU"/>
              <a:t>Adattömörítés </a:t>
            </a:r>
          </a:p>
        </p:txBody>
      </p:sp>
      <p:sp>
        <p:nvSpPr>
          <p:cNvPr id="11267" name="Rectangle 3"/>
          <p:cNvSpPr>
            <a:spLocks noGrp="1" noChangeArrowheads="1"/>
          </p:cNvSpPr>
          <p:nvPr>
            <p:ph type="body" idx="1"/>
          </p:nvPr>
        </p:nvSpPr>
        <p:spPr>
          <a:xfrm>
            <a:off x="457200" y="1600200"/>
            <a:ext cx="8229600" cy="1828800"/>
          </a:xfrm>
        </p:spPr>
        <p:txBody>
          <a:bodyPr/>
          <a:lstStyle/>
          <a:p>
            <a:pPr>
              <a:lnSpc>
                <a:spcPct val="80000"/>
              </a:lnSpc>
            </a:pPr>
            <a:r>
              <a:rPr lang="hu-HU" sz="2000"/>
              <a:t>Mivel a hálózat használatáért fizetni kell , nem mindegy hogy időegység alatt mennyi információt viszünk át a hálózaton</a:t>
            </a:r>
          </a:p>
          <a:p>
            <a:pPr>
              <a:lnSpc>
                <a:spcPct val="80000"/>
              </a:lnSpc>
            </a:pPr>
            <a:r>
              <a:rPr lang="hu-HU" sz="2000"/>
              <a:t>Az adtok ábrázolása általában redundáns</a:t>
            </a:r>
          </a:p>
          <a:p>
            <a:pPr>
              <a:lnSpc>
                <a:spcPct val="80000"/>
              </a:lnSpc>
            </a:pPr>
            <a:r>
              <a:rPr lang="hu-HU" sz="2000"/>
              <a:t>A csatornán elküldött információt tekinthetjük egy egyfajta szimbólumsorozatnak, amely egy adott ABC –ből származnak</a:t>
            </a:r>
          </a:p>
          <a:p>
            <a:pPr>
              <a:lnSpc>
                <a:spcPct val="80000"/>
              </a:lnSpc>
            </a:pPr>
            <a:r>
              <a:rPr lang="hu-HU" sz="2000"/>
              <a:t>Az adattömörítés elve:</a:t>
            </a:r>
          </a:p>
        </p:txBody>
      </p:sp>
      <p:sp>
        <p:nvSpPr>
          <p:cNvPr id="11268" name="AutoShape 4"/>
          <p:cNvSpPr>
            <a:spLocks noChangeArrowheads="1"/>
          </p:cNvSpPr>
          <p:nvPr/>
        </p:nvSpPr>
        <p:spPr bwMode="auto">
          <a:xfrm>
            <a:off x="611188" y="4292600"/>
            <a:ext cx="1584325" cy="865188"/>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Tömörítetlen</a:t>
            </a:r>
            <a:br>
              <a:rPr lang="hu-HU" b="1"/>
            </a:br>
            <a:r>
              <a:rPr lang="hu-HU" b="1"/>
              <a:t>adat</a:t>
            </a:r>
          </a:p>
        </p:txBody>
      </p:sp>
      <p:sp>
        <p:nvSpPr>
          <p:cNvPr id="11269" name="AutoShape 5"/>
          <p:cNvSpPr>
            <a:spLocks noChangeArrowheads="1"/>
          </p:cNvSpPr>
          <p:nvPr/>
        </p:nvSpPr>
        <p:spPr bwMode="auto">
          <a:xfrm>
            <a:off x="2771775" y="4292600"/>
            <a:ext cx="1584325" cy="865188"/>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Előkészítés </a:t>
            </a:r>
          </a:p>
        </p:txBody>
      </p:sp>
      <p:sp>
        <p:nvSpPr>
          <p:cNvPr id="11270" name="AutoShape 6"/>
          <p:cNvSpPr>
            <a:spLocks noChangeArrowheads="1"/>
          </p:cNvSpPr>
          <p:nvPr/>
        </p:nvSpPr>
        <p:spPr bwMode="auto">
          <a:xfrm>
            <a:off x="4932363" y="4292600"/>
            <a:ext cx="1584325" cy="865188"/>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Feldolgozás </a:t>
            </a:r>
          </a:p>
        </p:txBody>
      </p:sp>
      <p:sp>
        <p:nvSpPr>
          <p:cNvPr id="11271" name="AutoShape 7"/>
          <p:cNvSpPr>
            <a:spLocks noChangeArrowheads="1"/>
          </p:cNvSpPr>
          <p:nvPr/>
        </p:nvSpPr>
        <p:spPr bwMode="auto">
          <a:xfrm>
            <a:off x="7019925" y="4292600"/>
            <a:ext cx="1584325" cy="865188"/>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Tömörített</a:t>
            </a:r>
            <a:br>
              <a:rPr lang="hu-HU" b="1"/>
            </a:br>
            <a:r>
              <a:rPr lang="hu-HU" b="1"/>
              <a:t>adat</a:t>
            </a:r>
          </a:p>
        </p:txBody>
      </p:sp>
      <p:cxnSp>
        <p:nvCxnSpPr>
          <p:cNvPr id="11272" name="AutoShape 8"/>
          <p:cNvCxnSpPr>
            <a:cxnSpLocks noChangeShapeType="1"/>
            <a:stCxn id="11268" idx="3"/>
            <a:endCxn id="11269" idx="1"/>
          </p:cNvCxnSpPr>
          <p:nvPr/>
        </p:nvCxnSpPr>
        <p:spPr bwMode="auto">
          <a:xfrm>
            <a:off x="2195513" y="4725988"/>
            <a:ext cx="576262" cy="0"/>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3" name="AutoShape 9"/>
          <p:cNvCxnSpPr>
            <a:cxnSpLocks noChangeShapeType="1"/>
            <a:stCxn id="11269" idx="3"/>
            <a:endCxn id="11270" idx="1"/>
          </p:cNvCxnSpPr>
          <p:nvPr/>
        </p:nvCxnSpPr>
        <p:spPr bwMode="auto">
          <a:xfrm>
            <a:off x="4356100" y="4725988"/>
            <a:ext cx="576263" cy="0"/>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74" name="AutoShape 10"/>
          <p:cNvCxnSpPr>
            <a:cxnSpLocks noChangeShapeType="1"/>
            <a:stCxn id="11270" idx="3"/>
            <a:endCxn id="11271" idx="1"/>
          </p:cNvCxnSpPr>
          <p:nvPr/>
        </p:nvCxnSpPr>
        <p:spPr bwMode="auto">
          <a:xfrm>
            <a:off x="6516688" y="4725988"/>
            <a:ext cx="503237" cy="0"/>
          </a:xfrm>
          <a:prstGeom prst="straightConnector1">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75" name="AutoShape 11"/>
          <p:cNvSpPr>
            <a:spLocks noChangeArrowheads="1"/>
          </p:cNvSpPr>
          <p:nvPr/>
        </p:nvSpPr>
        <p:spPr bwMode="auto">
          <a:xfrm>
            <a:off x="1116013" y="3716338"/>
            <a:ext cx="7416800" cy="504825"/>
          </a:xfrm>
          <a:prstGeom prst="rightArrow">
            <a:avLst>
              <a:gd name="adj1" fmla="val 50000"/>
              <a:gd name="adj2" fmla="val 36729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Tömörítés </a:t>
            </a:r>
          </a:p>
        </p:txBody>
      </p:sp>
      <p:sp>
        <p:nvSpPr>
          <p:cNvPr id="11276" name="AutoShape 12"/>
          <p:cNvSpPr>
            <a:spLocks noChangeArrowheads="1"/>
          </p:cNvSpPr>
          <p:nvPr/>
        </p:nvSpPr>
        <p:spPr bwMode="auto">
          <a:xfrm>
            <a:off x="755650" y="5300663"/>
            <a:ext cx="7272338" cy="504825"/>
          </a:xfrm>
          <a:prstGeom prst="leftArrow">
            <a:avLst>
              <a:gd name="adj1" fmla="val 50000"/>
              <a:gd name="adj2" fmla="val 36014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Kicsomagolás </a:t>
            </a:r>
          </a:p>
        </p:txBody>
      </p:sp>
    </p:spTree>
    <p:extLst>
      <p:ext uri="{BB962C8B-B14F-4D97-AF65-F5344CB8AC3E}">
        <p14:creationId xmlns:p14="http://schemas.microsoft.com/office/powerpoint/2010/main" val="27508268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hu-HU"/>
              <a:t>Adattömörítés</a:t>
            </a:r>
          </a:p>
        </p:txBody>
      </p:sp>
      <p:sp>
        <p:nvSpPr>
          <p:cNvPr id="12291" name="Rectangle 3"/>
          <p:cNvSpPr>
            <a:spLocks noGrp="1" noChangeArrowheads="1"/>
          </p:cNvSpPr>
          <p:nvPr>
            <p:ph type="body" idx="1"/>
          </p:nvPr>
        </p:nvSpPr>
        <p:spPr/>
        <p:txBody>
          <a:bodyPr/>
          <a:lstStyle/>
          <a:p>
            <a:r>
              <a:rPr lang="hu-HU"/>
              <a:t>A tömörítés lehet:</a:t>
            </a:r>
          </a:p>
          <a:p>
            <a:pPr lvl="1"/>
            <a:r>
              <a:rPr lang="hu-HU"/>
              <a:t>Szimmetrikus:</a:t>
            </a:r>
          </a:p>
          <a:p>
            <a:pPr lvl="2"/>
            <a:r>
              <a:rPr lang="hu-HU"/>
              <a:t>A tömörítés és a kicsomagolás azonos eljárás</a:t>
            </a:r>
          </a:p>
          <a:p>
            <a:pPr lvl="1"/>
            <a:r>
              <a:rPr lang="hu-HU"/>
              <a:t>Aszimmetrikus:</a:t>
            </a:r>
          </a:p>
          <a:p>
            <a:pPr lvl="2"/>
            <a:r>
              <a:rPr lang="hu-HU"/>
              <a:t>A tömörítés hosszabb idejű míg a kicsomagolás rövidebb idejű</a:t>
            </a:r>
          </a:p>
          <a:p>
            <a:r>
              <a:rPr lang="hu-HU"/>
              <a:t>Ha jó tömörítést akarunk elérni akkor az információ lényegtelen részét eldobhatjuk (pl. képtömörítések)</a:t>
            </a:r>
          </a:p>
        </p:txBody>
      </p:sp>
    </p:spTree>
    <p:extLst>
      <p:ext uri="{BB962C8B-B14F-4D97-AF65-F5344CB8AC3E}">
        <p14:creationId xmlns:p14="http://schemas.microsoft.com/office/powerpoint/2010/main" val="25693432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hu-HU"/>
              <a:t>Adattömörítés</a:t>
            </a:r>
          </a:p>
        </p:txBody>
      </p:sp>
      <p:sp>
        <p:nvSpPr>
          <p:cNvPr id="13315" name="Rectangle 3"/>
          <p:cNvSpPr>
            <a:spLocks noGrp="1" noChangeArrowheads="1"/>
          </p:cNvSpPr>
          <p:nvPr>
            <p:ph type="body" idx="1"/>
          </p:nvPr>
        </p:nvSpPr>
        <p:spPr/>
        <p:txBody>
          <a:bodyPr/>
          <a:lstStyle/>
          <a:p>
            <a:pPr>
              <a:lnSpc>
                <a:spcPct val="80000"/>
              </a:lnSpc>
            </a:pPr>
            <a:r>
              <a:rPr lang="hu-HU" sz="2800"/>
              <a:t>Adattömörítésnél lényeges hogy az eredeti információt helyre állítsuk</a:t>
            </a:r>
          </a:p>
          <a:p>
            <a:pPr>
              <a:lnSpc>
                <a:spcPct val="80000"/>
              </a:lnSpc>
            </a:pPr>
            <a:r>
              <a:rPr lang="hu-HU" sz="2800"/>
              <a:t>Néhány tömörítési eljárás:</a:t>
            </a:r>
          </a:p>
          <a:p>
            <a:pPr lvl="1">
              <a:lnSpc>
                <a:spcPct val="80000"/>
              </a:lnSpc>
            </a:pPr>
            <a:r>
              <a:rPr lang="hu-HU" sz="2400"/>
              <a:t>Darabszám-kódolás</a:t>
            </a:r>
          </a:p>
          <a:p>
            <a:pPr lvl="1">
              <a:lnSpc>
                <a:spcPct val="80000"/>
              </a:lnSpc>
            </a:pPr>
            <a:r>
              <a:rPr lang="hu-HU" sz="2400"/>
              <a:t>Szimbólumsor-helyettesítés</a:t>
            </a:r>
          </a:p>
          <a:p>
            <a:pPr lvl="1">
              <a:lnSpc>
                <a:spcPct val="80000"/>
              </a:lnSpc>
            </a:pPr>
            <a:r>
              <a:rPr lang="hu-HU" sz="2400"/>
              <a:t>Minta helyettesítés</a:t>
            </a:r>
          </a:p>
          <a:p>
            <a:pPr lvl="1">
              <a:lnSpc>
                <a:spcPct val="80000"/>
              </a:lnSpc>
            </a:pPr>
            <a:r>
              <a:rPr lang="hu-HU" sz="2400"/>
              <a:t>Sorozathossz kódolás</a:t>
            </a:r>
          </a:p>
          <a:p>
            <a:pPr lvl="1">
              <a:lnSpc>
                <a:spcPct val="80000"/>
              </a:lnSpc>
            </a:pPr>
            <a:r>
              <a:rPr lang="hu-HU" sz="2400"/>
              <a:t>Huffmann kódolás</a:t>
            </a:r>
          </a:p>
          <a:p>
            <a:pPr lvl="1">
              <a:lnSpc>
                <a:spcPct val="80000"/>
              </a:lnSpc>
            </a:pPr>
            <a:r>
              <a:rPr lang="hu-HU" sz="2400"/>
              <a:t>Aritmetikai kódolás</a:t>
            </a:r>
          </a:p>
          <a:p>
            <a:pPr lvl="1">
              <a:lnSpc>
                <a:spcPct val="80000"/>
              </a:lnSpc>
            </a:pPr>
            <a:r>
              <a:rPr lang="hu-HU" sz="2400"/>
              <a:t>Transzformációs kódolás</a:t>
            </a:r>
          </a:p>
          <a:p>
            <a:pPr lvl="1">
              <a:lnSpc>
                <a:spcPct val="80000"/>
              </a:lnSpc>
            </a:pPr>
            <a:r>
              <a:rPr lang="hu-HU" sz="2400"/>
              <a:t>Subband kódolás</a:t>
            </a:r>
          </a:p>
          <a:p>
            <a:pPr lvl="1">
              <a:lnSpc>
                <a:spcPct val="80000"/>
              </a:lnSpc>
            </a:pPr>
            <a:r>
              <a:rPr lang="hu-HU" sz="2400"/>
              <a:t>Predikáció vagy relatív kódolás</a:t>
            </a:r>
          </a:p>
        </p:txBody>
      </p:sp>
    </p:spTree>
    <p:extLst>
      <p:ext uri="{BB962C8B-B14F-4D97-AF65-F5344CB8AC3E}">
        <p14:creationId xmlns:p14="http://schemas.microsoft.com/office/powerpoint/2010/main" val="344490999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hu-HU"/>
              <a:t>Adattömörítés</a:t>
            </a:r>
          </a:p>
        </p:txBody>
      </p:sp>
      <p:sp>
        <p:nvSpPr>
          <p:cNvPr id="16387" name="Rectangle 3"/>
          <p:cNvSpPr>
            <a:spLocks noGrp="1" noChangeArrowheads="1"/>
          </p:cNvSpPr>
          <p:nvPr>
            <p:ph type="body" idx="1"/>
          </p:nvPr>
        </p:nvSpPr>
        <p:spPr/>
        <p:txBody>
          <a:bodyPr/>
          <a:lstStyle/>
          <a:p>
            <a:r>
              <a:rPr lang="hu-HU" dirty="0" err="1" smtClean="0"/>
              <a:t>Huffman</a:t>
            </a:r>
            <a:r>
              <a:rPr lang="hu-HU" dirty="0" smtClean="0"/>
              <a:t> </a:t>
            </a:r>
            <a:r>
              <a:rPr lang="hu-HU" dirty="0"/>
              <a:t>kódolás</a:t>
            </a:r>
          </a:p>
          <a:p>
            <a:pPr lvl="1"/>
            <a:r>
              <a:rPr lang="hu-HU" dirty="0"/>
              <a:t>egyes jelek, vagy bájtsorozatok előfordulási gyakoriságát figyeli, és a generált kód hossza ettől függ</a:t>
            </a:r>
          </a:p>
          <a:p>
            <a:pPr lvl="1"/>
            <a:r>
              <a:rPr lang="hu-HU" dirty="0"/>
              <a:t>Az eljárás lényege egy optimális kódfa előállítása</a:t>
            </a:r>
          </a:p>
        </p:txBody>
      </p:sp>
    </p:spTree>
    <p:extLst>
      <p:ext uri="{BB962C8B-B14F-4D97-AF65-F5344CB8AC3E}">
        <p14:creationId xmlns:p14="http://schemas.microsoft.com/office/powerpoint/2010/main" val="269640607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hu-HU"/>
              <a:t>Huffman kódolás</a:t>
            </a:r>
          </a:p>
        </p:txBody>
      </p:sp>
      <p:sp>
        <p:nvSpPr>
          <p:cNvPr id="17411" name="Rectangle 3"/>
          <p:cNvSpPr>
            <a:spLocks noGrp="1" noChangeArrowheads="1"/>
          </p:cNvSpPr>
          <p:nvPr>
            <p:ph type="body" idx="1"/>
          </p:nvPr>
        </p:nvSpPr>
        <p:spPr/>
        <p:txBody>
          <a:bodyPr/>
          <a:lstStyle/>
          <a:p>
            <a:pPr>
              <a:lnSpc>
                <a:spcPct val="90000"/>
              </a:lnSpc>
            </a:pPr>
            <a:r>
              <a:rPr lang="hu-HU" sz="2400"/>
              <a:t>Vegyünk fel minden jelet relatív gyakoriságával együtt egy gráf csúcspontjaként</a:t>
            </a:r>
          </a:p>
          <a:p>
            <a:pPr>
              <a:lnSpc>
                <a:spcPct val="90000"/>
              </a:lnSpc>
            </a:pPr>
            <a:r>
              <a:rPr lang="hu-HU" sz="2400"/>
              <a:t>Ezek lesznek a fa levelei</a:t>
            </a:r>
          </a:p>
          <a:p>
            <a:pPr>
              <a:lnSpc>
                <a:spcPct val="90000"/>
              </a:lnSpc>
            </a:pPr>
            <a:r>
              <a:rPr lang="hu-HU" sz="2400"/>
              <a:t>Vonjuk össze a két legkisebb gyakoriságú csúcspontot egy közös csúcspontba</a:t>
            </a:r>
          </a:p>
          <a:p>
            <a:pPr>
              <a:lnSpc>
                <a:spcPct val="90000"/>
              </a:lnSpc>
            </a:pPr>
            <a:r>
              <a:rPr lang="hu-HU" sz="2400"/>
              <a:t>Az új csúcs gyakorisága legyen az eredeti gyakoriságok összege</a:t>
            </a:r>
          </a:p>
          <a:p>
            <a:pPr>
              <a:lnSpc>
                <a:spcPct val="90000"/>
              </a:lnSpc>
            </a:pPr>
            <a:r>
              <a:rPr lang="hu-HU" sz="2400"/>
              <a:t>Az összevont csúcsokat hagyjuk ki a további összevonásokból</a:t>
            </a:r>
          </a:p>
          <a:p>
            <a:pPr>
              <a:lnSpc>
                <a:spcPct val="90000"/>
              </a:lnSpc>
            </a:pPr>
            <a:r>
              <a:rPr lang="hu-HU" sz="2400"/>
              <a:t>Ismételjük az összevonásokat addig amíg egyetlen egy csúcsunk marad</a:t>
            </a:r>
          </a:p>
          <a:p>
            <a:pPr>
              <a:lnSpc>
                <a:spcPct val="90000"/>
              </a:lnSpc>
            </a:pPr>
            <a:r>
              <a:rPr lang="hu-HU" sz="2400"/>
              <a:t>Ez lesz a kódfa gyökere </a:t>
            </a:r>
          </a:p>
        </p:txBody>
      </p:sp>
    </p:spTree>
    <p:extLst>
      <p:ext uri="{BB962C8B-B14F-4D97-AF65-F5344CB8AC3E}">
        <p14:creationId xmlns:p14="http://schemas.microsoft.com/office/powerpoint/2010/main" val="387133711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hu-HU"/>
              <a:t>Huffman kódolás</a:t>
            </a:r>
          </a:p>
        </p:txBody>
      </p:sp>
      <p:sp>
        <p:nvSpPr>
          <p:cNvPr id="18438" name="Rectangle 6"/>
          <p:cNvSpPr>
            <a:spLocks noGrp="1" noChangeArrowheads="1"/>
          </p:cNvSpPr>
          <p:nvPr>
            <p:ph type="body" idx="1"/>
          </p:nvPr>
        </p:nvSpPr>
        <p:spPr>
          <a:xfrm>
            <a:off x="457200" y="1600200"/>
            <a:ext cx="8229600" cy="460375"/>
          </a:xfrm>
        </p:spPr>
        <p:txBody>
          <a:bodyPr/>
          <a:lstStyle/>
          <a:p>
            <a:pPr>
              <a:lnSpc>
                <a:spcPct val="80000"/>
              </a:lnSpc>
            </a:pPr>
            <a:r>
              <a:rPr lang="hu-HU" sz="2800"/>
              <a:t>A tömörítendő szó : FELESLEGES</a:t>
            </a:r>
          </a:p>
        </p:txBody>
      </p:sp>
      <p:sp>
        <p:nvSpPr>
          <p:cNvPr id="18440" name="Oval 8"/>
          <p:cNvSpPr>
            <a:spLocks noChangeArrowheads="1"/>
          </p:cNvSpPr>
          <p:nvPr/>
        </p:nvSpPr>
        <p:spPr bwMode="auto">
          <a:xfrm>
            <a:off x="684213" y="5876925"/>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E,4</a:t>
            </a:r>
          </a:p>
        </p:txBody>
      </p:sp>
      <p:sp>
        <p:nvSpPr>
          <p:cNvPr id="18441" name="Oval 9"/>
          <p:cNvSpPr>
            <a:spLocks noChangeArrowheads="1"/>
          </p:cNvSpPr>
          <p:nvPr/>
        </p:nvSpPr>
        <p:spPr bwMode="auto">
          <a:xfrm>
            <a:off x="2051050" y="5876925"/>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L,2</a:t>
            </a:r>
          </a:p>
        </p:txBody>
      </p:sp>
      <p:sp>
        <p:nvSpPr>
          <p:cNvPr id="18442" name="Oval 10"/>
          <p:cNvSpPr>
            <a:spLocks noChangeArrowheads="1"/>
          </p:cNvSpPr>
          <p:nvPr/>
        </p:nvSpPr>
        <p:spPr bwMode="auto">
          <a:xfrm>
            <a:off x="3492500" y="5876925"/>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S,2</a:t>
            </a:r>
          </a:p>
        </p:txBody>
      </p:sp>
      <p:sp>
        <p:nvSpPr>
          <p:cNvPr id="18443" name="Oval 11"/>
          <p:cNvSpPr>
            <a:spLocks noChangeArrowheads="1"/>
          </p:cNvSpPr>
          <p:nvPr/>
        </p:nvSpPr>
        <p:spPr bwMode="auto">
          <a:xfrm>
            <a:off x="5076825" y="5876925"/>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F,1</a:t>
            </a:r>
          </a:p>
        </p:txBody>
      </p:sp>
      <p:sp>
        <p:nvSpPr>
          <p:cNvPr id="18444" name="Oval 12"/>
          <p:cNvSpPr>
            <a:spLocks noChangeArrowheads="1"/>
          </p:cNvSpPr>
          <p:nvPr/>
        </p:nvSpPr>
        <p:spPr bwMode="auto">
          <a:xfrm>
            <a:off x="6659563" y="5876925"/>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G,1</a:t>
            </a:r>
          </a:p>
        </p:txBody>
      </p:sp>
      <p:sp>
        <p:nvSpPr>
          <p:cNvPr id="18445" name="Oval 13"/>
          <p:cNvSpPr>
            <a:spLocks noChangeArrowheads="1"/>
          </p:cNvSpPr>
          <p:nvPr/>
        </p:nvSpPr>
        <p:spPr bwMode="auto">
          <a:xfrm>
            <a:off x="5795963" y="5084763"/>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2</a:t>
            </a:r>
          </a:p>
        </p:txBody>
      </p:sp>
      <p:sp>
        <p:nvSpPr>
          <p:cNvPr id="18446" name="Oval 14"/>
          <p:cNvSpPr>
            <a:spLocks noChangeArrowheads="1"/>
          </p:cNvSpPr>
          <p:nvPr/>
        </p:nvSpPr>
        <p:spPr bwMode="auto">
          <a:xfrm>
            <a:off x="2771775" y="5084763"/>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4</a:t>
            </a:r>
          </a:p>
        </p:txBody>
      </p:sp>
      <p:sp>
        <p:nvSpPr>
          <p:cNvPr id="18447" name="Oval 15"/>
          <p:cNvSpPr>
            <a:spLocks noChangeArrowheads="1"/>
          </p:cNvSpPr>
          <p:nvPr/>
        </p:nvSpPr>
        <p:spPr bwMode="auto">
          <a:xfrm>
            <a:off x="4284663" y="4005263"/>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6</a:t>
            </a:r>
          </a:p>
        </p:txBody>
      </p:sp>
      <p:sp>
        <p:nvSpPr>
          <p:cNvPr id="18448" name="Oval 16"/>
          <p:cNvSpPr>
            <a:spLocks noChangeArrowheads="1"/>
          </p:cNvSpPr>
          <p:nvPr/>
        </p:nvSpPr>
        <p:spPr bwMode="auto">
          <a:xfrm>
            <a:off x="2771775" y="2781300"/>
            <a:ext cx="647700" cy="5048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hu-HU" b="1"/>
              <a:t>10</a:t>
            </a:r>
          </a:p>
        </p:txBody>
      </p:sp>
      <p:cxnSp>
        <p:nvCxnSpPr>
          <p:cNvPr id="18449" name="AutoShape 17"/>
          <p:cNvCxnSpPr>
            <a:cxnSpLocks noChangeShapeType="1"/>
            <a:stCxn id="18441" idx="0"/>
            <a:endCxn id="18446" idx="4"/>
          </p:cNvCxnSpPr>
          <p:nvPr/>
        </p:nvCxnSpPr>
        <p:spPr bwMode="auto">
          <a:xfrm flipV="1">
            <a:off x="2374900" y="5589588"/>
            <a:ext cx="720725" cy="2873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0" name="AutoShape 18"/>
          <p:cNvCxnSpPr>
            <a:cxnSpLocks noChangeShapeType="1"/>
            <a:stCxn id="18442" idx="0"/>
            <a:endCxn id="18446" idx="4"/>
          </p:cNvCxnSpPr>
          <p:nvPr/>
        </p:nvCxnSpPr>
        <p:spPr bwMode="auto">
          <a:xfrm flipH="1" flipV="1">
            <a:off x="3095625" y="5589588"/>
            <a:ext cx="720725" cy="2873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1" name="AutoShape 19"/>
          <p:cNvCxnSpPr>
            <a:cxnSpLocks noChangeShapeType="1"/>
            <a:stCxn id="18443" idx="0"/>
            <a:endCxn id="18445" idx="4"/>
          </p:cNvCxnSpPr>
          <p:nvPr/>
        </p:nvCxnSpPr>
        <p:spPr bwMode="auto">
          <a:xfrm flipV="1">
            <a:off x="5400675" y="5589588"/>
            <a:ext cx="719138" cy="2873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2" name="AutoShape 20"/>
          <p:cNvCxnSpPr>
            <a:cxnSpLocks noChangeShapeType="1"/>
            <a:stCxn id="18445" idx="4"/>
            <a:endCxn id="18444" idx="0"/>
          </p:cNvCxnSpPr>
          <p:nvPr/>
        </p:nvCxnSpPr>
        <p:spPr bwMode="auto">
          <a:xfrm>
            <a:off x="6119813" y="5589588"/>
            <a:ext cx="863600" cy="287337"/>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3" name="AutoShape 21"/>
          <p:cNvCxnSpPr>
            <a:cxnSpLocks noChangeShapeType="1"/>
            <a:stCxn id="18446" idx="0"/>
            <a:endCxn id="18447" idx="4"/>
          </p:cNvCxnSpPr>
          <p:nvPr/>
        </p:nvCxnSpPr>
        <p:spPr bwMode="auto">
          <a:xfrm flipV="1">
            <a:off x="3095625" y="4510088"/>
            <a:ext cx="1512888" cy="5746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4" name="AutoShape 22"/>
          <p:cNvCxnSpPr>
            <a:cxnSpLocks noChangeShapeType="1"/>
            <a:stCxn id="18447" idx="4"/>
            <a:endCxn id="18445" idx="0"/>
          </p:cNvCxnSpPr>
          <p:nvPr/>
        </p:nvCxnSpPr>
        <p:spPr bwMode="auto">
          <a:xfrm>
            <a:off x="4608513" y="4510088"/>
            <a:ext cx="1511300" cy="5746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5" name="AutoShape 23"/>
          <p:cNvCxnSpPr>
            <a:cxnSpLocks noChangeShapeType="1"/>
            <a:stCxn id="18448" idx="4"/>
            <a:endCxn id="18447" idx="0"/>
          </p:cNvCxnSpPr>
          <p:nvPr/>
        </p:nvCxnSpPr>
        <p:spPr bwMode="auto">
          <a:xfrm>
            <a:off x="3095625" y="3286125"/>
            <a:ext cx="1512888" cy="719138"/>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56" name="AutoShape 24"/>
          <p:cNvCxnSpPr>
            <a:cxnSpLocks noChangeShapeType="1"/>
            <a:stCxn id="18448" idx="4"/>
            <a:endCxn id="18440" idx="0"/>
          </p:cNvCxnSpPr>
          <p:nvPr/>
        </p:nvCxnSpPr>
        <p:spPr bwMode="auto">
          <a:xfrm flipH="1">
            <a:off x="1008063" y="3286125"/>
            <a:ext cx="2087562" cy="25908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540626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hu-HU" sz="4000"/>
              <a:t>Hálózati biztonság és védelem</a:t>
            </a:r>
            <a:br>
              <a:rPr lang="hu-HU" sz="4000"/>
            </a:br>
            <a:r>
              <a:rPr lang="hu-HU" sz="4000"/>
              <a:t>( titkosítás )</a:t>
            </a:r>
          </a:p>
        </p:txBody>
      </p:sp>
      <p:sp>
        <p:nvSpPr>
          <p:cNvPr id="30723" name="Rectangle 3"/>
          <p:cNvSpPr>
            <a:spLocks noGrp="1" noChangeArrowheads="1"/>
          </p:cNvSpPr>
          <p:nvPr>
            <p:ph type="body" idx="1"/>
          </p:nvPr>
        </p:nvSpPr>
        <p:spPr/>
        <p:txBody>
          <a:bodyPr/>
          <a:lstStyle/>
          <a:p>
            <a:pPr>
              <a:lnSpc>
                <a:spcPct val="90000"/>
              </a:lnSpc>
            </a:pPr>
            <a:r>
              <a:rPr lang="hu-HU" sz="2800"/>
              <a:t>A titkosítástan (kriptológia) alapvető szabálya az, hogy a titkosítás készítőjének feltételeznie kell, hogy a megfejtő ismeri a titkosítás általános módszerét</a:t>
            </a:r>
          </a:p>
          <a:p>
            <a:pPr>
              <a:lnSpc>
                <a:spcPct val="90000"/>
              </a:lnSpc>
            </a:pPr>
            <a:r>
              <a:rPr lang="hu-HU" sz="2800"/>
              <a:t>A titkosítási kulcs határozza meg konkrét esetben a titkosítást</a:t>
            </a:r>
          </a:p>
          <a:p>
            <a:pPr>
              <a:lnSpc>
                <a:spcPct val="90000"/>
              </a:lnSpc>
            </a:pPr>
            <a:r>
              <a:rPr lang="hu-HU" sz="2800"/>
              <a:t>Régen amikor emberek végezték a titkosítást két általános módszert használtak:</a:t>
            </a:r>
          </a:p>
          <a:p>
            <a:pPr lvl="1">
              <a:lnSpc>
                <a:spcPct val="90000"/>
              </a:lnSpc>
            </a:pPr>
            <a:r>
              <a:rPr lang="hu-HU" sz="2400"/>
              <a:t>Helyettesítéses rejtjelezés</a:t>
            </a:r>
          </a:p>
          <a:p>
            <a:pPr lvl="1">
              <a:lnSpc>
                <a:spcPct val="90000"/>
              </a:lnSpc>
            </a:pPr>
            <a:r>
              <a:rPr lang="hu-HU" sz="2400"/>
              <a:t>Felcseréléses rejtjelezés</a:t>
            </a:r>
          </a:p>
        </p:txBody>
      </p:sp>
    </p:spTree>
    <p:extLst>
      <p:ext uri="{BB962C8B-B14F-4D97-AF65-F5344CB8AC3E}">
        <p14:creationId xmlns:p14="http://schemas.microsoft.com/office/powerpoint/2010/main" val="2184947308"/>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4456</TotalTime>
  <Words>6330</Words>
  <Application>Microsoft Office PowerPoint</Application>
  <PresentationFormat>Diavetítés a képernyőre (4:3 oldalarány)</PresentationFormat>
  <Paragraphs>629</Paragraphs>
  <Slides>105</Slides>
  <Notes>1</Notes>
  <HiddenSlides>0</HiddenSlides>
  <MMClips>0</MMClips>
  <ScaleCrop>false</ScaleCrop>
  <HeadingPairs>
    <vt:vector size="4" baseType="variant">
      <vt:variant>
        <vt:lpstr>Téma</vt:lpstr>
      </vt:variant>
      <vt:variant>
        <vt:i4>1</vt:i4>
      </vt:variant>
      <vt:variant>
        <vt:lpstr>Diacímek</vt:lpstr>
      </vt:variant>
      <vt:variant>
        <vt:i4>105</vt:i4>
      </vt:variant>
    </vt:vector>
  </HeadingPairs>
  <TitlesOfParts>
    <vt:vector size="106" baseType="lpstr">
      <vt:lpstr>Office-téma</vt:lpstr>
      <vt:lpstr>Bevezetés a hálózatokba</vt:lpstr>
      <vt:lpstr>Mi az a hálózat</vt:lpstr>
      <vt:lpstr>Mi az a hálózat</vt:lpstr>
      <vt:lpstr>Mi az a hálózat</vt:lpstr>
      <vt:lpstr>A hálózatok előnyei</vt:lpstr>
      <vt:lpstr>A hálózatok előnyei</vt:lpstr>
      <vt:lpstr>A hálózatok előnyei</vt:lpstr>
      <vt:lpstr>PowerPoint bemutató</vt:lpstr>
      <vt:lpstr>Alapvető hálózati összetevők</vt:lpstr>
      <vt:lpstr>PowerPoint bemutató</vt:lpstr>
      <vt:lpstr>Számítógépes szerepek a hálózatokban</vt:lpstr>
      <vt:lpstr>Számítógépes szerepek a hálózatokban</vt:lpstr>
      <vt:lpstr>Egyenrangú (Peer-to-peer) hálózatok</vt:lpstr>
      <vt:lpstr>Egyenrangú (Peer-to-peer) hálózatok</vt:lpstr>
      <vt:lpstr>Hálózati topológiák</vt:lpstr>
      <vt:lpstr>Hálózati topológiák</vt:lpstr>
      <vt:lpstr>Kommunikációs alapelvek</vt:lpstr>
      <vt:lpstr>PowerPoint bemutató</vt:lpstr>
      <vt:lpstr>Kommunikációs szabályok</vt:lpstr>
      <vt:lpstr>Kommunikációs szabályok</vt:lpstr>
      <vt:lpstr>Üzenet kódolás</vt:lpstr>
      <vt:lpstr>Üzenet formázás</vt:lpstr>
      <vt:lpstr>Üzenet formázás</vt:lpstr>
      <vt:lpstr>Üzenet formázás</vt:lpstr>
      <vt:lpstr>Üzenet méret</vt:lpstr>
      <vt:lpstr>Üzenet méret</vt:lpstr>
      <vt:lpstr>Üzenet időzítés</vt:lpstr>
      <vt:lpstr>Hozzáférési mód</vt:lpstr>
      <vt:lpstr>Adatfolyam-vezérlés</vt:lpstr>
      <vt:lpstr>Válaszidő túllépése</vt:lpstr>
      <vt:lpstr>Üzenet sémák</vt:lpstr>
      <vt:lpstr>A kommunikációban használt protokollok</vt:lpstr>
      <vt:lpstr>Kommunikáció a helyi vezetékes hálózaton keresztül</vt:lpstr>
      <vt:lpstr>Protokollok fontossága</vt:lpstr>
      <vt:lpstr>PowerPoint bemutató</vt:lpstr>
      <vt:lpstr>Protokollok szabványosítása</vt:lpstr>
      <vt:lpstr>PowerPoint bemutató</vt:lpstr>
      <vt:lpstr>PowerPoint bemutató</vt:lpstr>
      <vt:lpstr>Fizikai címzés </vt:lpstr>
      <vt:lpstr>Fizikai címzés </vt:lpstr>
      <vt:lpstr>Ethernet kommunikáció</vt:lpstr>
      <vt:lpstr>Ethernet kommunikáció</vt:lpstr>
      <vt:lpstr>Ethernet kommunikáció</vt:lpstr>
      <vt:lpstr>Ethernet hálózatok hierarchikus felépítése</vt:lpstr>
      <vt:lpstr>Ethernet hálózatok hierarchikus felépítése</vt:lpstr>
      <vt:lpstr>Ethernet hálózatok hierarchikus felépítése</vt:lpstr>
      <vt:lpstr>PowerPoint bemutató</vt:lpstr>
      <vt:lpstr>PowerPoint bemutató</vt:lpstr>
      <vt:lpstr>IP címzés</vt:lpstr>
      <vt:lpstr>IP címformátumok</vt:lpstr>
      <vt:lpstr>IP címformátumok</vt:lpstr>
      <vt:lpstr>Fenntartott címek</vt:lpstr>
      <vt:lpstr>Privát címtartományok</vt:lpstr>
      <vt:lpstr>IP útválasztás</vt:lpstr>
      <vt:lpstr>OSI modell</vt:lpstr>
      <vt:lpstr>ISO OSI</vt:lpstr>
      <vt:lpstr>ISO OSI</vt:lpstr>
      <vt:lpstr>ISO OSI</vt:lpstr>
      <vt:lpstr>ISO OSI</vt:lpstr>
      <vt:lpstr>ISO OSI</vt:lpstr>
      <vt:lpstr>ISO OSI</vt:lpstr>
      <vt:lpstr>ISO OSI</vt:lpstr>
      <vt:lpstr>PowerPoint bemutató</vt:lpstr>
      <vt:lpstr>IEEE 802 szabvány és az OSI</vt:lpstr>
      <vt:lpstr>IEEE 802 szabvány és az OSI</vt:lpstr>
      <vt:lpstr>A lokális hálózatok fizikai egységei</vt:lpstr>
      <vt:lpstr>Az IEEE 802.3 és az Ethernet</vt:lpstr>
      <vt:lpstr>Az IEEE 802.3 és az Ethernet</vt:lpstr>
      <vt:lpstr>Vékony koax kábelezés</vt:lpstr>
      <vt:lpstr>Vastag ethernet kábel</vt:lpstr>
      <vt:lpstr>Vastag ethernet kábel</vt:lpstr>
      <vt:lpstr>Vastag ethernet kábel</vt:lpstr>
      <vt:lpstr>Csavart érpár</vt:lpstr>
      <vt:lpstr>Épületkábelezési megoldások</vt:lpstr>
      <vt:lpstr>Közeg-hozzáférési módszerek</vt:lpstr>
      <vt:lpstr>Közeg-hozzáférési módszerek</vt:lpstr>
      <vt:lpstr>Véletlen átvitel vezérlés</vt:lpstr>
      <vt:lpstr>Véletlen átvitel vezérlés</vt:lpstr>
      <vt:lpstr>Véletlen átvitel vezérlés</vt:lpstr>
      <vt:lpstr>TCP/IP – OSI </vt:lpstr>
      <vt:lpstr>PowerPoint bemutató</vt:lpstr>
      <vt:lpstr>TCP/IP protokoll</vt:lpstr>
      <vt:lpstr>TCP</vt:lpstr>
      <vt:lpstr>Az Internet hálózati rétege: az IP</vt:lpstr>
      <vt:lpstr>IP</vt:lpstr>
      <vt:lpstr>Működése </vt:lpstr>
      <vt:lpstr>Hibakezelés </vt:lpstr>
      <vt:lpstr>Hibakezelés </vt:lpstr>
      <vt:lpstr>Hamming távolság</vt:lpstr>
      <vt:lpstr>PowerPoint bemutató</vt:lpstr>
      <vt:lpstr>Csoportos hibakezelés</vt:lpstr>
      <vt:lpstr>CRC – Cyclic Redundancy Check</vt:lpstr>
      <vt:lpstr>Adattömörítés </vt:lpstr>
      <vt:lpstr>Adattömörítés</vt:lpstr>
      <vt:lpstr>Adattömörítés</vt:lpstr>
      <vt:lpstr>Adattömörítés</vt:lpstr>
      <vt:lpstr>Huffman kódolás</vt:lpstr>
      <vt:lpstr>Huffman kódolás</vt:lpstr>
      <vt:lpstr>Hálózati biztonság és védelem ( titkosítás )</vt:lpstr>
      <vt:lpstr>DES – adattitkosítási szabvány</vt:lpstr>
      <vt:lpstr>DES – adattitkosítási szabvány</vt:lpstr>
      <vt:lpstr>A kulcsok védelme</vt:lpstr>
      <vt:lpstr>RSA algoritmus</vt:lpstr>
      <vt:lpstr>RSA algoritmus</vt:lpstr>
      <vt:lpstr>RSA algoritmus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Bevezetés a hálózatokba</dc:title>
  <dc:creator>Nagymáté Péter</dc:creator>
  <cp:lastModifiedBy>Nagymáté Péter</cp:lastModifiedBy>
  <cp:revision>24</cp:revision>
  <dcterms:created xsi:type="dcterms:W3CDTF">2011-11-18T11:10:50Z</dcterms:created>
  <dcterms:modified xsi:type="dcterms:W3CDTF">2012-12-03T09:14:46Z</dcterms:modified>
</cp:coreProperties>
</file>