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9"/>
  </p:notesMasterIdLst>
  <p:sldIdLst>
    <p:sldId id="256" r:id="rId2"/>
    <p:sldId id="257" r:id="rId3"/>
    <p:sldId id="258" r:id="rId4"/>
    <p:sldId id="292" r:id="rId5"/>
    <p:sldId id="293" r:id="rId6"/>
    <p:sldId id="294" r:id="rId7"/>
    <p:sldId id="295" r:id="rId8"/>
    <p:sldId id="296" r:id="rId9"/>
    <p:sldId id="302" r:id="rId10"/>
    <p:sldId id="303" r:id="rId11"/>
    <p:sldId id="304" r:id="rId12"/>
    <p:sldId id="305" r:id="rId13"/>
    <p:sldId id="306" r:id="rId14"/>
    <p:sldId id="307" r:id="rId15"/>
    <p:sldId id="308" r:id="rId16"/>
    <p:sldId id="309" r:id="rId17"/>
    <p:sldId id="310" r:id="rId18"/>
    <p:sldId id="259" r:id="rId19"/>
    <p:sldId id="290" r:id="rId20"/>
    <p:sldId id="311" r:id="rId21"/>
    <p:sldId id="312" r:id="rId22"/>
    <p:sldId id="333" r:id="rId23"/>
    <p:sldId id="313" r:id="rId24"/>
    <p:sldId id="314" r:id="rId25"/>
    <p:sldId id="315" r:id="rId26"/>
    <p:sldId id="334" r:id="rId27"/>
    <p:sldId id="316" r:id="rId28"/>
    <p:sldId id="317" r:id="rId29"/>
    <p:sldId id="335" r:id="rId30"/>
    <p:sldId id="319" r:id="rId31"/>
    <p:sldId id="318" r:id="rId32"/>
    <p:sldId id="332" r:id="rId33"/>
    <p:sldId id="291" r:id="rId34"/>
    <p:sldId id="337" r:id="rId35"/>
    <p:sldId id="338" r:id="rId36"/>
    <p:sldId id="339" r:id="rId37"/>
    <p:sldId id="340" r:id="rId38"/>
    <p:sldId id="341" r:id="rId39"/>
    <p:sldId id="342" r:id="rId40"/>
    <p:sldId id="343" r:id="rId41"/>
    <p:sldId id="344" r:id="rId42"/>
    <p:sldId id="345" r:id="rId43"/>
    <p:sldId id="346" r:id="rId44"/>
    <p:sldId id="347" r:id="rId45"/>
    <p:sldId id="348" r:id="rId46"/>
    <p:sldId id="331" r:id="rId47"/>
    <p:sldId id="260" r:id="rId48"/>
  </p:sldIdLst>
  <p:sldSz cx="9144000" cy="6858000" type="screen4x3"/>
  <p:notesSz cx="6858000" cy="9144000"/>
  <p:defaultText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Közepesen sötét stílus 2 – 1. jelölőszín">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horzBarState="minimized">
    <p:restoredLeft sz="34615" autoAdjust="0"/>
    <p:restoredTop sz="80891" autoAdjust="0"/>
  </p:normalViewPr>
  <p:slideViewPr>
    <p:cSldViewPr>
      <p:cViewPr varScale="1">
        <p:scale>
          <a:sx n="24" d="100"/>
          <a:sy n="24" d="100"/>
        </p:scale>
        <p:origin x="-3414" y="-96"/>
      </p:cViewPr>
      <p:guideLst>
        <p:guide orient="horz" pos="2160"/>
        <p:guide pos="2880"/>
      </p:guideLst>
    </p:cSldViewPr>
  </p:slideViewPr>
  <p:outlineViewPr>
    <p:cViewPr>
      <p:scale>
        <a:sx n="33" d="100"/>
        <a:sy n="33" d="100"/>
      </p:scale>
      <p:origin x="0" y="138"/>
    </p:cViewPr>
  </p:outlineViewPr>
  <p:notesTextViewPr>
    <p:cViewPr>
      <p:scale>
        <a:sx n="100" d="100"/>
        <a:sy n="100" d="100"/>
      </p:scale>
      <p:origin x="0" y="9804"/>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hu-HU"/>
          </a:p>
        </p:txBody>
      </p:sp>
      <p:sp>
        <p:nvSpPr>
          <p:cNvPr id="3" name="Dátum hely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5F1C5A2-CE90-4F40-B1DB-04952D8FFC4A}" type="datetimeFigureOut">
              <a:rPr lang="hu-HU" smtClean="0"/>
              <a:pPr/>
              <a:t>2010.06.08.</a:t>
            </a:fld>
            <a:endParaRPr lang="hu-HU"/>
          </a:p>
        </p:txBody>
      </p:sp>
      <p:sp>
        <p:nvSpPr>
          <p:cNvPr id="4" name="Diakép helye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hu-HU"/>
          </a:p>
        </p:txBody>
      </p:sp>
      <p:sp>
        <p:nvSpPr>
          <p:cNvPr id="5" name="Jegyzetek hely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6" name="Élőláb hely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hu-HU"/>
          </a:p>
        </p:txBody>
      </p:sp>
      <p:sp>
        <p:nvSpPr>
          <p:cNvPr id="7" name="Dia számának hely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7705B80-146B-42FA-90AE-D5BDCEFB1C9C}" type="slidenum">
              <a:rPr lang="hu-HU" smtClean="0"/>
              <a:pPr/>
              <a:t>‹#›</a:t>
            </a:fld>
            <a:endParaRPr lang="hu-H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fontScale="40000" lnSpcReduction="20000"/>
          </a:bodyPr>
          <a:lstStyle/>
          <a:p>
            <a:endParaRPr lang="hu-HU"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Practice with item controls</a:t>
            </a:r>
            <a:endParaRPr lang="hu-HU" sz="1200" kern="1200" dirty="0" smtClean="0">
              <a:solidFill>
                <a:schemeClr val="tx1"/>
              </a:solidFill>
              <a:latin typeface="+mn-lt"/>
              <a:ea typeface="+mn-ea"/>
              <a:cs typeface="+mn-cs"/>
            </a:endParaRPr>
          </a:p>
          <a:p>
            <a:r>
              <a:rPr lang="hu-HU" sz="1200" b="1" kern="1200" dirty="0" smtClean="0">
                <a:solidFill>
                  <a:schemeClr val="tx1"/>
                </a:solidFill>
                <a:latin typeface="+mn-lt"/>
                <a:ea typeface="+mn-ea"/>
                <a:cs typeface="+mn-cs"/>
              </a:rPr>
              <a:t> </a:t>
            </a:r>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p>
          <a:p>
            <a:r>
              <a:rPr lang="hu-HU" sz="1200" dirty="0" smtClean="0"/>
              <a:t/>
            </a:r>
            <a:br>
              <a:rPr lang="hu-HU" sz="1200" dirty="0" smtClean="0"/>
            </a:br>
            <a:r>
              <a:rPr lang="hu-HU" sz="1200" b="1" kern="1200" dirty="0" smtClean="0">
                <a:solidFill>
                  <a:schemeClr val="tx1"/>
                </a:solidFill>
                <a:latin typeface="+mn-lt"/>
                <a:ea typeface="+mn-ea"/>
                <a:cs typeface="+mn-cs"/>
              </a:rPr>
              <a:t> </a:t>
            </a:r>
            <a:endParaRPr lang="hu-HU" sz="1200" kern="1200" dirty="0" smtClean="0">
              <a:solidFill>
                <a:schemeClr val="tx1"/>
              </a:solidFill>
              <a:latin typeface="+mn-lt"/>
              <a:ea typeface="+mn-ea"/>
              <a:cs typeface="+mn-cs"/>
            </a:endParaRPr>
          </a:p>
          <a:p>
            <a:r>
              <a:rPr lang="hu-HU" dirty="0" smtClean="0"/>
              <a:t/>
            </a:r>
            <a:br>
              <a:rPr lang="hu-HU" dirty="0" smtClean="0"/>
            </a:br>
            <a:r>
              <a:rPr lang="hu-HU" sz="1200" kern="1200" dirty="0" err="1" smtClean="0">
                <a:solidFill>
                  <a:schemeClr val="tx1"/>
                </a:solidFill>
                <a:latin typeface="+mn-lt"/>
                <a:ea typeface="+mn-ea"/>
                <a:cs typeface="+mn-cs"/>
              </a:rPr>
              <a:t>In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this</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lab</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you</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create</a:t>
            </a:r>
            <a:r>
              <a:rPr lang="hu-HU" sz="1200" kern="1200" dirty="0" smtClean="0">
                <a:solidFill>
                  <a:schemeClr val="tx1"/>
                </a:solidFill>
                <a:latin typeface="+mn-lt"/>
                <a:ea typeface="+mn-ea"/>
                <a:cs typeface="+mn-cs"/>
              </a:rPr>
              <a:t> a </a:t>
            </a:r>
            <a:r>
              <a:rPr lang="hu-HU" sz="1200" kern="1200" dirty="0" err="1" smtClean="0">
                <a:solidFill>
                  <a:schemeClr val="tx1"/>
                </a:solidFill>
                <a:latin typeface="+mn-lt"/>
                <a:ea typeface="+mn-ea"/>
                <a:cs typeface="+mn-cs"/>
              </a:rPr>
              <a:t>simple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application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that</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allows</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you</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to</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change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font of text </a:t>
            </a:r>
            <a:r>
              <a:rPr lang="hu-HU" sz="1200" kern="1200" dirty="0" err="1" smtClean="0">
                <a:solidFill>
                  <a:schemeClr val="tx1"/>
                </a:solidFill>
                <a:latin typeface="+mn-lt"/>
                <a:ea typeface="+mn-ea"/>
                <a:cs typeface="+mn-cs"/>
              </a:rPr>
              <a:t>in</a:t>
            </a:r>
            <a:r>
              <a:rPr lang="hu-HU" sz="1200" kern="1200" dirty="0" smtClean="0">
                <a:solidFill>
                  <a:schemeClr val="tx1"/>
                </a:solidFill>
                <a:latin typeface="+mn-lt"/>
                <a:ea typeface="+mn-ea"/>
                <a:cs typeface="+mn-cs"/>
              </a:rPr>
              <a:t> a </a:t>
            </a:r>
            <a:r>
              <a:rPr lang="hu-HU" sz="1200" i="1" kern="1200" dirty="0" err="1" smtClean="0">
                <a:solidFill>
                  <a:schemeClr val="tx1"/>
                </a:solidFill>
                <a:latin typeface="+mn-lt"/>
                <a:ea typeface="+mn-ea"/>
                <a:cs typeface="+mn-cs"/>
              </a:rPr>
              <a:t>RichTextBox</a:t>
            </a:r>
            <a:r>
              <a:rPr lang="hu-HU" sz="1200" i="1"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control</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by</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using</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controls</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in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a</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toolbar</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p>
          <a:p>
            <a:r>
              <a:rPr lang="hu-HU" sz="1200" b="1" kern="1200" dirty="0" err="1" smtClean="0">
                <a:solidFill>
                  <a:schemeClr val="tx1"/>
                </a:solidFill>
                <a:latin typeface="+mn-lt"/>
                <a:ea typeface="+mn-ea"/>
                <a:cs typeface="+mn-cs"/>
              </a:rPr>
              <a:t>Exercise</a:t>
            </a:r>
            <a:r>
              <a:rPr lang="hu-HU" sz="1200" b="1" kern="1200" dirty="0" smtClean="0">
                <a:solidFill>
                  <a:schemeClr val="tx1"/>
                </a:solidFill>
                <a:latin typeface="+mn-lt"/>
                <a:ea typeface="+mn-ea"/>
                <a:cs typeface="+mn-cs"/>
              </a:rPr>
              <a:t> 1: </a:t>
            </a:r>
            <a:r>
              <a:rPr lang="hu-HU" sz="1200" b="1" kern="1200" dirty="0" err="1" smtClean="0">
                <a:solidFill>
                  <a:schemeClr val="tx1"/>
                </a:solidFill>
                <a:latin typeface="+mn-lt"/>
                <a:ea typeface="+mn-ea"/>
                <a:cs typeface="+mn-cs"/>
              </a:rPr>
              <a:t>Using</a:t>
            </a:r>
            <a:r>
              <a:rPr lang="hu-HU" sz="1200" b="1" kern="1200" dirty="0" smtClean="0">
                <a:solidFill>
                  <a:schemeClr val="tx1"/>
                </a:solidFill>
                <a:latin typeface="+mn-lt"/>
                <a:ea typeface="+mn-ea"/>
                <a:cs typeface="+mn-cs"/>
              </a:rPr>
              <a:t> </a:t>
            </a:r>
            <a:r>
              <a:rPr lang="hu-HU" sz="1200" b="1" kern="1200" dirty="0" err="1" smtClean="0">
                <a:solidFill>
                  <a:schemeClr val="tx1"/>
                </a:solidFill>
                <a:latin typeface="+mn-lt"/>
                <a:ea typeface="+mn-ea"/>
                <a:cs typeface="+mn-cs"/>
              </a:rPr>
              <a:t>Item</a:t>
            </a:r>
            <a:r>
              <a:rPr lang="hu-HU" sz="1200" b="1" kern="1200" dirty="0" smtClean="0">
                <a:solidFill>
                  <a:schemeClr val="tx1"/>
                </a:solidFill>
                <a:latin typeface="+mn-lt"/>
                <a:ea typeface="+mn-ea"/>
                <a:cs typeface="+mn-cs"/>
              </a:rPr>
              <a:t> </a:t>
            </a:r>
            <a:r>
              <a:rPr lang="hu-HU" sz="1200" b="1" kern="1200" dirty="0" err="1" smtClean="0">
                <a:solidFill>
                  <a:schemeClr val="tx1"/>
                </a:solidFill>
                <a:latin typeface="+mn-lt"/>
                <a:ea typeface="+mn-ea"/>
                <a:cs typeface="+mn-cs"/>
              </a:rPr>
              <a:t>Controls</a:t>
            </a:r>
            <a:endParaRPr lang="hu-HU" sz="1200" kern="1200" dirty="0" smtClean="0">
              <a:solidFill>
                <a:schemeClr val="tx1"/>
              </a:solidFill>
              <a:latin typeface="+mn-lt"/>
              <a:ea typeface="+mn-ea"/>
              <a:cs typeface="+mn-cs"/>
            </a:endParaRPr>
          </a:p>
          <a:p>
            <a:r>
              <a:rPr lang="hu-HU" sz="1200" b="1" kern="1200" dirty="0" smtClean="0">
                <a:solidFill>
                  <a:schemeClr val="tx1"/>
                </a:solidFill>
                <a:latin typeface="+mn-lt"/>
                <a:ea typeface="+mn-ea"/>
                <a:cs typeface="+mn-cs"/>
              </a:rPr>
              <a:t> </a:t>
            </a:r>
            <a:endParaRPr lang="hu-HU" sz="1200" kern="1200" dirty="0" smtClean="0">
              <a:solidFill>
                <a:schemeClr val="tx1"/>
              </a:solidFill>
              <a:latin typeface="+mn-lt"/>
              <a:ea typeface="+mn-ea"/>
              <a:cs typeface="+mn-cs"/>
            </a:endParaRPr>
          </a:p>
          <a:p>
            <a:r>
              <a:rPr lang="hu-HU" sz="1200" b="1" kern="1200" dirty="0" smtClean="0">
                <a:solidFill>
                  <a:schemeClr val="tx1"/>
                </a:solidFill>
                <a:latin typeface="+mn-lt"/>
                <a:ea typeface="+mn-ea"/>
                <a:cs typeface="+mn-cs"/>
              </a:rPr>
              <a:t>1. </a:t>
            </a:r>
            <a:r>
              <a:rPr lang="hu-HU" sz="1200" kern="1200" dirty="0" err="1" smtClean="0">
                <a:solidFill>
                  <a:schemeClr val="tx1"/>
                </a:solidFill>
                <a:latin typeface="+mn-lt"/>
                <a:ea typeface="+mn-ea"/>
                <a:cs typeface="+mn-cs"/>
              </a:rPr>
              <a:t>In</a:t>
            </a:r>
            <a:r>
              <a:rPr lang="hu-HU" sz="1200" kern="1200" dirty="0" smtClean="0">
                <a:solidFill>
                  <a:schemeClr val="tx1"/>
                </a:solidFill>
                <a:latin typeface="+mn-lt"/>
                <a:ea typeface="+mn-ea"/>
                <a:cs typeface="+mn-cs"/>
              </a:rPr>
              <a:t> Visual </a:t>
            </a:r>
            <a:r>
              <a:rPr lang="hu-HU" sz="1200" kern="1200" dirty="0" err="1" smtClean="0">
                <a:solidFill>
                  <a:schemeClr val="tx1"/>
                </a:solidFill>
                <a:latin typeface="+mn-lt"/>
                <a:ea typeface="+mn-ea"/>
                <a:cs typeface="+mn-cs"/>
              </a:rPr>
              <a:t>Studio</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create</a:t>
            </a:r>
            <a:r>
              <a:rPr lang="hu-HU" sz="1200" kern="1200" dirty="0" smtClean="0">
                <a:solidFill>
                  <a:schemeClr val="tx1"/>
                </a:solidFill>
                <a:latin typeface="+mn-lt"/>
                <a:ea typeface="+mn-ea"/>
                <a:cs typeface="+mn-cs"/>
              </a:rPr>
              <a:t> a </a:t>
            </a:r>
            <a:r>
              <a:rPr lang="hu-HU" sz="1200" kern="1200" dirty="0" err="1" smtClean="0">
                <a:solidFill>
                  <a:schemeClr val="tx1"/>
                </a:solidFill>
                <a:latin typeface="+mn-lt"/>
                <a:ea typeface="+mn-ea"/>
                <a:cs typeface="+mn-cs"/>
              </a:rPr>
              <a:t>new</a:t>
            </a:r>
            <a:r>
              <a:rPr lang="hu-HU" sz="1200" kern="1200" dirty="0" smtClean="0">
                <a:solidFill>
                  <a:schemeClr val="tx1"/>
                </a:solidFill>
                <a:latin typeface="+mn-lt"/>
                <a:ea typeface="+mn-ea"/>
                <a:cs typeface="+mn-cs"/>
              </a:rPr>
              <a:t> WPF </a:t>
            </a:r>
            <a:r>
              <a:rPr lang="hu-HU" sz="1200" kern="1200" dirty="0" err="1" smtClean="0">
                <a:solidFill>
                  <a:schemeClr val="tx1"/>
                </a:solidFill>
                <a:latin typeface="+mn-lt"/>
                <a:ea typeface="+mn-ea"/>
                <a:cs typeface="+mn-cs"/>
              </a:rPr>
              <a:t>application</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p>
          <a:p>
            <a:r>
              <a:rPr lang="hu-HU" sz="1200" b="1" kern="1200" dirty="0" smtClean="0">
                <a:solidFill>
                  <a:schemeClr val="tx1"/>
                </a:solidFill>
                <a:latin typeface="+mn-lt"/>
                <a:ea typeface="+mn-ea"/>
                <a:cs typeface="+mn-cs"/>
              </a:rPr>
              <a:t>2. </a:t>
            </a:r>
            <a:r>
              <a:rPr lang="hu-HU" sz="1200" kern="1200" dirty="0" err="1" smtClean="0">
                <a:solidFill>
                  <a:schemeClr val="tx1"/>
                </a:solidFill>
                <a:latin typeface="+mn-lt"/>
                <a:ea typeface="+mn-ea"/>
                <a:cs typeface="+mn-cs"/>
              </a:rPr>
              <a:t>From</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Toolbox</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drag</a:t>
            </a:r>
            <a:r>
              <a:rPr lang="hu-HU" sz="1200" kern="1200" dirty="0" smtClean="0">
                <a:solidFill>
                  <a:schemeClr val="tx1"/>
                </a:solidFill>
                <a:latin typeface="+mn-lt"/>
                <a:ea typeface="+mn-ea"/>
                <a:cs typeface="+mn-cs"/>
              </a:rPr>
              <a:t> a </a:t>
            </a:r>
            <a:r>
              <a:rPr lang="hu-HU" sz="1200" i="1" kern="1200" dirty="0" err="1" smtClean="0">
                <a:solidFill>
                  <a:schemeClr val="tx1"/>
                </a:solidFill>
                <a:latin typeface="+mn-lt"/>
                <a:ea typeface="+mn-ea"/>
                <a:cs typeface="+mn-cs"/>
              </a:rPr>
              <a:t>ToolBar</a:t>
            </a:r>
            <a:r>
              <a:rPr lang="hu-HU" sz="1200" i="1"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control</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onto</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form</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Using</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mouse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position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toolbar</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so</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that</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it</a:t>
            </a:r>
            <a:r>
              <a:rPr lang="hu-HU" sz="1200" kern="1200" dirty="0" smtClean="0">
                <a:solidFill>
                  <a:schemeClr val="tx1"/>
                </a:solidFill>
                <a:latin typeface="+mn-lt"/>
                <a:ea typeface="+mn-ea"/>
                <a:cs typeface="+mn-cs"/>
              </a:rPr>
              <a:t> is </a:t>
            </a:r>
            <a:r>
              <a:rPr lang="hu-HU" sz="1200" kern="1200" dirty="0" err="1" smtClean="0">
                <a:solidFill>
                  <a:schemeClr val="tx1"/>
                </a:solidFill>
                <a:latin typeface="+mn-lt"/>
                <a:ea typeface="+mn-ea"/>
                <a:cs typeface="+mn-cs"/>
              </a:rPr>
              <a:t>flush</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with</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upper</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edge</a:t>
            </a:r>
            <a:r>
              <a:rPr lang="hu-HU" sz="1200" kern="1200" dirty="0" smtClean="0">
                <a:solidFill>
                  <a:schemeClr val="tx1"/>
                </a:solidFill>
                <a:latin typeface="+mn-lt"/>
                <a:ea typeface="+mn-ea"/>
                <a:cs typeface="+mn-cs"/>
              </a:rPr>
              <a:t> of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window</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Stretch</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sides</a:t>
            </a:r>
            <a:r>
              <a:rPr lang="hu-HU" sz="1200" kern="1200" dirty="0" smtClean="0">
                <a:solidFill>
                  <a:schemeClr val="tx1"/>
                </a:solidFill>
                <a:latin typeface="+mn-lt"/>
                <a:ea typeface="+mn-ea"/>
                <a:cs typeface="+mn-cs"/>
              </a:rPr>
              <a:t> of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toolbar</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so</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that</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edges</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are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flush</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with</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left</a:t>
            </a:r>
            <a:r>
              <a:rPr lang="hu-HU" sz="1200" kern="1200" dirty="0" smtClean="0">
                <a:solidFill>
                  <a:schemeClr val="tx1"/>
                </a:solidFill>
                <a:latin typeface="+mn-lt"/>
                <a:ea typeface="+mn-ea"/>
                <a:cs typeface="+mn-cs"/>
              </a:rPr>
              <a:t> and right </a:t>
            </a:r>
            <a:r>
              <a:rPr lang="hu-HU" sz="1200" kern="1200" dirty="0" err="1" smtClean="0">
                <a:solidFill>
                  <a:schemeClr val="tx1"/>
                </a:solidFill>
                <a:latin typeface="+mn-lt"/>
                <a:ea typeface="+mn-ea"/>
                <a:cs typeface="+mn-cs"/>
              </a:rPr>
              <a:t>edges</a:t>
            </a:r>
            <a:r>
              <a:rPr lang="hu-HU" sz="1200" kern="1200" dirty="0" smtClean="0">
                <a:solidFill>
                  <a:schemeClr val="tx1"/>
                </a:solidFill>
                <a:latin typeface="+mn-lt"/>
                <a:ea typeface="+mn-ea"/>
                <a:cs typeface="+mn-cs"/>
              </a:rPr>
              <a:t> of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window</a:t>
            </a:r>
            <a:r>
              <a:rPr lang="hu-HU" sz="1200" kern="1200" dirty="0" smtClean="0">
                <a:solidFill>
                  <a:schemeClr val="tx1"/>
                </a:solidFill>
                <a:latin typeface="+mn-lt"/>
                <a:ea typeface="+mn-ea"/>
                <a:cs typeface="+mn-cs"/>
              </a:rPr>
              <a:t>.</a:t>
            </a:r>
            <a:br>
              <a:rPr lang="hu-HU" sz="1200" kern="1200" dirty="0" smtClean="0">
                <a:solidFill>
                  <a:schemeClr val="tx1"/>
                </a:solidFill>
                <a:latin typeface="+mn-lt"/>
                <a:ea typeface="+mn-ea"/>
                <a:cs typeface="+mn-cs"/>
              </a:rPr>
            </a:br>
            <a:endParaRPr lang="hu-HU" sz="1200" kern="1200" dirty="0" smtClean="0">
              <a:solidFill>
                <a:schemeClr val="tx1"/>
              </a:solidFill>
              <a:latin typeface="+mn-lt"/>
              <a:ea typeface="+mn-ea"/>
              <a:cs typeface="+mn-cs"/>
            </a:endParaRPr>
          </a:p>
          <a:p>
            <a:r>
              <a:rPr lang="hu-HU" sz="1200" b="1" kern="1200" dirty="0" smtClean="0">
                <a:solidFill>
                  <a:schemeClr val="tx1"/>
                </a:solidFill>
                <a:latin typeface="+mn-lt"/>
                <a:ea typeface="+mn-ea"/>
                <a:cs typeface="+mn-cs"/>
              </a:rPr>
              <a:t>3. </a:t>
            </a:r>
            <a:r>
              <a:rPr lang="hu-HU" sz="1200" kern="1200" dirty="0" err="1" smtClean="0">
                <a:solidFill>
                  <a:schemeClr val="tx1"/>
                </a:solidFill>
                <a:latin typeface="+mn-lt"/>
                <a:ea typeface="+mn-ea"/>
                <a:cs typeface="+mn-cs"/>
              </a:rPr>
              <a:t>In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XAML editor, </a:t>
            </a:r>
            <a:r>
              <a:rPr lang="hu-HU" sz="1200" kern="1200" dirty="0" err="1" smtClean="0">
                <a:solidFill>
                  <a:schemeClr val="tx1"/>
                </a:solidFill>
                <a:latin typeface="+mn-lt"/>
                <a:ea typeface="+mn-ea"/>
                <a:cs typeface="+mn-cs"/>
              </a:rPr>
              <a:t>remove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abbreviated</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closing</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tab</a:t>
            </a:r>
            <a:r>
              <a:rPr lang="hu-HU" sz="1200" kern="1200" dirty="0" smtClean="0">
                <a:solidFill>
                  <a:schemeClr val="tx1"/>
                </a:solidFill>
                <a:latin typeface="+mn-lt"/>
                <a:ea typeface="+mn-ea"/>
                <a:cs typeface="+mn-cs"/>
              </a:rPr>
              <a:t> ( </a:t>
            </a:r>
            <a:r>
              <a:rPr lang="hu-HU" sz="1200" i="1" kern="1200" dirty="0" smtClean="0">
                <a:solidFill>
                  <a:schemeClr val="tx1"/>
                </a:solidFill>
                <a:latin typeface="+mn-lt"/>
                <a:ea typeface="+mn-ea"/>
                <a:cs typeface="+mn-cs"/>
              </a:rPr>
              <a:t>/&gt;</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from</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i="1" kern="1200" dirty="0" err="1" smtClean="0">
                <a:solidFill>
                  <a:schemeClr val="tx1"/>
                </a:solidFill>
                <a:latin typeface="+mn-lt"/>
                <a:ea typeface="+mn-ea"/>
                <a:cs typeface="+mn-cs"/>
              </a:rPr>
              <a:t>ToolBar</a:t>
            </a:r>
            <a:r>
              <a:rPr lang="hu-HU" sz="1200" i="1"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element</a:t>
            </a:r>
            <a:r>
              <a:rPr lang="hu-HU" sz="1200" kern="1200" dirty="0" smtClean="0">
                <a:solidFill>
                  <a:schemeClr val="tx1"/>
                </a:solidFill>
                <a:latin typeface="+mn-lt"/>
                <a:ea typeface="+mn-ea"/>
                <a:cs typeface="+mn-cs"/>
              </a:rPr>
              <a:t> and </a:t>
            </a:r>
            <a:r>
              <a:rPr lang="hu-HU" sz="1200" kern="1200" dirty="0" err="1" smtClean="0">
                <a:solidFill>
                  <a:schemeClr val="tx1"/>
                </a:solidFill>
                <a:latin typeface="+mn-lt"/>
                <a:ea typeface="+mn-ea"/>
                <a:cs typeface="+mn-cs"/>
              </a:rPr>
              <a:t>replace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it</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with</a:t>
            </a:r>
            <a:r>
              <a:rPr lang="hu-HU" sz="1200" kern="1200" dirty="0" smtClean="0">
                <a:solidFill>
                  <a:schemeClr val="tx1"/>
                </a:solidFill>
                <a:latin typeface="+mn-lt"/>
                <a:ea typeface="+mn-ea"/>
                <a:cs typeface="+mn-cs"/>
              </a:rPr>
              <a:t> a </a:t>
            </a:r>
            <a:r>
              <a:rPr lang="hu-HU" sz="1200" kern="1200" dirty="0" err="1" smtClean="0">
                <a:solidFill>
                  <a:schemeClr val="tx1"/>
                </a:solidFill>
                <a:latin typeface="+mn-lt"/>
                <a:ea typeface="+mn-ea"/>
                <a:cs typeface="+mn-cs"/>
              </a:rPr>
              <a:t>full-length</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closing</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tab</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by</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adding</a:t>
            </a:r>
            <a:r>
              <a:rPr lang="hu-HU" sz="1200" kern="1200" dirty="0" smtClean="0">
                <a:solidFill>
                  <a:schemeClr val="tx1"/>
                </a:solidFill>
                <a:latin typeface="+mn-lt"/>
                <a:ea typeface="+mn-ea"/>
                <a:cs typeface="+mn-cs"/>
              </a:rPr>
              <a:t> </a:t>
            </a:r>
            <a:r>
              <a:rPr lang="hu-HU" sz="1200" i="1" kern="1200" dirty="0" smtClean="0">
                <a:solidFill>
                  <a:schemeClr val="tx1"/>
                </a:solidFill>
                <a:latin typeface="+mn-lt"/>
                <a:ea typeface="+mn-ea"/>
                <a:cs typeface="+mn-cs"/>
              </a:rPr>
              <a:t>&gt;&lt;/</a:t>
            </a:r>
            <a:r>
              <a:rPr lang="hu-HU" sz="1200" i="1" kern="1200" dirty="0" err="1" smtClean="0">
                <a:solidFill>
                  <a:schemeClr val="tx1"/>
                </a:solidFill>
                <a:latin typeface="+mn-lt"/>
                <a:ea typeface="+mn-ea"/>
                <a:cs typeface="+mn-cs"/>
              </a:rPr>
              <a:t>ToolBar</a:t>
            </a:r>
            <a:r>
              <a:rPr lang="hu-HU" sz="1200" i="1" kern="1200" dirty="0" smtClean="0">
                <a:solidFill>
                  <a:schemeClr val="tx1"/>
                </a:solidFill>
                <a:latin typeface="+mn-lt"/>
                <a:ea typeface="+mn-ea"/>
                <a:cs typeface="+mn-cs"/>
              </a:rPr>
              <a:t>&gt;. </a:t>
            </a:r>
            <a:r>
              <a:rPr lang="hu-HU" sz="1200" kern="1200" dirty="0" err="1" smtClean="0">
                <a:solidFill>
                  <a:schemeClr val="tx1"/>
                </a:solidFill>
                <a:latin typeface="+mn-lt"/>
                <a:ea typeface="+mn-ea"/>
                <a:cs typeface="+mn-cs"/>
              </a:rPr>
              <a:t>When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complete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your</a:t>
            </a:r>
            <a:r>
              <a:rPr lang="hu-HU" sz="1200" kern="1200" dirty="0" smtClean="0">
                <a:solidFill>
                  <a:schemeClr val="tx1"/>
                </a:solidFill>
                <a:latin typeface="+mn-lt"/>
                <a:ea typeface="+mn-ea"/>
                <a:cs typeface="+mn-cs"/>
              </a:rPr>
              <a:t> </a:t>
            </a:r>
            <a:r>
              <a:rPr lang="hu-HU" sz="1200" i="1" kern="1200" dirty="0" err="1" smtClean="0">
                <a:solidFill>
                  <a:schemeClr val="tx1"/>
                </a:solidFill>
                <a:latin typeface="+mn-lt"/>
                <a:ea typeface="+mn-ea"/>
                <a:cs typeface="+mn-cs"/>
              </a:rPr>
              <a:t>ToolBar</a:t>
            </a:r>
            <a:r>
              <a:rPr lang="hu-HU" sz="1200" i="1"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code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should</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resemble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following</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&lt;</a:t>
            </a:r>
            <a:r>
              <a:rPr lang="hu-HU" sz="1200" kern="1200" dirty="0" err="1" smtClean="0">
                <a:solidFill>
                  <a:schemeClr val="tx1"/>
                </a:solidFill>
                <a:latin typeface="+mn-lt"/>
                <a:ea typeface="+mn-ea"/>
                <a:cs typeface="+mn-cs"/>
              </a:rPr>
              <a:t>ToolBar</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Height</a:t>
            </a:r>
            <a:r>
              <a:rPr lang="hu-HU" sz="1200" kern="1200" dirty="0" smtClean="0">
                <a:solidFill>
                  <a:schemeClr val="tx1"/>
                </a:solidFill>
                <a:latin typeface="+mn-lt"/>
                <a:ea typeface="+mn-ea"/>
                <a:cs typeface="+mn-cs"/>
              </a:rPr>
              <a:t>="30" </a:t>
            </a:r>
            <a:r>
              <a:rPr lang="hu-HU" sz="1200" kern="1200" dirty="0" err="1" smtClean="0">
                <a:solidFill>
                  <a:schemeClr val="tx1"/>
                </a:solidFill>
                <a:latin typeface="+mn-lt"/>
                <a:ea typeface="+mn-ea"/>
                <a:cs typeface="+mn-cs"/>
              </a:rPr>
              <a:t>Name</a:t>
            </a:r>
            <a:r>
              <a:rPr lang="hu-HU" sz="1200" kern="1200" dirty="0" smtClean="0">
                <a:solidFill>
                  <a:schemeClr val="tx1"/>
                </a:solidFill>
                <a:latin typeface="+mn-lt"/>
                <a:ea typeface="+mn-ea"/>
                <a:cs typeface="+mn-cs"/>
              </a:rPr>
              <a:t>="toolBar1" </a:t>
            </a:r>
            <a:r>
              <a:rPr lang="hu-HU" sz="1200" kern="1200" dirty="0" err="1" smtClean="0">
                <a:solidFill>
                  <a:schemeClr val="tx1"/>
                </a:solidFill>
                <a:latin typeface="+mn-lt"/>
                <a:ea typeface="+mn-ea"/>
                <a:cs typeface="+mn-cs"/>
              </a:rPr>
              <a:t>VerticalAlignment</a:t>
            </a:r>
            <a:r>
              <a:rPr lang="hu-HU" sz="1200" kern="1200" dirty="0" smtClean="0">
                <a:solidFill>
                  <a:schemeClr val="tx1"/>
                </a:solidFill>
                <a:latin typeface="+mn-lt"/>
                <a:ea typeface="+mn-ea"/>
                <a:cs typeface="+mn-cs"/>
              </a:rPr>
              <a:t>="Top" &gt;&lt;/</a:t>
            </a:r>
            <a:r>
              <a:rPr lang="hu-HU" sz="1200" kern="1200" dirty="0" err="1" smtClean="0">
                <a:solidFill>
                  <a:schemeClr val="tx1"/>
                </a:solidFill>
                <a:latin typeface="+mn-lt"/>
                <a:ea typeface="+mn-ea"/>
                <a:cs typeface="+mn-cs"/>
              </a:rPr>
              <a:t>ToolBar</a:t>
            </a:r>
            <a:r>
              <a:rPr lang="hu-HU" sz="1200" kern="1200" dirty="0" smtClean="0">
                <a:solidFill>
                  <a:schemeClr val="tx1"/>
                </a:solidFill>
                <a:latin typeface="+mn-lt"/>
                <a:ea typeface="+mn-ea"/>
                <a:cs typeface="+mn-cs"/>
              </a:rPr>
              <a:t>&gt;</a:t>
            </a:r>
          </a:p>
          <a:p>
            <a:r>
              <a:rPr lang="hu-HU" sz="1200" kern="1200" dirty="0" smtClean="0">
                <a:solidFill>
                  <a:schemeClr val="tx1"/>
                </a:solidFill>
                <a:latin typeface="+mn-lt"/>
                <a:ea typeface="+mn-ea"/>
                <a:cs typeface="+mn-cs"/>
              </a:rPr>
              <a:t> </a:t>
            </a:r>
          </a:p>
          <a:p>
            <a:r>
              <a:rPr lang="hu-HU" sz="1200" b="1" kern="1200" dirty="0" smtClean="0">
                <a:solidFill>
                  <a:schemeClr val="tx1"/>
                </a:solidFill>
                <a:latin typeface="+mn-lt"/>
                <a:ea typeface="+mn-ea"/>
                <a:cs typeface="+mn-cs"/>
              </a:rPr>
              <a:t>4. </a:t>
            </a:r>
            <a:r>
              <a:rPr lang="hu-HU" sz="1200" kern="1200" dirty="0" err="1" smtClean="0">
                <a:solidFill>
                  <a:schemeClr val="tx1"/>
                </a:solidFill>
                <a:latin typeface="+mn-lt"/>
                <a:ea typeface="+mn-ea"/>
                <a:cs typeface="+mn-cs"/>
              </a:rPr>
              <a:t>From</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Toolbox</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drag</a:t>
            </a:r>
            <a:r>
              <a:rPr lang="hu-HU" sz="1200" kern="1200" dirty="0" smtClean="0">
                <a:solidFill>
                  <a:schemeClr val="tx1"/>
                </a:solidFill>
                <a:latin typeface="+mn-lt"/>
                <a:ea typeface="+mn-ea"/>
                <a:cs typeface="+mn-cs"/>
              </a:rPr>
              <a:t> a </a:t>
            </a:r>
            <a:r>
              <a:rPr lang="hu-HU" sz="1200" i="1" kern="1200" dirty="0" err="1" smtClean="0">
                <a:solidFill>
                  <a:schemeClr val="tx1"/>
                </a:solidFill>
                <a:latin typeface="+mn-lt"/>
                <a:ea typeface="+mn-ea"/>
                <a:cs typeface="+mn-cs"/>
              </a:rPr>
              <a:t>RichTextBox</a:t>
            </a:r>
            <a:r>
              <a:rPr lang="hu-HU" sz="1200" i="1"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element</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onto</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i="1" kern="1200" dirty="0" err="1" smtClean="0">
                <a:solidFill>
                  <a:schemeClr val="tx1"/>
                </a:solidFill>
                <a:latin typeface="+mn-lt"/>
                <a:ea typeface="+mn-ea"/>
                <a:cs typeface="+mn-cs"/>
              </a:rPr>
              <a:t>Grid</a:t>
            </a:r>
            <a:r>
              <a:rPr lang="hu-HU" sz="1200" i="1"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Using</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mouse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set</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edges</a:t>
            </a:r>
            <a:r>
              <a:rPr lang="hu-HU" sz="1200" kern="1200" dirty="0" smtClean="0">
                <a:solidFill>
                  <a:schemeClr val="tx1"/>
                </a:solidFill>
                <a:latin typeface="+mn-lt"/>
                <a:ea typeface="+mn-ea"/>
                <a:cs typeface="+mn-cs"/>
              </a:rPr>
              <a:t> of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i="1" kern="1200" dirty="0" err="1" smtClean="0">
                <a:solidFill>
                  <a:schemeClr val="tx1"/>
                </a:solidFill>
                <a:latin typeface="+mn-lt"/>
                <a:ea typeface="+mn-ea"/>
                <a:cs typeface="+mn-cs"/>
              </a:rPr>
              <a:t>RichTextBox</a:t>
            </a:r>
            <a:r>
              <a:rPr lang="hu-HU" sz="1200" i="1"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frame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such</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that</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top </a:t>
            </a:r>
            <a:r>
              <a:rPr lang="hu-HU" sz="1200" kern="1200" dirty="0" err="1" smtClean="0">
                <a:solidFill>
                  <a:schemeClr val="tx1"/>
                </a:solidFill>
                <a:latin typeface="+mn-lt"/>
                <a:ea typeface="+mn-ea"/>
                <a:cs typeface="+mn-cs"/>
              </a:rPr>
              <a:t>edge</a:t>
            </a:r>
            <a:r>
              <a:rPr lang="hu-HU" sz="1200" kern="1200" dirty="0" smtClean="0">
                <a:solidFill>
                  <a:schemeClr val="tx1"/>
                </a:solidFill>
                <a:latin typeface="+mn-lt"/>
                <a:ea typeface="+mn-ea"/>
                <a:cs typeface="+mn-cs"/>
              </a:rPr>
              <a:t> is </a:t>
            </a:r>
            <a:r>
              <a:rPr lang="hu-HU" sz="1200" kern="1200" dirty="0" err="1" smtClean="0">
                <a:solidFill>
                  <a:schemeClr val="tx1"/>
                </a:solidFill>
                <a:latin typeface="+mn-lt"/>
                <a:ea typeface="+mn-ea"/>
                <a:cs typeface="+mn-cs"/>
              </a:rPr>
              <a:t>flush</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with</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bottom</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edge</a:t>
            </a:r>
            <a:r>
              <a:rPr lang="hu-HU" sz="1200" kern="1200" dirty="0" smtClean="0">
                <a:solidFill>
                  <a:schemeClr val="tx1"/>
                </a:solidFill>
                <a:latin typeface="+mn-lt"/>
                <a:ea typeface="+mn-ea"/>
                <a:cs typeface="+mn-cs"/>
              </a:rPr>
              <a:t> of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toolbar</a:t>
            </a:r>
            <a:r>
              <a:rPr lang="hu-HU" sz="1200" kern="1200" dirty="0" smtClean="0">
                <a:solidFill>
                  <a:schemeClr val="tx1"/>
                </a:solidFill>
                <a:latin typeface="+mn-lt"/>
                <a:ea typeface="+mn-ea"/>
                <a:cs typeface="+mn-cs"/>
              </a:rPr>
              <a:t> and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other</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edges</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are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flush</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with</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edges</a:t>
            </a:r>
            <a:r>
              <a:rPr lang="hu-HU" sz="1200" kern="1200" dirty="0" smtClean="0">
                <a:solidFill>
                  <a:schemeClr val="tx1"/>
                </a:solidFill>
                <a:latin typeface="+mn-lt"/>
                <a:ea typeface="+mn-ea"/>
                <a:cs typeface="+mn-cs"/>
              </a:rPr>
              <a:t> of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window</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Note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that</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i="1" kern="1200" dirty="0" err="1" smtClean="0">
                <a:solidFill>
                  <a:schemeClr val="tx1"/>
                </a:solidFill>
                <a:latin typeface="+mn-lt"/>
                <a:ea typeface="+mn-ea"/>
                <a:cs typeface="+mn-cs"/>
              </a:rPr>
              <a:t>Margin</a:t>
            </a:r>
            <a:r>
              <a:rPr lang="hu-HU" sz="1200" i="1"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property</a:t>
            </a:r>
            <a:r>
              <a:rPr lang="hu-HU" sz="1200" kern="1200" dirty="0" smtClean="0">
                <a:solidFill>
                  <a:schemeClr val="tx1"/>
                </a:solidFill>
                <a:latin typeface="+mn-lt"/>
                <a:ea typeface="+mn-ea"/>
                <a:cs typeface="+mn-cs"/>
              </a:rPr>
              <a:t> is </a:t>
            </a:r>
            <a:r>
              <a:rPr lang="hu-HU" sz="1200" kern="1200" dirty="0" err="1" smtClean="0">
                <a:solidFill>
                  <a:schemeClr val="tx1"/>
                </a:solidFill>
                <a:latin typeface="+mn-lt"/>
                <a:ea typeface="+mn-ea"/>
                <a:cs typeface="+mn-cs"/>
              </a:rPr>
              <a:t>set</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automatically</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by</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this</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action</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p>
          <a:p>
            <a:r>
              <a:rPr lang="hu-HU" sz="1200" b="1" kern="1200" dirty="0" smtClean="0">
                <a:solidFill>
                  <a:schemeClr val="tx1"/>
                </a:solidFill>
                <a:latin typeface="+mn-lt"/>
                <a:ea typeface="+mn-ea"/>
                <a:cs typeface="+mn-cs"/>
              </a:rPr>
              <a:t>5. </a:t>
            </a:r>
            <a:r>
              <a:rPr lang="hu-HU" sz="1200" kern="1200" dirty="0" err="1" smtClean="0">
                <a:solidFill>
                  <a:schemeClr val="tx1"/>
                </a:solidFill>
                <a:latin typeface="+mn-lt"/>
                <a:ea typeface="+mn-ea"/>
                <a:cs typeface="+mn-cs"/>
              </a:rPr>
              <a:t>In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XAML editor, </a:t>
            </a:r>
            <a:r>
              <a:rPr lang="hu-HU" sz="1200" kern="1200" dirty="0" err="1" smtClean="0">
                <a:solidFill>
                  <a:schemeClr val="tx1"/>
                </a:solidFill>
                <a:latin typeface="+mn-lt"/>
                <a:ea typeface="+mn-ea"/>
                <a:cs typeface="+mn-cs"/>
              </a:rPr>
              <a:t>position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cursor</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between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opening</a:t>
            </a:r>
            <a:r>
              <a:rPr lang="hu-HU" sz="1200" kern="1200" dirty="0" smtClean="0">
                <a:solidFill>
                  <a:schemeClr val="tx1"/>
                </a:solidFill>
                <a:latin typeface="+mn-lt"/>
                <a:ea typeface="+mn-ea"/>
                <a:cs typeface="+mn-cs"/>
              </a:rPr>
              <a:t> and </a:t>
            </a:r>
            <a:r>
              <a:rPr lang="hu-HU" sz="1200" kern="1200" dirty="0" err="1" smtClean="0">
                <a:solidFill>
                  <a:schemeClr val="tx1"/>
                </a:solidFill>
                <a:latin typeface="+mn-lt"/>
                <a:ea typeface="+mn-ea"/>
                <a:cs typeface="+mn-cs"/>
              </a:rPr>
              <a:t>closing</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tags</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for</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i="1" kern="1200" dirty="0" err="1" smtClean="0">
                <a:solidFill>
                  <a:schemeClr val="tx1"/>
                </a:solidFill>
                <a:latin typeface="+mn-lt"/>
                <a:ea typeface="+mn-ea"/>
                <a:cs typeface="+mn-cs"/>
              </a:rPr>
              <a:t>ToolBar</a:t>
            </a:r>
            <a:r>
              <a:rPr lang="hu-HU" sz="1200" i="1"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control</a:t>
            </a:r>
            <a:r>
              <a:rPr lang="hu-HU" sz="1200" kern="1200" dirty="0" smtClean="0">
                <a:solidFill>
                  <a:schemeClr val="tx1"/>
                </a:solidFill>
                <a:latin typeface="+mn-lt"/>
                <a:ea typeface="+mn-ea"/>
                <a:cs typeface="+mn-cs"/>
              </a:rPr>
              <a:t>. Add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following</a:t>
            </a:r>
            <a:r>
              <a:rPr lang="hu-HU" sz="1200" kern="1200" dirty="0" smtClean="0">
                <a:solidFill>
                  <a:schemeClr val="tx1"/>
                </a:solidFill>
                <a:latin typeface="+mn-lt"/>
                <a:ea typeface="+mn-ea"/>
                <a:cs typeface="+mn-cs"/>
              </a:rPr>
              <a:t> XAML </a:t>
            </a:r>
            <a:r>
              <a:rPr lang="hu-HU" sz="1200" kern="1200" dirty="0" err="1" smtClean="0">
                <a:solidFill>
                  <a:schemeClr val="tx1"/>
                </a:solidFill>
                <a:latin typeface="+mn-lt"/>
                <a:ea typeface="+mn-ea"/>
                <a:cs typeface="+mn-cs"/>
              </a:rPr>
              <a:t>to</a:t>
            </a:r>
            <a:r>
              <a:rPr lang="hu-HU" sz="1200" kern="1200" dirty="0" smtClean="0">
                <a:solidFill>
                  <a:schemeClr val="tx1"/>
                </a:solidFill>
                <a:latin typeface="+mn-lt"/>
                <a:ea typeface="+mn-ea"/>
                <a:cs typeface="+mn-cs"/>
              </a:rPr>
              <a:t> add </a:t>
            </a:r>
            <a:r>
              <a:rPr lang="hu-HU" sz="1200" kern="1200" dirty="0" err="1" smtClean="0">
                <a:solidFill>
                  <a:schemeClr val="tx1"/>
                </a:solidFill>
                <a:latin typeface="+mn-lt"/>
                <a:ea typeface="+mn-ea"/>
                <a:cs typeface="+mn-cs"/>
              </a:rPr>
              <a:t>four</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controls</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to</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i="1" kern="1200" dirty="0" err="1" smtClean="0">
                <a:solidFill>
                  <a:schemeClr val="tx1"/>
                </a:solidFill>
                <a:latin typeface="+mn-lt"/>
                <a:ea typeface="+mn-ea"/>
                <a:cs typeface="+mn-cs"/>
              </a:rPr>
              <a:t>ToolBar</a:t>
            </a:r>
            <a:r>
              <a:rPr lang="hu-HU" sz="1200" i="1"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control</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&lt;</a:t>
            </a:r>
            <a:r>
              <a:rPr lang="hu-HU" sz="1200" kern="1200" dirty="0" err="1" smtClean="0">
                <a:solidFill>
                  <a:schemeClr val="tx1"/>
                </a:solidFill>
                <a:latin typeface="+mn-lt"/>
                <a:ea typeface="+mn-ea"/>
                <a:cs typeface="+mn-cs"/>
              </a:rPr>
              <a:t>Button</a:t>
            </a:r>
            <a:r>
              <a:rPr lang="hu-HU" sz="1200" kern="1200" dirty="0" smtClean="0">
                <a:solidFill>
                  <a:schemeClr val="tx1"/>
                </a:solidFill>
                <a:latin typeface="+mn-lt"/>
                <a:ea typeface="+mn-ea"/>
                <a:cs typeface="+mn-cs"/>
              </a:rPr>
              <a:t>&gt;</a:t>
            </a:r>
            <a:r>
              <a:rPr lang="hu-HU" sz="1200" kern="1200" dirty="0" err="1" smtClean="0">
                <a:solidFill>
                  <a:schemeClr val="tx1"/>
                </a:solidFill>
                <a:latin typeface="+mn-lt"/>
                <a:ea typeface="+mn-ea"/>
                <a:cs typeface="+mn-cs"/>
              </a:rPr>
              <a:t>Bold</a:t>
            </a:r>
            <a:r>
              <a:rPr lang="hu-HU" sz="1200" kern="1200" dirty="0" smtClean="0">
                <a:solidFill>
                  <a:schemeClr val="tx1"/>
                </a:solidFill>
                <a:latin typeface="+mn-lt"/>
                <a:ea typeface="+mn-ea"/>
                <a:cs typeface="+mn-cs"/>
              </a:rPr>
              <a:t>&lt;/</a:t>
            </a:r>
            <a:r>
              <a:rPr lang="hu-HU" sz="1200" kern="1200" dirty="0" err="1" smtClean="0">
                <a:solidFill>
                  <a:schemeClr val="tx1"/>
                </a:solidFill>
                <a:latin typeface="+mn-lt"/>
                <a:ea typeface="+mn-ea"/>
                <a:cs typeface="+mn-cs"/>
              </a:rPr>
              <a:t>Button</a:t>
            </a:r>
            <a:r>
              <a:rPr lang="hu-HU" sz="1200" kern="1200" dirty="0" smtClean="0">
                <a:solidFill>
                  <a:schemeClr val="tx1"/>
                </a:solidFill>
                <a:latin typeface="+mn-lt"/>
                <a:ea typeface="+mn-ea"/>
                <a:cs typeface="+mn-cs"/>
              </a:rPr>
              <a:t>&gt;</a:t>
            </a:r>
          </a:p>
          <a:p>
            <a:r>
              <a:rPr lang="hu-HU" sz="1200" kern="1200" dirty="0" smtClean="0">
                <a:solidFill>
                  <a:schemeClr val="tx1"/>
                </a:solidFill>
                <a:latin typeface="+mn-lt"/>
                <a:ea typeface="+mn-ea"/>
                <a:cs typeface="+mn-cs"/>
              </a:rPr>
              <a:t>&lt;</a:t>
            </a:r>
            <a:r>
              <a:rPr lang="hu-HU" sz="1200" kern="1200" dirty="0" err="1" smtClean="0">
                <a:solidFill>
                  <a:schemeClr val="tx1"/>
                </a:solidFill>
                <a:latin typeface="+mn-lt"/>
                <a:ea typeface="+mn-ea"/>
                <a:cs typeface="+mn-cs"/>
              </a:rPr>
              <a:t>Button</a:t>
            </a:r>
            <a:r>
              <a:rPr lang="hu-HU" sz="1200" kern="1200" dirty="0" smtClean="0">
                <a:solidFill>
                  <a:schemeClr val="tx1"/>
                </a:solidFill>
                <a:latin typeface="+mn-lt"/>
                <a:ea typeface="+mn-ea"/>
                <a:cs typeface="+mn-cs"/>
              </a:rPr>
              <a:t>&gt;</a:t>
            </a:r>
            <a:r>
              <a:rPr lang="hu-HU" sz="1200" kern="1200" dirty="0" err="1" smtClean="0">
                <a:solidFill>
                  <a:schemeClr val="tx1"/>
                </a:solidFill>
                <a:latin typeface="+mn-lt"/>
                <a:ea typeface="+mn-ea"/>
                <a:cs typeface="+mn-cs"/>
              </a:rPr>
              <a:t>Italic</a:t>
            </a:r>
            <a:r>
              <a:rPr lang="hu-HU" sz="1200" kern="1200" dirty="0" smtClean="0">
                <a:solidFill>
                  <a:schemeClr val="tx1"/>
                </a:solidFill>
                <a:latin typeface="+mn-lt"/>
                <a:ea typeface="+mn-ea"/>
                <a:cs typeface="+mn-cs"/>
              </a:rPr>
              <a:t>&lt;/</a:t>
            </a:r>
            <a:r>
              <a:rPr lang="hu-HU" sz="1200" kern="1200" dirty="0" err="1" smtClean="0">
                <a:solidFill>
                  <a:schemeClr val="tx1"/>
                </a:solidFill>
                <a:latin typeface="+mn-lt"/>
                <a:ea typeface="+mn-ea"/>
                <a:cs typeface="+mn-cs"/>
              </a:rPr>
              <a:t>Button</a:t>
            </a:r>
            <a:r>
              <a:rPr lang="hu-HU" sz="1200" kern="1200" dirty="0" smtClean="0">
                <a:solidFill>
                  <a:schemeClr val="tx1"/>
                </a:solidFill>
                <a:latin typeface="+mn-lt"/>
                <a:ea typeface="+mn-ea"/>
                <a:cs typeface="+mn-cs"/>
              </a:rPr>
              <a:t>&gt;</a:t>
            </a:r>
          </a:p>
          <a:p>
            <a:r>
              <a:rPr lang="hu-HU" sz="1200" kern="1200" dirty="0" smtClean="0">
                <a:solidFill>
                  <a:schemeClr val="tx1"/>
                </a:solidFill>
                <a:latin typeface="+mn-lt"/>
                <a:ea typeface="+mn-ea"/>
                <a:cs typeface="+mn-cs"/>
              </a:rPr>
              <a:t>&lt;</a:t>
            </a:r>
            <a:r>
              <a:rPr lang="hu-HU" sz="1200" kern="1200" dirty="0" err="1" smtClean="0">
                <a:solidFill>
                  <a:schemeClr val="tx1"/>
                </a:solidFill>
                <a:latin typeface="+mn-lt"/>
                <a:ea typeface="+mn-ea"/>
                <a:cs typeface="+mn-cs"/>
              </a:rPr>
              <a:t>Slider</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Name</a:t>
            </a:r>
            <a:r>
              <a:rPr lang="hu-HU" sz="1200" kern="1200" dirty="0" smtClean="0">
                <a:solidFill>
                  <a:schemeClr val="tx1"/>
                </a:solidFill>
                <a:latin typeface="+mn-lt"/>
                <a:ea typeface="+mn-ea"/>
                <a:cs typeface="+mn-cs"/>
              </a:rPr>
              <a:t>="Slider1" Minimum="2" Maximum="72" </a:t>
            </a:r>
            <a:r>
              <a:rPr lang="hu-HU" sz="1200" kern="1200" dirty="0" err="1" smtClean="0">
                <a:solidFill>
                  <a:schemeClr val="tx1"/>
                </a:solidFill>
                <a:latin typeface="+mn-lt"/>
                <a:ea typeface="+mn-ea"/>
                <a:cs typeface="+mn-cs"/>
              </a:rPr>
              <a:t>Width</a:t>
            </a:r>
            <a:r>
              <a:rPr lang="hu-HU" sz="1200" kern="1200" dirty="0" smtClean="0">
                <a:solidFill>
                  <a:schemeClr val="tx1"/>
                </a:solidFill>
                <a:latin typeface="+mn-lt"/>
                <a:ea typeface="+mn-ea"/>
                <a:cs typeface="+mn-cs"/>
              </a:rPr>
              <a:t>="100"&gt;&lt;/</a:t>
            </a:r>
            <a:r>
              <a:rPr lang="hu-HU" sz="1200" kern="1200" dirty="0" err="1" smtClean="0">
                <a:solidFill>
                  <a:schemeClr val="tx1"/>
                </a:solidFill>
                <a:latin typeface="+mn-lt"/>
                <a:ea typeface="+mn-ea"/>
                <a:cs typeface="+mn-cs"/>
              </a:rPr>
              <a:t>Slider</a:t>
            </a:r>
            <a:r>
              <a:rPr lang="hu-HU" sz="1200" kern="1200" dirty="0" smtClean="0">
                <a:solidFill>
                  <a:schemeClr val="tx1"/>
                </a:solidFill>
                <a:latin typeface="+mn-lt"/>
                <a:ea typeface="+mn-ea"/>
                <a:cs typeface="+mn-cs"/>
              </a:rPr>
              <a:t>&gt; </a:t>
            </a:r>
          </a:p>
          <a:p>
            <a:r>
              <a:rPr lang="hu-HU" sz="1200" kern="1200" dirty="0" smtClean="0">
                <a:solidFill>
                  <a:schemeClr val="tx1"/>
                </a:solidFill>
                <a:latin typeface="+mn-lt"/>
                <a:ea typeface="+mn-ea"/>
                <a:cs typeface="+mn-cs"/>
              </a:rPr>
              <a:t>&lt;</a:t>
            </a:r>
            <a:r>
              <a:rPr lang="hu-HU" sz="1200" kern="1200" dirty="0" err="1" smtClean="0">
                <a:solidFill>
                  <a:schemeClr val="tx1"/>
                </a:solidFill>
                <a:latin typeface="+mn-lt"/>
                <a:ea typeface="+mn-ea"/>
                <a:cs typeface="+mn-cs"/>
              </a:rPr>
              <a:t>ComboBox</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Name</a:t>
            </a:r>
            <a:r>
              <a:rPr lang="hu-HU" sz="1200" kern="1200" dirty="0" smtClean="0">
                <a:solidFill>
                  <a:schemeClr val="tx1"/>
                </a:solidFill>
                <a:latin typeface="+mn-lt"/>
                <a:ea typeface="+mn-ea"/>
                <a:cs typeface="+mn-cs"/>
              </a:rPr>
              <a:t>="Combobox1" </a:t>
            </a:r>
            <a:r>
              <a:rPr lang="hu-HU" sz="1200" kern="1200" dirty="0" err="1" smtClean="0">
                <a:solidFill>
                  <a:schemeClr val="tx1"/>
                </a:solidFill>
                <a:latin typeface="+mn-lt"/>
                <a:ea typeface="+mn-ea"/>
                <a:cs typeface="+mn-cs"/>
              </a:rPr>
              <a:t>Width</a:t>
            </a:r>
            <a:r>
              <a:rPr lang="hu-HU" sz="1200" kern="1200" dirty="0" smtClean="0">
                <a:solidFill>
                  <a:schemeClr val="tx1"/>
                </a:solidFill>
                <a:latin typeface="+mn-lt"/>
                <a:ea typeface="+mn-ea"/>
                <a:cs typeface="+mn-cs"/>
              </a:rPr>
              <a:t>="75"&gt;&lt;/</a:t>
            </a:r>
            <a:r>
              <a:rPr lang="hu-HU" sz="1200" kern="1200" dirty="0" err="1" smtClean="0">
                <a:solidFill>
                  <a:schemeClr val="tx1"/>
                </a:solidFill>
                <a:latin typeface="+mn-lt"/>
                <a:ea typeface="+mn-ea"/>
                <a:cs typeface="+mn-cs"/>
              </a:rPr>
              <a:t>ComboBox</a:t>
            </a:r>
            <a:r>
              <a:rPr lang="hu-HU" sz="1200" kern="1200" dirty="0" smtClean="0">
                <a:solidFill>
                  <a:schemeClr val="tx1"/>
                </a:solidFill>
                <a:latin typeface="+mn-lt"/>
                <a:ea typeface="+mn-ea"/>
                <a:cs typeface="+mn-cs"/>
              </a:rPr>
              <a:t>&gt;</a:t>
            </a:r>
          </a:p>
          <a:p>
            <a:r>
              <a:rPr lang="hu-HU" sz="1200" b="1" kern="1200" dirty="0" smtClean="0">
                <a:solidFill>
                  <a:schemeClr val="tx1"/>
                </a:solidFill>
                <a:latin typeface="+mn-lt"/>
                <a:ea typeface="+mn-ea"/>
                <a:cs typeface="+mn-cs"/>
              </a:rPr>
              <a:t>6. </a:t>
            </a:r>
            <a:r>
              <a:rPr lang="hu-HU" sz="1200" kern="1200" dirty="0" err="1" smtClean="0">
                <a:solidFill>
                  <a:schemeClr val="tx1"/>
                </a:solidFill>
                <a:latin typeface="+mn-lt"/>
                <a:ea typeface="+mn-ea"/>
                <a:cs typeface="+mn-cs"/>
              </a:rPr>
              <a:t>From</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Build</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menu</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choose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Build</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Solution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to</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build</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your</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application</a:t>
            </a:r>
            <a:r>
              <a:rPr lang="hu-HU" sz="1200" kern="1200" dirty="0" smtClean="0">
                <a:solidFill>
                  <a:schemeClr val="tx1"/>
                </a:solidFill>
                <a:latin typeface="+mn-lt"/>
                <a:ea typeface="+mn-ea"/>
                <a:cs typeface="+mn-cs"/>
              </a:rPr>
              <a:t>.</a:t>
            </a:r>
            <a:br>
              <a:rPr lang="hu-HU" sz="1200" kern="1200" dirty="0" smtClean="0">
                <a:solidFill>
                  <a:schemeClr val="tx1"/>
                </a:solidFill>
                <a:latin typeface="+mn-lt"/>
                <a:ea typeface="+mn-ea"/>
                <a:cs typeface="+mn-cs"/>
              </a:rPr>
            </a:br>
            <a:endParaRPr lang="hu-HU" sz="1200" kern="1200" dirty="0" smtClean="0">
              <a:solidFill>
                <a:schemeClr val="tx1"/>
              </a:solidFill>
              <a:latin typeface="+mn-lt"/>
              <a:ea typeface="+mn-ea"/>
              <a:cs typeface="+mn-cs"/>
            </a:endParaRPr>
          </a:p>
          <a:p>
            <a:r>
              <a:rPr lang="hu-HU" sz="1200" b="1" kern="1200" dirty="0" smtClean="0">
                <a:solidFill>
                  <a:schemeClr val="tx1"/>
                </a:solidFill>
                <a:latin typeface="+mn-lt"/>
                <a:ea typeface="+mn-ea"/>
                <a:cs typeface="+mn-cs"/>
              </a:rPr>
              <a:t>7. </a:t>
            </a:r>
            <a:r>
              <a:rPr lang="hu-HU" sz="1200" kern="1200" dirty="0" err="1" smtClean="0">
                <a:solidFill>
                  <a:schemeClr val="tx1"/>
                </a:solidFill>
                <a:latin typeface="+mn-lt"/>
                <a:ea typeface="+mn-ea"/>
                <a:cs typeface="+mn-cs"/>
              </a:rPr>
              <a:t>In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Designer</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double-click</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button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labeled</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Bold</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to</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open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default</a:t>
            </a:r>
            <a:r>
              <a:rPr lang="hu-HU" sz="1200" kern="1200" dirty="0" smtClean="0">
                <a:solidFill>
                  <a:schemeClr val="tx1"/>
                </a:solidFill>
                <a:latin typeface="+mn-lt"/>
                <a:ea typeface="+mn-ea"/>
                <a:cs typeface="+mn-cs"/>
              </a:rPr>
              <a:t> </a:t>
            </a:r>
            <a:r>
              <a:rPr lang="hu-HU" sz="1200" i="1" kern="1200" dirty="0" err="1" smtClean="0">
                <a:solidFill>
                  <a:schemeClr val="tx1"/>
                </a:solidFill>
                <a:latin typeface="+mn-lt"/>
                <a:ea typeface="+mn-ea"/>
                <a:cs typeface="+mn-cs"/>
              </a:rPr>
              <a:t>Click</a:t>
            </a:r>
            <a:r>
              <a:rPr lang="hu-HU" sz="1200" i="1"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event</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handler</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for</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button</a:t>
            </a:r>
            <a:r>
              <a:rPr lang="hu-HU" sz="1200" kern="1200" dirty="0" smtClean="0">
                <a:solidFill>
                  <a:schemeClr val="tx1"/>
                </a:solidFill>
                <a:latin typeface="+mn-lt"/>
                <a:ea typeface="+mn-ea"/>
                <a:cs typeface="+mn-cs"/>
              </a:rPr>
              <a:t>. Add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following</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code</a:t>
            </a:r>
            <a:r>
              <a:rPr lang="hu-HU" sz="1200" kern="1200" dirty="0" smtClean="0">
                <a:solidFill>
                  <a:schemeClr val="tx1"/>
                </a:solidFill>
                <a:latin typeface="+mn-lt"/>
                <a:ea typeface="+mn-ea"/>
                <a:cs typeface="+mn-cs"/>
              </a:rPr>
              <a:t>:</a:t>
            </a:r>
          </a:p>
          <a:p>
            <a:r>
              <a:rPr lang="hu-HU" sz="1200" i="1" kern="1200" dirty="0" smtClean="0">
                <a:solidFill>
                  <a:schemeClr val="tx1"/>
                </a:solidFill>
                <a:latin typeface="+mn-lt"/>
                <a:ea typeface="+mn-ea"/>
                <a:cs typeface="+mn-cs"/>
              </a:rPr>
              <a:t> </a:t>
            </a:r>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richTextBox1.Selection.ApplyPropertyValue(</a:t>
            </a:r>
            <a:r>
              <a:rPr lang="hu-HU" sz="1200" kern="1200" dirty="0" err="1" smtClean="0">
                <a:solidFill>
                  <a:schemeClr val="tx1"/>
                </a:solidFill>
                <a:latin typeface="+mn-lt"/>
                <a:ea typeface="+mn-ea"/>
                <a:cs typeface="+mn-cs"/>
              </a:rPr>
              <a:t>FontWeightProperty</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FontWeights.Bold</a:t>
            </a:r>
            <a:r>
              <a:rPr lang="hu-HU" sz="1200" kern="1200" dirty="0" smtClean="0">
                <a:solidFill>
                  <a:schemeClr val="tx1"/>
                </a:solidFill>
                <a:latin typeface="+mn-lt"/>
                <a:ea typeface="+mn-ea"/>
                <a:cs typeface="+mn-cs"/>
              </a:rPr>
              <a:t>);</a:t>
            </a:r>
          </a:p>
          <a:p>
            <a:r>
              <a:rPr lang="hu-HU" sz="1200" b="1" kern="1200" dirty="0" smtClean="0">
                <a:solidFill>
                  <a:schemeClr val="tx1"/>
                </a:solidFill>
                <a:latin typeface="+mn-lt"/>
                <a:ea typeface="+mn-ea"/>
                <a:cs typeface="+mn-cs"/>
              </a:rPr>
              <a:t>8. </a:t>
            </a:r>
            <a:r>
              <a:rPr lang="hu-HU" sz="1200" kern="1200" dirty="0" err="1" smtClean="0">
                <a:solidFill>
                  <a:schemeClr val="tx1"/>
                </a:solidFill>
                <a:latin typeface="+mn-lt"/>
                <a:ea typeface="+mn-ea"/>
                <a:cs typeface="+mn-cs"/>
              </a:rPr>
              <a:t>In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Designer</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double-click</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button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labeled</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Italic</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to</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open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default</a:t>
            </a:r>
            <a:r>
              <a:rPr lang="hu-HU" sz="1200" kern="1200" dirty="0" smtClean="0">
                <a:solidFill>
                  <a:schemeClr val="tx1"/>
                </a:solidFill>
                <a:latin typeface="+mn-lt"/>
                <a:ea typeface="+mn-ea"/>
                <a:cs typeface="+mn-cs"/>
              </a:rPr>
              <a:t> </a:t>
            </a:r>
            <a:r>
              <a:rPr lang="hu-HU" sz="1200" i="1" kern="1200" dirty="0" err="1" smtClean="0">
                <a:solidFill>
                  <a:schemeClr val="tx1"/>
                </a:solidFill>
                <a:latin typeface="+mn-lt"/>
                <a:ea typeface="+mn-ea"/>
                <a:cs typeface="+mn-cs"/>
              </a:rPr>
              <a:t>Click</a:t>
            </a:r>
            <a:r>
              <a:rPr lang="hu-HU" sz="1200" i="1"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event</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handler</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for</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button</a:t>
            </a:r>
            <a:r>
              <a:rPr lang="hu-HU" sz="1200" kern="1200" dirty="0" smtClean="0">
                <a:solidFill>
                  <a:schemeClr val="tx1"/>
                </a:solidFill>
                <a:latin typeface="+mn-lt"/>
                <a:ea typeface="+mn-ea"/>
                <a:cs typeface="+mn-cs"/>
              </a:rPr>
              <a:t>. Add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following</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code</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richTextBox1.Selection.ApplyPropertyValue(</a:t>
            </a:r>
            <a:r>
              <a:rPr lang="hu-HU" sz="1200" kern="1200" dirty="0" err="1" smtClean="0">
                <a:solidFill>
                  <a:schemeClr val="tx1"/>
                </a:solidFill>
                <a:latin typeface="+mn-lt"/>
                <a:ea typeface="+mn-ea"/>
                <a:cs typeface="+mn-cs"/>
              </a:rPr>
              <a:t>FontStyleProperty</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FontStyles.Italic</a:t>
            </a:r>
            <a:r>
              <a:rPr lang="hu-HU" sz="1200" kern="1200" dirty="0" smtClean="0">
                <a:solidFill>
                  <a:schemeClr val="tx1"/>
                </a:solidFill>
                <a:latin typeface="+mn-lt"/>
                <a:ea typeface="+mn-ea"/>
                <a:cs typeface="+mn-cs"/>
              </a:rPr>
              <a:t>);</a:t>
            </a:r>
          </a:p>
          <a:p>
            <a:r>
              <a:rPr lang="hu-HU" sz="1200" b="1" kern="1200" dirty="0" smtClean="0">
                <a:solidFill>
                  <a:schemeClr val="tx1"/>
                </a:solidFill>
                <a:latin typeface="+mn-lt"/>
                <a:ea typeface="+mn-ea"/>
                <a:cs typeface="+mn-cs"/>
              </a:rPr>
              <a:t> </a:t>
            </a:r>
            <a:endParaRPr lang="hu-HU" sz="1200" kern="1200" dirty="0" smtClean="0">
              <a:solidFill>
                <a:schemeClr val="tx1"/>
              </a:solidFill>
              <a:latin typeface="+mn-lt"/>
              <a:ea typeface="+mn-ea"/>
              <a:cs typeface="+mn-cs"/>
            </a:endParaRPr>
          </a:p>
          <a:p>
            <a:r>
              <a:rPr lang="hu-HU" sz="1200" b="1" kern="1200" dirty="0" smtClean="0">
                <a:solidFill>
                  <a:schemeClr val="tx1"/>
                </a:solidFill>
                <a:latin typeface="+mn-lt"/>
                <a:ea typeface="+mn-ea"/>
                <a:cs typeface="+mn-cs"/>
              </a:rPr>
              <a:t>9. </a:t>
            </a:r>
            <a:r>
              <a:rPr lang="hu-HU" sz="1200" kern="1200" dirty="0" err="1" smtClean="0">
                <a:solidFill>
                  <a:schemeClr val="tx1"/>
                </a:solidFill>
                <a:latin typeface="+mn-lt"/>
                <a:ea typeface="+mn-ea"/>
                <a:cs typeface="+mn-cs"/>
              </a:rPr>
              <a:t>In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Designer</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double-click</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slider</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to</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open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i="1" kern="1200" dirty="0" err="1" smtClean="0">
                <a:solidFill>
                  <a:schemeClr val="tx1"/>
                </a:solidFill>
                <a:latin typeface="+mn-lt"/>
                <a:ea typeface="+mn-ea"/>
                <a:cs typeface="+mn-cs"/>
              </a:rPr>
              <a:t>SliderChanged</a:t>
            </a:r>
            <a:r>
              <a:rPr lang="hu-HU" sz="1200" i="1"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event</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handler</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Add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following</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code</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richTextBox1.Selection.ApplyPropertyValue(</a:t>
            </a:r>
            <a:r>
              <a:rPr lang="hu-HU" sz="1200" kern="1200" dirty="0" err="1" smtClean="0">
                <a:solidFill>
                  <a:schemeClr val="tx1"/>
                </a:solidFill>
                <a:latin typeface="+mn-lt"/>
                <a:ea typeface="+mn-ea"/>
                <a:cs typeface="+mn-cs"/>
              </a:rPr>
              <a:t>FontSizeProperty</a:t>
            </a:r>
            <a:r>
              <a:rPr lang="hu-HU" sz="1200" kern="1200" dirty="0" smtClean="0">
                <a:solidFill>
                  <a:schemeClr val="tx1"/>
                </a:solidFill>
                <a:latin typeface="+mn-lt"/>
                <a:ea typeface="+mn-ea"/>
                <a:cs typeface="+mn-cs"/>
              </a:rPr>
              <a:t>, Slider1.Value.ToString());</a:t>
            </a:r>
          </a:p>
          <a:p>
            <a:r>
              <a:rPr lang="hu-HU" sz="1200" b="1" kern="1200" dirty="0" smtClean="0">
                <a:solidFill>
                  <a:schemeClr val="tx1"/>
                </a:solidFill>
                <a:latin typeface="+mn-lt"/>
                <a:ea typeface="+mn-ea"/>
                <a:cs typeface="+mn-cs"/>
              </a:rPr>
              <a:t> </a:t>
            </a:r>
            <a:endParaRPr lang="hu-HU" sz="1200" kern="1200" dirty="0" smtClean="0">
              <a:solidFill>
                <a:schemeClr val="tx1"/>
              </a:solidFill>
              <a:latin typeface="+mn-lt"/>
              <a:ea typeface="+mn-ea"/>
              <a:cs typeface="+mn-cs"/>
            </a:endParaRPr>
          </a:p>
          <a:p>
            <a:r>
              <a:rPr lang="hu-HU" sz="1200" b="1" kern="1200" dirty="0" smtClean="0">
                <a:solidFill>
                  <a:schemeClr val="tx1"/>
                </a:solidFill>
                <a:latin typeface="+mn-lt"/>
                <a:ea typeface="+mn-ea"/>
                <a:cs typeface="+mn-cs"/>
              </a:rPr>
              <a:t>10. </a:t>
            </a:r>
            <a:r>
              <a:rPr lang="hu-HU" sz="1200" kern="1200" dirty="0" err="1" smtClean="0">
                <a:solidFill>
                  <a:schemeClr val="tx1"/>
                </a:solidFill>
                <a:latin typeface="+mn-lt"/>
                <a:ea typeface="+mn-ea"/>
                <a:cs typeface="+mn-cs"/>
              </a:rPr>
              <a:t>In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Designer</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double-click</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combo</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box</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to</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open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i="1" kern="1200" dirty="0" err="1" smtClean="0">
                <a:solidFill>
                  <a:schemeClr val="tx1"/>
                </a:solidFill>
                <a:latin typeface="+mn-lt"/>
                <a:ea typeface="+mn-ea"/>
                <a:cs typeface="+mn-cs"/>
              </a:rPr>
              <a:t>ComboBoxChanged</a:t>
            </a:r>
            <a:r>
              <a:rPr lang="hu-HU" sz="1200" i="1"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event</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handler</a:t>
            </a:r>
            <a:r>
              <a:rPr lang="hu-HU" sz="1200" kern="1200" dirty="0" smtClean="0">
                <a:solidFill>
                  <a:schemeClr val="tx1"/>
                </a:solidFill>
                <a:latin typeface="+mn-lt"/>
                <a:ea typeface="+mn-ea"/>
                <a:cs typeface="+mn-cs"/>
              </a:rPr>
              <a:t>. Add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following</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code</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richTextBox1.Selection.ApplyPropertyValue(</a:t>
            </a:r>
            <a:r>
              <a:rPr lang="hu-HU" sz="1200" kern="1200" dirty="0" err="1" smtClean="0">
                <a:solidFill>
                  <a:schemeClr val="tx1"/>
                </a:solidFill>
                <a:latin typeface="+mn-lt"/>
                <a:ea typeface="+mn-ea"/>
                <a:cs typeface="+mn-cs"/>
              </a:rPr>
              <a:t>FontFamilyProperty</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new</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FontFamily</a:t>
            </a:r>
            <a:r>
              <a:rPr lang="hu-HU" sz="1200" kern="1200" dirty="0" smtClean="0">
                <a:solidFill>
                  <a:schemeClr val="tx1"/>
                </a:solidFill>
                <a:latin typeface="+mn-lt"/>
                <a:ea typeface="+mn-ea"/>
                <a:cs typeface="+mn-cs"/>
              </a:rPr>
              <a:t>(Combobox1.Text));</a:t>
            </a:r>
          </a:p>
          <a:p>
            <a:r>
              <a:rPr lang="hu-HU" sz="1200" b="1" kern="1200" dirty="0" smtClean="0">
                <a:solidFill>
                  <a:schemeClr val="tx1"/>
                </a:solidFill>
                <a:latin typeface="+mn-lt"/>
                <a:ea typeface="+mn-ea"/>
                <a:cs typeface="+mn-cs"/>
              </a:rPr>
              <a:t> </a:t>
            </a:r>
            <a:endParaRPr lang="hu-HU" sz="1200" kern="1200" dirty="0" smtClean="0">
              <a:solidFill>
                <a:schemeClr val="tx1"/>
              </a:solidFill>
              <a:latin typeface="+mn-lt"/>
              <a:ea typeface="+mn-ea"/>
              <a:cs typeface="+mn-cs"/>
            </a:endParaRPr>
          </a:p>
          <a:p>
            <a:r>
              <a:rPr lang="hu-HU" sz="1200" b="1" kern="1200" dirty="0" smtClean="0">
                <a:solidFill>
                  <a:schemeClr val="tx1"/>
                </a:solidFill>
                <a:latin typeface="+mn-lt"/>
                <a:ea typeface="+mn-ea"/>
                <a:cs typeface="+mn-cs"/>
              </a:rPr>
              <a:t>11. </a:t>
            </a:r>
            <a:r>
              <a:rPr lang="hu-HU" sz="1200" kern="1200" dirty="0" err="1" smtClean="0">
                <a:solidFill>
                  <a:schemeClr val="tx1"/>
                </a:solidFill>
                <a:latin typeface="+mn-lt"/>
                <a:ea typeface="+mn-ea"/>
                <a:cs typeface="+mn-cs"/>
              </a:rPr>
              <a:t>In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Code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Window</a:t>
            </a:r>
            <a:r>
              <a:rPr lang="hu-HU" sz="1200" kern="1200" dirty="0" smtClean="0">
                <a:solidFill>
                  <a:schemeClr val="tx1"/>
                </a:solidFill>
                <a:latin typeface="+mn-lt"/>
                <a:ea typeface="+mn-ea"/>
                <a:cs typeface="+mn-cs"/>
              </a:rPr>
              <a:t>, add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following</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code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to</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i="1" kern="1200" dirty="0" smtClean="0">
                <a:solidFill>
                  <a:schemeClr val="tx1"/>
                </a:solidFill>
                <a:latin typeface="+mn-lt"/>
                <a:ea typeface="+mn-ea"/>
                <a:cs typeface="+mn-cs"/>
              </a:rPr>
              <a:t>Window1 </a:t>
            </a:r>
            <a:r>
              <a:rPr lang="hu-HU" sz="1200" kern="1200" dirty="0" err="1" smtClean="0">
                <a:solidFill>
                  <a:schemeClr val="tx1"/>
                </a:solidFill>
                <a:latin typeface="+mn-lt"/>
                <a:ea typeface="+mn-ea"/>
                <a:cs typeface="+mn-cs"/>
              </a:rPr>
              <a:t>constructor</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beneath</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i="1" kern="1200" dirty="0" err="1" smtClean="0">
                <a:solidFill>
                  <a:schemeClr val="tx1"/>
                </a:solidFill>
                <a:latin typeface="+mn-lt"/>
                <a:ea typeface="+mn-ea"/>
                <a:cs typeface="+mn-cs"/>
              </a:rPr>
              <a:t>InitializeComponent</a:t>
            </a:r>
            <a:r>
              <a:rPr lang="hu-HU" sz="1200" i="1" kern="1200" dirty="0" smtClean="0">
                <a:solidFill>
                  <a:schemeClr val="tx1"/>
                </a:solidFill>
                <a:latin typeface="+mn-lt"/>
                <a:ea typeface="+mn-ea"/>
                <a:cs typeface="+mn-cs"/>
              </a:rPr>
              <a:t> </a:t>
            </a:r>
            <a:r>
              <a:rPr lang="hu-HU" sz="1200" kern="1200" dirty="0" smtClean="0">
                <a:solidFill>
                  <a:schemeClr val="tx1"/>
                </a:solidFill>
                <a:latin typeface="+mn-lt"/>
                <a:ea typeface="+mn-ea"/>
                <a:cs typeface="+mn-cs"/>
              </a:rPr>
              <a:t>line. (</a:t>
            </a:r>
            <a:r>
              <a:rPr lang="hu-HU" sz="1200" kern="1200" dirty="0" err="1" smtClean="0">
                <a:solidFill>
                  <a:schemeClr val="tx1"/>
                </a:solidFill>
                <a:latin typeface="+mn-lt"/>
                <a:ea typeface="+mn-ea"/>
                <a:cs typeface="+mn-cs"/>
              </a:rPr>
              <a:t>Note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that</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in</a:t>
            </a:r>
            <a:r>
              <a:rPr lang="hu-HU" sz="1200" kern="1200" dirty="0" smtClean="0">
                <a:solidFill>
                  <a:schemeClr val="tx1"/>
                </a:solidFill>
                <a:latin typeface="+mn-lt"/>
                <a:ea typeface="+mn-ea"/>
                <a:cs typeface="+mn-cs"/>
              </a:rPr>
              <a:t> Visual Basic, </a:t>
            </a:r>
            <a:r>
              <a:rPr lang="hu-HU" sz="1200" kern="1200" dirty="0" err="1" smtClean="0">
                <a:solidFill>
                  <a:schemeClr val="tx1"/>
                </a:solidFill>
                <a:latin typeface="+mn-lt"/>
                <a:ea typeface="+mn-ea"/>
                <a:cs typeface="+mn-cs"/>
              </a:rPr>
              <a:t>you</a:t>
            </a:r>
            <a:r>
              <a:rPr lang="hu-HU" sz="1200" kern="1200" dirty="0" smtClean="0">
                <a:solidFill>
                  <a:schemeClr val="tx1"/>
                </a:solidFill>
                <a:latin typeface="+mn-lt"/>
                <a:ea typeface="+mn-ea"/>
                <a:cs typeface="+mn-cs"/>
              </a:rPr>
              <a:t> must add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entire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constructor</a:t>
            </a:r>
            <a:r>
              <a:rPr lang="hu-HU" sz="1200" kern="1200" dirty="0" smtClean="0">
                <a:solidFill>
                  <a:schemeClr val="tx1"/>
                </a:solidFill>
                <a:latin typeface="+mn-lt"/>
                <a:ea typeface="+mn-ea"/>
                <a:cs typeface="+mn-cs"/>
              </a:rPr>
              <a:t>.)</a:t>
            </a:r>
            <a:br>
              <a:rPr lang="hu-HU" sz="1200" kern="1200" dirty="0" smtClean="0">
                <a:solidFill>
                  <a:schemeClr val="tx1"/>
                </a:solidFill>
                <a:latin typeface="+mn-lt"/>
                <a:ea typeface="+mn-ea"/>
                <a:cs typeface="+mn-cs"/>
              </a:rPr>
            </a:br>
            <a:endParaRPr lang="hu-HU" sz="1200" kern="1200" dirty="0" smtClean="0">
              <a:solidFill>
                <a:schemeClr val="tx1"/>
              </a:solidFill>
              <a:latin typeface="+mn-lt"/>
              <a:ea typeface="+mn-ea"/>
              <a:cs typeface="+mn-cs"/>
            </a:endParaRPr>
          </a:p>
          <a:p>
            <a:r>
              <a:rPr lang="hu-HU" sz="1200" kern="1200" dirty="0" err="1" smtClean="0">
                <a:solidFill>
                  <a:schemeClr val="tx1"/>
                </a:solidFill>
                <a:latin typeface="+mn-lt"/>
                <a:ea typeface="+mn-ea"/>
                <a:cs typeface="+mn-cs"/>
              </a:rPr>
              <a:t>foreach</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FontFamily</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item</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in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Fonts.SystemFontFamilies</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Combobox1.Items.Add(</a:t>
            </a:r>
            <a:r>
              <a:rPr lang="hu-HU" sz="1200" kern="1200" dirty="0" err="1" smtClean="0">
                <a:solidFill>
                  <a:schemeClr val="tx1"/>
                </a:solidFill>
                <a:latin typeface="+mn-lt"/>
                <a:ea typeface="+mn-ea"/>
                <a:cs typeface="+mn-cs"/>
              </a:rPr>
              <a:t>item.ToString</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a:t>
            </a:r>
          </a:p>
          <a:p>
            <a:r>
              <a:rPr lang="hu-HU" sz="1200" b="1" kern="1200" dirty="0" smtClean="0">
                <a:solidFill>
                  <a:schemeClr val="tx1"/>
                </a:solidFill>
                <a:latin typeface="+mn-lt"/>
                <a:ea typeface="+mn-ea"/>
                <a:cs typeface="+mn-cs"/>
              </a:rPr>
              <a:t> </a:t>
            </a:r>
            <a:endParaRPr lang="hu-HU" sz="1200" kern="1200" dirty="0" smtClean="0">
              <a:solidFill>
                <a:schemeClr val="tx1"/>
              </a:solidFill>
              <a:latin typeface="+mn-lt"/>
              <a:ea typeface="+mn-ea"/>
              <a:cs typeface="+mn-cs"/>
            </a:endParaRPr>
          </a:p>
          <a:p>
            <a:r>
              <a:rPr lang="hu-HU" sz="1200" b="1" kern="1200" dirty="0" smtClean="0">
                <a:solidFill>
                  <a:schemeClr val="tx1"/>
                </a:solidFill>
                <a:latin typeface="+mn-lt"/>
                <a:ea typeface="+mn-ea"/>
                <a:cs typeface="+mn-cs"/>
              </a:rPr>
              <a:t>12. </a:t>
            </a:r>
            <a:r>
              <a:rPr lang="hu-HU" sz="1200" kern="1200" dirty="0" err="1" smtClean="0">
                <a:solidFill>
                  <a:schemeClr val="tx1"/>
                </a:solidFill>
                <a:latin typeface="+mn-lt"/>
                <a:ea typeface="+mn-ea"/>
                <a:cs typeface="+mn-cs"/>
              </a:rPr>
              <a:t>In</a:t>
            </a:r>
            <a:r>
              <a:rPr lang="hu-HU" sz="1200" kern="1200" dirty="0" smtClean="0">
                <a:solidFill>
                  <a:schemeClr val="tx1"/>
                </a:solidFill>
                <a:latin typeface="+mn-lt"/>
                <a:ea typeface="+mn-ea"/>
                <a:cs typeface="+mn-cs"/>
              </a:rPr>
              <a:t> XAML </a:t>
            </a:r>
            <a:r>
              <a:rPr lang="hu-HU" sz="1200" kern="1200" dirty="0" err="1" smtClean="0">
                <a:solidFill>
                  <a:schemeClr val="tx1"/>
                </a:solidFill>
                <a:latin typeface="+mn-lt"/>
                <a:ea typeface="+mn-ea"/>
                <a:cs typeface="+mn-cs"/>
              </a:rPr>
              <a:t>view</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cut</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definition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for</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i="1" kern="1200" dirty="0" err="1" smtClean="0">
                <a:solidFill>
                  <a:schemeClr val="tx1"/>
                </a:solidFill>
                <a:latin typeface="+mn-lt"/>
                <a:ea typeface="+mn-ea"/>
                <a:cs typeface="+mn-cs"/>
              </a:rPr>
              <a:t>RichTextBox</a:t>
            </a:r>
            <a:r>
              <a:rPr lang="hu-HU" sz="1200" i="1"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element</a:t>
            </a:r>
            <a:r>
              <a:rPr lang="hu-HU" sz="1200" kern="1200" dirty="0" smtClean="0">
                <a:solidFill>
                  <a:schemeClr val="tx1"/>
                </a:solidFill>
                <a:latin typeface="+mn-lt"/>
                <a:ea typeface="+mn-ea"/>
                <a:cs typeface="+mn-cs"/>
              </a:rPr>
              <a:t> and </a:t>
            </a:r>
            <a:r>
              <a:rPr lang="hu-HU" sz="1200" kern="1200" dirty="0" err="1" smtClean="0">
                <a:solidFill>
                  <a:schemeClr val="tx1"/>
                </a:solidFill>
                <a:latin typeface="+mn-lt"/>
                <a:ea typeface="+mn-ea"/>
                <a:cs typeface="+mn-cs"/>
              </a:rPr>
              <a:t>paste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it</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above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definition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for</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toolbar</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This</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initializes</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i="1" kern="1200" dirty="0" err="1" smtClean="0">
                <a:solidFill>
                  <a:schemeClr val="tx1"/>
                </a:solidFill>
                <a:latin typeface="+mn-lt"/>
                <a:ea typeface="+mn-ea"/>
                <a:cs typeface="+mn-cs"/>
              </a:rPr>
              <a:t>RichTextBox</a:t>
            </a:r>
            <a:r>
              <a:rPr lang="hu-HU" sz="1200" i="1"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before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i="1" kern="1200" dirty="0" err="1" smtClean="0">
                <a:solidFill>
                  <a:schemeClr val="tx1"/>
                </a:solidFill>
                <a:latin typeface="+mn-lt"/>
                <a:ea typeface="+mn-ea"/>
                <a:cs typeface="+mn-cs"/>
              </a:rPr>
              <a:t>Slider</a:t>
            </a:r>
            <a:r>
              <a:rPr lang="hu-HU" sz="1200" kern="1200" dirty="0" err="1" smtClean="0">
                <a:solidFill>
                  <a:schemeClr val="tx1"/>
                </a:solidFill>
                <a:latin typeface="+mn-lt"/>
                <a:ea typeface="+mn-ea"/>
                <a:cs typeface="+mn-cs"/>
              </a:rPr>
              <a:t>and</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prevents</a:t>
            </a:r>
            <a:r>
              <a:rPr lang="hu-HU" sz="1200" kern="1200" dirty="0" smtClean="0">
                <a:solidFill>
                  <a:schemeClr val="tx1"/>
                </a:solidFill>
                <a:latin typeface="+mn-lt"/>
                <a:ea typeface="+mn-ea"/>
                <a:cs typeface="+mn-cs"/>
              </a:rPr>
              <a:t> a </a:t>
            </a:r>
            <a:r>
              <a:rPr lang="hu-HU" sz="1200" i="1" kern="1200" dirty="0" err="1" smtClean="0">
                <a:solidFill>
                  <a:schemeClr val="tx1"/>
                </a:solidFill>
                <a:latin typeface="+mn-lt"/>
                <a:ea typeface="+mn-ea"/>
                <a:cs typeface="+mn-cs"/>
              </a:rPr>
              <a:t>NullReferenceException</a:t>
            </a:r>
            <a:r>
              <a:rPr lang="hu-HU" sz="1200" i="1"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from</a:t>
            </a:r>
            <a:r>
              <a:rPr lang="hu-HU" sz="1200" kern="1200" dirty="0" smtClean="0">
                <a:solidFill>
                  <a:schemeClr val="tx1"/>
                </a:solidFill>
                <a:latin typeface="+mn-lt"/>
                <a:ea typeface="+mn-ea"/>
                <a:cs typeface="+mn-cs"/>
              </a:rPr>
              <a:t> being </a:t>
            </a:r>
            <a:r>
              <a:rPr lang="hu-HU" sz="1200" kern="1200" dirty="0" err="1" smtClean="0">
                <a:solidFill>
                  <a:schemeClr val="tx1"/>
                </a:solidFill>
                <a:latin typeface="+mn-lt"/>
                <a:ea typeface="+mn-ea"/>
                <a:cs typeface="+mn-cs"/>
              </a:rPr>
              <a:t>thrown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by</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i="1" kern="1200" dirty="0" err="1" smtClean="0">
                <a:solidFill>
                  <a:schemeClr val="tx1"/>
                </a:solidFill>
                <a:latin typeface="+mn-lt"/>
                <a:ea typeface="+mn-ea"/>
                <a:cs typeface="+mn-cs"/>
              </a:rPr>
              <a:t>SliderChanged</a:t>
            </a:r>
            <a:r>
              <a:rPr lang="hu-HU" sz="1200" i="1"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event</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handler</a:t>
            </a:r>
            <a:r>
              <a:rPr lang="hu-HU" sz="1200" kern="1200" dirty="0" smtClean="0">
                <a:solidFill>
                  <a:schemeClr val="tx1"/>
                </a:solidFill>
                <a:latin typeface="+mn-lt"/>
                <a:ea typeface="+mn-ea"/>
                <a:cs typeface="+mn-cs"/>
              </a:rPr>
              <a:t>.</a:t>
            </a:r>
            <a:br>
              <a:rPr lang="hu-HU" sz="1200" kern="1200" dirty="0" smtClean="0">
                <a:solidFill>
                  <a:schemeClr val="tx1"/>
                </a:solidFill>
                <a:latin typeface="+mn-lt"/>
                <a:ea typeface="+mn-ea"/>
                <a:cs typeface="+mn-cs"/>
              </a:rPr>
            </a:br>
            <a:endParaRPr lang="hu-HU" sz="1200" kern="1200" dirty="0" smtClean="0">
              <a:solidFill>
                <a:schemeClr val="tx1"/>
              </a:solidFill>
              <a:latin typeface="+mn-lt"/>
              <a:ea typeface="+mn-ea"/>
              <a:cs typeface="+mn-cs"/>
            </a:endParaRPr>
          </a:p>
          <a:p>
            <a:r>
              <a:rPr lang="hu-HU" sz="1200" b="1" kern="1200" dirty="0" smtClean="0">
                <a:solidFill>
                  <a:schemeClr val="tx1"/>
                </a:solidFill>
                <a:latin typeface="+mn-lt"/>
                <a:ea typeface="+mn-ea"/>
                <a:cs typeface="+mn-cs"/>
              </a:rPr>
              <a:t>13. </a:t>
            </a:r>
            <a:r>
              <a:rPr lang="hu-HU" sz="1200" kern="1200" dirty="0" smtClean="0">
                <a:solidFill>
                  <a:schemeClr val="tx1"/>
                </a:solidFill>
                <a:latin typeface="+mn-lt"/>
                <a:ea typeface="+mn-ea"/>
                <a:cs typeface="+mn-cs"/>
              </a:rPr>
              <a:t>Press F5 </a:t>
            </a:r>
            <a:r>
              <a:rPr lang="hu-HU" sz="1200" kern="1200" dirty="0" err="1" smtClean="0">
                <a:solidFill>
                  <a:schemeClr val="tx1"/>
                </a:solidFill>
                <a:latin typeface="+mn-lt"/>
                <a:ea typeface="+mn-ea"/>
                <a:cs typeface="+mn-cs"/>
              </a:rPr>
              <a:t>to</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build</a:t>
            </a:r>
            <a:r>
              <a:rPr lang="hu-HU" sz="1200" kern="1200" dirty="0" smtClean="0">
                <a:solidFill>
                  <a:schemeClr val="tx1"/>
                </a:solidFill>
                <a:latin typeface="+mn-lt"/>
                <a:ea typeface="+mn-ea"/>
                <a:cs typeface="+mn-cs"/>
              </a:rPr>
              <a:t> and </a:t>
            </a:r>
            <a:r>
              <a:rPr lang="hu-HU" sz="1200" kern="1200" dirty="0" err="1" smtClean="0">
                <a:solidFill>
                  <a:schemeClr val="tx1"/>
                </a:solidFill>
                <a:latin typeface="+mn-lt"/>
                <a:ea typeface="+mn-ea"/>
                <a:cs typeface="+mn-cs"/>
              </a:rPr>
              <a:t>run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your</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application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In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i="1" kern="1200" dirty="0" err="1" smtClean="0">
                <a:solidFill>
                  <a:schemeClr val="tx1"/>
                </a:solidFill>
                <a:latin typeface="+mn-lt"/>
                <a:ea typeface="+mn-ea"/>
                <a:cs typeface="+mn-cs"/>
              </a:rPr>
              <a:t>RichTextBox</a:t>
            </a:r>
            <a:r>
              <a:rPr lang="hu-HU" sz="1200" i="1"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element</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type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some</a:t>
            </a:r>
            <a:r>
              <a:rPr lang="hu-HU" sz="1200" kern="1200" dirty="0" smtClean="0">
                <a:solidFill>
                  <a:schemeClr val="tx1"/>
                </a:solidFill>
                <a:latin typeface="+mn-lt"/>
                <a:ea typeface="+mn-ea"/>
                <a:cs typeface="+mn-cs"/>
              </a:rPr>
              <a:t> text and </a:t>
            </a:r>
            <a:r>
              <a:rPr lang="hu-HU" sz="1200" kern="1200" dirty="0" err="1" smtClean="0">
                <a:solidFill>
                  <a:schemeClr val="tx1"/>
                </a:solidFill>
                <a:latin typeface="+mn-lt"/>
                <a:ea typeface="+mn-ea"/>
                <a:cs typeface="+mn-cs"/>
              </a:rPr>
              <a:t>select</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it</a:t>
            </a:r>
            <a:r>
              <a:rPr lang="hu-HU" sz="1200" kern="1200" dirty="0" smtClean="0">
                <a:solidFill>
                  <a:schemeClr val="tx1"/>
                </a:solidFill>
                <a:latin typeface="+mn-lt"/>
                <a:ea typeface="+mn-ea"/>
                <a:cs typeface="+mn-cs"/>
              </a:rPr>
              <a:t>. Test </a:t>
            </a:r>
            <a:r>
              <a:rPr lang="hu-HU" sz="1200" kern="1200" dirty="0" err="1" smtClean="0">
                <a:solidFill>
                  <a:schemeClr val="tx1"/>
                </a:solidFill>
                <a:latin typeface="+mn-lt"/>
                <a:ea typeface="+mn-ea"/>
                <a:cs typeface="+mn-cs"/>
              </a:rPr>
              <a:t>each</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control</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note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effect</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it</a:t>
            </a:r>
            <a:r>
              <a:rPr lang="hu-HU" sz="1200" kern="1200" dirty="0" smtClean="0">
                <a:solidFill>
                  <a:schemeClr val="tx1"/>
                </a:solidFill>
                <a:latin typeface="+mn-lt"/>
                <a:ea typeface="+mn-ea"/>
                <a:cs typeface="+mn-cs"/>
              </a:rPr>
              <a:t> has </a:t>
            </a:r>
            <a:r>
              <a:rPr lang="hu-HU" sz="1200" kern="1200" dirty="0" err="1" smtClean="0">
                <a:solidFill>
                  <a:schemeClr val="tx1"/>
                </a:solidFill>
                <a:latin typeface="+mn-lt"/>
                <a:ea typeface="+mn-ea"/>
                <a:cs typeface="+mn-cs"/>
              </a:rPr>
              <a:t>on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appearance</a:t>
            </a:r>
            <a:r>
              <a:rPr lang="hu-HU" sz="1200" kern="1200" dirty="0" smtClean="0">
                <a:solidFill>
                  <a:schemeClr val="tx1"/>
                </a:solidFill>
                <a:latin typeface="+mn-lt"/>
                <a:ea typeface="+mn-ea"/>
                <a:cs typeface="+mn-cs"/>
              </a:rPr>
              <a:t> of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text.</a:t>
            </a:r>
          </a:p>
          <a:p>
            <a:r>
              <a:rPr lang="hu-HU" sz="1200" kern="1200" dirty="0" smtClean="0">
                <a:solidFill>
                  <a:schemeClr val="tx1"/>
                </a:solidFill>
                <a:latin typeface="+mn-lt"/>
                <a:ea typeface="+mn-ea"/>
                <a:cs typeface="+mn-cs"/>
              </a:rPr>
              <a:t> </a:t>
            </a:r>
          </a:p>
          <a:p>
            <a:endParaRPr lang="hu-HU" dirty="0"/>
          </a:p>
        </p:txBody>
      </p:sp>
      <p:sp>
        <p:nvSpPr>
          <p:cNvPr id="4" name="Dia számának helye 3"/>
          <p:cNvSpPr>
            <a:spLocks noGrp="1"/>
          </p:cNvSpPr>
          <p:nvPr>
            <p:ph type="sldNum" sz="quarter" idx="10"/>
          </p:nvPr>
        </p:nvSpPr>
        <p:spPr/>
        <p:txBody>
          <a:bodyPr/>
          <a:lstStyle/>
          <a:p>
            <a:fld id="{C7705B80-146B-42FA-90AE-D5BDCEFB1C9C}" type="slidenum">
              <a:rPr lang="hu-HU" smtClean="0"/>
              <a:pPr/>
              <a:t>32</a:t>
            </a:fld>
            <a:endParaRPr lang="hu-H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pPr rtl="0" eaLnBrk="1" fontAlgn="t" latinLnBrk="0" hangingPunct="1"/>
            <a:r>
              <a:rPr lang="hu-HU" sz="1200" b="0" i="0" u="none" strike="noStrike" kern="1200" dirty="0" err="1" smtClean="0">
                <a:solidFill>
                  <a:schemeClr val="tx1"/>
                </a:solidFill>
                <a:latin typeface="+mn-lt"/>
                <a:ea typeface="+mn-ea"/>
                <a:cs typeface="+mn-cs"/>
              </a:rPr>
              <a:t>FlowDirection</a:t>
            </a:r>
            <a:r>
              <a:rPr lang="hu-HU" sz="1200" b="0" i="0" u="none" strike="noStrike" kern="1200" dirty="0" smtClean="0">
                <a:solidFill>
                  <a:schemeClr val="tx1"/>
                </a:solidFill>
                <a:latin typeface="+mn-lt"/>
                <a:ea typeface="+mn-ea"/>
                <a:cs typeface="+mn-cs"/>
              </a:rPr>
              <a:t> - </a:t>
            </a:r>
          </a:p>
          <a:p>
            <a:pPr rtl="0" eaLnBrk="1" fontAlgn="t" latinLnBrk="0" hangingPunct="1"/>
            <a:r>
              <a:rPr lang="hu-HU" sz="1200" b="0" i="0" u="none" strike="noStrike" kern="1200" dirty="0" err="1" smtClean="0">
                <a:solidFill>
                  <a:schemeClr val="tx1"/>
                </a:solidFill>
                <a:latin typeface="+mn-lt"/>
                <a:ea typeface="+mn-ea"/>
                <a:cs typeface="+mn-cs"/>
              </a:rPr>
              <a:t>Height</a:t>
            </a:r>
            <a:r>
              <a:rPr lang="hu-HU" sz="1200" b="0" i="0" u="none" strike="noStrike" kern="1200" dirty="0" smtClean="0">
                <a:solidFill>
                  <a:schemeClr val="tx1"/>
                </a:solidFill>
                <a:latin typeface="+mn-lt"/>
                <a:ea typeface="+mn-ea"/>
                <a:cs typeface="+mn-cs"/>
              </a:rPr>
              <a:t> - </a:t>
            </a:r>
          </a:p>
          <a:p>
            <a:pPr rtl="0" eaLnBrk="1" fontAlgn="t" latinLnBrk="0" hangingPunct="1"/>
            <a:r>
              <a:rPr lang="hu-HU" sz="1200" b="0" i="0" u="none" strike="noStrike" kern="1200" dirty="0" err="1" smtClean="0">
                <a:solidFill>
                  <a:schemeClr val="tx1"/>
                </a:solidFill>
                <a:latin typeface="+mn-lt"/>
                <a:ea typeface="+mn-ea"/>
                <a:cs typeface="+mn-cs"/>
              </a:rPr>
              <a:t>HorizontalAlignment</a:t>
            </a:r>
            <a:r>
              <a:rPr lang="hu-HU" sz="1200" b="0" i="0" u="none" strike="noStrike" kern="1200" dirty="0" smtClean="0">
                <a:solidFill>
                  <a:schemeClr val="tx1"/>
                </a:solidFill>
                <a:latin typeface="+mn-lt"/>
                <a:ea typeface="+mn-ea"/>
                <a:cs typeface="+mn-cs"/>
              </a:rPr>
              <a:t> -</a:t>
            </a:r>
          </a:p>
          <a:p>
            <a:pPr rtl="0" eaLnBrk="1" fontAlgn="t" latinLnBrk="0" hangingPunct="1"/>
            <a:r>
              <a:rPr lang="hu-HU" sz="1200" b="0" i="0" u="none" strike="noStrike" kern="1200" dirty="0" err="1" smtClean="0">
                <a:solidFill>
                  <a:schemeClr val="tx1"/>
                </a:solidFill>
                <a:latin typeface="+mn-lt"/>
                <a:ea typeface="+mn-ea"/>
                <a:cs typeface="+mn-cs"/>
              </a:rPr>
              <a:t>HorizontalContentAlignment</a:t>
            </a:r>
            <a:r>
              <a:rPr lang="hu-HU" sz="1200" b="0" i="0" u="none" strike="noStrike" kern="1200" dirty="0" smtClean="0">
                <a:solidFill>
                  <a:schemeClr val="tx1"/>
                </a:solidFill>
                <a:latin typeface="+mn-lt"/>
                <a:ea typeface="+mn-ea"/>
                <a:cs typeface="+mn-cs"/>
              </a:rPr>
              <a:t> - </a:t>
            </a:r>
          </a:p>
          <a:p>
            <a:pPr rtl="0" eaLnBrk="1" fontAlgn="t" latinLnBrk="0" hangingPunct="1"/>
            <a:r>
              <a:rPr lang="hu-HU" sz="1200" b="0" i="0" u="none" strike="noStrike" kern="1200" dirty="0" err="1" smtClean="0">
                <a:solidFill>
                  <a:schemeClr val="tx1"/>
                </a:solidFill>
                <a:latin typeface="+mn-lt"/>
                <a:ea typeface="+mn-ea"/>
                <a:cs typeface="+mn-cs"/>
              </a:rPr>
              <a:t>Margin</a:t>
            </a:r>
            <a:endParaRPr lang="hu-HU" sz="1200" b="0" i="0" u="none" strike="noStrike" kern="1200" dirty="0" smtClean="0">
              <a:solidFill>
                <a:schemeClr val="tx1"/>
              </a:solidFill>
              <a:latin typeface="+mn-lt"/>
              <a:ea typeface="+mn-ea"/>
              <a:cs typeface="+mn-cs"/>
            </a:endParaRPr>
          </a:p>
          <a:p>
            <a:pPr rtl="0" eaLnBrk="1" fontAlgn="t" latinLnBrk="0" hangingPunct="1"/>
            <a:r>
              <a:rPr lang="hu-HU" sz="1200" b="0" i="0" u="none" strike="noStrike" kern="1200" dirty="0" err="1" smtClean="0">
                <a:solidFill>
                  <a:schemeClr val="tx1"/>
                </a:solidFill>
                <a:latin typeface="+mn-lt"/>
                <a:ea typeface="+mn-ea"/>
                <a:cs typeface="+mn-cs"/>
              </a:rPr>
              <a:t>MaxHeight</a:t>
            </a:r>
            <a:endParaRPr lang="hu-HU" sz="1200" b="0" i="0" u="none" strike="noStrike" kern="1200" dirty="0" smtClean="0">
              <a:solidFill>
                <a:schemeClr val="tx1"/>
              </a:solidFill>
              <a:latin typeface="+mn-lt"/>
              <a:ea typeface="+mn-ea"/>
              <a:cs typeface="+mn-cs"/>
            </a:endParaRPr>
          </a:p>
          <a:p>
            <a:pPr rtl="0" eaLnBrk="1" fontAlgn="t" latinLnBrk="0" hangingPunct="1"/>
            <a:r>
              <a:rPr lang="hu-HU" sz="1200" b="0" i="0" u="none" strike="noStrike" kern="1200" dirty="0" err="1" smtClean="0">
                <a:solidFill>
                  <a:schemeClr val="tx1"/>
                </a:solidFill>
                <a:latin typeface="+mn-lt"/>
                <a:ea typeface="+mn-ea"/>
                <a:cs typeface="+mn-cs"/>
              </a:rPr>
              <a:t>MaxWidth</a:t>
            </a:r>
            <a:endParaRPr lang="hu-HU" sz="1200" b="0" i="0" u="none" strike="noStrike" kern="1200" dirty="0" smtClean="0">
              <a:solidFill>
                <a:schemeClr val="tx1"/>
              </a:solidFill>
              <a:latin typeface="+mn-lt"/>
              <a:ea typeface="+mn-ea"/>
              <a:cs typeface="+mn-cs"/>
            </a:endParaRPr>
          </a:p>
          <a:p>
            <a:pPr rtl="0" eaLnBrk="1" fontAlgn="t" latinLnBrk="0" hangingPunct="1"/>
            <a:r>
              <a:rPr lang="hu-HU" sz="1200" b="0" i="0" u="none" strike="noStrike" kern="1200" dirty="0" err="1" smtClean="0">
                <a:solidFill>
                  <a:schemeClr val="tx1"/>
                </a:solidFill>
                <a:latin typeface="+mn-lt"/>
                <a:ea typeface="+mn-ea"/>
                <a:cs typeface="+mn-cs"/>
              </a:rPr>
              <a:t>MinHeight</a:t>
            </a:r>
            <a:endParaRPr lang="hu-HU" sz="1200" b="0" i="0" u="none" strike="noStrike" kern="1200" dirty="0" smtClean="0">
              <a:solidFill>
                <a:schemeClr val="tx1"/>
              </a:solidFill>
              <a:latin typeface="+mn-lt"/>
              <a:ea typeface="+mn-ea"/>
              <a:cs typeface="+mn-cs"/>
            </a:endParaRPr>
          </a:p>
          <a:p>
            <a:pPr rtl="0" eaLnBrk="1" fontAlgn="t" latinLnBrk="0" hangingPunct="1"/>
            <a:r>
              <a:rPr lang="hu-HU" sz="1200" b="0" i="0" u="none" strike="noStrike" kern="1200" dirty="0" err="1" smtClean="0">
                <a:solidFill>
                  <a:schemeClr val="tx1"/>
                </a:solidFill>
                <a:latin typeface="+mn-lt"/>
                <a:ea typeface="+mn-ea"/>
                <a:cs typeface="+mn-cs"/>
              </a:rPr>
              <a:t>MinWidth</a:t>
            </a:r>
            <a:endParaRPr lang="hu-HU" sz="1200" b="0" i="0" u="none" strike="noStrike" kern="1200" dirty="0" smtClean="0">
              <a:solidFill>
                <a:schemeClr val="tx1"/>
              </a:solidFill>
              <a:latin typeface="+mn-lt"/>
              <a:ea typeface="+mn-ea"/>
              <a:cs typeface="+mn-cs"/>
            </a:endParaRPr>
          </a:p>
          <a:p>
            <a:pPr rtl="0" eaLnBrk="1" fontAlgn="t" latinLnBrk="0" hangingPunct="1"/>
            <a:r>
              <a:rPr lang="hu-HU" sz="1200" b="0" i="0" u="none" strike="noStrike" kern="1200" dirty="0" err="1" smtClean="0">
                <a:solidFill>
                  <a:schemeClr val="tx1"/>
                </a:solidFill>
                <a:latin typeface="+mn-lt"/>
                <a:ea typeface="+mn-ea"/>
                <a:cs typeface="+mn-cs"/>
              </a:rPr>
              <a:t>Padding</a:t>
            </a:r>
            <a:endParaRPr lang="hu-HU" sz="1200" b="0" i="0" u="none" strike="noStrike" kern="1200" dirty="0" smtClean="0">
              <a:solidFill>
                <a:schemeClr val="tx1"/>
              </a:solidFill>
              <a:latin typeface="+mn-lt"/>
              <a:ea typeface="+mn-ea"/>
              <a:cs typeface="+mn-cs"/>
            </a:endParaRPr>
          </a:p>
          <a:p>
            <a:pPr rtl="0" eaLnBrk="1" fontAlgn="t" latinLnBrk="0" hangingPunct="1"/>
            <a:r>
              <a:rPr lang="hu-HU" sz="1200" b="0" i="0" u="none" strike="noStrike" kern="1200" dirty="0" err="1" smtClean="0">
                <a:solidFill>
                  <a:schemeClr val="tx1"/>
                </a:solidFill>
                <a:latin typeface="+mn-lt"/>
                <a:ea typeface="+mn-ea"/>
                <a:cs typeface="+mn-cs"/>
              </a:rPr>
              <a:t>VerticalAlignment</a:t>
            </a:r>
            <a:endParaRPr lang="hu-HU" sz="1200" b="0" i="0" u="none" strike="noStrike" kern="1200" dirty="0" smtClean="0">
              <a:solidFill>
                <a:schemeClr val="tx1"/>
              </a:solidFill>
              <a:latin typeface="+mn-lt"/>
              <a:ea typeface="+mn-ea"/>
              <a:cs typeface="+mn-cs"/>
            </a:endParaRPr>
          </a:p>
          <a:p>
            <a:pPr rtl="0" eaLnBrk="1" fontAlgn="t" latinLnBrk="0" hangingPunct="1"/>
            <a:r>
              <a:rPr lang="hu-HU" sz="1200" b="0" i="0" u="none" strike="noStrike" kern="1200" dirty="0" err="1" smtClean="0">
                <a:solidFill>
                  <a:schemeClr val="tx1"/>
                </a:solidFill>
                <a:latin typeface="+mn-lt"/>
                <a:ea typeface="+mn-ea"/>
                <a:cs typeface="+mn-cs"/>
              </a:rPr>
              <a:t>VerticalContentAlignment</a:t>
            </a:r>
            <a:endParaRPr lang="hu-HU" sz="1200" b="0" i="0" u="none" strike="noStrike" kern="1200" dirty="0" smtClean="0">
              <a:solidFill>
                <a:schemeClr val="tx1"/>
              </a:solidFill>
              <a:latin typeface="+mn-lt"/>
              <a:ea typeface="+mn-ea"/>
              <a:cs typeface="+mn-cs"/>
            </a:endParaRPr>
          </a:p>
          <a:p>
            <a:endParaRPr lang="hu-HU" dirty="0"/>
          </a:p>
        </p:txBody>
      </p:sp>
      <p:sp>
        <p:nvSpPr>
          <p:cNvPr id="4" name="Dia számának helye 3"/>
          <p:cNvSpPr>
            <a:spLocks noGrp="1"/>
          </p:cNvSpPr>
          <p:nvPr>
            <p:ph type="sldNum" sz="quarter" idx="10"/>
          </p:nvPr>
        </p:nvSpPr>
        <p:spPr/>
        <p:txBody>
          <a:bodyPr/>
          <a:lstStyle/>
          <a:p>
            <a:fld id="{C7705B80-146B-42FA-90AE-D5BDCEFB1C9C}" type="slidenum">
              <a:rPr lang="hu-HU" smtClean="0"/>
              <a:pPr/>
              <a:t>34</a:t>
            </a:fld>
            <a:endParaRPr lang="hu-H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pPr>
              <a:buFont typeface="Arial" charset="0"/>
              <a:buChar char="•"/>
            </a:pPr>
            <a:r>
              <a:rPr lang="hu-HU" dirty="0" smtClean="0"/>
              <a:t>Nélkül fix</a:t>
            </a:r>
          </a:p>
          <a:p>
            <a:pPr>
              <a:buFont typeface="Arial" charset="0"/>
              <a:buChar char="•"/>
            </a:pPr>
            <a:endParaRPr lang="hu-HU" dirty="0"/>
          </a:p>
        </p:txBody>
      </p:sp>
      <p:sp>
        <p:nvSpPr>
          <p:cNvPr id="4" name="Dia számának helye 3"/>
          <p:cNvSpPr>
            <a:spLocks noGrp="1"/>
          </p:cNvSpPr>
          <p:nvPr>
            <p:ph type="sldNum" sz="quarter" idx="10"/>
          </p:nvPr>
        </p:nvSpPr>
        <p:spPr/>
        <p:txBody>
          <a:bodyPr/>
          <a:lstStyle/>
          <a:p>
            <a:fld id="{C7705B80-146B-42FA-90AE-D5BDCEFB1C9C}" type="slidenum">
              <a:rPr lang="hu-HU" smtClean="0"/>
              <a:pPr/>
              <a:t>35</a:t>
            </a:fld>
            <a:endParaRPr lang="hu-H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lang="hu-HU" dirty="0"/>
          </a:p>
        </p:txBody>
      </p:sp>
      <p:sp>
        <p:nvSpPr>
          <p:cNvPr id="4" name="Dia számának helye 3"/>
          <p:cNvSpPr>
            <a:spLocks noGrp="1"/>
          </p:cNvSpPr>
          <p:nvPr>
            <p:ph type="sldNum" sz="quarter" idx="10"/>
          </p:nvPr>
        </p:nvSpPr>
        <p:spPr/>
        <p:txBody>
          <a:bodyPr/>
          <a:lstStyle/>
          <a:p>
            <a:fld id="{C7705B80-146B-42FA-90AE-D5BDCEFB1C9C}" type="slidenum">
              <a:rPr lang="hu-HU" smtClean="0"/>
              <a:pPr/>
              <a:t>42</a:t>
            </a:fld>
            <a:endParaRPr lang="hu-H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fontScale="25000" lnSpcReduction="20000"/>
          </a:bodyPr>
          <a:lstStyle/>
          <a:p>
            <a:endParaRPr lang="hu-HU"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Practice with layout controls</a:t>
            </a:r>
            <a:endParaRPr lang="hu-HU" sz="1200" kern="1200" dirty="0" smtClean="0">
              <a:solidFill>
                <a:schemeClr val="tx1"/>
              </a:solidFill>
              <a:latin typeface="+mn-lt"/>
              <a:ea typeface="+mn-ea"/>
              <a:cs typeface="+mn-cs"/>
            </a:endParaRPr>
          </a:p>
          <a:p>
            <a:r>
              <a:rPr lang="hu-HU" sz="1200" b="1" kern="1200" dirty="0" smtClean="0">
                <a:solidFill>
                  <a:schemeClr val="tx1"/>
                </a:solidFill>
                <a:latin typeface="+mn-lt"/>
                <a:ea typeface="+mn-ea"/>
                <a:cs typeface="+mn-cs"/>
              </a:rPr>
              <a:t> </a:t>
            </a:r>
            <a:endParaRPr lang="hu-HU" sz="1200" kern="1200" dirty="0" smtClean="0">
              <a:solidFill>
                <a:schemeClr val="tx1"/>
              </a:solidFill>
              <a:latin typeface="+mn-lt"/>
              <a:ea typeface="+mn-ea"/>
              <a:cs typeface="+mn-cs"/>
            </a:endParaRPr>
          </a:p>
          <a:p>
            <a:r>
              <a:rPr lang="hu-HU" sz="1200" dirty="0" smtClean="0"/>
              <a:t> </a:t>
            </a:r>
            <a:r>
              <a:rPr lang="hu-HU" dirty="0" smtClean="0"/>
              <a:t> </a:t>
            </a:r>
            <a:br>
              <a:rPr lang="hu-HU" dirty="0" smtClean="0"/>
            </a:br>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p>
          <a:p>
            <a:r>
              <a:rPr lang="hu-HU" sz="1200" dirty="0" smtClean="0"/>
              <a:t/>
            </a:r>
            <a:br>
              <a:rPr lang="hu-HU" sz="1200" dirty="0" smtClean="0"/>
            </a:br>
            <a:r>
              <a:rPr lang="hu-HU" sz="1200" b="1" kern="1200" dirty="0" smtClean="0">
                <a:solidFill>
                  <a:schemeClr val="tx1"/>
                </a:solidFill>
                <a:latin typeface="+mn-lt"/>
                <a:ea typeface="+mn-ea"/>
                <a:cs typeface="+mn-cs"/>
              </a:rPr>
              <a:t> </a:t>
            </a:r>
            <a:endParaRPr lang="hu-HU" sz="1200" kern="1200" dirty="0" smtClean="0">
              <a:solidFill>
                <a:schemeClr val="tx1"/>
              </a:solidFill>
              <a:latin typeface="+mn-lt"/>
              <a:ea typeface="+mn-ea"/>
              <a:cs typeface="+mn-cs"/>
            </a:endParaRPr>
          </a:p>
          <a:p>
            <a:r>
              <a:rPr lang="hu-HU" sz="1200" b="1" kern="1200" dirty="0" smtClean="0">
                <a:solidFill>
                  <a:schemeClr val="tx1"/>
                </a:solidFill>
                <a:latin typeface="+mn-lt"/>
                <a:ea typeface="+mn-ea"/>
                <a:cs typeface="+mn-cs"/>
              </a:rPr>
              <a:t> </a:t>
            </a:r>
            <a:endParaRPr lang="hu-HU" sz="1200" kern="1200" dirty="0" smtClean="0">
              <a:solidFill>
                <a:schemeClr val="tx1"/>
              </a:solidFill>
              <a:latin typeface="+mn-lt"/>
              <a:ea typeface="+mn-ea"/>
              <a:cs typeface="+mn-cs"/>
            </a:endParaRPr>
          </a:p>
          <a:p>
            <a:r>
              <a:rPr lang="hu-HU" dirty="0" smtClean="0"/>
              <a:t/>
            </a:r>
            <a:br>
              <a:rPr lang="hu-HU" dirty="0" smtClean="0"/>
            </a:br>
            <a:r>
              <a:rPr lang="hu-HU" sz="1200" kern="1200" dirty="0" err="1" smtClean="0">
                <a:solidFill>
                  <a:schemeClr val="tx1"/>
                </a:solidFill>
                <a:latin typeface="+mn-lt"/>
                <a:ea typeface="+mn-ea"/>
                <a:cs typeface="+mn-cs"/>
              </a:rPr>
              <a:t>In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this</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lab</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you</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create</a:t>
            </a:r>
            <a:r>
              <a:rPr lang="hu-HU" sz="1200" kern="1200" dirty="0" smtClean="0">
                <a:solidFill>
                  <a:schemeClr val="tx1"/>
                </a:solidFill>
                <a:latin typeface="+mn-lt"/>
                <a:ea typeface="+mn-ea"/>
                <a:cs typeface="+mn-cs"/>
              </a:rPr>
              <a:t> an </a:t>
            </a:r>
            <a:r>
              <a:rPr lang="hu-HU" sz="1200" kern="1200" dirty="0" err="1" smtClean="0">
                <a:solidFill>
                  <a:schemeClr val="tx1"/>
                </a:solidFill>
                <a:latin typeface="+mn-lt"/>
                <a:ea typeface="+mn-ea"/>
                <a:cs typeface="+mn-cs"/>
              </a:rPr>
              <a:t>application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similar</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to</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application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you</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created</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in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Lesson</a:t>
            </a:r>
            <a:r>
              <a:rPr lang="hu-HU" sz="1200" kern="1200" dirty="0" smtClean="0">
                <a:solidFill>
                  <a:schemeClr val="tx1"/>
                </a:solidFill>
                <a:latin typeface="+mn-lt"/>
                <a:ea typeface="+mn-ea"/>
                <a:cs typeface="+mn-cs"/>
              </a:rPr>
              <a:t> 2 </a:t>
            </a:r>
            <a:r>
              <a:rPr lang="hu-HU" sz="1200" kern="1200" dirty="0" err="1" smtClean="0">
                <a:solidFill>
                  <a:schemeClr val="tx1"/>
                </a:solidFill>
                <a:latin typeface="+mn-lt"/>
                <a:ea typeface="+mn-ea"/>
                <a:cs typeface="+mn-cs"/>
              </a:rPr>
              <a:t>lab</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but</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that</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takes</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advantage</a:t>
            </a:r>
            <a:r>
              <a:rPr lang="hu-HU" sz="1200" kern="1200" dirty="0" smtClean="0">
                <a:solidFill>
                  <a:schemeClr val="tx1"/>
                </a:solidFill>
                <a:latin typeface="+mn-lt"/>
                <a:ea typeface="+mn-ea"/>
                <a:cs typeface="+mn-cs"/>
              </a:rPr>
              <a:t> of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i="1" kern="1200" dirty="0" err="1" smtClean="0">
                <a:solidFill>
                  <a:schemeClr val="tx1"/>
                </a:solidFill>
                <a:latin typeface="+mn-lt"/>
                <a:ea typeface="+mn-ea"/>
                <a:cs typeface="+mn-cs"/>
              </a:rPr>
              <a:t>DockPanel</a:t>
            </a:r>
            <a:r>
              <a:rPr lang="hu-HU" sz="1200" i="1" kern="1200" dirty="0" smtClean="0">
                <a:solidFill>
                  <a:schemeClr val="tx1"/>
                </a:solidFill>
                <a:latin typeface="+mn-lt"/>
                <a:ea typeface="+mn-ea"/>
                <a:cs typeface="+mn-cs"/>
              </a:rPr>
              <a:t> </a:t>
            </a:r>
            <a:r>
              <a:rPr lang="hu-HU" sz="1200" kern="1200" dirty="0" smtClean="0">
                <a:solidFill>
                  <a:schemeClr val="tx1"/>
                </a:solidFill>
                <a:latin typeface="+mn-lt"/>
                <a:ea typeface="+mn-ea"/>
                <a:cs typeface="+mn-cs"/>
              </a:rPr>
              <a:t>and </a:t>
            </a:r>
            <a:r>
              <a:rPr lang="hu-HU" sz="1200" i="1" kern="1200" dirty="0" err="1" smtClean="0">
                <a:solidFill>
                  <a:schemeClr val="tx1"/>
                </a:solidFill>
                <a:latin typeface="+mn-lt"/>
                <a:ea typeface="+mn-ea"/>
                <a:cs typeface="+mn-cs"/>
              </a:rPr>
              <a:t>GridSplitter</a:t>
            </a:r>
            <a:r>
              <a:rPr lang="hu-HU" sz="1200" i="1"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controls</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p>
          <a:p>
            <a:r>
              <a:rPr lang="hu-HU" sz="1200" b="1" kern="1200" dirty="0" err="1" smtClean="0">
                <a:solidFill>
                  <a:schemeClr val="tx1"/>
                </a:solidFill>
                <a:latin typeface="+mn-lt"/>
                <a:ea typeface="+mn-ea"/>
                <a:cs typeface="+mn-cs"/>
              </a:rPr>
              <a:t>Exercise</a:t>
            </a:r>
            <a:r>
              <a:rPr lang="hu-HU" sz="1200" b="1" kern="1200" dirty="0" smtClean="0">
                <a:solidFill>
                  <a:schemeClr val="tx1"/>
                </a:solidFill>
                <a:latin typeface="+mn-lt"/>
                <a:ea typeface="+mn-ea"/>
                <a:cs typeface="+mn-cs"/>
              </a:rPr>
              <a:t> 1: </a:t>
            </a:r>
            <a:r>
              <a:rPr lang="hu-HU" sz="1200" b="1" kern="1200" dirty="0" err="1" smtClean="0">
                <a:solidFill>
                  <a:schemeClr val="tx1"/>
                </a:solidFill>
                <a:latin typeface="+mn-lt"/>
                <a:ea typeface="+mn-ea"/>
                <a:cs typeface="+mn-cs"/>
              </a:rPr>
              <a:t>Using</a:t>
            </a:r>
            <a:r>
              <a:rPr lang="hu-HU" sz="1200" b="1" kern="1200" dirty="0" smtClean="0">
                <a:solidFill>
                  <a:schemeClr val="tx1"/>
                </a:solidFill>
                <a:latin typeface="+mn-lt"/>
                <a:ea typeface="+mn-ea"/>
                <a:cs typeface="+mn-cs"/>
              </a:rPr>
              <a:t> </a:t>
            </a:r>
            <a:r>
              <a:rPr lang="hu-HU" sz="1200" b="1" kern="1200" dirty="0" err="1" smtClean="0">
                <a:solidFill>
                  <a:schemeClr val="tx1"/>
                </a:solidFill>
                <a:latin typeface="+mn-lt"/>
                <a:ea typeface="+mn-ea"/>
                <a:cs typeface="+mn-cs"/>
              </a:rPr>
              <a:t>Layout</a:t>
            </a:r>
            <a:r>
              <a:rPr lang="hu-HU" sz="1200" b="1" kern="1200" dirty="0" smtClean="0">
                <a:solidFill>
                  <a:schemeClr val="tx1"/>
                </a:solidFill>
                <a:latin typeface="+mn-lt"/>
                <a:ea typeface="+mn-ea"/>
                <a:cs typeface="+mn-cs"/>
              </a:rPr>
              <a:t> </a:t>
            </a:r>
            <a:r>
              <a:rPr lang="hu-HU" sz="1200" b="1" kern="1200" dirty="0" err="1" smtClean="0">
                <a:solidFill>
                  <a:schemeClr val="tx1"/>
                </a:solidFill>
                <a:latin typeface="+mn-lt"/>
                <a:ea typeface="+mn-ea"/>
                <a:cs typeface="+mn-cs"/>
              </a:rPr>
              <a:t>Controls</a:t>
            </a:r>
            <a:endParaRPr lang="hu-HU" sz="1200" kern="1200" dirty="0" smtClean="0">
              <a:solidFill>
                <a:schemeClr val="tx1"/>
              </a:solidFill>
              <a:latin typeface="+mn-lt"/>
              <a:ea typeface="+mn-ea"/>
              <a:cs typeface="+mn-cs"/>
            </a:endParaRPr>
          </a:p>
          <a:p>
            <a:r>
              <a:rPr lang="hu-HU" sz="1200" b="1" kern="1200" dirty="0" smtClean="0">
                <a:solidFill>
                  <a:schemeClr val="tx1"/>
                </a:solidFill>
                <a:latin typeface="+mn-lt"/>
                <a:ea typeface="+mn-ea"/>
                <a:cs typeface="+mn-cs"/>
              </a:rPr>
              <a:t> </a:t>
            </a:r>
            <a:endParaRPr lang="hu-HU" sz="1200" kern="1200" dirty="0" smtClean="0">
              <a:solidFill>
                <a:schemeClr val="tx1"/>
              </a:solidFill>
              <a:latin typeface="+mn-lt"/>
              <a:ea typeface="+mn-ea"/>
              <a:cs typeface="+mn-cs"/>
            </a:endParaRPr>
          </a:p>
          <a:p>
            <a:r>
              <a:rPr lang="hu-HU" sz="1200" b="1" kern="1200" dirty="0" smtClean="0">
                <a:solidFill>
                  <a:schemeClr val="tx1"/>
                </a:solidFill>
                <a:latin typeface="+mn-lt"/>
                <a:ea typeface="+mn-ea"/>
                <a:cs typeface="+mn-cs"/>
              </a:rPr>
              <a:t>1. </a:t>
            </a:r>
            <a:r>
              <a:rPr lang="hu-HU" sz="1200" kern="1200" dirty="0" err="1" smtClean="0">
                <a:solidFill>
                  <a:schemeClr val="tx1"/>
                </a:solidFill>
                <a:latin typeface="+mn-lt"/>
                <a:ea typeface="+mn-ea"/>
                <a:cs typeface="+mn-cs"/>
              </a:rPr>
              <a:t>In</a:t>
            </a:r>
            <a:r>
              <a:rPr lang="hu-HU" sz="1200" kern="1200" dirty="0" smtClean="0">
                <a:solidFill>
                  <a:schemeClr val="tx1"/>
                </a:solidFill>
                <a:latin typeface="+mn-lt"/>
                <a:ea typeface="+mn-ea"/>
                <a:cs typeface="+mn-cs"/>
              </a:rPr>
              <a:t> Visual </a:t>
            </a:r>
            <a:r>
              <a:rPr lang="hu-HU" sz="1200" kern="1200" dirty="0" err="1" smtClean="0">
                <a:solidFill>
                  <a:schemeClr val="tx1"/>
                </a:solidFill>
                <a:latin typeface="+mn-lt"/>
                <a:ea typeface="+mn-ea"/>
                <a:cs typeface="+mn-cs"/>
              </a:rPr>
              <a:t>Studio</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create</a:t>
            </a:r>
            <a:r>
              <a:rPr lang="hu-HU" sz="1200" kern="1200" dirty="0" smtClean="0">
                <a:solidFill>
                  <a:schemeClr val="tx1"/>
                </a:solidFill>
                <a:latin typeface="+mn-lt"/>
                <a:ea typeface="+mn-ea"/>
                <a:cs typeface="+mn-cs"/>
              </a:rPr>
              <a:t> a </a:t>
            </a:r>
            <a:r>
              <a:rPr lang="hu-HU" sz="1200" kern="1200" dirty="0" err="1" smtClean="0">
                <a:solidFill>
                  <a:schemeClr val="tx1"/>
                </a:solidFill>
                <a:latin typeface="+mn-lt"/>
                <a:ea typeface="+mn-ea"/>
                <a:cs typeface="+mn-cs"/>
              </a:rPr>
              <a:t>new</a:t>
            </a:r>
            <a:r>
              <a:rPr lang="hu-HU" sz="1200" kern="1200" dirty="0" smtClean="0">
                <a:solidFill>
                  <a:schemeClr val="tx1"/>
                </a:solidFill>
                <a:latin typeface="+mn-lt"/>
                <a:ea typeface="+mn-ea"/>
                <a:cs typeface="+mn-cs"/>
              </a:rPr>
              <a:t> WPF </a:t>
            </a:r>
            <a:r>
              <a:rPr lang="hu-HU" sz="1200" kern="1200" dirty="0" err="1" smtClean="0">
                <a:solidFill>
                  <a:schemeClr val="tx1"/>
                </a:solidFill>
                <a:latin typeface="+mn-lt"/>
                <a:ea typeface="+mn-ea"/>
                <a:cs typeface="+mn-cs"/>
              </a:rPr>
              <a:t>application</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r>
            <a:br>
              <a:rPr lang="hu-HU" sz="1200" kern="1200" dirty="0" smtClean="0">
                <a:solidFill>
                  <a:schemeClr val="tx1"/>
                </a:solidFill>
                <a:latin typeface="+mn-lt"/>
                <a:ea typeface="+mn-ea"/>
                <a:cs typeface="+mn-cs"/>
              </a:rPr>
            </a:br>
            <a:r>
              <a:rPr lang="hu-HU" sz="1200" b="1" kern="1200" dirty="0" smtClean="0">
                <a:solidFill>
                  <a:schemeClr val="tx1"/>
                </a:solidFill>
                <a:latin typeface="+mn-lt"/>
                <a:ea typeface="+mn-ea"/>
                <a:cs typeface="+mn-cs"/>
              </a:rPr>
              <a:t>2. </a:t>
            </a:r>
            <a:r>
              <a:rPr lang="hu-HU" sz="1200" kern="1200" dirty="0" err="1" smtClean="0">
                <a:solidFill>
                  <a:schemeClr val="tx1"/>
                </a:solidFill>
                <a:latin typeface="+mn-lt"/>
                <a:ea typeface="+mn-ea"/>
                <a:cs typeface="+mn-cs"/>
              </a:rPr>
              <a:t>In</a:t>
            </a:r>
            <a:r>
              <a:rPr lang="hu-HU" sz="1200" kern="1200" dirty="0" smtClean="0">
                <a:solidFill>
                  <a:schemeClr val="tx1"/>
                </a:solidFill>
                <a:latin typeface="+mn-lt"/>
                <a:ea typeface="+mn-ea"/>
                <a:cs typeface="+mn-cs"/>
              </a:rPr>
              <a:t> XAML </a:t>
            </a:r>
            <a:r>
              <a:rPr lang="hu-HU" sz="1200" kern="1200" dirty="0" err="1" smtClean="0">
                <a:solidFill>
                  <a:schemeClr val="tx1"/>
                </a:solidFill>
                <a:latin typeface="+mn-lt"/>
                <a:ea typeface="+mn-ea"/>
                <a:cs typeface="+mn-cs"/>
              </a:rPr>
              <a:t>view</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change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i="1" kern="1200" dirty="0" err="1" smtClean="0">
                <a:solidFill>
                  <a:schemeClr val="tx1"/>
                </a:solidFill>
                <a:latin typeface="+mn-lt"/>
                <a:ea typeface="+mn-ea"/>
                <a:cs typeface="+mn-cs"/>
              </a:rPr>
              <a:t>Grid</a:t>
            </a:r>
            <a:r>
              <a:rPr lang="hu-HU" sz="1200" i="1"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opening</a:t>
            </a:r>
            <a:r>
              <a:rPr lang="hu-HU" sz="1200" kern="1200" dirty="0" smtClean="0">
                <a:solidFill>
                  <a:schemeClr val="tx1"/>
                </a:solidFill>
                <a:latin typeface="+mn-lt"/>
                <a:ea typeface="+mn-ea"/>
                <a:cs typeface="+mn-cs"/>
              </a:rPr>
              <a:t> and </a:t>
            </a:r>
            <a:r>
              <a:rPr lang="hu-HU" sz="1200" kern="1200" dirty="0" err="1" smtClean="0">
                <a:solidFill>
                  <a:schemeClr val="tx1"/>
                </a:solidFill>
                <a:latin typeface="+mn-lt"/>
                <a:ea typeface="+mn-ea"/>
                <a:cs typeface="+mn-cs"/>
              </a:rPr>
              <a:t>closing</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tags</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to</a:t>
            </a:r>
            <a:r>
              <a:rPr lang="hu-HU" sz="1200" kern="1200" dirty="0" smtClean="0">
                <a:solidFill>
                  <a:schemeClr val="tx1"/>
                </a:solidFill>
                <a:latin typeface="+mn-lt"/>
                <a:ea typeface="+mn-ea"/>
                <a:cs typeface="+mn-cs"/>
              </a:rPr>
              <a:t> be </a:t>
            </a:r>
            <a:r>
              <a:rPr lang="hu-HU" sz="1200" i="1" kern="1200" dirty="0" err="1" smtClean="0">
                <a:solidFill>
                  <a:schemeClr val="tx1"/>
                </a:solidFill>
                <a:latin typeface="+mn-lt"/>
                <a:ea typeface="+mn-ea"/>
                <a:cs typeface="+mn-cs"/>
              </a:rPr>
              <a:t>DockPanel</a:t>
            </a:r>
            <a:r>
              <a:rPr lang="hu-HU" sz="1200" i="1"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tags</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as</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shown</a:t>
            </a:r>
            <a:r>
              <a:rPr lang="hu-HU" sz="1200" kern="1200" dirty="0" smtClean="0">
                <a:solidFill>
                  <a:schemeClr val="tx1"/>
                </a:solidFill>
                <a:latin typeface="+mn-lt"/>
                <a:ea typeface="+mn-ea"/>
                <a:cs typeface="+mn-cs"/>
              </a:rPr>
              <a:t> here:</a:t>
            </a:r>
            <a:br>
              <a:rPr lang="hu-HU" sz="1200" kern="1200" dirty="0" smtClean="0">
                <a:solidFill>
                  <a:schemeClr val="tx1"/>
                </a:solidFill>
                <a:latin typeface="+mn-lt"/>
                <a:ea typeface="+mn-ea"/>
                <a:cs typeface="+mn-cs"/>
              </a:rPr>
            </a:br>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&lt;</a:t>
            </a:r>
            <a:r>
              <a:rPr lang="hu-HU" sz="1200" kern="1200" dirty="0" err="1" smtClean="0">
                <a:solidFill>
                  <a:schemeClr val="tx1"/>
                </a:solidFill>
                <a:latin typeface="+mn-lt"/>
                <a:ea typeface="+mn-ea"/>
                <a:cs typeface="+mn-cs"/>
              </a:rPr>
              <a:t>DockPanel</a:t>
            </a:r>
            <a:r>
              <a:rPr lang="hu-HU" sz="1200" kern="1200" dirty="0" smtClean="0">
                <a:solidFill>
                  <a:schemeClr val="tx1"/>
                </a:solidFill>
                <a:latin typeface="+mn-lt"/>
                <a:ea typeface="+mn-ea"/>
                <a:cs typeface="+mn-cs"/>
              </a:rPr>
              <a:t>&gt;</a:t>
            </a:r>
          </a:p>
          <a:p>
            <a:r>
              <a:rPr lang="hu-HU" sz="1200" kern="1200" dirty="0" smtClean="0">
                <a:solidFill>
                  <a:schemeClr val="tx1"/>
                </a:solidFill>
                <a:latin typeface="+mn-lt"/>
                <a:ea typeface="+mn-ea"/>
                <a:cs typeface="+mn-cs"/>
              </a:rPr>
              <a:t>&lt;/</a:t>
            </a:r>
            <a:r>
              <a:rPr lang="hu-HU" sz="1200" kern="1200" dirty="0" err="1" smtClean="0">
                <a:solidFill>
                  <a:schemeClr val="tx1"/>
                </a:solidFill>
                <a:latin typeface="+mn-lt"/>
                <a:ea typeface="+mn-ea"/>
                <a:cs typeface="+mn-cs"/>
              </a:rPr>
              <a:t>DockPanel</a:t>
            </a:r>
            <a:r>
              <a:rPr lang="hu-HU" sz="1200" kern="1200" dirty="0" smtClean="0">
                <a:solidFill>
                  <a:schemeClr val="tx1"/>
                </a:solidFill>
                <a:latin typeface="+mn-lt"/>
                <a:ea typeface="+mn-ea"/>
                <a:cs typeface="+mn-cs"/>
              </a:rPr>
              <a:t>&gt;</a:t>
            </a:r>
          </a:p>
          <a:p>
            <a:r>
              <a:rPr lang="hu-HU" sz="1200" kern="1200" dirty="0" smtClean="0">
                <a:solidFill>
                  <a:schemeClr val="tx1"/>
                </a:solidFill>
                <a:latin typeface="+mn-lt"/>
                <a:ea typeface="+mn-ea"/>
                <a:cs typeface="+mn-cs"/>
              </a:rPr>
              <a:t> </a:t>
            </a:r>
          </a:p>
          <a:p>
            <a:r>
              <a:rPr lang="hu-HU" sz="1200" b="1" kern="1200" dirty="0" smtClean="0">
                <a:solidFill>
                  <a:schemeClr val="tx1"/>
                </a:solidFill>
                <a:latin typeface="+mn-lt"/>
                <a:ea typeface="+mn-ea"/>
                <a:cs typeface="+mn-cs"/>
              </a:rPr>
              <a:t>3. </a:t>
            </a:r>
            <a:r>
              <a:rPr lang="hu-HU" sz="1200" kern="1200" dirty="0" err="1" smtClean="0">
                <a:solidFill>
                  <a:schemeClr val="tx1"/>
                </a:solidFill>
                <a:latin typeface="+mn-lt"/>
                <a:ea typeface="+mn-ea"/>
                <a:cs typeface="+mn-cs"/>
              </a:rPr>
              <a:t>From</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Toolbox</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drag</a:t>
            </a:r>
            <a:r>
              <a:rPr lang="hu-HU" sz="1200" kern="1200" dirty="0" smtClean="0">
                <a:solidFill>
                  <a:schemeClr val="tx1"/>
                </a:solidFill>
                <a:latin typeface="+mn-lt"/>
                <a:ea typeface="+mn-ea"/>
                <a:cs typeface="+mn-cs"/>
              </a:rPr>
              <a:t> a </a:t>
            </a:r>
            <a:r>
              <a:rPr lang="hu-HU" sz="1200" i="1" kern="1200" dirty="0" err="1" smtClean="0">
                <a:solidFill>
                  <a:schemeClr val="tx1"/>
                </a:solidFill>
                <a:latin typeface="+mn-lt"/>
                <a:ea typeface="+mn-ea"/>
                <a:cs typeface="+mn-cs"/>
              </a:rPr>
              <a:t>ToolBar</a:t>
            </a:r>
            <a:r>
              <a:rPr lang="hu-HU" sz="1200" i="1"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onto</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window</a:t>
            </a:r>
            <a:r>
              <a:rPr lang="hu-HU" sz="1200" kern="1200" dirty="0" smtClean="0">
                <a:solidFill>
                  <a:schemeClr val="tx1"/>
                </a:solidFill>
                <a:latin typeface="+mn-lt"/>
                <a:ea typeface="+mn-ea"/>
                <a:cs typeface="+mn-cs"/>
              </a:rPr>
              <a:t>. Add a </a:t>
            </a:r>
            <a:r>
              <a:rPr lang="hu-HU" sz="1200" kern="1200" dirty="0" err="1" smtClean="0">
                <a:solidFill>
                  <a:schemeClr val="tx1"/>
                </a:solidFill>
                <a:latin typeface="+mn-lt"/>
                <a:ea typeface="+mn-ea"/>
                <a:cs typeface="+mn-cs"/>
              </a:rPr>
              <a:t>full-length</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closing</a:t>
            </a:r>
            <a:r>
              <a:rPr lang="hu-HU" sz="1200" kern="1200" dirty="0" smtClean="0">
                <a:solidFill>
                  <a:schemeClr val="tx1"/>
                </a:solidFill>
                <a:latin typeface="+mn-lt"/>
                <a:ea typeface="+mn-ea"/>
                <a:cs typeface="+mn-cs"/>
              </a:rPr>
              <a:t> tag and </a:t>
            </a:r>
            <a:r>
              <a:rPr lang="hu-HU" sz="1200" kern="1200" dirty="0" err="1" smtClean="0">
                <a:solidFill>
                  <a:schemeClr val="tx1"/>
                </a:solidFill>
                <a:latin typeface="+mn-lt"/>
                <a:ea typeface="+mn-ea"/>
                <a:cs typeface="+mn-cs"/>
              </a:rPr>
              <a:t>set</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i="1" kern="1200" dirty="0" err="1" smtClean="0">
                <a:solidFill>
                  <a:schemeClr val="tx1"/>
                </a:solidFill>
                <a:latin typeface="+mn-lt"/>
                <a:ea typeface="+mn-ea"/>
                <a:cs typeface="+mn-cs"/>
              </a:rPr>
              <a:t>DockPanel.Dock</a:t>
            </a:r>
            <a:r>
              <a:rPr lang="hu-HU" sz="1200" i="1"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property</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to</a:t>
            </a:r>
            <a:r>
              <a:rPr lang="hu-HU" sz="1200" kern="1200" dirty="0" smtClean="0">
                <a:solidFill>
                  <a:schemeClr val="tx1"/>
                </a:solidFill>
                <a:latin typeface="+mn-lt"/>
                <a:ea typeface="+mn-ea"/>
                <a:cs typeface="+mn-cs"/>
              </a:rPr>
              <a:t> </a:t>
            </a:r>
            <a:r>
              <a:rPr lang="hu-HU" sz="1200" i="1" kern="1200" dirty="0" smtClean="0">
                <a:solidFill>
                  <a:schemeClr val="tx1"/>
                </a:solidFill>
                <a:latin typeface="+mn-lt"/>
                <a:ea typeface="+mn-ea"/>
                <a:cs typeface="+mn-cs"/>
              </a:rPr>
              <a:t>Top</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as</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shown</a:t>
            </a:r>
            <a:r>
              <a:rPr lang="hu-HU" sz="1200" kern="1200" dirty="0" smtClean="0">
                <a:solidFill>
                  <a:schemeClr val="tx1"/>
                </a:solidFill>
                <a:latin typeface="+mn-lt"/>
                <a:ea typeface="+mn-ea"/>
                <a:cs typeface="+mn-cs"/>
              </a:rPr>
              <a:t> here:</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&lt;</a:t>
            </a:r>
            <a:r>
              <a:rPr lang="hu-HU" sz="1200" kern="1200" dirty="0" err="1" smtClean="0">
                <a:solidFill>
                  <a:schemeClr val="tx1"/>
                </a:solidFill>
                <a:latin typeface="+mn-lt"/>
                <a:ea typeface="+mn-ea"/>
                <a:cs typeface="+mn-cs"/>
              </a:rPr>
              <a:t>ToolBar</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DockPanel.Dock</a:t>
            </a:r>
            <a:r>
              <a:rPr lang="hu-HU" sz="1200" kern="1200" dirty="0" smtClean="0">
                <a:solidFill>
                  <a:schemeClr val="tx1"/>
                </a:solidFill>
                <a:latin typeface="+mn-lt"/>
                <a:ea typeface="+mn-ea"/>
                <a:cs typeface="+mn-cs"/>
              </a:rPr>
              <a:t>="Top" </a:t>
            </a:r>
            <a:r>
              <a:rPr lang="hu-HU" sz="1200" kern="1200" dirty="0" err="1" smtClean="0">
                <a:solidFill>
                  <a:schemeClr val="tx1"/>
                </a:solidFill>
                <a:latin typeface="+mn-lt"/>
                <a:ea typeface="+mn-ea"/>
                <a:cs typeface="+mn-cs"/>
              </a:rPr>
              <a:t>Height</a:t>
            </a:r>
            <a:r>
              <a:rPr lang="hu-HU" sz="1200" kern="1200" dirty="0" smtClean="0">
                <a:solidFill>
                  <a:schemeClr val="tx1"/>
                </a:solidFill>
                <a:latin typeface="+mn-lt"/>
                <a:ea typeface="+mn-ea"/>
                <a:cs typeface="+mn-cs"/>
              </a:rPr>
              <a:t>="26" </a:t>
            </a:r>
            <a:r>
              <a:rPr lang="hu-HU" sz="1200" kern="1200" dirty="0" err="1" smtClean="0">
                <a:solidFill>
                  <a:schemeClr val="tx1"/>
                </a:solidFill>
                <a:latin typeface="+mn-lt"/>
                <a:ea typeface="+mn-ea"/>
                <a:cs typeface="+mn-cs"/>
              </a:rPr>
              <a:t>Name</a:t>
            </a:r>
            <a:r>
              <a:rPr lang="hu-HU" sz="1200" kern="1200" dirty="0" smtClean="0">
                <a:solidFill>
                  <a:schemeClr val="tx1"/>
                </a:solidFill>
                <a:latin typeface="+mn-lt"/>
                <a:ea typeface="+mn-ea"/>
                <a:cs typeface="+mn-cs"/>
              </a:rPr>
              <a:t>="toolBar1" </a:t>
            </a:r>
            <a:r>
              <a:rPr lang="hu-HU" sz="1200" kern="1200" dirty="0" err="1" smtClean="0">
                <a:solidFill>
                  <a:schemeClr val="tx1"/>
                </a:solidFill>
                <a:latin typeface="+mn-lt"/>
                <a:ea typeface="+mn-ea"/>
                <a:cs typeface="+mn-cs"/>
              </a:rPr>
              <a:t>Width</a:t>
            </a:r>
            <a:r>
              <a:rPr lang="hu-HU" sz="1200" kern="1200" dirty="0" smtClean="0">
                <a:solidFill>
                  <a:schemeClr val="tx1"/>
                </a:solidFill>
                <a:latin typeface="+mn-lt"/>
                <a:ea typeface="+mn-ea"/>
                <a:cs typeface="+mn-cs"/>
              </a:rPr>
              <a:t>="276"&gt;</a:t>
            </a:r>
          </a:p>
          <a:p>
            <a:r>
              <a:rPr lang="hu-HU" sz="1200" kern="1200" dirty="0" smtClean="0">
                <a:solidFill>
                  <a:schemeClr val="tx1"/>
                </a:solidFill>
                <a:latin typeface="+mn-lt"/>
                <a:ea typeface="+mn-ea"/>
                <a:cs typeface="+mn-cs"/>
              </a:rPr>
              <a:t>&lt;/</a:t>
            </a:r>
            <a:r>
              <a:rPr lang="hu-HU" sz="1200" kern="1200" dirty="0" err="1" smtClean="0">
                <a:solidFill>
                  <a:schemeClr val="tx1"/>
                </a:solidFill>
                <a:latin typeface="+mn-lt"/>
                <a:ea typeface="+mn-ea"/>
                <a:cs typeface="+mn-cs"/>
              </a:rPr>
              <a:t>ToolBar</a:t>
            </a:r>
            <a:r>
              <a:rPr lang="hu-HU" sz="1200" kern="1200" dirty="0" smtClean="0">
                <a:solidFill>
                  <a:schemeClr val="tx1"/>
                </a:solidFill>
                <a:latin typeface="+mn-lt"/>
                <a:ea typeface="+mn-ea"/>
                <a:cs typeface="+mn-cs"/>
              </a:rPr>
              <a:t>&gt;</a:t>
            </a:r>
          </a:p>
          <a:p>
            <a:r>
              <a:rPr lang="hu-HU" sz="1200" kern="1200" dirty="0" smtClean="0">
                <a:solidFill>
                  <a:schemeClr val="tx1"/>
                </a:solidFill>
                <a:latin typeface="+mn-lt"/>
                <a:ea typeface="+mn-ea"/>
                <a:cs typeface="+mn-cs"/>
              </a:rPr>
              <a:t> </a:t>
            </a:r>
          </a:p>
          <a:p>
            <a:r>
              <a:rPr lang="hu-HU" sz="1200" kern="1200" dirty="0" err="1" smtClean="0">
                <a:solidFill>
                  <a:schemeClr val="tx1"/>
                </a:solidFill>
                <a:latin typeface="+mn-lt"/>
                <a:ea typeface="+mn-ea"/>
                <a:cs typeface="+mn-cs"/>
              </a:rPr>
              <a:t>Note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that</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even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though</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you</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have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set</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i="1" kern="1200" dirty="0" err="1" smtClean="0">
                <a:solidFill>
                  <a:schemeClr val="tx1"/>
                </a:solidFill>
                <a:latin typeface="+mn-lt"/>
                <a:ea typeface="+mn-ea"/>
                <a:cs typeface="+mn-cs"/>
              </a:rPr>
              <a:t>DockPanel.Dock</a:t>
            </a:r>
            <a:r>
              <a:rPr lang="hu-HU" sz="1200" i="1"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property</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to</a:t>
            </a:r>
            <a:r>
              <a:rPr lang="hu-HU" sz="1200" kern="1200" dirty="0" smtClean="0">
                <a:solidFill>
                  <a:schemeClr val="tx1"/>
                </a:solidFill>
                <a:latin typeface="+mn-lt"/>
                <a:ea typeface="+mn-ea"/>
                <a:cs typeface="+mn-cs"/>
              </a:rPr>
              <a:t> </a:t>
            </a:r>
            <a:r>
              <a:rPr lang="hu-HU" sz="1200" i="1" kern="1200" dirty="0" smtClean="0">
                <a:solidFill>
                  <a:schemeClr val="tx1"/>
                </a:solidFill>
                <a:latin typeface="+mn-lt"/>
                <a:ea typeface="+mn-ea"/>
                <a:cs typeface="+mn-cs"/>
              </a:rPr>
              <a:t>Top</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toolbar</a:t>
            </a:r>
            <a:endParaRPr lang="hu-HU" sz="1200" kern="1200" dirty="0" smtClean="0">
              <a:solidFill>
                <a:schemeClr val="tx1"/>
              </a:solidFill>
              <a:latin typeface="+mn-lt"/>
              <a:ea typeface="+mn-ea"/>
              <a:cs typeface="+mn-cs"/>
            </a:endParaRPr>
          </a:p>
          <a:p>
            <a:r>
              <a:rPr lang="hu-HU" sz="1200" kern="1200" dirty="0" err="1" smtClean="0">
                <a:solidFill>
                  <a:schemeClr val="tx1"/>
                </a:solidFill>
                <a:latin typeface="+mn-lt"/>
                <a:ea typeface="+mn-ea"/>
                <a:cs typeface="+mn-cs"/>
              </a:rPr>
              <a:t>remains</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in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center of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window</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This</a:t>
            </a:r>
            <a:r>
              <a:rPr lang="hu-HU" sz="1200" kern="1200" dirty="0" smtClean="0">
                <a:solidFill>
                  <a:schemeClr val="tx1"/>
                </a:solidFill>
                <a:latin typeface="+mn-lt"/>
                <a:ea typeface="+mn-ea"/>
                <a:cs typeface="+mn-cs"/>
              </a:rPr>
              <a:t> is </a:t>
            </a:r>
            <a:r>
              <a:rPr lang="hu-HU" sz="1200" kern="1200" dirty="0" err="1" smtClean="0">
                <a:solidFill>
                  <a:schemeClr val="tx1"/>
                </a:solidFill>
                <a:latin typeface="+mn-lt"/>
                <a:ea typeface="+mn-ea"/>
                <a:cs typeface="+mn-cs"/>
              </a:rPr>
              <a:t>because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i="1" kern="1200" dirty="0" err="1" smtClean="0">
                <a:solidFill>
                  <a:schemeClr val="tx1"/>
                </a:solidFill>
                <a:latin typeface="+mn-lt"/>
                <a:ea typeface="+mn-ea"/>
                <a:cs typeface="+mn-cs"/>
              </a:rPr>
              <a:t>DockPanel.LastChildFill</a:t>
            </a:r>
            <a:r>
              <a:rPr lang="hu-HU" sz="1200" i="1"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is</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set</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to</a:t>
            </a:r>
            <a:r>
              <a:rPr lang="hu-HU" sz="1200" kern="1200" dirty="0" smtClean="0">
                <a:solidFill>
                  <a:schemeClr val="tx1"/>
                </a:solidFill>
                <a:latin typeface="+mn-lt"/>
                <a:ea typeface="+mn-ea"/>
                <a:cs typeface="+mn-cs"/>
              </a:rPr>
              <a:t> </a:t>
            </a:r>
            <a:r>
              <a:rPr lang="hu-HU" sz="1200" i="1" kern="1200" dirty="0" err="1" smtClean="0">
                <a:solidFill>
                  <a:schemeClr val="tx1"/>
                </a:solidFill>
                <a:latin typeface="+mn-lt"/>
                <a:ea typeface="+mn-ea"/>
                <a:cs typeface="+mn-cs"/>
              </a:rPr>
              <a:t>True</a:t>
            </a:r>
            <a:r>
              <a:rPr lang="hu-HU" sz="1200" i="1"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by</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default</a:t>
            </a:r>
            <a:r>
              <a:rPr lang="hu-HU" sz="1200" kern="1200" dirty="0" smtClean="0">
                <a:solidFill>
                  <a:schemeClr val="tx1"/>
                </a:solidFill>
                <a:latin typeface="+mn-lt"/>
                <a:ea typeface="+mn-ea"/>
                <a:cs typeface="+mn-cs"/>
              </a:rPr>
              <a:t>, and </a:t>
            </a:r>
            <a:r>
              <a:rPr lang="hu-HU" sz="1200" kern="1200" dirty="0" err="1" smtClean="0">
                <a:solidFill>
                  <a:schemeClr val="tx1"/>
                </a:solidFill>
                <a:latin typeface="+mn-lt"/>
                <a:ea typeface="+mn-ea"/>
                <a:cs typeface="+mn-cs"/>
              </a:rPr>
              <a:t>this</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setting</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overrides</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i="1" kern="1200" dirty="0" err="1" smtClean="0">
                <a:solidFill>
                  <a:schemeClr val="tx1"/>
                </a:solidFill>
                <a:latin typeface="+mn-lt"/>
                <a:ea typeface="+mn-ea"/>
                <a:cs typeface="+mn-cs"/>
              </a:rPr>
              <a:t>DockPanel.Dock</a:t>
            </a:r>
            <a:r>
              <a:rPr lang="hu-HU" sz="1200" i="1"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property</a:t>
            </a:r>
            <a:r>
              <a:rPr lang="hu-HU" sz="1200" kern="1200" dirty="0" smtClean="0">
                <a:solidFill>
                  <a:schemeClr val="tx1"/>
                </a:solidFill>
                <a:latin typeface="+mn-lt"/>
                <a:ea typeface="+mn-ea"/>
                <a:cs typeface="+mn-cs"/>
              </a:rPr>
              <a:t>.</a:t>
            </a:r>
            <a:br>
              <a:rPr lang="hu-HU" sz="1200" kern="1200" dirty="0" smtClean="0">
                <a:solidFill>
                  <a:schemeClr val="tx1"/>
                </a:solidFill>
                <a:latin typeface="+mn-lt"/>
                <a:ea typeface="+mn-ea"/>
                <a:cs typeface="+mn-cs"/>
              </a:rPr>
            </a:br>
            <a:endParaRPr lang="hu-HU" sz="1200" kern="1200" dirty="0" smtClean="0">
              <a:solidFill>
                <a:schemeClr val="tx1"/>
              </a:solidFill>
              <a:latin typeface="+mn-lt"/>
              <a:ea typeface="+mn-ea"/>
              <a:cs typeface="+mn-cs"/>
            </a:endParaRPr>
          </a:p>
          <a:p>
            <a:r>
              <a:rPr lang="hu-HU" sz="1200" b="1" kern="1200" dirty="0" smtClean="0">
                <a:solidFill>
                  <a:schemeClr val="tx1"/>
                </a:solidFill>
                <a:latin typeface="+mn-lt"/>
                <a:ea typeface="+mn-ea"/>
                <a:cs typeface="+mn-cs"/>
              </a:rPr>
              <a:t>4. </a:t>
            </a:r>
            <a:r>
              <a:rPr lang="hu-HU" sz="1200" kern="1200" dirty="0" err="1" smtClean="0">
                <a:solidFill>
                  <a:schemeClr val="tx1"/>
                </a:solidFill>
                <a:latin typeface="+mn-lt"/>
                <a:ea typeface="+mn-ea"/>
                <a:cs typeface="+mn-cs"/>
              </a:rPr>
              <a:t>In</a:t>
            </a:r>
            <a:r>
              <a:rPr lang="hu-HU" sz="1200" kern="1200" dirty="0" smtClean="0">
                <a:solidFill>
                  <a:schemeClr val="tx1"/>
                </a:solidFill>
                <a:latin typeface="+mn-lt"/>
                <a:ea typeface="+mn-ea"/>
                <a:cs typeface="+mn-cs"/>
              </a:rPr>
              <a:t> XAML </a:t>
            </a:r>
            <a:r>
              <a:rPr lang="hu-HU" sz="1200" kern="1200" dirty="0" err="1" smtClean="0">
                <a:solidFill>
                  <a:schemeClr val="tx1"/>
                </a:solidFill>
                <a:latin typeface="+mn-lt"/>
                <a:ea typeface="+mn-ea"/>
                <a:cs typeface="+mn-cs"/>
              </a:rPr>
              <a:t>view</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use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following</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XAML</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to</a:t>
            </a:r>
            <a:r>
              <a:rPr lang="hu-HU" sz="1200" kern="1200" dirty="0" smtClean="0">
                <a:solidFill>
                  <a:schemeClr val="tx1"/>
                </a:solidFill>
                <a:latin typeface="+mn-lt"/>
                <a:ea typeface="+mn-ea"/>
                <a:cs typeface="+mn-cs"/>
              </a:rPr>
              <a:t> add a </a:t>
            </a:r>
            <a:r>
              <a:rPr lang="hu-HU" sz="1200" i="1" kern="1200" dirty="0" err="1" smtClean="0">
                <a:solidFill>
                  <a:schemeClr val="tx1"/>
                </a:solidFill>
                <a:latin typeface="+mn-lt"/>
                <a:ea typeface="+mn-ea"/>
                <a:cs typeface="+mn-cs"/>
              </a:rPr>
              <a:t>Grid</a:t>
            </a:r>
            <a:r>
              <a:rPr lang="hu-HU" sz="1200" i="1"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container</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to</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i="1" kern="1200" dirty="0" err="1" smtClean="0">
                <a:solidFill>
                  <a:schemeClr val="tx1"/>
                </a:solidFill>
                <a:latin typeface="+mn-lt"/>
                <a:ea typeface="+mn-ea"/>
                <a:cs typeface="+mn-cs"/>
              </a:rPr>
              <a:t>DockPanel</a:t>
            </a:r>
            <a:r>
              <a:rPr lang="hu-HU" sz="1200" i="1" kern="1200" dirty="0" smtClean="0">
                <a:solidFill>
                  <a:schemeClr val="tx1"/>
                </a:solidFill>
                <a:latin typeface="+mn-lt"/>
                <a:ea typeface="+mn-ea"/>
                <a:cs typeface="+mn-cs"/>
              </a:rPr>
              <a:t>:</a:t>
            </a:r>
            <a:endParaRPr lang="hu-HU" sz="1200" kern="1200" dirty="0" smtClean="0">
              <a:solidFill>
                <a:schemeClr val="tx1"/>
              </a:solidFill>
              <a:latin typeface="+mn-lt"/>
              <a:ea typeface="+mn-ea"/>
              <a:cs typeface="+mn-cs"/>
            </a:endParaRPr>
          </a:p>
          <a:p>
            <a:r>
              <a:rPr lang="hu-HU" sz="1200" i="1" kern="1200" dirty="0" smtClean="0">
                <a:solidFill>
                  <a:schemeClr val="tx1"/>
                </a:solidFill>
                <a:latin typeface="+mn-lt"/>
                <a:ea typeface="+mn-ea"/>
                <a:cs typeface="+mn-cs"/>
              </a:rPr>
              <a:t> </a:t>
            </a:r>
            <a:endParaRPr lang="hu-HU" sz="1200" kern="1200" dirty="0" smtClean="0">
              <a:solidFill>
                <a:schemeClr val="tx1"/>
              </a:solidFill>
              <a:latin typeface="+mn-lt"/>
              <a:ea typeface="+mn-ea"/>
              <a:cs typeface="+mn-cs"/>
            </a:endParaRPr>
          </a:p>
          <a:p>
            <a:r>
              <a:rPr lang="hu-HU" sz="1200" i="1" kern="1200" dirty="0" smtClean="0">
                <a:solidFill>
                  <a:schemeClr val="tx1"/>
                </a:solidFill>
                <a:latin typeface="+mn-lt"/>
                <a:ea typeface="+mn-ea"/>
                <a:cs typeface="+mn-cs"/>
              </a:rPr>
              <a:t> </a:t>
            </a:r>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&lt;</a:t>
            </a:r>
            <a:r>
              <a:rPr lang="hu-HU" sz="1200" kern="1200" dirty="0" err="1" smtClean="0">
                <a:solidFill>
                  <a:schemeClr val="tx1"/>
                </a:solidFill>
                <a:latin typeface="+mn-lt"/>
                <a:ea typeface="+mn-ea"/>
                <a:cs typeface="+mn-cs"/>
              </a:rPr>
              <a:t>Grid</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Name</a:t>
            </a:r>
            <a:r>
              <a:rPr lang="hu-HU" sz="1200" kern="1200" dirty="0" smtClean="0">
                <a:solidFill>
                  <a:schemeClr val="tx1"/>
                </a:solidFill>
                <a:latin typeface="+mn-lt"/>
                <a:ea typeface="+mn-ea"/>
                <a:cs typeface="+mn-cs"/>
              </a:rPr>
              <a:t>="grid1"&gt;</a:t>
            </a:r>
          </a:p>
          <a:p>
            <a:r>
              <a:rPr lang="hu-HU" sz="1200" kern="1200" dirty="0" smtClean="0">
                <a:solidFill>
                  <a:schemeClr val="tx1"/>
                </a:solidFill>
                <a:latin typeface="+mn-lt"/>
                <a:ea typeface="+mn-ea"/>
                <a:cs typeface="+mn-cs"/>
              </a:rPr>
              <a:t>&lt;/</a:t>
            </a:r>
            <a:r>
              <a:rPr lang="hu-HU" sz="1200" kern="1200" dirty="0" err="1" smtClean="0">
                <a:solidFill>
                  <a:schemeClr val="tx1"/>
                </a:solidFill>
                <a:latin typeface="+mn-lt"/>
                <a:ea typeface="+mn-ea"/>
                <a:cs typeface="+mn-cs"/>
              </a:rPr>
              <a:t>Grid</a:t>
            </a:r>
            <a:r>
              <a:rPr lang="hu-HU" sz="1200" kern="1200" dirty="0" smtClean="0">
                <a:solidFill>
                  <a:schemeClr val="tx1"/>
                </a:solidFill>
                <a:latin typeface="+mn-lt"/>
                <a:ea typeface="+mn-ea"/>
                <a:cs typeface="+mn-cs"/>
              </a:rPr>
              <a:t>&gt;</a:t>
            </a:r>
          </a:p>
          <a:p>
            <a:r>
              <a:rPr lang="hu-HU" sz="1200" i="1" kern="1200" dirty="0" smtClean="0">
                <a:solidFill>
                  <a:schemeClr val="tx1"/>
                </a:solidFill>
                <a:latin typeface="+mn-lt"/>
                <a:ea typeface="+mn-ea"/>
                <a:cs typeface="+mn-cs"/>
              </a:rPr>
              <a:t> </a:t>
            </a:r>
            <a:endParaRPr lang="hu-HU" sz="1200" kern="1200" dirty="0" smtClean="0">
              <a:solidFill>
                <a:schemeClr val="tx1"/>
              </a:solidFill>
              <a:latin typeface="+mn-lt"/>
              <a:ea typeface="+mn-ea"/>
              <a:cs typeface="+mn-cs"/>
            </a:endParaRPr>
          </a:p>
          <a:p>
            <a:r>
              <a:rPr lang="hu-HU" sz="1200" kern="1200" dirty="0" err="1" smtClean="0">
                <a:solidFill>
                  <a:schemeClr val="tx1"/>
                </a:solidFill>
                <a:latin typeface="+mn-lt"/>
                <a:ea typeface="+mn-ea"/>
                <a:cs typeface="+mn-cs"/>
              </a:rPr>
              <a:t>Note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that</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toolbar</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now</a:t>
            </a:r>
            <a:r>
              <a:rPr lang="hu-HU" sz="1200" kern="1200" dirty="0" smtClean="0">
                <a:solidFill>
                  <a:schemeClr val="tx1"/>
                </a:solidFill>
                <a:latin typeface="+mn-lt"/>
                <a:ea typeface="+mn-ea"/>
                <a:cs typeface="+mn-cs"/>
              </a:rPr>
              <a:t> is </a:t>
            </a:r>
            <a:r>
              <a:rPr lang="hu-HU" sz="1200" kern="1200" dirty="0" err="1" smtClean="0">
                <a:solidFill>
                  <a:schemeClr val="tx1"/>
                </a:solidFill>
                <a:latin typeface="+mn-lt"/>
                <a:ea typeface="+mn-ea"/>
                <a:cs typeface="+mn-cs"/>
              </a:rPr>
              <a:t>at</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top of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i="1" kern="1200" dirty="0" err="1" smtClean="0">
                <a:solidFill>
                  <a:schemeClr val="tx1"/>
                </a:solidFill>
                <a:latin typeface="+mn-lt"/>
                <a:ea typeface="+mn-ea"/>
                <a:cs typeface="+mn-cs"/>
              </a:rPr>
              <a:t>DockPanel</a:t>
            </a:r>
            <a:r>
              <a:rPr lang="hu-HU" sz="1200" i="1" kern="1200" dirty="0" smtClean="0">
                <a:solidFill>
                  <a:schemeClr val="tx1"/>
                </a:solidFill>
                <a:latin typeface="+mn-lt"/>
                <a:ea typeface="+mn-ea"/>
                <a:cs typeface="+mn-cs"/>
              </a:rPr>
              <a:t>.</a:t>
            </a:r>
            <a:endParaRPr lang="hu-HU" sz="1200" kern="1200" dirty="0" smtClean="0">
              <a:solidFill>
                <a:schemeClr val="tx1"/>
              </a:solidFill>
              <a:latin typeface="+mn-lt"/>
              <a:ea typeface="+mn-ea"/>
              <a:cs typeface="+mn-cs"/>
            </a:endParaRPr>
          </a:p>
          <a:p>
            <a:r>
              <a:rPr lang="hu-HU" sz="1200" b="1" kern="1200" dirty="0" smtClean="0">
                <a:solidFill>
                  <a:schemeClr val="tx1"/>
                </a:solidFill>
                <a:latin typeface="+mn-lt"/>
                <a:ea typeface="+mn-ea"/>
                <a:cs typeface="+mn-cs"/>
              </a:rPr>
              <a:t> </a:t>
            </a:r>
            <a:endParaRPr lang="hu-HU" sz="1200" kern="1200" dirty="0" smtClean="0">
              <a:solidFill>
                <a:schemeClr val="tx1"/>
              </a:solidFill>
              <a:latin typeface="+mn-lt"/>
              <a:ea typeface="+mn-ea"/>
              <a:cs typeface="+mn-cs"/>
            </a:endParaRPr>
          </a:p>
          <a:p>
            <a:r>
              <a:rPr lang="hu-HU" sz="1200" b="1" kern="1200" dirty="0" smtClean="0">
                <a:solidFill>
                  <a:schemeClr val="tx1"/>
                </a:solidFill>
                <a:latin typeface="+mn-lt"/>
                <a:ea typeface="+mn-ea"/>
                <a:cs typeface="+mn-cs"/>
              </a:rPr>
              <a:t>5. </a:t>
            </a:r>
            <a:r>
              <a:rPr lang="hu-HU" sz="1200" kern="1200" dirty="0" err="1" smtClean="0">
                <a:solidFill>
                  <a:schemeClr val="tx1"/>
                </a:solidFill>
                <a:latin typeface="+mn-lt"/>
                <a:ea typeface="+mn-ea"/>
                <a:cs typeface="+mn-cs"/>
              </a:rPr>
              <a:t>In</a:t>
            </a:r>
            <a:r>
              <a:rPr lang="hu-HU" sz="1200" kern="1200" dirty="0" smtClean="0">
                <a:solidFill>
                  <a:schemeClr val="tx1"/>
                </a:solidFill>
                <a:latin typeface="+mn-lt"/>
                <a:ea typeface="+mn-ea"/>
                <a:cs typeface="+mn-cs"/>
              </a:rPr>
              <a:t> XAML </a:t>
            </a:r>
            <a:r>
              <a:rPr lang="hu-HU" sz="1200" kern="1200" dirty="0" err="1" smtClean="0">
                <a:solidFill>
                  <a:schemeClr val="tx1"/>
                </a:solidFill>
                <a:latin typeface="+mn-lt"/>
                <a:ea typeface="+mn-ea"/>
                <a:cs typeface="+mn-cs"/>
              </a:rPr>
              <a:t>view</a:t>
            </a:r>
            <a:r>
              <a:rPr lang="hu-HU" sz="1200" kern="1200" dirty="0" smtClean="0">
                <a:solidFill>
                  <a:schemeClr val="tx1"/>
                </a:solidFill>
                <a:latin typeface="+mn-lt"/>
                <a:ea typeface="+mn-ea"/>
                <a:cs typeface="+mn-cs"/>
              </a:rPr>
              <a:t>, add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following</a:t>
            </a:r>
            <a:r>
              <a:rPr lang="hu-HU" sz="1200" kern="1200" dirty="0" smtClean="0">
                <a:solidFill>
                  <a:schemeClr val="tx1"/>
                </a:solidFill>
                <a:latin typeface="+mn-lt"/>
                <a:ea typeface="+mn-ea"/>
                <a:cs typeface="+mn-cs"/>
              </a:rPr>
              <a:t> </a:t>
            </a:r>
            <a:r>
              <a:rPr lang="hu-HU" sz="1200" i="1" kern="1200" dirty="0" err="1" smtClean="0">
                <a:solidFill>
                  <a:schemeClr val="tx1"/>
                </a:solidFill>
                <a:latin typeface="+mn-lt"/>
                <a:ea typeface="+mn-ea"/>
                <a:cs typeface="+mn-cs"/>
              </a:rPr>
              <a:t>ColumnDefinition</a:t>
            </a:r>
            <a:r>
              <a:rPr lang="hu-HU" sz="1200" i="1"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elements</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to</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i="1" kern="1200" dirty="0" err="1" smtClean="0">
                <a:solidFill>
                  <a:schemeClr val="tx1"/>
                </a:solidFill>
                <a:latin typeface="+mn-lt"/>
                <a:ea typeface="+mn-ea"/>
                <a:cs typeface="+mn-cs"/>
              </a:rPr>
              <a:t>Grid</a:t>
            </a:r>
            <a:r>
              <a:rPr lang="hu-HU" sz="1200" i="1"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control</a:t>
            </a:r>
            <a:r>
              <a:rPr lang="hu-HU" sz="1200" kern="1200" dirty="0" smtClean="0">
                <a:solidFill>
                  <a:schemeClr val="tx1"/>
                </a:solidFill>
                <a:latin typeface="+mn-lt"/>
                <a:ea typeface="+mn-ea"/>
                <a:cs typeface="+mn-cs"/>
              </a:rPr>
              <a:t>:</a:t>
            </a:r>
            <a:br>
              <a:rPr lang="hu-HU" sz="1200" kern="1200" dirty="0" smtClean="0">
                <a:solidFill>
                  <a:schemeClr val="tx1"/>
                </a:solidFill>
                <a:latin typeface="+mn-lt"/>
                <a:ea typeface="+mn-ea"/>
                <a:cs typeface="+mn-cs"/>
              </a:rPr>
            </a:br>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&lt;</a:t>
            </a:r>
            <a:r>
              <a:rPr lang="hu-HU" sz="1200" kern="1200" dirty="0" err="1" smtClean="0">
                <a:solidFill>
                  <a:schemeClr val="tx1"/>
                </a:solidFill>
                <a:latin typeface="+mn-lt"/>
                <a:ea typeface="+mn-ea"/>
                <a:cs typeface="+mn-cs"/>
              </a:rPr>
              <a:t>Grid.ColumnDefinitions</a:t>
            </a:r>
            <a:r>
              <a:rPr lang="hu-HU" sz="1200" kern="1200" dirty="0" smtClean="0">
                <a:solidFill>
                  <a:schemeClr val="tx1"/>
                </a:solidFill>
                <a:latin typeface="+mn-lt"/>
                <a:ea typeface="+mn-ea"/>
                <a:cs typeface="+mn-cs"/>
              </a:rPr>
              <a:t>&gt;</a:t>
            </a:r>
          </a:p>
          <a:p>
            <a:r>
              <a:rPr lang="hu-HU" sz="1200" kern="1200" dirty="0" smtClean="0">
                <a:solidFill>
                  <a:schemeClr val="tx1"/>
                </a:solidFill>
                <a:latin typeface="+mn-lt"/>
                <a:ea typeface="+mn-ea"/>
                <a:cs typeface="+mn-cs"/>
              </a:rPr>
              <a:t>&lt;</a:t>
            </a:r>
            <a:r>
              <a:rPr lang="hu-HU" sz="1200" kern="1200" dirty="0" err="1" smtClean="0">
                <a:solidFill>
                  <a:schemeClr val="tx1"/>
                </a:solidFill>
                <a:latin typeface="+mn-lt"/>
                <a:ea typeface="+mn-ea"/>
                <a:cs typeface="+mn-cs"/>
              </a:rPr>
              <a:t>ColumnDefinition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Width</a:t>
            </a:r>
            <a:r>
              <a:rPr lang="hu-HU" sz="1200" kern="1200" dirty="0" smtClean="0">
                <a:solidFill>
                  <a:schemeClr val="tx1"/>
                </a:solidFill>
                <a:latin typeface="+mn-lt"/>
                <a:ea typeface="+mn-ea"/>
                <a:cs typeface="+mn-cs"/>
              </a:rPr>
              <a:t>="100"/&gt;</a:t>
            </a:r>
          </a:p>
          <a:p>
            <a:r>
              <a:rPr lang="hu-HU" sz="1200" kern="1200" dirty="0" smtClean="0">
                <a:solidFill>
                  <a:schemeClr val="tx1"/>
                </a:solidFill>
                <a:latin typeface="+mn-lt"/>
                <a:ea typeface="+mn-ea"/>
                <a:cs typeface="+mn-cs"/>
              </a:rPr>
              <a:t>&lt;</a:t>
            </a:r>
            <a:r>
              <a:rPr lang="hu-HU" sz="1200" kern="1200" dirty="0" err="1" smtClean="0">
                <a:solidFill>
                  <a:schemeClr val="tx1"/>
                </a:solidFill>
                <a:latin typeface="+mn-lt"/>
                <a:ea typeface="+mn-ea"/>
                <a:cs typeface="+mn-cs"/>
              </a:rPr>
              <a:t>ColumnDefinition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Width</a:t>
            </a:r>
            <a:r>
              <a:rPr lang="hu-HU" sz="1200" kern="1200" dirty="0" smtClean="0">
                <a:solidFill>
                  <a:schemeClr val="tx1"/>
                </a:solidFill>
                <a:latin typeface="+mn-lt"/>
                <a:ea typeface="+mn-ea"/>
                <a:cs typeface="+mn-cs"/>
              </a:rPr>
              <a:t>="5"/&gt;</a:t>
            </a:r>
          </a:p>
          <a:p>
            <a:r>
              <a:rPr lang="hu-HU" sz="1200" kern="1200" dirty="0" smtClean="0">
                <a:solidFill>
                  <a:schemeClr val="tx1"/>
                </a:solidFill>
                <a:latin typeface="+mn-lt"/>
                <a:ea typeface="+mn-ea"/>
                <a:cs typeface="+mn-cs"/>
              </a:rPr>
              <a:t>&lt;</a:t>
            </a:r>
            <a:r>
              <a:rPr lang="hu-HU" sz="1200" kern="1200" dirty="0" err="1" smtClean="0">
                <a:solidFill>
                  <a:schemeClr val="tx1"/>
                </a:solidFill>
                <a:latin typeface="+mn-lt"/>
                <a:ea typeface="+mn-ea"/>
                <a:cs typeface="+mn-cs"/>
              </a:rPr>
              <a:t>ColumnDefinition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Width</a:t>
            </a:r>
            <a:r>
              <a:rPr lang="hu-HU" sz="1200" kern="1200" dirty="0" smtClean="0">
                <a:solidFill>
                  <a:schemeClr val="tx1"/>
                </a:solidFill>
                <a:latin typeface="+mn-lt"/>
                <a:ea typeface="+mn-ea"/>
                <a:cs typeface="+mn-cs"/>
              </a:rPr>
              <a:t>="*"/&gt;</a:t>
            </a:r>
          </a:p>
          <a:p>
            <a:r>
              <a:rPr lang="hu-HU" sz="1200" kern="1200" dirty="0" smtClean="0">
                <a:solidFill>
                  <a:schemeClr val="tx1"/>
                </a:solidFill>
                <a:latin typeface="+mn-lt"/>
                <a:ea typeface="+mn-ea"/>
                <a:cs typeface="+mn-cs"/>
              </a:rPr>
              <a:t>&lt;/</a:t>
            </a:r>
            <a:r>
              <a:rPr lang="hu-HU" sz="1200" kern="1200" dirty="0" err="1" smtClean="0">
                <a:solidFill>
                  <a:schemeClr val="tx1"/>
                </a:solidFill>
                <a:latin typeface="+mn-lt"/>
                <a:ea typeface="+mn-ea"/>
                <a:cs typeface="+mn-cs"/>
              </a:rPr>
              <a:t>Grid.ColumnDefinitions</a:t>
            </a:r>
            <a:r>
              <a:rPr lang="hu-HU" sz="1200" kern="1200" dirty="0" smtClean="0">
                <a:solidFill>
                  <a:schemeClr val="tx1"/>
                </a:solidFill>
                <a:latin typeface="+mn-lt"/>
                <a:ea typeface="+mn-ea"/>
                <a:cs typeface="+mn-cs"/>
              </a:rPr>
              <a:t>&gt;</a:t>
            </a:r>
          </a:p>
          <a:p>
            <a:r>
              <a:rPr lang="hu-HU" sz="1200" kern="1200" dirty="0" smtClean="0">
                <a:solidFill>
                  <a:schemeClr val="tx1"/>
                </a:solidFill>
                <a:latin typeface="+mn-lt"/>
                <a:ea typeface="+mn-ea"/>
                <a:cs typeface="+mn-cs"/>
              </a:rPr>
              <a:t> </a:t>
            </a:r>
          </a:p>
          <a:p>
            <a:r>
              <a:rPr lang="hu-HU" sz="1200" b="1" kern="1200" dirty="0" smtClean="0">
                <a:solidFill>
                  <a:schemeClr val="tx1"/>
                </a:solidFill>
                <a:latin typeface="+mn-lt"/>
                <a:ea typeface="+mn-ea"/>
                <a:cs typeface="+mn-cs"/>
              </a:rPr>
              <a:t> </a:t>
            </a:r>
            <a:endParaRPr lang="hu-HU" sz="1200" kern="1200" dirty="0" smtClean="0">
              <a:solidFill>
                <a:schemeClr val="tx1"/>
              </a:solidFill>
              <a:latin typeface="+mn-lt"/>
              <a:ea typeface="+mn-ea"/>
              <a:cs typeface="+mn-cs"/>
            </a:endParaRPr>
          </a:p>
          <a:p>
            <a:r>
              <a:rPr lang="hu-HU" sz="1200" b="1" kern="1200" dirty="0" smtClean="0">
                <a:solidFill>
                  <a:schemeClr val="tx1"/>
                </a:solidFill>
                <a:latin typeface="+mn-lt"/>
                <a:ea typeface="+mn-ea"/>
                <a:cs typeface="+mn-cs"/>
              </a:rPr>
              <a:t> </a:t>
            </a:r>
            <a:endParaRPr lang="hu-HU" sz="1200" kern="1200" dirty="0" smtClean="0">
              <a:solidFill>
                <a:schemeClr val="tx1"/>
              </a:solidFill>
              <a:latin typeface="+mn-lt"/>
              <a:ea typeface="+mn-ea"/>
              <a:cs typeface="+mn-cs"/>
            </a:endParaRPr>
          </a:p>
          <a:p>
            <a:r>
              <a:rPr lang="hu-HU" sz="1200" b="1" kern="1200" dirty="0" smtClean="0">
                <a:solidFill>
                  <a:schemeClr val="tx1"/>
                </a:solidFill>
                <a:latin typeface="+mn-lt"/>
                <a:ea typeface="+mn-ea"/>
                <a:cs typeface="+mn-cs"/>
              </a:rPr>
              <a:t>6. </a:t>
            </a:r>
            <a:r>
              <a:rPr lang="hu-HU" sz="1200" kern="1200" dirty="0" err="1" smtClean="0">
                <a:solidFill>
                  <a:schemeClr val="tx1"/>
                </a:solidFill>
                <a:latin typeface="+mn-lt"/>
                <a:ea typeface="+mn-ea"/>
                <a:cs typeface="+mn-cs"/>
              </a:rPr>
              <a:t>In</a:t>
            </a:r>
            <a:r>
              <a:rPr lang="hu-HU" sz="1200" kern="1200" dirty="0" smtClean="0">
                <a:solidFill>
                  <a:schemeClr val="tx1"/>
                </a:solidFill>
                <a:latin typeface="+mn-lt"/>
                <a:ea typeface="+mn-ea"/>
                <a:cs typeface="+mn-cs"/>
              </a:rPr>
              <a:t> XAML </a:t>
            </a:r>
            <a:r>
              <a:rPr lang="hu-HU" sz="1200" kern="1200" dirty="0" err="1" smtClean="0">
                <a:solidFill>
                  <a:schemeClr val="tx1"/>
                </a:solidFill>
                <a:latin typeface="+mn-lt"/>
                <a:ea typeface="+mn-ea"/>
                <a:cs typeface="+mn-cs"/>
              </a:rPr>
              <a:t>view</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use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following</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XAML</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to</a:t>
            </a:r>
            <a:r>
              <a:rPr lang="hu-HU" sz="1200" kern="1200" dirty="0" smtClean="0">
                <a:solidFill>
                  <a:schemeClr val="tx1"/>
                </a:solidFill>
                <a:latin typeface="+mn-lt"/>
                <a:ea typeface="+mn-ea"/>
                <a:cs typeface="+mn-cs"/>
              </a:rPr>
              <a:t> add a </a:t>
            </a:r>
            <a:r>
              <a:rPr lang="hu-HU" sz="1200" i="1" kern="1200" dirty="0" err="1" smtClean="0">
                <a:solidFill>
                  <a:schemeClr val="tx1"/>
                </a:solidFill>
                <a:latin typeface="+mn-lt"/>
                <a:ea typeface="+mn-ea"/>
                <a:cs typeface="+mn-cs"/>
              </a:rPr>
              <a:t>ListBox</a:t>
            </a:r>
            <a:r>
              <a:rPr lang="hu-HU" sz="1200" i="1"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to</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first</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column</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&lt;</a:t>
            </a:r>
            <a:r>
              <a:rPr lang="hu-HU" sz="1200" kern="1200" dirty="0" err="1" smtClean="0">
                <a:solidFill>
                  <a:schemeClr val="tx1"/>
                </a:solidFill>
                <a:latin typeface="+mn-lt"/>
                <a:ea typeface="+mn-ea"/>
                <a:cs typeface="+mn-cs"/>
              </a:rPr>
              <a:t>ListBox</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Grid.Column</a:t>
            </a:r>
            <a:r>
              <a:rPr lang="hu-HU" sz="1200" kern="1200" dirty="0" smtClean="0">
                <a:solidFill>
                  <a:schemeClr val="tx1"/>
                </a:solidFill>
                <a:latin typeface="+mn-lt"/>
                <a:ea typeface="+mn-ea"/>
                <a:cs typeface="+mn-cs"/>
              </a:rPr>
              <a:t>="0" </a:t>
            </a:r>
            <a:r>
              <a:rPr lang="hu-HU" sz="1200" kern="1200" dirty="0" err="1" smtClean="0">
                <a:solidFill>
                  <a:schemeClr val="tx1"/>
                </a:solidFill>
                <a:latin typeface="+mn-lt"/>
                <a:ea typeface="+mn-ea"/>
                <a:cs typeface="+mn-cs"/>
              </a:rPr>
              <a:t>Name</a:t>
            </a:r>
            <a:r>
              <a:rPr lang="hu-HU" sz="1200" kern="1200" dirty="0" smtClean="0">
                <a:solidFill>
                  <a:schemeClr val="tx1"/>
                </a:solidFill>
                <a:latin typeface="+mn-lt"/>
                <a:ea typeface="+mn-ea"/>
                <a:cs typeface="+mn-cs"/>
              </a:rPr>
              <a:t>="listBox1"&gt;&lt;/</a:t>
            </a:r>
            <a:r>
              <a:rPr lang="hu-HU" sz="1200" kern="1200" dirty="0" err="1" smtClean="0">
                <a:solidFill>
                  <a:schemeClr val="tx1"/>
                </a:solidFill>
                <a:latin typeface="+mn-lt"/>
                <a:ea typeface="+mn-ea"/>
                <a:cs typeface="+mn-cs"/>
              </a:rPr>
              <a:t>ListBox</a:t>
            </a:r>
            <a:r>
              <a:rPr lang="hu-HU" sz="1200" kern="1200" dirty="0" smtClean="0">
                <a:solidFill>
                  <a:schemeClr val="tx1"/>
                </a:solidFill>
                <a:latin typeface="+mn-lt"/>
                <a:ea typeface="+mn-ea"/>
                <a:cs typeface="+mn-cs"/>
              </a:rPr>
              <a:t>&gt; </a:t>
            </a:r>
          </a:p>
          <a:p>
            <a:r>
              <a:rPr lang="hu-HU" sz="1200" kern="1200" dirty="0" smtClean="0">
                <a:solidFill>
                  <a:schemeClr val="tx1"/>
                </a:solidFill>
                <a:latin typeface="+mn-lt"/>
                <a:ea typeface="+mn-ea"/>
                <a:cs typeface="+mn-cs"/>
              </a:rPr>
              <a:t> </a:t>
            </a:r>
          </a:p>
          <a:p>
            <a:r>
              <a:rPr lang="hu-HU" sz="1200" b="1" kern="1200" dirty="0" smtClean="0">
                <a:solidFill>
                  <a:schemeClr val="tx1"/>
                </a:solidFill>
                <a:latin typeface="+mn-lt"/>
                <a:ea typeface="+mn-ea"/>
                <a:cs typeface="+mn-cs"/>
              </a:rPr>
              <a:t>7. </a:t>
            </a:r>
            <a:r>
              <a:rPr lang="hu-HU" sz="1200" kern="1200" dirty="0" err="1" smtClean="0">
                <a:solidFill>
                  <a:schemeClr val="tx1"/>
                </a:solidFill>
                <a:latin typeface="+mn-lt"/>
                <a:ea typeface="+mn-ea"/>
                <a:cs typeface="+mn-cs"/>
              </a:rPr>
              <a:t>In</a:t>
            </a:r>
            <a:r>
              <a:rPr lang="hu-HU" sz="1200" kern="1200" dirty="0" smtClean="0">
                <a:solidFill>
                  <a:schemeClr val="tx1"/>
                </a:solidFill>
                <a:latin typeface="+mn-lt"/>
                <a:ea typeface="+mn-ea"/>
                <a:cs typeface="+mn-cs"/>
              </a:rPr>
              <a:t> XAML </a:t>
            </a:r>
            <a:r>
              <a:rPr lang="hu-HU" sz="1200" kern="1200" dirty="0" err="1" smtClean="0">
                <a:solidFill>
                  <a:schemeClr val="tx1"/>
                </a:solidFill>
                <a:latin typeface="+mn-lt"/>
                <a:ea typeface="+mn-ea"/>
                <a:cs typeface="+mn-cs"/>
              </a:rPr>
              <a:t>view</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use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following</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XAML</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to</a:t>
            </a:r>
            <a:r>
              <a:rPr lang="hu-HU" sz="1200" kern="1200" dirty="0" smtClean="0">
                <a:solidFill>
                  <a:schemeClr val="tx1"/>
                </a:solidFill>
                <a:latin typeface="+mn-lt"/>
                <a:ea typeface="+mn-ea"/>
                <a:cs typeface="+mn-cs"/>
              </a:rPr>
              <a:t> add a </a:t>
            </a:r>
            <a:r>
              <a:rPr lang="hu-HU" sz="1200" i="1" kern="1200" dirty="0" err="1" smtClean="0">
                <a:solidFill>
                  <a:schemeClr val="tx1"/>
                </a:solidFill>
                <a:latin typeface="+mn-lt"/>
                <a:ea typeface="+mn-ea"/>
                <a:cs typeface="+mn-cs"/>
              </a:rPr>
              <a:t>GridSplitter</a:t>
            </a:r>
            <a:r>
              <a:rPr lang="hu-HU" sz="1200" i="1"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to</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second</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column</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&lt;</a:t>
            </a:r>
            <a:r>
              <a:rPr lang="hu-HU" sz="1200" kern="1200" dirty="0" err="1" smtClean="0">
                <a:solidFill>
                  <a:schemeClr val="tx1"/>
                </a:solidFill>
                <a:latin typeface="+mn-lt"/>
                <a:ea typeface="+mn-ea"/>
                <a:cs typeface="+mn-cs"/>
              </a:rPr>
              <a:t>GridSplitter</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Name</a:t>
            </a:r>
            <a:r>
              <a:rPr lang="hu-HU" sz="1200" kern="1200" dirty="0" smtClean="0">
                <a:solidFill>
                  <a:schemeClr val="tx1"/>
                </a:solidFill>
                <a:latin typeface="+mn-lt"/>
                <a:ea typeface="+mn-ea"/>
                <a:cs typeface="+mn-cs"/>
              </a:rPr>
              <a:t>="gridSplitter1" </a:t>
            </a:r>
            <a:r>
              <a:rPr lang="hu-HU" sz="1200" kern="1200" dirty="0" err="1" smtClean="0">
                <a:solidFill>
                  <a:schemeClr val="tx1"/>
                </a:solidFill>
                <a:latin typeface="+mn-lt"/>
                <a:ea typeface="+mn-ea"/>
                <a:cs typeface="+mn-cs"/>
              </a:rPr>
              <a:t>Margin</a:t>
            </a:r>
            <a:r>
              <a:rPr lang="hu-HU" sz="1200" kern="1200" dirty="0" smtClean="0">
                <a:solidFill>
                  <a:schemeClr val="tx1"/>
                </a:solidFill>
                <a:latin typeface="+mn-lt"/>
                <a:ea typeface="+mn-ea"/>
                <a:cs typeface="+mn-cs"/>
              </a:rPr>
              <a:t>="0" </a:t>
            </a:r>
            <a:r>
              <a:rPr lang="hu-HU" sz="1200" kern="1200" dirty="0" err="1" smtClean="0">
                <a:solidFill>
                  <a:schemeClr val="tx1"/>
                </a:solidFill>
                <a:latin typeface="+mn-lt"/>
                <a:ea typeface="+mn-ea"/>
                <a:cs typeface="+mn-cs"/>
              </a:rPr>
              <a:t>Width</a:t>
            </a:r>
            <a:r>
              <a:rPr lang="hu-HU" sz="1200" kern="1200" dirty="0" smtClean="0">
                <a:solidFill>
                  <a:schemeClr val="tx1"/>
                </a:solidFill>
                <a:latin typeface="+mn-lt"/>
                <a:ea typeface="+mn-ea"/>
                <a:cs typeface="+mn-cs"/>
              </a:rPr>
              <a:t>="5"</a:t>
            </a:r>
          </a:p>
          <a:p>
            <a:r>
              <a:rPr lang="hu-HU" sz="1200" kern="1200" dirty="0" err="1" smtClean="0">
                <a:solidFill>
                  <a:schemeClr val="tx1"/>
                </a:solidFill>
                <a:latin typeface="+mn-lt"/>
                <a:ea typeface="+mn-ea"/>
                <a:cs typeface="+mn-cs"/>
              </a:rPr>
              <a:t>Grid.Column</a:t>
            </a:r>
            <a:r>
              <a:rPr lang="hu-HU" sz="1200" kern="1200" dirty="0" smtClean="0">
                <a:solidFill>
                  <a:schemeClr val="tx1"/>
                </a:solidFill>
                <a:latin typeface="+mn-lt"/>
                <a:ea typeface="+mn-ea"/>
                <a:cs typeface="+mn-cs"/>
              </a:rPr>
              <a:t>="1" </a:t>
            </a:r>
            <a:r>
              <a:rPr lang="hu-HU" sz="1200" kern="1200" dirty="0" err="1" smtClean="0">
                <a:solidFill>
                  <a:schemeClr val="tx1"/>
                </a:solidFill>
                <a:latin typeface="+mn-lt"/>
                <a:ea typeface="+mn-ea"/>
                <a:cs typeface="+mn-cs"/>
              </a:rPr>
              <a:t>HorizontalAlignment</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Left</a:t>
            </a:r>
            <a:r>
              <a:rPr lang="hu-HU" sz="1200" kern="1200" dirty="0" smtClean="0">
                <a:solidFill>
                  <a:schemeClr val="tx1"/>
                </a:solidFill>
                <a:latin typeface="+mn-lt"/>
                <a:ea typeface="+mn-ea"/>
                <a:cs typeface="+mn-cs"/>
              </a:rPr>
              <a:t>"/&gt;</a:t>
            </a:r>
          </a:p>
          <a:p>
            <a:r>
              <a:rPr lang="hu-HU" sz="1200" kern="1200" dirty="0" err="1" smtClean="0">
                <a:solidFill>
                  <a:schemeClr val="tx1"/>
                </a:solidFill>
                <a:latin typeface="+mn-lt"/>
                <a:ea typeface="+mn-ea"/>
                <a:cs typeface="+mn-cs"/>
              </a:rPr>
              <a:t>In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this</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Lab</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GridSplitter</a:t>
            </a:r>
            <a:r>
              <a:rPr lang="hu-HU" sz="1200" kern="1200" dirty="0" smtClean="0">
                <a:solidFill>
                  <a:schemeClr val="tx1"/>
                </a:solidFill>
                <a:latin typeface="+mn-lt"/>
                <a:ea typeface="+mn-ea"/>
                <a:cs typeface="+mn-cs"/>
              </a:rPr>
              <a:t> is </a:t>
            </a:r>
            <a:r>
              <a:rPr lang="hu-HU" sz="1200" kern="1200" dirty="0" err="1" smtClean="0">
                <a:solidFill>
                  <a:schemeClr val="tx1"/>
                </a:solidFill>
                <a:latin typeface="+mn-lt"/>
                <a:ea typeface="+mn-ea"/>
                <a:cs typeface="+mn-cs"/>
              </a:rPr>
              <a:t>given</a:t>
            </a:r>
            <a:r>
              <a:rPr lang="hu-HU" sz="1200" kern="1200" dirty="0" smtClean="0">
                <a:solidFill>
                  <a:schemeClr val="tx1"/>
                </a:solidFill>
                <a:latin typeface="+mn-lt"/>
                <a:ea typeface="+mn-ea"/>
                <a:cs typeface="+mn-cs"/>
              </a:rPr>
              <a:t> a </a:t>
            </a:r>
            <a:r>
              <a:rPr lang="hu-HU" sz="1200" kern="1200" dirty="0" err="1" smtClean="0">
                <a:solidFill>
                  <a:schemeClr val="tx1"/>
                </a:solidFill>
                <a:latin typeface="+mn-lt"/>
                <a:ea typeface="+mn-ea"/>
                <a:cs typeface="+mn-cs"/>
              </a:rPr>
              <a:t>dedicated</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column</a:t>
            </a:r>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p>
          <a:p>
            <a:r>
              <a:rPr lang="hu-HU" sz="1200" b="1" kern="1200" dirty="0" smtClean="0">
                <a:solidFill>
                  <a:schemeClr val="tx1"/>
                </a:solidFill>
                <a:latin typeface="+mn-lt"/>
                <a:ea typeface="+mn-ea"/>
                <a:cs typeface="+mn-cs"/>
              </a:rPr>
              <a:t>8. </a:t>
            </a:r>
            <a:r>
              <a:rPr lang="hu-HU" sz="1200" kern="1200" dirty="0" err="1" smtClean="0">
                <a:solidFill>
                  <a:schemeClr val="tx1"/>
                </a:solidFill>
                <a:latin typeface="+mn-lt"/>
                <a:ea typeface="+mn-ea"/>
                <a:cs typeface="+mn-cs"/>
              </a:rPr>
              <a:t>In</a:t>
            </a:r>
            <a:r>
              <a:rPr lang="hu-HU" sz="1200" kern="1200" dirty="0" smtClean="0">
                <a:solidFill>
                  <a:schemeClr val="tx1"/>
                </a:solidFill>
                <a:latin typeface="+mn-lt"/>
                <a:ea typeface="+mn-ea"/>
                <a:cs typeface="+mn-cs"/>
              </a:rPr>
              <a:t> XAML </a:t>
            </a:r>
            <a:r>
              <a:rPr lang="hu-HU" sz="1200" kern="1200" dirty="0" err="1" smtClean="0">
                <a:solidFill>
                  <a:schemeClr val="tx1"/>
                </a:solidFill>
                <a:latin typeface="+mn-lt"/>
                <a:ea typeface="+mn-ea"/>
                <a:cs typeface="+mn-cs"/>
              </a:rPr>
              <a:t>view</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use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following</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XAML</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to</a:t>
            </a:r>
            <a:r>
              <a:rPr lang="hu-HU" sz="1200" kern="1200" dirty="0" smtClean="0">
                <a:solidFill>
                  <a:schemeClr val="tx1"/>
                </a:solidFill>
                <a:latin typeface="+mn-lt"/>
                <a:ea typeface="+mn-ea"/>
                <a:cs typeface="+mn-cs"/>
              </a:rPr>
              <a:t> add a </a:t>
            </a:r>
            <a:r>
              <a:rPr lang="hu-HU" sz="1200" i="1" kern="1200" dirty="0" err="1" smtClean="0">
                <a:solidFill>
                  <a:schemeClr val="tx1"/>
                </a:solidFill>
                <a:latin typeface="+mn-lt"/>
                <a:ea typeface="+mn-ea"/>
                <a:cs typeface="+mn-cs"/>
              </a:rPr>
              <a:t>RichTextBox</a:t>
            </a:r>
            <a:r>
              <a:rPr lang="hu-HU" sz="1200" i="1"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to</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third</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column</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&lt;</a:t>
            </a:r>
            <a:r>
              <a:rPr lang="hu-HU" sz="1200" kern="1200" dirty="0" err="1" smtClean="0">
                <a:solidFill>
                  <a:schemeClr val="tx1"/>
                </a:solidFill>
                <a:latin typeface="+mn-lt"/>
                <a:ea typeface="+mn-ea"/>
                <a:cs typeface="+mn-cs"/>
              </a:rPr>
              <a:t>RichTextBox</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Grid.Column</a:t>
            </a:r>
            <a:r>
              <a:rPr lang="hu-HU" sz="1200" kern="1200" dirty="0" smtClean="0">
                <a:solidFill>
                  <a:schemeClr val="tx1"/>
                </a:solidFill>
                <a:latin typeface="+mn-lt"/>
                <a:ea typeface="+mn-ea"/>
                <a:cs typeface="+mn-cs"/>
              </a:rPr>
              <a:t>="2" </a:t>
            </a:r>
            <a:r>
              <a:rPr lang="hu-HU" sz="1200" kern="1200" dirty="0" err="1" smtClean="0">
                <a:solidFill>
                  <a:schemeClr val="tx1"/>
                </a:solidFill>
                <a:latin typeface="+mn-lt"/>
                <a:ea typeface="+mn-ea"/>
                <a:cs typeface="+mn-cs"/>
              </a:rPr>
              <a:t>Name</a:t>
            </a:r>
            <a:r>
              <a:rPr lang="hu-HU" sz="1200" kern="1200" dirty="0" smtClean="0">
                <a:solidFill>
                  <a:schemeClr val="tx1"/>
                </a:solidFill>
                <a:latin typeface="+mn-lt"/>
                <a:ea typeface="+mn-ea"/>
                <a:cs typeface="+mn-cs"/>
              </a:rPr>
              <a:t>="richTextBox1"/&gt;</a:t>
            </a:r>
            <a:br>
              <a:rPr lang="hu-HU" sz="1200" kern="1200" dirty="0" smtClean="0">
                <a:solidFill>
                  <a:schemeClr val="tx1"/>
                </a:solidFill>
                <a:latin typeface="+mn-lt"/>
                <a:ea typeface="+mn-ea"/>
                <a:cs typeface="+mn-cs"/>
              </a:rPr>
            </a:br>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r>
            <a:br>
              <a:rPr lang="hu-HU" sz="1200" kern="1200" dirty="0" smtClean="0">
                <a:solidFill>
                  <a:schemeClr val="tx1"/>
                </a:solidFill>
                <a:latin typeface="+mn-lt"/>
                <a:ea typeface="+mn-ea"/>
                <a:cs typeface="+mn-cs"/>
              </a:rPr>
            </a:br>
            <a:r>
              <a:rPr lang="hu-HU" sz="1200" b="1" kern="1200" dirty="0" smtClean="0">
                <a:solidFill>
                  <a:schemeClr val="tx1"/>
                </a:solidFill>
                <a:latin typeface="+mn-lt"/>
                <a:ea typeface="+mn-ea"/>
                <a:cs typeface="+mn-cs"/>
              </a:rPr>
              <a:t>9. </a:t>
            </a:r>
            <a:r>
              <a:rPr lang="hu-HU" sz="1200" kern="1200" dirty="0" err="1" smtClean="0">
                <a:solidFill>
                  <a:schemeClr val="tx1"/>
                </a:solidFill>
                <a:latin typeface="+mn-lt"/>
                <a:ea typeface="+mn-ea"/>
                <a:cs typeface="+mn-cs"/>
              </a:rPr>
              <a:t>In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XAML </a:t>
            </a:r>
            <a:r>
              <a:rPr lang="hu-HU" sz="1200" kern="1200" dirty="0" err="1" smtClean="0">
                <a:solidFill>
                  <a:schemeClr val="tx1"/>
                </a:solidFill>
                <a:latin typeface="+mn-lt"/>
                <a:ea typeface="+mn-ea"/>
                <a:cs typeface="+mn-cs"/>
              </a:rPr>
              <a:t>for</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i="1" kern="1200" dirty="0" err="1" smtClean="0">
                <a:solidFill>
                  <a:schemeClr val="tx1"/>
                </a:solidFill>
                <a:latin typeface="+mn-lt"/>
                <a:ea typeface="+mn-ea"/>
                <a:cs typeface="+mn-cs"/>
              </a:rPr>
              <a:t>ToolBar</a:t>
            </a:r>
            <a:r>
              <a:rPr lang="hu-HU" sz="1200" i="1"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control</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use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following</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XAML</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to</a:t>
            </a:r>
            <a:r>
              <a:rPr lang="hu-HU" sz="1200" kern="1200" dirty="0" smtClean="0">
                <a:solidFill>
                  <a:schemeClr val="tx1"/>
                </a:solidFill>
                <a:latin typeface="+mn-lt"/>
                <a:ea typeface="+mn-ea"/>
                <a:cs typeface="+mn-cs"/>
              </a:rPr>
              <a:t> add </a:t>
            </a:r>
            <a:r>
              <a:rPr lang="hu-HU" sz="1200" kern="1200" dirty="0" err="1" smtClean="0">
                <a:solidFill>
                  <a:schemeClr val="tx1"/>
                </a:solidFill>
                <a:latin typeface="+mn-lt"/>
                <a:ea typeface="+mn-ea"/>
                <a:cs typeface="+mn-cs"/>
              </a:rPr>
              <a:t>three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controls</a:t>
            </a:r>
            <a:endParaRPr lang="hu-HU" sz="1200" kern="1200" dirty="0" smtClean="0">
              <a:solidFill>
                <a:schemeClr val="tx1"/>
              </a:solidFill>
              <a:latin typeface="+mn-lt"/>
              <a:ea typeface="+mn-ea"/>
              <a:cs typeface="+mn-cs"/>
            </a:endParaRPr>
          </a:p>
          <a:p>
            <a:r>
              <a:rPr lang="hu-HU" sz="1200" kern="1200" dirty="0" err="1" smtClean="0">
                <a:solidFill>
                  <a:schemeClr val="tx1"/>
                </a:solidFill>
                <a:latin typeface="+mn-lt"/>
                <a:ea typeface="+mn-ea"/>
                <a:cs typeface="+mn-cs"/>
              </a:rPr>
              <a:t>to</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i="1" kern="1200" dirty="0" err="1" smtClean="0">
                <a:solidFill>
                  <a:schemeClr val="tx1"/>
                </a:solidFill>
                <a:latin typeface="+mn-lt"/>
                <a:ea typeface="+mn-ea"/>
                <a:cs typeface="+mn-cs"/>
              </a:rPr>
              <a:t>ToolBar</a:t>
            </a:r>
            <a:r>
              <a:rPr lang="hu-HU" sz="1200" i="1" kern="1200" dirty="0" smtClean="0">
                <a:solidFill>
                  <a:schemeClr val="tx1"/>
                </a:solidFill>
                <a:latin typeface="+mn-lt"/>
                <a:ea typeface="+mn-ea"/>
                <a:cs typeface="+mn-cs"/>
              </a:rPr>
              <a:t>:</a:t>
            </a:r>
            <a:endParaRPr lang="hu-HU" sz="1200" kern="1200" dirty="0" smtClean="0">
              <a:solidFill>
                <a:schemeClr val="tx1"/>
              </a:solidFill>
              <a:latin typeface="+mn-lt"/>
              <a:ea typeface="+mn-ea"/>
              <a:cs typeface="+mn-cs"/>
            </a:endParaRPr>
          </a:p>
          <a:p>
            <a:r>
              <a:rPr lang="hu-HU" sz="1200" i="1" kern="1200" dirty="0" smtClean="0">
                <a:solidFill>
                  <a:schemeClr val="tx1"/>
                </a:solidFill>
                <a:latin typeface="+mn-lt"/>
                <a:ea typeface="+mn-ea"/>
                <a:cs typeface="+mn-cs"/>
              </a:rPr>
              <a:t> </a:t>
            </a:r>
            <a:endParaRPr lang="hu-HU" sz="1200" kern="1200" dirty="0" smtClean="0">
              <a:solidFill>
                <a:schemeClr val="tx1"/>
              </a:solidFill>
              <a:latin typeface="+mn-lt"/>
              <a:ea typeface="+mn-ea"/>
              <a:cs typeface="+mn-cs"/>
            </a:endParaRPr>
          </a:p>
          <a:p>
            <a:r>
              <a:rPr lang="hu-HU" sz="1200" i="1" kern="1200" dirty="0" smtClean="0">
                <a:solidFill>
                  <a:schemeClr val="tx1"/>
                </a:solidFill>
                <a:latin typeface="+mn-lt"/>
                <a:ea typeface="+mn-ea"/>
                <a:cs typeface="+mn-cs"/>
              </a:rPr>
              <a:t> </a:t>
            </a:r>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&lt;</a:t>
            </a:r>
            <a:r>
              <a:rPr lang="hu-HU" sz="1200" kern="1200" dirty="0" err="1" smtClean="0">
                <a:solidFill>
                  <a:schemeClr val="tx1"/>
                </a:solidFill>
                <a:latin typeface="+mn-lt"/>
                <a:ea typeface="+mn-ea"/>
                <a:cs typeface="+mn-cs"/>
              </a:rPr>
              <a:t>Button</a:t>
            </a:r>
            <a:r>
              <a:rPr lang="hu-HU" sz="1200" kern="1200" dirty="0" smtClean="0">
                <a:solidFill>
                  <a:schemeClr val="tx1"/>
                </a:solidFill>
                <a:latin typeface="+mn-lt"/>
                <a:ea typeface="+mn-ea"/>
                <a:cs typeface="+mn-cs"/>
              </a:rPr>
              <a:t>&gt;</a:t>
            </a:r>
            <a:r>
              <a:rPr lang="hu-HU" sz="1200" kern="1200" dirty="0" err="1" smtClean="0">
                <a:solidFill>
                  <a:schemeClr val="tx1"/>
                </a:solidFill>
                <a:latin typeface="+mn-lt"/>
                <a:ea typeface="+mn-ea"/>
                <a:cs typeface="+mn-cs"/>
              </a:rPr>
              <a:t>Bold</a:t>
            </a:r>
            <a:r>
              <a:rPr lang="hu-HU" sz="1200" kern="1200" dirty="0" smtClean="0">
                <a:solidFill>
                  <a:schemeClr val="tx1"/>
                </a:solidFill>
                <a:latin typeface="+mn-lt"/>
                <a:ea typeface="+mn-ea"/>
                <a:cs typeface="+mn-cs"/>
              </a:rPr>
              <a:t>&lt;/</a:t>
            </a:r>
            <a:r>
              <a:rPr lang="hu-HU" sz="1200" kern="1200" dirty="0" err="1" smtClean="0">
                <a:solidFill>
                  <a:schemeClr val="tx1"/>
                </a:solidFill>
                <a:latin typeface="+mn-lt"/>
                <a:ea typeface="+mn-ea"/>
                <a:cs typeface="+mn-cs"/>
              </a:rPr>
              <a:t>Button</a:t>
            </a:r>
            <a:r>
              <a:rPr lang="hu-HU" sz="1200" kern="1200" dirty="0" smtClean="0">
                <a:solidFill>
                  <a:schemeClr val="tx1"/>
                </a:solidFill>
                <a:latin typeface="+mn-lt"/>
                <a:ea typeface="+mn-ea"/>
                <a:cs typeface="+mn-cs"/>
              </a:rPr>
              <a:t>&gt;</a:t>
            </a:r>
          </a:p>
          <a:p>
            <a:r>
              <a:rPr lang="hu-HU" sz="1200" kern="1200" dirty="0" smtClean="0">
                <a:solidFill>
                  <a:schemeClr val="tx1"/>
                </a:solidFill>
                <a:latin typeface="+mn-lt"/>
                <a:ea typeface="+mn-ea"/>
                <a:cs typeface="+mn-cs"/>
              </a:rPr>
              <a:t>&lt;</a:t>
            </a:r>
            <a:r>
              <a:rPr lang="hu-HU" sz="1200" kern="1200" dirty="0" err="1" smtClean="0">
                <a:solidFill>
                  <a:schemeClr val="tx1"/>
                </a:solidFill>
                <a:latin typeface="+mn-lt"/>
                <a:ea typeface="+mn-ea"/>
                <a:cs typeface="+mn-cs"/>
              </a:rPr>
              <a:t>Button</a:t>
            </a:r>
            <a:r>
              <a:rPr lang="hu-HU" sz="1200" kern="1200" dirty="0" smtClean="0">
                <a:solidFill>
                  <a:schemeClr val="tx1"/>
                </a:solidFill>
                <a:latin typeface="+mn-lt"/>
                <a:ea typeface="+mn-ea"/>
                <a:cs typeface="+mn-cs"/>
              </a:rPr>
              <a:t>&gt;</a:t>
            </a:r>
            <a:r>
              <a:rPr lang="hu-HU" sz="1200" kern="1200" dirty="0" err="1" smtClean="0">
                <a:solidFill>
                  <a:schemeClr val="tx1"/>
                </a:solidFill>
                <a:latin typeface="+mn-lt"/>
                <a:ea typeface="+mn-ea"/>
                <a:cs typeface="+mn-cs"/>
              </a:rPr>
              <a:t>Italic</a:t>
            </a:r>
            <a:r>
              <a:rPr lang="hu-HU" sz="1200" kern="1200" dirty="0" smtClean="0">
                <a:solidFill>
                  <a:schemeClr val="tx1"/>
                </a:solidFill>
                <a:latin typeface="+mn-lt"/>
                <a:ea typeface="+mn-ea"/>
                <a:cs typeface="+mn-cs"/>
              </a:rPr>
              <a:t>&lt;/</a:t>
            </a:r>
            <a:r>
              <a:rPr lang="hu-HU" sz="1200" kern="1200" dirty="0" err="1" smtClean="0">
                <a:solidFill>
                  <a:schemeClr val="tx1"/>
                </a:solidFill>
                <a:latin typeface="+mn-lt"/>
                <a:ea typeface="+mn-ea"/>
                <a:cs typeface="+mn-cs"/>
              </a:rPr>
              <a:t>Button</a:t>
            </a:r>
            <a:r>
              <a:rPr lang="hu-HU" sz="1200" kern="1200" dirty="0" smtClean="0">
                <a:solidFill>
                  <a:schemeClr val="tx1"/>
                </a:solidFill>
                <a:latin typeface="+mn-lt"/>
                <a:ea typeface="+mn-ea"/>
                <a:cs typeface="+mn-cs"/>
              </a:rPr>
              <a:t>&gt;</a:t>
            </a:r>
          </a:p>
          <a:p>
            <a:r>
              <a:rPr lang="hu-HU" sz="1200" kern="1200" dirty="0" smtClean="0">
                <a:solidFill>
                  <a:schemeClr val="tx1"/>
                </a:solidFill>
                <a:latin typeface="+mn-lt"/>
                <a:ea typeface="+mn-ea"/>
                <a:cs typeface="+mn-cs"/>
              </a:rPr>
              <a:t>&lt;</a:t>
            </a:r>
            <a:r>
              <a:rPr lang="hu-HU" sz="1200" kern="1200" dirty="0" err="1" smtClean="0">
                <a:solidFill>
                  <a:schemeClr val="tx1"/>
                </a:solidFill>
                <a:latin typeface="+mn-lt"/>
                <a:ea typeface="+mn-ea"/>
                <a:cs typeface="+mn-cs"/>
              </a:rPr>
              <a:t>Slider</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Name</a:t>
            </a:r>
            <a:r>
              <a:rPr lang="hu-HU" sz="1200" kern="1200" dirty="0" smtClean="0">
                <a:solidFill>
                  <a:schemeClr val="tx1"/>
                </a:solidFill>
                <a:latin typeface="+mn-lt"/>
                <a:ea typeface="+mn-ea"/>
                <a:cs typeface="+mn-cs"/>
              </a:rPr>
              <a:t>="Slider1" Minimum="2" Maximum="72" </a:t>
            </a:r>
            <a:r>
              <a:rPr lang="hu-HU" sz="1200" kern="1200" dirty="0" err="1" smtClean="0">
                <a:solidFill>
                  <a:schemeClr val="tx1"/>
                </a:solidFill>
                <a:latin typeface="+mn-lt"/>
                <a:ea typeface="+mn-ea"/>
                <a:cs typeface="+mn-cs"/>
              </a:rPr>
              <a:t>Width</a:t>
            </a:r>
            <a:r>
              <a:rPr lang="hu-HU" sz="1200" kern="1200" dirty="0" smtClean="0">
                <a:solidFill>
                  <a:schemeClr val="tx1"/>
                </a:solidFill>
                <a:latin typeface="+mn-lt"/>
                <a:ea typeface="+mn-ea"/>
                <a:cs typeface="+mn-cs"/>
              </a:rPr>
              <a:t>="100"/&gt;</a:t>
            </a:r>
          </a:p>
          <a:p>
            <a:r>
              <a:rPr lang="hu-HU" sz="1200" i="1" kern="1200" dirty="0" smtClean="0">
                <a:solidFill>
                  <a:schemeClr val="tx1"/>
                </a:solidFill>
                <a:latin typeface="+mn-lt"/>
                <a:ea typeface="+mn-ea"/>
                <a:cs typeface="+mn-cs"/>
              </a:rPr>
              <a:t> </a:t>
            </a:r>
            <a:endParaRPr lang="hu-HU" sz="1200" kern="1200" dirty="0" smtClean="0">
              <a:solidFill>
                <a:schemeClr val="tx1"/>
              </a:solidFill>
              <a:latin typeface="+mn-lt"/>
              <a:ea typeface="+mn-ea"/>
              <a:cs typeface="+mn-cs"/>
            </a:endParaRPr>
          </a:p>
          <a:p>
            <a:r>
              <a:rPr lang="hu-HU" sz="1200" b="1" kern="1200" dirty="0" smtClean="0">
                <a:solidFill>
                  <a:schemeClr val="tx1"/>
                </a:solidFill>
                <a:latin typeface="+mn-lt"/>
                <a:ea typeface="+mn-ea"/>
                <a:cs typeface="+mn-cs"/>
              </a:rPr>
              <a:t> </a:t>
            </a:r>
            <a:endParaRPr lang="hu-HU" sz="1200" kern="1200" dirty="0" smtClean="0">
              <a:solidFill>
                <a:schemeClr val="tx1"/>
              </a:solidFill>
              <a:latin typeface="+mn-lt"/>
              <a:ea typeface="+mn-ea"/>
              <a:cs typeface="+mn-cs"/>
            </a:endParaRPr>
          </a:p>
          <a:p>
            <a:r>
              <a:rPr lang="hu-HU" sz="1200" b="1" kern="1200" dirty="0" smtClean="0">
                <a:solidFill>
                  <a:schemeClr val="tx1"/>
                </a:solidFill>
                <a:latin typeface="+mn-lt"/>
                <a:ea typeface="+mn-ea"/>
                <a:cs typeface="+mn-cs"/>
              </a:rPr>
              <a:t>10. </a:t>
            </a:r>
            <a:r>
              <a:rPr lang="hu-HU" sz="1200" kern="1200" dirty="0" err="1" smtClean="0">
                <a:solidFill>
                  <a:schemeClr val="tx1"/>
                </a:solidFill>
                <a:latin typeface="+mn-lt"/>
                <a:ea typeface="+mn-ea"/>
                <a:cs typeface="+mn-cs"/>
              </a:rPr>
              <a:t>Double-click</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button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labeled</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Bold</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to</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open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i="1" kern="1200" dirty="0" err="1" smtClean="0">
                <a:solidFill>
                  <a:schemeClr val="tx1"/>
                </a:solidFill>
                <a:latin typeface="+mn-lt"/>
                <a:ea typeface="+mn-ea"/>
                <a:cs typeface="+mn-cs"/>
              </a:rPr>
              <a:t>Click</a:t>
            </a:r>
            <a:r>
              <a:rPr lang="hu-HU" sz="1200" i="1"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event</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handler</a:t>
            </a:r>
            <a:r>
              <a:rPr lang="hu-HU" sz="1200" kern="1200" dirty="0" smtClean="0">
                <a:solidFill>
                  <a:schemeClr val="tx1"/>
                </a:solidFill>
                <a:latin typeface="+mn-lt"/>
                <a:ea typeface="+mn-ea"/>
                <a:cs typeface="+mn-cs"/>
              </a:rPr>
              <a:t>. Add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following</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code</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richTextBox1.Selection.ApplyPropertyValue(</a:t>
            </a:r>
            <a:r>
              <a:rPr lang="hu-HU" sz="1200" kern="1200" dirty="0" err="1" smtClean="0">
                <a:solidFill>
                  <a:schemeClr val="tx1"/>
                </a:solidFill>
                <a:latin typeface="+mn-lt"/>
                <a:ea typeface="+mn-ea"/>
                <a:cs typeface="+mn-cs"/>
              </a:rPr>
              <a:t>FontWeightProperty</a:t>
            </a:r>
            <a:r>
              <a:rPr lang="hu-HU" sz="1200" kern="1200" dirty="0" smtClean="0">
                <a:solidFill>
                  <a:schemeClr val="tx1"/>
                </a:solidFill>
                <a:latin typeface="+mn-lt"/>
                <a:ea typeface="+mn-ea"/>
                <a:cs typeface="+mn-cs"/>
              </a:rPr>
              <a:t>,</a:t>
            </a:r>
          </a:p>
          <a:p>
            <a:r>
              <a:rPr lang="hu-HU" sz="1200" kern="1200" dirty="0" err="1" smtClean="0">
                <a:solidFill>
                  <a:schemeClr val="tx1"/>
                </a:solidFill>
                <a:latin typeface="+mn-lt"/>
                <a:ea typeface="+mn-ea"/>
                <a:cs typeface="+mn-cs"/>
              </a:rPr>
              <a:t>FontWeights.Bold</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p>
          <a:p>
            <a:r>
              <a:rPr lang="hu-HU" sz="1200" b="1" kern="1200" dirty="0" smtClean="0">
                <a:solidFill>
                  <a:schemeClr val="tx1"/>
                </a:solidFill>
                <a:latin typeface="+mn-lt"/>
                <a:ea typeface="+mn-ea"/>
                <a:cs typeface="+mn-cs"/>
              </a:rPr>
              <a:t> </a:t>
            </a:r>
            <a:endParaRPr lang="hu-HU" sz="1200" kern="1200" dirty="0" smtClean="0">
              <a:solidFill>
                <a:schemeClr val="tx1"/>
              </a:solidFill>
              <a:latin typeface="+mn-lt"/>
              <a:ea typeface="+mn-ea"/>
              <a:cs typeface="+mn-cs"/>
            </a:endParaRPr>
          </a:p>
          <a:p>
            <a:r>
              <a:rPr lang="hu-HU" sz="1200" b="1" kern="1200" dirty="0" smtClean="0">
                <a:solidFill>
                  <a:schemeClr val="tx1"/>
                </a:solidFill>
                <a:latin typeface="+mn-lt"/>
                <a:ea typeface="+mn-ea"/>
                <a:cs typeface="+mn-cs"/>
              </a:rPr>
              <a:t>11. </a:t>
            </a:r>
            <a:r>
              <a:rPr lang="hu-HU" sz="1200" kern="1200" dirty="0" err="1" smtClean="0">
                <a:solidFill>
                  <a:schemeClr val="tx1"/>
                </a:solidFill>
                <a:latin typeface="+mn-lt"/>
                <a:ea typeface="+mn-ea"/>
                <a:cs typeface="+mn-cs"/>
              </a:rPr>
              <a:t>In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Designer</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double-click</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button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labeled</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Italic</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to</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open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i="1" kern="1200" dirty="0" err="1" smtClean="0">
                <a:solidFill>
                  <a:schemeClr val="tx1"/>
                </a:solidFill>
                <a:latin typeface="+mn-lt"/>
                <a:ea typeface="+mn-ea"/>
                <a:cs typeface="+mn-cs"/>
              </a:rPr>
              <a:t>Click</a:t>
            </a:r>
            <a:r>
              <a:rPr lang="hu-HU" sz="1200" i="1"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event</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handler</a:t>
            </a:r>
            <a:r>
              <a:rPr lang="hu-HU" sz="1200" kern="1200" dirty="0" smtClean="0">
                <a:solidFill>
                  <a:schemeClr val="tx1"/>
                </a:solidFill>
                <a:latin typeface="+mn-lt"/>
                <a:ea typeface="+mn-ea"/>
                <a:cs typeface="+mn-cs"/>
              </a:rPr>
              <a:t>. Add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following</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code</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richTextBox1.Selection.ApplyPropertyValue(</a:t>
            </a:r>
            <a:r>
              <a:rPr lang="hu-HU" sz="1200" kern="1200" dirty="0" err="1" smtClean="0">
                <a:solidFill>
                  <a:schemeClr val="tx1"/>
                </a:solidFill>
                <a:latin typeface="+mn-lt"/>
                <a:ea typeface="+mn-ea"/>
                <a:cs typeface="+mn-cs"/>
              </a:rPr>
              <a:t>FontStyleProperty</a:t>
            </a:r>
            <a:r>
              <a:rPr lang="hu-HU" sz="1200" kern="1200" dirty="0" smtClean="0">
                <a:solidFill>
                  <a:schemeClr val="tx1"/>
                </a:solidFill>
                <a:latin typeface="+mn-lt"/>
                <a:ea typeface="+mn-ea"/>
                <a:cs typeface="+mn-cs"/>
              </a:rPr>
              <a:t>,</a:t>
            </a:r>
          </a:p>
          <a:p>
            <a:r>
              <a:rPr lang="hu-HU" sz="1200" kern="1200" dirty="0" err="1" smtClean="0">
                <a:solidFill>
                  <a:schemeClr val="tx1"/>
                </a:solidFill>
                <a:latin typeface="+mn-lt"/>
                <a:ea typeface="+mn-ea"/>
                <a:cs typeface="+mn-cs"/>
              </a:rPr>
              <a:t>FontStyles.Italic</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p>
          <a:p>
            <a:r>
              <a:rPr lang="hu-HU" sz="1200" b="1" kern="1200" dirty="0" smtClean="0">
                <a:solidFill>
                  <a:schemeClr val="tx1"/>
                </a:solidFill>
                <a:latin typeface="+mn-lt"/>
                <a:ea typeface="+mn-ea"/>
                <a:cs typeface="+mn-cs"/>
              </a:rPr>
              <a:t> </a:t>
            </a:r>
            <a:endParaRPr lang="hu-HU" sz="1200" kern="1200" dirty="0" smtClean="0">
              <a:solidFill>
                <a:schemeClr val="tx1"/>
              </a:solidFill>
              <a:latin typeface="+mn-lt"/>
              <a:ea typeface="+mn-ea"/>
              <a:cs typeface="+mn-cs"/>
            </a:endParaRPr>
          </a:p>
          <a:p>
            <a:r>
              <a:rPr lang="hu-HU" sz="1200" b="1" kern="1200" dirty="0" smtClean="0">
                <a:solidFill>
                  <a:schemeClr val="tx1"/>
                </a:solidFill>
                <a:latin typeface="+mn-lt"/>
                <a:ea typeface="+mn-ea"/>
                <a:cs typeface="+mn-cs"/>
              </a:rPr>
              <a:t>12. </a:t>
            </a:r>
            <a:r>
              <a:rPr lang="hu-HU" sz="1200" kern="1200" dirty="0" err="1" smtClean="0">
                <a:solidFill>
                  <a:schemeClr val="tx1"/>
                </a:solidFill>
                <a:latin typeface="+mn-lt"/>
                <a:ea typeface="+mn-ea"/>
                <a:cs typeface="+mn-cs"/>
              </a:rPr>
              <a:t>In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Designer</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double-click</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slider</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to</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open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i="1" kern="1200" dirty="0" err="1" smtClean="0">
                <a:solidFill>
                  <a:schemeClr val="tx1"/>
                </a:solidFill>
                <a:latin typeface="+mn-lt"/>
                <a:ea typeface="+mn-ea"/>
                <a:cs typeface="+mn-cs"/>
              </a:rPr>
              <a:t>ValueChanged</a:t>
            </a:r>
            <a:r>
              <a:rPr lang="hu-HU" sz="1200" i="1"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event</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handler</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Add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following</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code</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p>
          <a:p>
            <a:r>
              <a:rPr lang="hu-HU" sz="1200" kern="1200" dirty="0" err="1" smtClean="0">
                <a:solidFill>
                  <a:schemeClr val="tx1"/>
                </a:solidFill>
                <a:latin typeface="+mn-lt"/>
                <a:ea typeface="+mn-ea"/>
                <a:cs typeface="+mn-cs"/>
              </a:rPr>
              <a:t>try</a:t>
            </a:r>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richTextBox1.Selection.ApplyPropertyValue(</a:t>
            </a:r>
            <a:r>
              <a:rPr lang="hu-HU" sz="1200" kern="1200" dirty="0" err="1" smtClean="0">
                <a:solidFill>
                  <a:schemeClr val="tx1"/>
                </a:solidFill>
                <a:latin typeface="+mn-lt"/>
                <a:ea typeface="+mn-ea"/>
                <a:cs typeface="+mn-cs"/>
              </a:rPr>
              <a:t>FontSizeProperty</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Slider1.Value.ToString());</a:t>
            </a:r>
          </a:p>
          <a:p>
            <a:r>
              <a:rPr lang="hu-HU" sz="1200" kern="1200" dirty="0" smtClean="0">
                <a:solidFill>
                  <a:schemeClr val="tx1"/>
                </a:solidFill>
                <a:latin typeface="+mn-lt"/>
                <a:ea typeface="+mn-ea"/>
                <a:cs typeface="+mn-cs"/>
              </a:rPr>
              <a:t>}</a:t>
            </a:r>
          </a:p>
          <a:p>
            <a:r>
              <a:rPr lang="hu-HU" sz="1200" kern="1200" dirty="0" err="1" smtClean="0">
                <a:solidFill>
                  <a:schemeClr val="tx1"/>
                </a:solidFill>
                <a:latin typeface="+mn-lt"/>
                <a:ea typeface="+mn-ea"/>
                <a:cs typeface="+mn-cs"/>
              </a:rPr>
              <a:t>catch</a:t>
            </a:r>
            <a:r>
              <a:rPr lang="hu-HU" sz="1200" kern="1200" dirty="0" smtClean="0">
                <a:solidFill>
                  <a:schemeClr val="tx1"/>
                </a:solidFill>
                <a:latin typeface="+mn-lt"/>
                <a:ea typeface="+mn-ea"/>
                <a:cs typeface="+mn-cs"/>
              </a:rPr>
              <a:t> { }</a:t>
            </a:r>
          </a:p>
          <a:p>
            <a:r>
              <a:rPr lang="hu-HU" sz="1200" kern="1200" dirty="0" smtClean="0">
                <a:solidFill>
                  <a:schemeClr val="tx1"/>
                </a:solidFill>
                <a:latin typeface="+mn-lt"/>
                <a:ea typeface="+mn-ea"/>
                <a:cs typeface="+mn-cs"/>
              </a:rPr>
              <a:t> </a:t>
            </a:r>
          </a:p>
          <a:p>
            <a:r>
              <a:rPr lang="hu-HU" sz="1200" b="1" kern="1200" dirty="0" smtClean="0">
                <a:solidFill>
                  <a:schemeClr val="tx1"/>
                </a:solidFill>
                <a:latin typeface="+mn-lt"/>
                <a:ea typeface="+mn-ea"/>
                <a:cs typeface="+mn-cs"/>
              </a:rPr>
              <a:t> </a:t>
            </a:r>
            <a:endParaRPr lang="hu-HU" sz="1200" kern="1200" dirty="0" smtClean="0">
              <a:solidFill>
                <a:schemeClr val="tx1"/>
              </a:solidFill>
              <a:latin typeface="+mn-lt"/>
              <a:ea typeface="+mn-ea"/>
              <a:cs typeface="+mn-cs"/>
            </a:endParaRPr>
          </a:p>
          <a:p>
            <a:r>
              <a:rPr lang="hu-HU" sz="1200" b="1" kern="1200" dirty="0" smtClean="0">
                <a:solidFill>
                  <a:schemeClr val="tx1"/>
                </a:solidFill>
                <a:latin typeface="+mn-lt"/>
                <a:ea typeface="+mn-ea"/>
                <a:cs typeface="+mn-cs"/>
              </a:rPr>
              <a:t>13. </a:t>
            </a:r>
            <a:r>
              <a:rPr lang="hu-HU" sz="1200" kern="1200" dirty="0" err="1" smtClean="0">
                <a:solidFill>
                  <a:schemeClr val="tx1"/>
                </a:solidFill>
                <a:latin typeface="+mn-lt"/>
                <a:ea typeface="+mn-ea"/>
                <a:cs typeface="+mn-cs"/>
              </a:rPr>
              <a:t>In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i="1" kern="1200" dirty="0" smtClean="0">
                <a:solidFill>
                  <a:schemeClr val="tx1"/>
                </a:solidFill>
                <a:latin typeface="+mn-lt"/>
                <a:ea typeface="+mn-ea"/>
                <a:cs typeface="+mn-cs"/>
              </a:rPr>
              <a:t>Window1 </a:t>
            </a:r>
            <a:r>
              <a:rPr lang="hu-HU" sz="1200" kern="1200" dirty="0" err="1" smtClean="0">
                <a:solidFill>
                  <a:schemeClr val="tx1"/>
                </a:solidFill>
                <a:latin typeface="+mn-lt"/>
                <a:ea typeface="+mn-ea"/>
                <a:cs typeface="+mn-cs"/>
              </a:rPr>
              <a:t>constructor</a:t>
            </a:r>
            <a:r>
              <a:rPr lang="hu-HU" sz="1200" kern="1200" dirty="0" smtClean="0">
                <a:solidFill>
                  <a:schemeClr val="tx1"/>
                </a:solidFill>
                <a:latin typeface="+mn-lt"/>
                <a:ea typeface="+mn-ea"/>
                <a:cs typeface="+mn-cs"/>
              </a:rPr>
              <a:t>, add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following</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code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after</a:t>
            </a:r>
            <a:r>
              <a:rPr lang="hu-HU" sz="1200" kern="1200" dirty="0" smtClean="0">
                <a:solidFill>
                  <a:schemeClr val="tx1"/>
                </a:solidFill>
                <a:latin typeface="+mn-lt"/>
                <a:ea typeface="+mn-ea"/>
                <a:cs typeface="+mn-cs"/>
              </a:rPr>
              <a:t> </a:t>
            </a:r>
            <a:r>
              <a:rPr lang="hu-HU" sz="1200" i="1" kern="1200" dirty="0" err="1" smtClean="0">
                <a:solidFill>
                  <a:schemeClr val="tx1"/>
                </a:solidFill>
                <a:latin typeface="+mn-lt"/>
                <a:ea typeface="+mn-ea"/>
                <a:cs typeface="+mn-cs"/>
              </a:rPr>
              <a:t>InitializeComponent</a:t>
            </a:r>
            <a:r>
              <a:rPr lang="hu-HU" sz="1200" kern="1200" dirty="0" smtClean="0">
                <a:solidFill>
                  <a:schemeClr val="tx1"/>
                </a:solidFill>
                <a:latin typeface="+mn-lt"/>
                <a:ea typeface="+mn-ea"/>
                <a:cs typeface="+mn-cs"/>
              </a:rPr>
              <a:t>.</a:t>
            </a:r>
          </a:p>
          <a:p>
            <a:r>
              <a:rPr lang="hu-HU" sz="1200" kern="1200" dirty="0" err="1" smtClean="0">
                <a:solidFill>
                  <a:schemeClr val="tx1"/>
                </a:solidFill>
                <a:latin typeface="+mn-lt"/>
                <a:ea typeface="+mn-ea"/>
                <a:cs typeface="+mn-cs"/>
              </a:rPr>
              <a:t>Note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that</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in</a:t>
            </a:r>
            <a:r>
              <a:rPr lang="hu-HU" sz="1200" kern="1200" dirty="0" smtClean="0">
                <a:solidFill>
                  <a:schemeClr val="tx1"/>
                </a:solidFill>
                <a:latin typeface="+mn-lt"/>
                <a:ea typeface="+mn-ea"/>
                <a:cs typeface="+mn-cs"/>
              </a:rPr>
              <a:t> Visual Basic, </a:t>
            </a:r>
            <a:r>
              <a:rPr lang="hu-HU" sz="1200" kern="1200" dirty="0" err="1" smtClean="0">
                <a:solidFill>
                  <a:schemeClr val="tx1"/>
                </a:solidFill>
                <a:latin typeface="+mn-lt"/>
                <a:ea typeface="+mn-ea"/>
                <a:cs typeface="+mn-cs"/>
              </a:rPr>
              <a:t>you</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will</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have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to</a:t>
            </a:r>
            <a:r>
              <a:rPr lang="hu-HU" sz="1200" kern="1200" dirty="0" smtClean="0">
                <a:solidFill>
                  <a:schemeClr val="tx1"/>
                </a:solidFill>
                <a:latin typeface="+mn-lt"/>
                <a:ea typeface="+mn-ea"/>
                <a:cs typeface="+mn-cs"/>
              </a:rPr>
              <a:t> add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entire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constructor</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p>
          <a:p>
            <a:r>
              <a:rPr lang="hu-HU" sz="1200" kern="1200" dirty="0" err="1" smtClean="0">
                <a:solidFill>
                  <a:schemeClr val="tx1"/>
                </a:solidFill>
                <a:latin typeface="+mn-lt"/>
                <a:ea typeface="+mn-ea"/>
                <a:cs typeface="+mn-cs"/>
              </a:rPr>
              <a:t>foreach</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FontFamily</a:t>
            </a:r>
            <a:r>
              <a:rPr lang="hu-HU" sz="1200" kern="1200" dirty="0" smtClean="0">
                <a:solidFill>
                  <a:schemeClr val="tx1"/>
                </a:solidFill>
                <a:latin typeface="+mn-lt"/>
                <a:ea typeface="+mn-ea"/>
                <a:cs typeface="+mn-cs"/>
              </a:rPr>
              <a:t> F </a:t>
            </a:r>
            <a:r>
              <a:rPr lang="hu-HU" sz="1200" kern="1200" dirty="0" err="1" smtClean="0">
                <a:solidFill>
                  <a:schemeClr val="tx1"/>
                </a:solidFill>
                <a:latin typeface="+mn-lt"/>
                <a:ea typeface="+mn-ea"/>
                <a:cs typeface="+mn-cs"/>
              </a:rPr>
              <a:t>in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Fonts.SystemFontFamilies</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a:t>
            </a:r>
          </a:p>
          <a:p>
            <a:r>
              <a:rPr lang="hu-HU" sz="1200" kern="1200" dirty="0" err="1" smtClean="0">
                <a:solidFill>
                  <a:schemeClr val="tx1"/>
                </a:solidFill>
                <a:latin typeface="+mn-lt"/>
                <a:ea typeface="+mn-ea"/>
                <a:cs typeface="+mn-cs"/>
              </a:rPr>
              <a:t>ListBoxItem</a:t>
            </a:r>
            <a:r>
              <a:rPr lang="hu-HU" sz="1200" kern="1200" dirty="0" smtClean="0">
                <a:solidFill>
                  <a:schemeClr val="tx1"/>
                </a:solidFill>
                <a:latin typeface="+mn-lt"/>
                <a:ea typeface="+mn-ea"/>
                <a:cs typeface="+mn-cs"/>
              </a:rPr>
              <a:t> l = </a:t>
            </a:r>
            <a:r>
              <a:rPr lang="hu-HU" sz="1200" kern="1200" dirty="0" err="1" smtClean="0">
                <a:solidFill>
                  <a:schemeClr val="tx1"/>
                </a:solidFill>
                <a:latin typeface="+mn-lt"/>
                <a:ea typeface="+mn-ea"/>
                <a:cs typeface="+mn-cs"/>
              </a:rPr>
              <a:t>new</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ListBoxItem</a:t>
            </a:r>
            <a:r>
              <a:rPr lang="hu-HU" sz="1200" kern="1200" dirty="0" smtClean="0">
                <a:solidFill>
                  <a:schemeClr val="tx1"/>
                </a:solidFill>
                <a:latin typeface="+mn-lt"/>
                <a:ea typeface="+mn-ea"/>
                <a:cs typeface="+mn-cs"/>
              </a:rPr>
              <a:t>();</a:t>
            </a:r>
          </a:p>
          <a:p>
            <a:r>
              <a:rPr lang="hu-HU" sz="1200" kern="1200" dirty="0" err="1" smtClean="0">
                <a:solidFill>
                  <a:schemeClr val="tx1"/>
                </a:solidFill>
                <a:latin typeface="+mn-lt"/>
                <a:ea typeface="+mn-ea"/>
                <a:cs typeface="+mn-cs"/>
              </a:rPr>
              <a:t>l.Content</a:t>
            </a:r>
            <a:r>
              <a:rPr lang="hu-HU" sz="1200" kern="1200" dirty="0" smtClean="0">
                <a:solidFill>
                  <a:schemeClr val="tx1"/>
                </a:solidFill>
                <a:latin typeface="+mn-lt"/>
                <a:ea typeface="+mn-ea"/>
                <a:cs typeface="+mn-cs"/>
              </a:rPr>
              <a:t> = </a:t>
            </a:r>
            <a:r>
              <a:rPr lang="hu-HU" sz="1200" kern="1200" dirty="0" err="1" smtClean="0">
                <a:solidFill>
                  <a:schemeClr val="tx1"/>
                </a:solidFill>
                <a:latin typeface="+mn-lt"/>
                <a:ea typeface="+mn-ea"/>
                <a:cs typeface="+mn-cs"/>
              </a:rPr>
              <a:t>F.ToString</a:t>
            </a:r>
            <a:r>
              <a:rPr lang="hu-HU" sz="1200" kern="1200" dirty="0" smtClean="0">
                <a:solidFill>
                  <a:schemeClr val="tx1"/>
                </a:solidFill>
                <a:latin typeface="+mn-lt"/>
                <a:ea typeface="+mn-ea"/>
                <a:cs typeface="+mn-cs"/>
              </a:rPr>
              <a:t>();</a:t>
            </a:r>
          </a:p>
          <a:p>
            <a:r>
              <a:rPr lang="hu-HU" sz="1200" kern="1200" dirty="0" err="1" smtClean="0">
                <a:solidFill>
                  <a:schemeClr val="tx1"/>
                </a:solidFill>
                <a:latin typeface="+mn-lt"/>
                <a:ea typeface="+mn-ea"/>
                <a:cs typeface="+mn-cs"/>
              </a:rPr>
              <a:t>l.FontFamily</a:t>
            </a:r>
            <a:r>
              <a:rPr lang="hu-HU" sz="1200" kern="1200" dirty="0" smtClean="0">
                <a:solidFill>
                  <a:schemeClr val="tx1"/>
                </a:solidFill>
                <a:latin typeface="+mn-lt"/>
                <a:ea typeface="+mn-ea"/>
                <a:cs typeface="+mn-cs"/>
              </a:rPr>
              <a:t> = F;</a:t>
            </a:r>
          </a:p>
          <a:p>
            <a:r>
              <a:rPr lang="hu-HU" sz="1200" kern="1200" dirty="0" smtClean="0">
                <a:solidFill>
                  <a:schemeClr val="tx1"/>
                </a:solidFill>
                <a:latin typeface="+mn-lt"/>
                <a:ea typeface="+mn-ea"/>
                <a:cs typeface="+mn-cs"/>
              </a:rPr>
              <a:t>listBox1.Items.Add(l);</a:t>
            </a:r>
          </a:p>
          <a:p>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p>
          <a:p>
            <a:r>
              <a:rPr lang="hu-HU" sz="1200" b="1" kern="1200" dirty="0" smtClean="0">
                <a:solidFill>
                  <a:schemeClr val="tx1"/>
                </a:solidFill>
                <a:latin typeface="+mn-lt"/>
                <a:ea typeface="+mn-ea"/>
                <a:cs typeface="+mn-cs"/>
              </a:rPr>
              <a:t> </a:t>
            </a:r>
            <a:endParaRPr lang="hu-HU" sz="1200" kern="1200" dirty="0" smtClean="0">
              <a:solidFill>
                <a:schemeClr val="tx1"/>
              </a:solidFill>
              <a:latin typeface="+mn-lt"/>
              <a:ea typeface="+mn-ea"/>
              <a:cs typeface="+mn-cs"/>
            </a:endParaRPr>
          </a:p>
          <a:p>
            <a:r>
              <a:rPr lang="hu-HU" sz="1200" b="1" kern="1200" dirty="0" smtClean="0">
                <a:solidFill>
                  <a:schemeClr val="tx1"/>
                </a:solidFill>
                <a:latin typeface="+mn-lt"/>
                <a:ea typeface="+mn-ea"/>
                <a:cs typeface="+mn-cs"/>
              </a:rPr>
              <a:t>14. </a:t>
            </a:r>
            <a:r>
              <a:rPr lang="hu-HU" sz="1200" kern="1200" dirty="0" err="1" smtClean="0">
                <a:solidFill>
                  <a:schemeClr val="tx1"/>
                </a:solidFill>
                <a:latin typeface="+mn-lt"/>
                <a:ea typeface="+mn-ea"/>
                <a:cs typeface="+mn-cs"/>
              </a:rPr>
              <a:t>In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Designer</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double-click</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i="1" kern="1200" dirty="0" err="1" smtClean="0">
                <a:solidFill>
                  <a:schemeClr val="tx1"/>
                </a:solidFill>
                <a:latin typeface="+mn-lt"/>
                <a:ea typeface="+mn-ea"/>
                <a:cs typeface="+mn-cs"/>
              </a:rPr>
              <a:t>ListBox</a:t>
            </a:r>
            <a:r>
              <a:rPr lang="hu-HU" sz="1200" i="1"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control</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to</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open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i="1" kern="1200" dirty="0" err="1" smtClean="0">
                <a:solidFill>
                  <a:schemeClr val="tx1"/>
                </a:solidFill>
                <a:latin typeface="+mn-lt"/>
                <a:ea typeface="+mn-ea"/>
                <a:cs typeface="+mn-cs"/>
              </a:rPr>
              <a:t>SelectionChanged</a:t>
            </a:r>
            <a:r>
              <a:rPr lang="hu-HU" sz="1200" i="1"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event</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handler</a:t>
            </a:r>
            <a:r>
              <a:rPr lang="hu-HU" sz="1200" kern="1200" dirty="0" smtClean="0">
                <a:solidFill>
                  <a:schemeClr val="tx1"/>
                </a:solidFill>
                <a:latin typeface="+mn-lt"/>
                <a:ea typeface="+mn-ea"/>
                <a:cs typeface="+mn-cs"/>
              </a:rPr>
              <a:t>. Add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following</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code</a:t>
            </a:r>
            <a:r>
              <a:rPr lang="hu-HU" sz="1200" kern="1200" dirty="0" smtClean="0">
                <a:solidFill>
                  <a:schemeClr val="tx1"/>
                </a:solidFill>
                <a:latin typeface="+mn-lt"/>
                <a:ea typeface="+mn-ea"/>
                <a:cs typeface="+mn-cs"/>
              </a:rPr>
              <a:t>:</a:t>
            </a:r>
          </a:p>
          <a:p>
            <a:r>
              <a:rPr lang="hu-HU" sz="1200" i="1" kern="1200" dirty="0" smtClean="0">
                <a:solidFill>
                  <a:schemeClr val="tx1"/>
                </a:solidFill>
                <a:latin typeface="+mn-lt"/>
                <a:ea typeface="+mn-ea"/>
                <a:cs typeface="+mn-cs"/>
              </a:rPr>
              <a:t> </a:t>
            </a:r>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richTextBox1.Selection.ApplyPropertyValue(</a:t>
            </a:r>
            <a:r>
              <a:rPr lang="hu-HU" sz="1200" kern="1200" dirty="0" err="1" smtClean="0">
                <a:solidFill>
                  <a:schemeClr val="tx1"/>
                </a:solidFill>
                <a:latin typeface="+mn-lt"/>
                <a:ea typeface="+mn-ea"/>
                <a:cs typeface="+mn-cs"/>
              </a:rPr>
              <a:t>FontFamilyProperty</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ListBoxItem</a:t>
            </a:r>
            <a:r>
              <a:rPr lang="hu-HU" sz="1200" kern="1200" dirty="0" smtClean="0">
                <a:solidFill>
                  <a:schemeClr val="tx1"/>
                </a:solidFill>
                <a:latin typeface="+mn-lt"/>
                <a:ea typeface="+mn-ea"/>
                <a:cs typeface="+mn-cs"/>
              </a:rPr>
              <a:t>)listBox1.SelectedItem).</a:t>
            </a:r>
            <a:r>
              <a:rPr lang="hu-HU" sz="1200" kern="1200" dirty="0" err="1" smtClean="0">
                <a:solidFill>
                  <a:schemeClr val="tx1"/>
                </a:solidFill>
                <a:latin typeface="+mn-lt"/>
                <a:ea typeface="+mn-ea"/>
                <a:cs typeface="+mn-cs"/>
              </a:rPr>
              <a:t>FontFamily</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p>
          <a:p>
            <a:r>
              <a:rPr lang="hu-HU" sz="1200" b="1" kern="1200" dirty="0" smtClean="0">
                <a:solidFill>
                  <a:schemeClr val="tx1"/>
                </a:solidFill>
                <a:latin typeface="+mn-lt"/>
                <a:ea typeface="+mn-ea"/>
                <a:cs typeface="+mn-cs"/>
              </a:rPr>
              <a:t> </a:t>
            </a:r>
            <a:endParaRPr lang="hu-HU" sz="1200" kern="1200" dirty="0" smtClean="0">
              <a:solidFill>
                <a:schemeClr val="tx1"/>
              </a:solidFill>
              <a:latin typeface="+mn-lt"/>
              <a:ea typeface="+mn-ea"/>
              <a:cs typeface="+mn-cs"/>
            </a:endParaRPr>
          </a:p>
          <a:p>
            <a:r>
              <a:rPr lang="hu-HU" sz="1200" b="1" kern="1200" dirty="0" smtClean="0">
                <a:solidFill>
                  <a:schemeClr val="tx1"/>
                </a:solidFill>
                <a:latin typeface="+mn-lt"/>
                <a:ea typeface="+mn-ea"/>
                <a:cs typeface="+mn-cs"/>
              </a:rPr>
              <a:t>15. </a:t>
            </a:r>
            <a:r>
              <a:rPr lang="hu-HU" sz="1200" kern="1200" dirty="0" smtClean="0">
                <a:solidFill>
                  <a:schemeClr val="tx1"/>
                </a:solidFill>
                <a:latin typeface="+mn-lt"/>
                <a:ea typeface="+mn-ea"/>
                <a:cs typeface="+mn-cs"/>
              </a:rPr>
              <a:t>Press F5 </a:t>
            </a:r>
            <a:r>
              <a:rPr lang="hu-HU" sz="1200" kern="1200" dirty="0" err="1" smtClean="0">
                <a:solidFill>
                  <a:schemeClr val="tx1"/>
                </a:solidFill>
                <a:latin typeface="+mn-lt"/>
                <a:ea typeface="+mn-ea"/>
                <a:cs typeface="+mn-cs"/>
              </a:rPr>
              <a:t>to</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build</a:t>
            </a:r>
            <a:r>
              <a:rPr lang="hu-HU" sz="1200" kern="1200" dirty="0" smtClean="0">
                <a:solidFill>
                  <a:schemeClr val="tx1"/>
                </a:solidFill>
                <a:latin typeface="+mn-lt"/>
                <a:ea typeface="+mn-ea"/>
                <a:cs typeface="+mn-cs"/>
              </a:rPr>
              <a:t> and </a:t>
            </a:r>
            <a:r>
              <a:rPr lang="hu-HU" sz="1200" kern="1200" dirty="0" err="1" smtClean="0">
                <a:solidFill>
                  <a:schemeClr val="tx1"/>
                </a:solidFill>
                <a:latin typeface="+mn-lt"/>
                <a:ea typeface="+mn-ea"/>
                <a:cs typeface="+mn-cs"/>
              </a:rPr>
              <a:t>run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your</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application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Note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that</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you</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can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resize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columns</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containing</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i="1" kern="1200" dirty="0" err="1" smtClean="0">
                <a:solidFill>
                  <a:schemeClr val="tx1"/>
                </a:solidFill>
                <a:latin typeface="+mn-lt"/>
                <a:ea typeface="+mn-ea"/>
                <a:cs typeface="+mn-cs"/>
              </a:rPr>
              <a:t>RichTextBox</a:t>
            </a:r>
            <a:r>
              <a:rPr lang="hu-HU" sz="1200" i="1" kern="1200" dirty="0" smtClean="0">
                <a:solidFill>
                  <a:schemeClr val="tx1"/>
                </a:solidFill>
                <a:latin typeface="+mn-lt"/>
                <a:ea typeface="+mn-ea"/>
                <a:cs typeface="+mn-cs"/>
              </a:rPr>
              <a:t> </a:t>
            </a:r>
            <a:r>
              <a:rPr lang="hu-HU" sz="1200" kern="1200" dirty="0" smtClean="0">
                <a:solidFill>
                  <a:schemeClr val="tx1"/>
                </a:solidFill>
                <a:latin typeface="+mn-lt"/>
                <a:ea typeface="+mn-ea"/>
                <a:cs typeface="+mn-cs"/>
              </a:rPr>
              <a:t>and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i="1" kern="1200" dirty="0" err="1" smtClean="0">
                <a:solidFill>
                  <a:schemeClr val="tx1"/>
                </a:solidFill>
                <a:latin typeface="+mn-lt"/>
                <a:ea typeface="+mn-ea"/>
                <a:cs typeface="+mn-cs"/>
              </a:rPr>
              <a:t>ListBox</a:t>
            </a:r>
            <a:r>
              <a:rPr lang="hu-HU" sz="1200" i="1"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by</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manipulating</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grid</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splitter</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with</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mouse</a:t>
            </a:r>
            <a:r>
              <a:rPr lang="hu-HU" sz="1200" kern="1200" dirty="0" smtClean="0">
                <a:solidFill>
                  <a:schemeClr val="tx1"/>
                </a:solidFill>
                <a:latin typeface="+mn-lt"/>
                <a:ea typeface="+mn-ea"/>
                <a:cs typeface="+mn-cs"/>
              </a:rPr>
              <a:t>.</a:t>
            </a:r>
            <a:endParaRPr lang="hu-HU" sz="1200" kern="1200" smtClean="0">
              <a:solidFill>
                <a:schemeClr val="tx1"/>
              </a:solidFill>
              <a:latin typeface="+mn-lt"/>
              <a:ea typeface="+mn-ea"/>
              <a:cs typeface="+mn-cs"/>
            </a:endParaRPr>
          </a:p>
          <a:p>
            <a:endParaRPr lang="hu-HU"/>
          </a:p>
        </p:txBody>
      </p:sp>
      <p:sp>
        <p:nvSpPr>
          <p:cNvPr id="4" name="Dia számának helye 3"/>
          <p:cNvSpPr>
            <a:spLocks noGrp="1"/>
          </p:cNvSpPr>
          <p:nvPr>
            <p:ph type="sldNum" sz="quarter" idx="10"/>
          </p:nvPr>
        </p:nvSpPr>
        <p:spPr/>
        <p:txBody>
          <a:bodyPr/>
          <a:lstStyle/>
          <a:p>
            <a:fld id="{C7705B80-146B-42FA-90AE-D5BDCEFB1C9C}" type="slidenum">
              <a:rPr lang="hu-HU" smtClean="0"/>
              <a:pPr/>
              <a:t>46</a:t>
            </a:fld>
            <a:endParaRPr lang="hu-H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Címdia">
    <p:spTree>
      <p:nvGrpSpPr>
        <p:cNvPr id="1" name=""/>
        <p:cNvGrpSpPr/>
        <p:nvPr/>
      </p:nvGrpSpPr>
      <p:grpSpPr>
        <a:xfrm>
          <a:off x="0" y="0"/>
          <a:ext cx="0" cy="0"/>
          <a:chOff x="0" y="0"/>
          <a:chExt cx="0" cy="0"/>
        </a:xfrm>
      </p:grpSpPr>
      <p:sp>
        <p:nvSpPr>
          <p:cNvPr id="2" name="Cím 1"/>
          <p:cNvSpPr>
            <a:spLocks noGrp="1"/>
          </p:cNvSpPr>
          <p:nvPr>
            <p:ph type="ctrTitle"/>
          </p:nvPr>
        </p:nvSpPr>
        <p:spPr>
          <a:xfrm>
            <a:off x="685800" y="2130425"/>
            <a:ext cx="7772400" cy="1470025"/>
          </a:xfrm>
        </p:spPr>
        <p:txBody>
          <a:bodyPr/>
          <a:lstStyle/>
          <a:p>
            <a:r>
              <a:rPr lang="hu-HU" smtClean="0"/>
              <a:t>Mintacím szerkesztése</a:t>
            </a:r>
            <a:endParaRPr lang="hu-HU"/>
          </a:p>
        </p:txBody>
      </p:sp>
      <p:sp>
        <p:nvSpPr>
          <p:cNvPr id="3" name="Alcím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u-HU" smtClean="0"/>
              <a:t>Alcím mintájának szerkesztése</a:t>
            </a:r>
            <a:endParaRPr lang="hu-HU"/>
          </a:p>
        </p:txBody>
      </p:sp>
      <p:sp>
        <p:nvSpPr>
          <p:cNvPr id="4" name="Dátum helye 3"/>
          <p:cNvSpPr>
            <a:spLocks noGrp="1"/>
          </p:cNvSpPr>
          <p:nvPr>
            <p:ph type="dt" sz="half" idx="10"/>
          </p:nvPr>
        </p:nvSpPr>
        <p:spPr/>
        <p:txBody>
          <a:bodyPr/>
          <a:lstStyle/>
          <a:p>
            <a:fld id="{D9CA7FFE-8742-473A-8810-8452AD370988}" type="datetimeFigureOut">
              <a:rPr lang="hu-HU" smtClean="0"/>
              <a:pPr/>
              <a:t>2010.06.08.</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7EC7355B-64FC-402B-A18A-6F5059DC6135}" type="slidenum">
              <a:rPr lang="hu-HU" smtClean="0"/>
              <a:pPr/>
              <a:t>‹#›</a:t>
            </a:fld>
            <a:endParaRPr lang="hu-H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Függőleges szöveg helye 2"/>
          <p:cNvSpPr>
            <a:spLocks noGrp="1"/>
          </p:cNvSpPr>
          <p:nvPr>
            <p:ph type="body" orient="vert" idx="1"/>
          </p:nvPr>
        </p:nvSpPr>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p>
            <a:fld id="{D9CA7FFE-8742-473A-8810-8452AD370988}" type="datetimeFigureOut">
              <a:rPr lang="hu-HU" smtClean="0"/>
              <a:pPr/>
              <a:t>2010.06.08.</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7EC7355B-64FC-402B-A18A-6F5059DC6135}" type="slidenum">
              <a:rPr lang="hu-HU" smtClean="0"/>
              <a:pPr/>
              <a:t>‹#›</a:t>
            </a:fld>
            <a:endParaRPr lang="hu-H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6629400" y="274638"/>
            <a:ext cx="2057400" cy="5851525"/>
          </a:xfrm>
        </p:spPr>
        <p:txBody>
          <a:bodyPr vert="eaVert"/>
          <a:lstStyle/>
          <a:p>
            <a:r>
              <a:rPr lang="hu-HU" smtClean="0"/>
              <a:t>Mintacím szerkesztése</a:t>
            </a:r>
            <a:endParaRPr lang="hu-HU"/>
          </a:p>
        </p:txBody>
      </p:sp>
      <p:sp>
        <p:nvSpPr>
          <p:cNvPr id="3" name="Függőleges szöveg helye 2"/>
          <p:cNvSpPr>
            <a:spLocks noGrp="1"/>
          </p:cNvSpPr>
          <p:nvPr>
            <p:ph type="body" orient="vert" idx="1"/>
          </p:nvPr>
        </p:nvSpPr>
        <p:spPr>
          <a:xfrm>
            <a:off x="457200" y="274638"/>
            <a:ext cx="6019800" cy="5851525"/>
          </a:xfrm>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p>
            <a:fld id="{D9CA7FFE-8742-473A-8810-8452AD370988}" type="datetimeFigureOut">
              <a:rPr lang="hu-HU" smtClean="0"/>
              <a:pPr/>
              <a:t>2010.06.08.</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7EC7355B-64FC-402B-A18A-6F5059DC6135}" type="slidenum">
              <a:rPr lang="hu-HU" smtClean="0"/>
              <a:pPr/>
              <a:t>‹#›</a:t>
            </a:fld>
            <a:endParaRPr lang="hu-H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Tartalom helye 2"/>
          <p:cNvSpPr>
            <a:spLocks noGrp="1"/>
          </p:cNvSpPr>
          <p:nvPr>
            <p:ph idx="1"/>
          </p:nvPr>
        </p:nvSpPr>
        <p:spPr/>
        <p:txBody>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p>
            <a:fld id="{D9CA7FFE-8742-473A-8810-8452AD370988}" type="datetimeFigureOut">
              <a:rPr lang="hu-HU" smtClean="0"/>
              <a:pPr/>
              <a:t>2010.06.08.</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7EC7355B-64FC-402B-A18A-6F5059DC6135}" type="slidenum">
              <a:rPr lang="hu-HU" smtClean="0"/>
              <a:pPr/>
              <a:t>‹#›</a:t>
            </a:fld>
            <a:endParaRPr lang="hu-H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zakaszfejléc">
    <p:spTree>
      <p:nvGrpSpPr>
        <p:cNvPr id="1" name=""/>
        <p:cNvGrpSpPr/>
        <p:nvPr/>
      </p:nvGrpSpPr>
      <p:grpSpPr>
        <a:xfrm>
          <a:off x="0" y="0"/>
          <a:ext cx="0" cy="0"/>
          <a:chOff x="0" y="0"/>
          <a:chExt cx="0" cy="0"/>
        </a:xfrm>
      </p:grpSpPr>
      <p:sp>
        <p:nvSpPr>
          <p:cNvPr id="2" name="Cím 1"/>
          <p:cNvSpPr>
            <a:spLocks noGrp="1"/>
          </p:cNvSpPr>
          <p:nvPr>
            <p:ph type="title"/>
          </p:nvPr>
        </p:nvSpPr>
        <p:spPr>
          <a:xfrm>
            <a:off x="722313" y="4406900"/>
            <a:ext cx="7772400" cy="1362075"/>
          </a:xfrm>
        </p:spPr>
        <p:txBody>
          <a:bodyPr anchor="t"/>
          <a:lstStyle>
            <a:lvl1pPr algn="l">
              <a:defRPr sz="4000" b="1" cap="all"/>
            </a:lvl1pPr>
          </a:lstStyle>
          <a:p>
            <a:r>
              <a:rPr lang="hu-HU" smtClean="0"/>
              <a:t>Mintacím szerkesztése</a:t>
            </a:r>
            <a:endParaRPr lang="hu-HU"/>
          </a:p>
        </p:txBody>
      </p:sp>
      <p:sp>
        <p:nvSpPr>
          <p:cNvPr id="3" name="Szöveg hely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u-HU" smtClean="0"/>
              <a:t>Mintaszöveg szerkesztése</a:t>
            </a:r>
          </a:p>
        </p:txBody>
      </p:sp>
      <p:sp>
        <p:nvSpPr>
          <p:cNvPr id="4" name="Dátum helye 3"/>
          <p:cNvSpPr>
            <a:spLocks noGrp="1"/>
          </p:cNvSpPr>
          <p:nvPr>
            <p:ph type="dt" sz="half" idx="10"/>
          </p:nvPr>
        </p:nvSpPr>
        <p:spPr/>
        <p:txBody>
          <a:bodyPr/>
          <a:lstStyle/>
          <a:p>
            <a:fld id="{D9CA7FFE-8742-473A-8810-8452AD370988}" type="datetimeFigureOut">
              <a:rPr lang="hu-HU" smtClean="0"/>
              <a:pPr/>
              <a:t>2010.06.08.</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7EC7355B-64FC-402B-A18A-6F5059DC6135}" type="slidenum">
              <a:rPr lang="hu-HU" smtClean="0"/>
              <a:pPr/>
              <a:t>‹#›</a:t>
            </a:fld>
            <a:endParaRPr lang="hu-H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Tartalom helye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Tartalom helye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5" name="Dátum helye 4"/>
          <p:cNvSpPr>
            <a:spLocks noGrp="1"/>
          </p:cNvSpPr>
          <p:nvPr>
            <p:ph type="dt" sz="half" idx="10"/>
          </p:nvPr>
        </p:nvSpPr>
        <p:spPr/>
        <p:txBody>
          <a:bodyPr/>
          <a:lstStyle/>
          <a:p>
            <a:fld id="{D9CA7FFE-8742-473A-8810-8452AD370988}" type="datetimeFigureOut">
              <a:rPr lang="hu-HU" smtClean="0"/>
              <a:pPr/>
              <a:t>2010.06.08.</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7EC7355B-64FC-402B-A18A-6F5059DC6135}" type="slidenum">
              <a:rPr lang="hu-HU" smtClean="0"/>
              <a:pPr/>
              <a:t>‹#›</a:t>
            </a:fld>
            <a:endParaRPr lang="hu-H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lvl1pPr>
              <a:defRPr/>
            </a:lvl1pPr>
          </a:lstStyle>
          <a:p>
            <a:r>
              <a:rPr lang="hu-HU" smtClean="0"/>
              <a:t>Mintacím szerkesztése</a:t>
            </a:r>
            <a:endParaRPr lang="hu-HU"/>
          </a:p>
        </p:txBody>
      </p:sp>
      <p:sp>
        <p:nvSpPr>
          <p:cNvPr id="3" name="Szöveg hely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4" name="Tartalom helye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5" name="Szöveg hely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6" name="Tartalom helye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7" name="Dátum helye 6"/>
          <p:cNvSpPr>
            <a:spLocks noGrp="1"/>
          </p:cNvSpPr>
          <p:nvPr>
            <p:ph type="dt" sz="half" idx="10"/>
          </p:nvPr>
        </p:nvSpPr>
        <p:spPr/>
        <p:txBody>
          <a:bodyPr/>
          <a:lstStyle/>
          <a:p>
            <a:fld id="{D9CA7FFE-8742-473A-8810-8452AD370988}" type="datetimeFigureOut">
              <a:rPr lang="hu-HU" smtClean="0"/>
              <a:pPr/>
              <a:t>2010.06.08.</a:t>
            </a:fld>
            <a:endParaRPr lang="hu-HU"/>
          </a:p>
        </p:txBody>
      </p:sp>
      <p:sp>
        <p:nvSpPr>
          <p:cNvPr id="8" name="Élőláb helye 7"/>
          <p:cNvSpPr>
            <a:spLocks noGrp="1"/>
          </p:cNvSpPr>
          <p:nvPr>
            <p:ph type="ftr" sz="quarter" idx="11"/>
          </p:nvPr>
        </p:nvSpPr>
        <p:spPr/>
        <p:txBody>
          <a:bodyPr/>
          <a:lstStyle/>
          <a:p>
            <a:endParaRPr lang="hu-HU"/>
          </a:p>
        </p:txBody>
      </p:sp>
      <p:sp>
        <p:nvSpPr>
          <p:cNvPr id="9" name="Dia számának helye 8"/>
          <p:cNvSpPr>
            <a:spLocks noGrp="1"/>
          </p:cNvSpPr>
          <p:nvPr>
            <p:ph type="sldNum" sz="quarter" idx="12"/>
          </p:nvPr>
        </p:nvSpPr>
        <p:spPr/>
        <p:txBody>
          <a:bodyPr/>
          <a:lstStyle/>
          <a:p>
            <a:fld id="{7EC7355B-64FC-402B-A18A-6F5059DC6135}" type="slidenum">
              <a:rPr lang="hu-HU" smtClean="0"/>
              <a:pPr/>
              <a:t>‹#›</a:t>
            </a:fld>
            <a:endParaRPr lang="hu-H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Dátum helye 2"/>
          <p:cNvSpPr>
            <a:spLocks noGrp="1"/>
          </p:cNvSpPr>
          <p:nvPr>
            <p:ph type="dt" sz="half" idx="10"/>
          </p:nvPr>
        </p:nvSpPr>
        <p:spPr/>
        <p:txBody>
          <a:bodyPr/>
          <a:lstStyle/>
          <a:p>
            <a:fld id="{D9CA7FFE-8742-473A-8810-8452AD370988}" type="datetimeFigureOut">
              <a:rPr lang="hu-HU" smtClean="0"/>
              <a:pPr/>
              <a:t>2010.06.08.</a:t>
            </a:fld>
            <a:endParaRPr lang="hu-HU"/>
          </a:p>
        </p:txBody>
      </p:sp>
      <p:sp>
        <p:nvSpPr>
          <p:cNvPr id="4" name="Élőláb helye 3"/>
          <p:cNvSpPr>
            <a:spLocks noGrp="1"/>
          </p:cNvSpPr>
          <p:nvPr>
            <p:ph type="ftr" sz="quarter" idx="11"/>
          </p:nvPr>
        </p:nvSpPr>
        <p:spPr/>
        <p:txBody>
          <a:bodyPr/>
          <a:lstStyle/>
          <a:p>
            <a:endParaRPr lang="hu-HU"/>
          </a:p>
        </p:txBody>
      </p:sp>
      <p:sp>
        <p:nvSpPr>
          <p:cNvPr id="5" name="Dia számának helye 4"/>
          <p:cNvSpPr>
            <a:spLocks noGrp="1"/>
          </p:cNvSpPr>
          <p:nvPr>
            <p:ph type="sldNum" sz="quarter" idx="12"/>
          </p:nvPr>
        </p:nvSpPr>
        <p:spPr/>
        <p:txBody>
          <a:bodyPr/>
          <a:lstStyle/>
          <a:p>
            <a:fld id="{7EC7355B-64FC-402B-A18A-6F5059DC6135}" type="slidenum">
              <a:rPr lang="hu-HU" smtClean="0"/>
              <a:pPr/>
              <a:t>‹#›</a:t>
            </a:fld>
            <a:endParaRPr lang="hu-H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
        <p:nvSpPr>
          <p:cNvPr id="2" name="Dátum helye 1"/>
          <p:cNvSpPr>
            <a:spLocks noGrp="1"/>
          </p:cNvSpPr>
          <p:nvPr>
            <p:ph type="dt" sz="half" idx="10"/>
          </p:nvPr>
        </p:nvSpPr>
        <p:spPr/>
        <p:txBody>
          <a:bodyPr/>
          <a:lstStyle/>
          <a:p>
            <a:fld id="{D9CA7FFE-8742-473A-8810-8452AD370988}" type="datetimeFigureOut">
              <a:rPr lang="hu-HU" smtClean="0"/>
              <a:pPr/>
              <a:t>2010.06.08.</a:t>
            </a:fld>
            <a:endParaRPr lang="hu-HU"/>
          </a:p>
        </p:txBody>
      </p:sp>
      <p:sp>
        <p:nvSpPr>
          <p:cNvPr id="3" name="Élőláb helye 2"/>
          <p:cNvSpPr>
            <a:spLocks noGrp="1"/>
          </p:cNvSpPr>
          <p:nvPr>
            <p:ph type="ftr" sz="quarter" idx="11"/>
          </p:nvPr>
        </p:nvSpPr>
        <p:spPr/>
        <p:txBody>
          <a:bodyPr/>
          <a:lstStyle/>
          <a:p>
            <a:endParaRPr lang="hu-HU"/>
          </a:p>
        </p:txBody>
      </p:sp>
      <p:sp>
        <p:nvSpPr>
          <p:cNvPr id="4" name="Dia számának helye 3"/>
          <p:cNvSpPr>
            <a:spLocks noGrp="1"/>
          </p:cNvSpPr>
          <p:nvPr>
            <p:ph type="sldNum" sz="quarter" idx="12"/>
          </p:nvPr>
        </p:nvSpPr>
        <p:spPr/>
        <p:txBody>
          <a:bodyPr/>
          <a:lstStyle/>
          <a:p>
            <a:fld id="{7EC7355B-64FC-402B-A18A-6F5059DC6135}" type="slidenum">
              <a:rPr lang="hu-HU" smtClean="0"/>
              <a:pPr/>
              <a:t>‹#›</a:t>
            </a:fld>
            <a:endParaRPr lang="hu-H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457200" y="273050"/>
            <a:ext cx="3008313" cy="1162050"/>
          </a:xfrm>
        </p:spPr>
        <p:txBody>
          <a:bodyPr anchor="b"/>
          <a:lstStyle>
            <a:lvl1pPr algn="l">
              <a:defRPr sz="2000" b="1"/>
            </a:lvl1pPr>
          </a:lstStyle>
          <a:p>
            <a:r>
              <a:rPr lang="hu-HU" smtClean="0"/>
              <a:t>Mintacím szerkesztése</a:t>
            </a:r>
            <a:endParaRPr lang="hu-HU"/>
          </a:p>
        </p:txBody>
      </p:sp>
      <p:sp>
        <p:nvSpPr>
          <p:cNvPr id="3" name="Tartalom helye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Szöveg hely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Mintaszöveg szerkesztése</a:t>
            </a:r>
          </a:p>
        </p:txBody>
      </p:sp>
      <p:sp>
        <p:nvSpPr>
          <p:cNvPr id="5" name="Dátum helye 4"/>
          <p:cNvSpPr>
            <a:spLocks noGrp="1"/>
          </p:cNvSpPr>
          <p:nvPr>
            <p:ph type="dt" sz="half" idx="10"/>
          </p:nvPr>
        </p:nvSpPr>
        <p:spPr/>
        <p:txBody>
          <a:bodyPr/>
          <a:lstStyle/>
          <a:p>
            <a:fld id="{D9CA7FFE-8742-473A-8810-8452AD370988}" type="datetimeFigureOut">
              <a:rPr lang="hu-HU" smtClean="0"/>
              <a:pPr/>
              <a:t>2010.06.08.</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7EC7355B-64FC-402B-A18A-6F5059DC6135}" type="slidenum">
              <a:rPr lang="hu-HU" smtClean="0"/>
              <a:pPr/>
              <a:t>‹#›</a:t>
            </a:fld>
            <a:endParaRPr lang="hu-H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Kép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1792288" y="4800600"/>
            <a:ext cx="5486400" cy="566738"/>
          </a:xfrm>
        </p:spPr>
        <p:txBody>
          <a:bodyPr anchor="b"/>
          <a:lstStyle>
            <a:lvl1pPr algn="l">
              <a:defRPr sz="2000" b="1"/>
            </a:lvl1pPr>
          </a:lstStyle>
          <a:p>
            <a:r>
              <a:rPr lang="hu-HU" smtClean="0"/>
              <a:t>Mintacím szerkesztése</a:t>
            </a:r>
            <a:endParaRPr lang="hu-HU"/>
          </a:p>
        </p:txBody>
      </p:sp>
      <p:sp>
        <p:nvSpPr>
          <p:cNvPr id="3" name="Kép hely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u-HU"/>
          </a:p>
        </p:txBody>
      </p:sp>
      <p:sp>
        <p:nvSpPr>
          <p:cNvPr id="4" name="Szöveg hely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Mintaszöveg szerkesztése</a:t>
            </a:r>
          </a:p>
        </p:txBody>
      </p:sp>
      <p:sp>
        <p:nvSpPr>
          <p:cNvPr id="5" name="Dátum helye 4"/>
          <p:cNvSpPr>
            <a:spLocks noGrp="1"/>
          </p:cNvSpPr>
          <p:nvPr>
            <p:ph type="dt" sz="half" idx="10"/>
          </p:nvPr>
        </p:nvSpPr>
        <p:spPr/>
        <p:txBody>
          <a:bodyPr/>
          <a:lstStyle/>
          <a:p>
            <a:fld id="{D9CA7FFE-8742-473A-8810-8452AD370988}" type="datetimeFigureOut">
              <a:rPr lang="hu-HU" smtClean="0"/>
              <a:pPr/>
              <a:t>2010.06.08.</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7EC7355B-64FC-402B-A18A-6F5059DC6135}" type="slidenum">
              <a:rPr lang="hu-HU" smtClean="0"/>
              <a:pPr/>
              <a:t>‹#›</a:t>
            </a:fld>
            <a:endParaRPr lang="hu-H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t="-1000" b="-1000"/>
          </a:stretch>
        </a:blipFill>
        <a:effectLst/>
      </p:bgPr>
    </p:bg>
    <p:spTree>
      <p:nvGrpSpPr>
        <p:cNvPr id="1" name=""/>
        <p:cNvGrpSpPr/>
        <p:nvPr/>
      </p:nvGrpSpPr>
      <p:grpSpPr>
        <a:xfrm>
          <a:off x="0" y="0"/>
          <a:ext cx="0" cy="0"/>
          <a:chOff x="0" y="0"/>
          <a:chExt cx="0" cy="0"/>
        </a:xfrm>
      </p:grpSpPr>
      <p:sp>
        <p:nvSpPr>
          <p:cNvPr id="2" name="Cím hely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hu-HU" smtClean="0"/>
              <a:t>Mintacím szerkesztése</a:t>
            </a:r>
            <a:endParaRPr lang="hu-HU"/>
          </a:p>
        </p:txBody>
      </p:sp>
      <p:sp>
        <p:nvSpPr>
          <p:cNvPr id="3" name="Szöveg hely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CA7FFE-8742-473A-8810-8452AD370988}" type="datetimeFigureOut">
              <a:rPr lang="hu-HU" smtClean="0"/>
              <a:pPr/>
              <a:t>2010.06.08.</a:t>
            </a:fld>
            <a:endParaRPr lang="hu-HU"/>
          </a:p>
        </p:txBody>
      </p:sp>
      <p:sp>
        <p:nvSpPr>
          <p:cNvPr id="5" name="Élőláb hely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hu-HU"/>
          </a:p>
        </p:txBody>
      </p:sp>
      <p:sp>
        <p:nvSpPr>
          <p:cNvPr id="6" name="Dia számának hely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C7355B-64FC-402B-A18A-6F5059DC6135}" type="slidenum">
              <a:rPr lang="hu-HU" smtClean="0"/>
              <a:pPr/>
              <a:t>‹#›</a:t>
            </a:fld>
            <a:endParaRPr lang="hu-H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25.png"/><Relationship Id="rId2" Type="http://schemas.openxmlformats.org/officeDocument/2006/relationships/image" Target="../media/image29.png"/><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4.png"/><Relationship Id="rId4" Type="http://schemas.openxmlformats.org/officeDocument/2006/relationships/image" Target="../media/image26.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4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Cím 1"/>
          <p:cNvSpPr>
            <a:spLocks noGrp="1"/>
          </p:cNvSpPr>
          <p:nvPr>
            <p:ph type="ctrTitle"/>
          </p:nvPr>
        </p:nvSpPr>
        <p:spPr>
          <a:xfrm>
            <a:off x="571472" y="1428736"/>
            <a:ext cx="7772400" cy="1470025"/>
          </a:xfrm>
        </p:spPr>
        <p:txBody>
          <a:bodyPr/>
          <a:lstStyle/>
          <a:p>
            <a:r>
              <a:rPr lang="hu-HU" dirty="0" smtClean="0">
                <a:solidFill>
                  <a:schemeClr val="bg1"/>
                </a:solidFill>
              </a:rPr>
              <a:t>Building </a:t>
            </a:r>
            <a:r>
              <a:rPr lang="hu-HU" dirty="0" err="1" smtClean="0">
                <a:solidFill>
                  <a:schemeClr val="bg1"/>
                </a:solidFill>
              </a:rPr>
              <a:t>the</a:t>
            </a:r>
            <a:r>
              <a:rPr lang="hu-HU" dirty="0" smtClean="0">
                <a:solidFill>
                  <a:schemeClr val="bg1"/>
                </a:solidFill>
              </a:rPr>
              <a:t> </a:t>
            </a:r>
            <a:r>
              <a:rPr lang="hu-HU" dirty="0" err="1" smtClean="0">
                <a:solidFill>
                  <a:schemeClr val="bg1"/>
                </a:solidFill>
              </a:rPr>
              <a:t>User</a:t>
            </a:r>
            <a:r>
              <a:rPr lang="hu-HU" dirty="0" smtClean="0">
                <a:solidFill>
                  <a:schemeClr val="bg1"/>
                </a:solidFill>
              </a:rPr>
              <a:t> </a:t>
            </a:r>
            <a:r>
              <a:rPr lang="hu-HU" dirty="0" err="1" smtClean="0">
                <a:solidFill>
                  <a:schemeClr val="bg1"/>
                </a:solidFill>
              </a:rPr>
              <a:t>Interface</a:t>
            </a:r>
            <a:endParaRPr lang="hu-HU" dirty="0">
              <a:solidFill>
                <a:schemeClr val="bg1"/>
              </a:solidFill>
            </a:endParaRPr>
          </a:p>
        </p:txBody>
      </p:sp>
      <p:sp>
        <p:nvSpPr>
          <p:cNvPr id="3" name="Alcím 2"/>
          <p:cNvSpPr>
            <a:spLocks noGrp="1"/>
          </p:cNvSpPr>
          <p:nvPr>
            <p:ph type="subTitle" idx="1"/>
          </p:nvPr>
        </p:nvSpPr>
        <p:spPr>
          <a:xfrm>
            <a:off x="1285852" y="2500306"/>
            <a:ext cx="6400800" cy="785818"/>
          </a:xfrm>
        </p:spPr>
        <p:txBody>
          <a:bodyPr>
            <a:normAutofit fontScale="85000" lnSpcReduction="20000"/>
          </a:bodyPr>
          <a:lstStyle/>
          <a:p>
            <a:r>
              <a:rPr lang="hu-HU" dirty="0" smtClean="0">
                <a:effectLst>
                  <a:outerShdw blurRad="38100" dist="38100" dir="2700000" algn="tl">
                    <a:srgbClr val="000000">
                      <a:alpha val="43137"/>
                    </a:srgbClr>
                  </a:outerShdw>
                </a:effectLst>
              </a:rPr>
              <a:t>70-502 Microsoft .NET Framework 3.5 – Windows </a:t>
            </a:r>
            <a:r>
              <a:rPr lang="hu-HU" dirty="0" err="1" smtClean="0">
                <a:effectLst>
                  <a:outerShdw blurRad="38100" dist="38100" dir="2700000" algn="tl">
                    <a:srgbClr val="000000">
                      <a:alpha val="43137"/>
                    </a:srgbClr>
                  </a:outerShdw>
                </a:effectLst>
              </a:rPr>
              <a:t>Presentation</a:t>
            </a:r>
            <a:r>
              <a:rPr lang="hu-HU" dirty="0" smtClean="0">
                <a:effectLst>
                  <a:outerShdw blurRad="38100" dist="38100" dir="2700000" algn="tl">
                    <a:srgbClr val="000000">
                      <a:alpha val="43137"/>
                    </a:srgbClr>
                  </a:outerShdw>
                </a:effectLst>
              </a:rPr>
              <a:t> </a:t>
            </a:r>
            <a:r>
              <a:rPr lang="hu-HU" dirty="0" err="1" smtClean="0">
                <a:effectLst>
                  <a:outerShdw blurRad="38100" dist="38100" dir="2700000" algn="tl">
                    <a:srgbClr val="000000">
                      <a:alpha val="43137"/>
                    </a:srgbClr>
                  </a:outerShdw>
                </a:effectLst>
              </a:rPr>
              <a:t>Foundation</a:t>
            </a:r>
            <a:endParaRPr lang="hu-HU" dirty="0">
              <a:effectLst>
                <a:outerShdw blurRad="38100" dist="38100" dir="2700000" algn="tl">
                  <a:srgbClr val="000000">
                    <a:alpha val="43137"/>
                  </a:srgbClr>
                </a:outerShdw>
              </a:effectLst>
            </a:endParaRPr>
          </a:p>
        </p:txBody>
      </p:sp>
      <p:sp>
        <p:nvSpPr>
          <p:cNvPr id="5" name="Szövegdoboz 9"/>
          <p:cNvSpPr txBox="1"/>
          <p:nvPr/>
        </p:nvSpPr>
        <p:spPr>
          <a:xfrm>
            <a:off x="0" y="6057781"/>
            <a:ext cx="1500166" cy="800219"/>
          </a:xfrm>
          <a:prstGeom prst="rect">
            <a:avLst/>
          </a:prstGeom>
          <a:noFill/>
        </p:spPr>
        <p:txBody>
          <a:bodyPr wrap="square" rtlCol="0">
            <a:spAutoFit/>
          </a:bodyPr>
          <a:lst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hu-HU" i="1" dirty="0" err="1" smtClean="0"/>
              <a:t>Turóczy</a:t>
            </a:r>
            <a:r>
              <a:rPr lang="hu-HU" i="1" dirty="0" smtClean="0"/>
              <a:t> Attila</a:t>
            </a:r>
          </a:p>
          <a:p>
            <a:r>
              <a:rPr lang="hu-HU" sz="1400" dirty="0" err="1" smtClean="0"/>
              <a:t>Livesoft</a:t>
            </a:r>
            <a:r>
              <a:rPr lang="hu-HU" sz="1400" dirty="0" smtClean="0"/>
              <a:t> Kft.</a:t>
            </a:r>
          </a:p>
          <a:p>
            <a:r>
              <a:rPr lang="hu-HU" sz="1400" dirty="0" smtClean="0"/>
              <a:t>MCP, MCTS, MCT</a:t>
            </a:r>
            <a:endParaRPr lang="hu-HU" sz="1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További </a:t>
            </a: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Controlok</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5072098"/>
          </a:xfrm>
        </p:spPr>
        <p:txBody>
          <a:bodyPr>
            <a:normAutofit/>
          </a:bodyPr>
          <a:lstStyle/>
          <a:p>
            <a:pPr marL="514350" indent="-514350">
              <a:buNone/>
            </a:pPr>
            <a:r>
              <a:rPr lang="hu-HU" sz="2800" dirty="0" smtClean="0">
                <a:solidFill>
                  <a:schemeClr val="bg1">
                    <a:lumMod val="95000"/>
                  </a:schemeClr>
                </a:solidFill>
              </a:rPr>
              <a:t>	Nem csak </a:t>
            </a:r>
            <a:r>
              <a:rPr lang="hu-HU" sz="2800" dirty="0" err="1" smtClean="0">
                <a:solidFill>
                  <a:schemeClr val="bg1">
                    <a:lumMod val="95000"/>
                  </a:schemeClr>
                </a:solidFill>
              </a:rPr>
              <a:t>Content</a:t>
            </a:r>
            <a:r>
              <a:rPr lang="hu-HU" sz="2800" dirty="0" smtClean="0">
                <a:solidFill>
                  <a:schemeClr val="bg1">
                    <a:lumMod val="95000"/>
                  </a:schemeClr>
                </a:solidFill>
              </a:rPr>
              <a:t> </a:t>
            </a:r>
            <a:r>
              <a:rPr lang="hu-HU" sz="2800" dirty="0" err="1" smtClean="0">
                <a:solidFill>
                  <a:schemeClr val="bg1">
                    <a:lumMod val="95000"/>
                  </a:schemeClr>
                </a:solidFill>
              </a:rPr>
              <a:t>Controlok</a:t>
            </a:r>
            <a:r>
              <a:rPr lang="hu-HU" sz="2800" dirty="0" smtClean="0">
                <a:solidFill>
                  <a:schemeClr val="bg1">
                    <a:lumMod val="95000"/>
                  </a:schemeClr>
                </a:solidFill>
              </a:rPr>
              <a:t> vannak a </a:t>
            </a:r>
            <a:r>
              <a:rPr lang="hu-HU" sz="2800" dirty="0" err="1" smtClean="0">
                <a:solidFill>
                  <a:schemeClr val="bg1">
                    <a:lumMod val="95000"/>
                  </a:schemeClr>
                </a:solidFill>
              </a:rPr>
              <a:t>WPF-ben</a:t>
            </a:r>
            <a:r>
              <a:rPr lang="hu-HU" sz="2800" dirty="0" smtClean="0">
                <a:solidFill>
                  <a:schemeClr val="bg1">
                    <a:lumMod val="95000"/>
                  </a:schemeClr>
                </a:solidFill>
              </a:rPr>
              <a:t>. Vannak olyanok is amik csak bizonyos adatokat tudnak megjeleníteni. </a:t>
            </a:r>
            <a:r>
              <a:rPr lang="hu-HU" sz="2800" dirty="0" err="1" smtClean="0">
                <a:solidFill>
                  <a:schemeClr val="bg1">
                    <a:lumMod val="95000"/>
                  </a:schemeClr>
                </a:solidFill>
              </a:rPr>
              <a:t>Pl</a:t>
            </a:r>
            <a:r>
              <a:rPr lang="hu-HU" sz="2800" dirty="0" smtClean="0">
                <a:solidFill>
                  <a:schemeClr val="bg1">
                    <a:lumMod val="95000"/>
                  </a:schemeClr>
                </a:solidFill>
              </a:rPr>
              <a:t>: Szöveget, képet stb.</a:t>
            </a:r>
          </a:p>
          <a:p>
            <a:pPr marL="514350" indent="-514350">
              <a:buNone/>
            </a:pPr>
            <a:r>
              <a:rPr lang="hu-HU" sz="2800" dirty="0" smtClean="0">
                <a:solidFill>
                  <a:schemeClr val="bg1">
                    <a:lumMod val="95000"/>
                  </a:schemeClr>
                </a:solidFill>
              </a:rPr>
              <a:t>	</a:t>
            </a:r>
          </a:p>
          <a:p>
            <a:pPr marL="514350" indent="-514350">
              <a:buNone/>
            </a:pPr>
            <a:r>
              <a:rPr lang="hu-HU" sz="2800" dirty="0" smtClean="0">
                <a:solidFill>
                  <a:schemeClr val="bg1">
                    <a:lumMod val="95000"/>
                  </a:schemeClr>
                </a:solidFill>
              </a:rPr>
              <a:t>	Ilyen </a:t>
            </a:r>
            <a:r>
              <a:rPr lang="hu-HU" sz="2800" dirty="0" err="1" smtClean="0">
                <a:solidFill>
                  <a:schemeClr val="bg1">
                    <a:lumMod val="95000"/>
                  </a:schemeClr>
                </a:solidFill>
              </a:rPr>
              <a:t>controlok</a:t>
            </a:r>
            <a:r>
              <a:rPr lang="hu-HU" sz="2800" dirty="0" smtClean="0">
                <a:solidFill>
                  <a:schemeClr val="bg1">
                    <a:lumMod val="95000"/>
                  </a:schemeClr>
                </a:solidFill>
              </a:rPr>
              <a:t> például:</a:t>
            </a:r>
          </a:p>
          <a:p>
            <a:pPr marL="914400" lvl="1" indent="-514350">
              <a:buFont typeface="Arial" pitchFamily="34" charset="0"/>
              <a:buChar char="•"/>
            </a:pPr>
            <a:r>
              <a:rPr lang="hu-HU" dirty="0" err="1" smtClean="0">
                <a:solidFill>
                  <a:schemeClr val="bg1">
                    <a:lumMod val="95000"/>
                  </a:schemeClr>
                </a:solidFill>
              </a:rPr>
              <a:t>TextBlock</a:t>
            </a:r>
            <a:endParaRPr lang="hu-HU" dirty="0" smtClean="0">
              <a:solidFill>
                <a:schemeClr val="bg1">
                  <a:lumMod val="95000"/>
                </a:schemeClr>
              </a:solidFill>
            </a:endParaRPr>
          </a:p>
          <a:p>
            <a:pPr marL="914400" lvl="1" indent="-514350">
              <a:buFont typeface="Arial" pitchFamily="34" charset="0"/>
              <a:buChar char="•"/>
            </a:pPr>
            <a:r>
              <a:rPr lang="hu-HU" dirty="0" smtClean="0">
                <a:solidFill>
                  <a:schemeClr val="bg1">
                    <a:lumMod val="95000"/>
                  </a:schemeClr>
                </a:solidFill>
              </a:rPr>
              <a:t>Image</a:t>
            </a:r>
          </a:p>
          <a:p>
            <a:pPr marL="914400" lvl="1" indent="-514350">
              <a:buFont typeface="Arial" pitchFamily="34" charset="0"/>
              <a:buChar char="•"/>
            </a:pPr>
            <a:r>
              <a:rPr lang="hu-HU" dirty="0" err="1" smtClean="0">
                <a:solidFill>
                  <a:schemeClr val="bg1">
                    <a:lumMod val="95000"/>
                  </a:schemeClr>
                </a:solidFill>
              </a:rPr>
              <a:t>TextBox</a:t>
            </a:r>
            <a:endParaRPr lang="hu-HU" dirty="0" smtClean="0">
              <a:solidFill>
                <a:schemeClr val="bg1">
                  <a:lumMod val="95000"/>
                </a:schemeClr>
              </a:solidFill>
            </a:endParaRPr>
          </a:p>
          <a:p>
            <a:pPr marL="914400" lvl="1" indent="-514350">
              <a:buFont typeface="Arial" pitchFamily="34" charset="0"/>
              <a:buChar char="•"/>
            </a:pPr>
            <a:r>
              <a:rPr lang="hu-HU" dirty="0" err="1" smtClean="0">
                <a:solidFill>
                  <a:schemeClr val="bg1">
                    <a:lumMod val="95000"/>
                  </a:schemeClr>
                </a:solidFill>
              </a:rPr>
              <a:t>ProgressBar</a:t>
            </a:r>
            <a:endParaRPr lang="hu-HU" dirty="0" smtClean="0">
              <a:solidFill>
                <a:schemeClr val="bg1">
                  <a:lumMod val="95000"/>
                </a:schemeClr>
              </a:solidFill>
            </a:endParaRPr>
          </a:p>
          <a:p>
            <a:pPr marL="914400" lvl="1" indent="-514350">
              <a:buFont typeface="Arial" pitchFamily="34" charset="0"/>
              <a:buChar char="•"/>
            </a:pPr>
            <a:r>
              <a:rPr lang="hu-HU" dirty="0" err="1" smtClean="0">
                <a:solidFill>
                  <a:schemeClr val="bg1">
                    <a:lumMod val="95000"/>
                  </a:schemeClr>
                </a:solidFill>
              </a:rPr>
              <a:t>Slider</a:t>
            </a:r>
            <a:endParaRPr lang="hu-HU" dirty="0" smtClean="0">
              <a:solidFill>
                <a:schemeClr val="bg1">
                  <a:lumMod val="95000"/>
                </a:schemeClr>
              </a:solidFill>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TextBlock</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5072098"/>
          </a:xfrm>
        </p:spPr>
        <p:txBody>
          <a:bodyPr>
            <a:normAutofit/>
          </a:bodyPr>
          <a:lstStyle/>
          <a:p>
            <a:pPr marL="514350" indent="-514350" algn="just">
              <a:buNone/>
            </a:pPr>
            <a:r>
              <a:rPr lang="hu-HU" sz="2800" dirty="0" smtClean="0">
                <a:solidFill>
                  <a:schemeClr val="bg1">
                    <a:lumMod val="95000"/>
                  </a:schemeClr>
                </a:solidFill>
              </a:rPr>
              <a:t>	Az egyik legegyszerűbb WPF kontrol. Szöveget tudunk megjeleníteni a segítségével.</a:t>
            </a:r>
          </a:p>
          <a:p>
            <a:pPr marL="514350" indent="-514350" algn="just">
              <a:buNone/>
            </a:pPr>
            <a:r>
              <a:rPr lang="hu-HU" sz="2800" dirty="0" smtClean="0">
                <a:solidFill>
                  <a:schemeClr val="bg1">
                    <a:lumMod val="95000"/>
                  </a:schemeClr>
                </a:solidFill>
              </a:rPr>
              <a:t>	</a:t>
            </a:r>
          </a:p>
          <a:p>
            <a:pPr marL="514350" indent="-514350" algn="just">
              <a:buNone/>
            </a:pPr>
            <a:endParaRPr lang="hu-HU" sz="2800" dirty="0" smtClean="0">
              <a:solidFill>
                <a:schemeClr val="bg1">
                  <a:lumMod val="95000"/>
                </a:schemeClr>
              </a:solidFill>
            </a:endParaRPr>
          </a:p>
          <a:p>
            <a:pPr marL="514350" indent="-514350" algn="just">
              <a:buNone/>
            </a:pPr>
            <a:r>
              <a:rPr lang="hu-HU" sz="2800" dirty="0" smtClean="0">
                <a:solidFill>
                  <a:schemeClr val="bg1">
                    <a:lumMod val="95000"/>
                  </a:schemeClr>
                </a:solidFill>
              </a:rPr>
              <a:t>	</a:t>
            </a:r>
          </a:p>
          <a:p>
            <a:pPr marL="514350" indent="-514350" algn="just">
              <a:buNone/>
            </a:pPr>
            <a:r>
              <a:rPr lang="hu-HU" sz="2800" dirty="0" smtClean="0">
                <a:solidFill>
                  <a:schemeClr val="bg1">
                    <a:lumMod val="95000"/>
                  </a:schemeClr>
                </a:solidFill>
              </a:rPr>
              <a:t>	A szöveget formázhatjuk is.</a:t>
            </a:r>
            <a:endParaRPr lang="hu-HU" sz="2400" dirty="0" smtClean="0">
              <a:solidFill>
                <a:schemeClr val="bg1">
                  <a:lumMod val="95000"/>
                </a:schemeClr>
              </a:solidFill>
            </a:endParaRPr>
          </a:p>
        </p:txBody>
      </p:sp>
      <p:sp>
        <p:nvSpPr>
          <p:cNvPr id="4" name="Szövegdoboz 3"/>
          <p:cNvSpPr txBox="1"/>
          <p:nvPr/>
        </p:nvSpPr>
        <p:spPr>
          <a:xfrm>
            <a:off x="1071538" y="1835339"/>
            <a:ext cx="7358114" cy="307777"/>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n-US" sz="1400" dirty="0" smtClean="0">
                <a:solidFill>
                  <a:srgbClr val="0000FF"/>
                </a:solidFill>
              </a:rPr>
              <a:t>&lt;</a:t>
            </a:r>
            <a:r>
              <a:rPr lang="en-US" sz="1400" dirty="0" err="1" smtClean="0">
                <a:solidFill>
                  <a:srgbClr val="A31515"/>
                </a:solidFill>
              </a:rPr>
              <a:t>TextBlock</a:t>
            </a:r>
            <a:r>
              <a:rPr lang="en-US" sz="1400" dirty="0" smtClean="0">
                <a:solidFill>
                  <a:srgbClr val="FF0000"/>
                </a:solidFill>
              </a:rPr>
              <a:t> Name</a:t>
            </a:r>
            <a:r>
              <a:rPr lang="en-US" sz="1400" dirty="0" smtClean="0">
                <a:solidFill>
                  <a:srgbClr val="0000FF"/>
                </a:solidFill>
              </a:rPr>
              <a:t>="txtBlock1"&gt;</a:t>
            </a:r>
            <a:r>
              <a:rPr lang="en-US" sz="1400" dirty="0" smtClean="0">
                <a:solidFill>
                  <a:srgbClr val="A31515"/>
                </a:solidFill>
              </a:rPr>
              <a:t>Windows Presentation Foundation</a:t>
            </a:r>
            <a:r>
              <a:rPr lang="en-US" sz="1400" dirty="0" smtClean="0">
                <a:solidFill>
                  <a:srgbClr val="0000FF"/>
                </a:solidFill>
              </a:rPr>
              <a:t>&lt;/</a:t>
            </a:r>
            <a:r>
              <a:rPr lang="en-US" sz="1400" dirty="0" err="1" smtClean="0">
                <a:solidFill>
                  <a:srgbClr val="A31515"/>
                </a:solidFill>
              </a:rPr>
              <a:t>TextBlock</a:t>
            </a:r>
            <a:r>
              <a:rPr lang="en-US" sz="1400" dirty="0" smtClean="0">
                <a:solidFill>
                  <a:srgbClr val="0000FF"/>
                </a:solidFill>
              </a:rPr>
              <a:t>&gt;</a:t>
            </a:r>
            <a:endParaRPr lang="hu-HU" sz="1400" dirty="0" smtClean="0">
              <a:solidFill>
                <a:schemeClr val="tx1"/>
              </a:solidFill>
            </a:endParaRPr>
          </a:p>
        </p:txBody>
      </p:sp>
      <p:sp>
        <p:nvSpPr>
          <p:cNvPr id="5" name="Szövegdoboz 4"/>
          <p:cNvSpPr txBox="1"/>
          <p:nvPr/>
        </p:nvSpPr>
        <p:spPr>
          <a:xfrm>
            <a:off x="1071538" y="2500306"/>
            <a:ext cx="7358114" cy="307777"/>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hu-HU" sz="1400" dirty="0" smtClean="0"/>
              <a:t>txtBlock1.Text = </a:t>
            </a:r>
            <a:r>
              <a:rPr lang="hu-HU" sz="1400" dirty="0" smtClean="0">
                <a:solidFill>
                  <a:srgbClr val="A31515"/>
                </a:solidFill>
              </a:rPr>
              <a:t>"WPF is </a:t>
            </a:r>
            <a:r>
              <a:rPr lang="hu-HU" sz="1400" dirty="0" err="1" smtClean="0">
                <a:solidFill>
                  <a:srgbClr val="A31515"/>
                </a:solidFill>
              </a:rPr>
              <a:t>Cool</a:t>
            </a:r>
            <a:r>
              <a:rPr lang="hu-HU" sz="1400" dirty="0" smtClean="0">
                <a:solidFill>
                  <a:srgbClr val="A31515"/>
                </a:solidFill>
              </a:rPr>
              <a:t>!";</a:t>
            </a:r>
            <a:endParaRPr lang="hu-HU" sz="1400" dirty="0" smtClean="0">
              <a:solidFill>
                <a:schemeClr val="tx1"/>
              </a:solidFill>
            </a:endParaRPr>
          </a:p>
        </p:txBody>
      </p:sp>
      <p:sp>
        <p:nvSpPr>
          <p:cNvPr id="6" name="Szövegdoboz 5"/>
          <p:cNvSpPr txBox="1"/>
          <p:nvPr/>
        </p:nvSpPr>
        <p:spPr>
          <a:xfrm>
            <a:off x="1000100" y="3714752"/>
            <a:ext cx="7358114" cy="523220"/>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TextBlock</a:t>
            </a:r>
            <a:r>
              <a:rPr lang="hu-HU" sz="1400" dirty="0" smtClean="0">
                <a:solidFill>
                  <a:srgbClr val="FF0000"/>
                </a:solidFill>
              </a:rPr>
              <a:t> </a:t>
            </a:r>
            <a:r>
              <a:rPr lang="hu-HU" sz="1400" dirty="0" err="1" smtClean="0">
                <a:solidFill>
                  <a:srgbClr val="FF0000"/>
                </a:solidFill>
              </a:rPr>
              <a:t>FontFamily</a:t>
            </a:r>
            <a:r>
              <a:rPr lang="hu-HU" sz="1400" dirty="0" smtClean="0">
                <a:solidFill>
                  <a:srgbClr val="0000FF"/>
                </a:solidFill>
              </a:rPr>
              <a:t>="</a:t>
            </a:r>
            <a:r>
              <a:rPr lang="hu-HU" sz="1400" dirty="0" err="1" smtClean="0">
                <a:solidFill>
                  <a:srgbClr val="0000FF"/>
                </a:solidFill>
              </a:rPr>
              <a:t>Arial</a:t>
            </a:r>
            <a:r>
              <a:rPr lang="hu-HU" sz="1400" dirty="0" smtClean="0">
                <a:solidFill>
                  <a:srgbClr val="0000FF"/>
                </a:solidFill>
              </a:rPr>
              <a:t>"</a:t>
            </a:r>
            <a:r>
              <a:rPr lang="hu-HU" sz="1400" dirty="0" smtClean="0">
                <a:solidFill>
                  <a:srgbClr val="FF0000"/>
                </a:solidFill>
              </a:rPr>
              <a:t> </a:t>
            </a:r>
            <a:r>
              <a:rPr lang="hu-HU" sz="1400" dirty="0" err="1" smtClean="0">
                <a:solidFill>
                  <a:srgbClr val="FF0000"/>
                </a:solidFill>
              </a:rPr>
              <a:t>FontSize</a:t>
            </a:r>
            <a:r>
              <a:rPr lang="hu-HU" sz="1400" dirty="0" smtClean="0">
                <a:solidFill>
                  <a:srgbClr val="0000FF"/>
                </a:solidFill>
              </a:rPr>
              <a:t>="12"</a:t>
            </a:r>
            <a:r>
              <a:rPr lang="hu-HU" sz="1400" dirty="0" smtClean="0">
                <a:solidFill>
                  <a:srgbClr val="FF0000"/>
                </a:solidFill>
              </a:rPr>
              <a:t> </a:t>
            </a:r>
            <a:r>
              <a:rPr lang="hu-HU" sz="1400" dirty="0" err="1" smtClean="0">
                <a:solidFill>
                  <a:srgbClr val="FF0000"/>
                </a:solidFill>
              </a:rPr>
              <a:t>FontStyle</a:t>
            </a:r>
            <a:r>
              <a:rPr lang="hu-HU" sz="1400" dirty="0" smtClean="0">
                <a:solidFill>
                  <a:srgbClr val="0000FF"/>
                </a:solidFill>
              </a:rPr>
              <a:t>="</a:t>
            </a:r>
            <a:r>
              <a:rPr lang="hu-HU" sz="1400" dirty="0" err="1" smtClean="0">
                <a:solidFill>
                  <a:srgbClr val="0000FF"/>
                </a:solidFill>
              </a:rPr>
              <a:t>Italic</a:t>
            </a:r>
            <a:r>
              <a:rPr lang="hu-HU" sz="1400" dirty="0" smtClean="0">
                <a:solidFill>
                  <a:srgbClr val="0000FF"/>
                </a:solidFill>
              </a:rPr>
              <a:t>"</a:t>
            </a:r>
            <a:r>
              <a:rPr lang="hu-HU" sz="1400" dirty="0" smtClean="0">
                <a:solidFill>
                  <a:srgbClr val="FF0000"/>
                </a:solidFill>
              </a:rPr>
              <a:t> </a:t>
            </a:r>
            <a:r>
              <a:rPr lang="hu-HU" sz="1400" dirty="0" err="1" smtClean="0">
                <a:solidFill>
                  <a:srgbClr val="FF0000"/>
                </a:solidFill>
              </a:rPr>
              <a:t>FontWeight</a:t>
            </a:r>
            <a:r>
              <a:rPr lang="hu-HU" sz="1400" dirty="0" smtClean="0">
                <a:solidFill>
                  <a:srgbClr val="0000FF"/>
                </a:solidFill>
              </a:rPr>
              <a:t>="</a:t>
            </a:r>
            <a:r>
              <a:rPr lang="hu-HU" sz="1400" dirty="0" err="1" smtClean="0">
                <a:solidFill>
                  <a:srgbClr val="0000FF"/>
                </a:solidFill>
              </a:rPr>
              <a:t>Bold</a:t>
            </a:r>
            <a:r>
              <a:rPr lang="hu-HU" sz="1400" dirty="0" smtClean="0">
                <a:solidFill>
                  <a:srgbClr val="0000FF"/>
                </a:solidFill>
              </a:rPr>
              <a:t>"</a:t>
            </a:r>
            <a:r>
              <a:rPr lang="hu-HU" sz="1400" dirty="0" smtClean="0">
                <a:solidFill>
                  <a:srgbClr val="FF0000"/>
                </a:solidFill>
              </a:rPr>
              <a:t> </a:t>
            </a:r>
            <a:r>
              <a:rPr lang="hu-HU" sz="1400" dirty="0" err="1" smtClean="0">
                <a:solidFill>
                  <a:srgbClr val="FF0000"/>
                </a:solidFill>
              </a:rPr>
              <a:t>FontStretch</a:t>
            </a:r>
            <a:r>
              <a:rPr lang="hu-HU" sz="1400" dirty="0" smtClean="0">
                <a:solidFill>
                  <a:srgbClr val="0000FF"/>
                </a:solidFill>
              </a:rPr>
              <a:t>="</a:t>
            </a:r>
            <a:r>
              <a:rPr lang="hu-HU" sz="1400" dirty="0" err="1" smtClean="0">
                <a:solidFill>
                  <a:srgbClr val="0000FF"/>
                </a:solidFill>
              </a:rPr>
              <a:t>Normal</a:t>
            </a:r>
            <a:r>
              <a:rPr lang="hu-HU" sz="1400" dirty="0" smtClean="0">
                <a:solidFill>
                  <a:srgbClr val="0000FF"/>
                </a:solidFill>
              </a:rPr>
              <a:t>"&gt; </a:t>
            </a:r>
            <a:r>
              <a:rPr lang="hu-HU" sz="1400" dirty="0" smtClean="0">
                <a:solidFill>
                  <a:srgbClr val="A31515"/>
                </a:solidFill>
              </a:rPr>
              <a:t>Windows </a:t>
            </a:r>
            <a:r>
              <a:rPr lang="hu-HU" sz="1400" dirty="0" err="1" smtClean="0">
                <a:solidFill>
                  <a:srgbClr val="A31515"/>
                </a:solidFill>
              </a:rPr>
              <a:t>Presentation</a:t>
            </a:r>
            <a:r>
              <a:rPr lang="hu-HU" sz="1400" dirty="0" smtClean="0">
                <a:solidFill>
                  <a:srgbClr val="A31515"/>
                </a:solidFill>
              </a:rPr>
              <a:t> </a:t>
            </a:r>
            <a:r>
              <a:rPr lang="hu-HU" sz="1400" dirty="0" err="1" smtClean="0">
                <a:solidFill>
                  <a:srgbClr val="A31515"/>
                </a:solidFill>
              </a:rPr>
              <a:t>Foundation</a:t>
            </a:r>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TextBlock</a:t>
            </a:r>
            <a:r>
              <a:rPr lang="hu-HU" sz="1400" dirty="0" smtClean="0">
                <a:solidFill>
                  <a:srgbClr val="0000FF"/>
                </a:solidFill>
              </a:rPr>
              <a:t>&gt;</a:t>
            </a:r>
            <a:endParaRPr lang="hu-HU" sz="1400" dirty="0" smtClean="0">
              <a:solidFill>
                <a:schemeClr val="tx1"/>
              </a:solidFill>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Image</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5072098"/>
          </a:xfrm>
        </p:spPr>
        <p:txBody>
          <a:bodyPr>
            <a:normAutofit/>
          </a:bodyPr>
          <a:lstStyle/>
          <a:p>
            <a:pPr marL="514350" indent="-514350" algn="just">
              <a:buNone/>
            </a:pPr>
            <a:r>
              <a:rPr lang="hu-HU" sz="2800" dirty="0" smtClean="0">
                <a:solidFill>
                  <a:schemeClr val="bg1">
                    <a:lumMod val="95000"/>
                  </a:schemeClr>
                </a:solidFill>
              </a:rPr>
              <a:t>	Az Image az elsődleges kép megjelenítő </a:t>
            </a:r>
            <a:r>
              <a:rPr lang="hu-HU" sz="2800" dirty="0" err="1" smtClean="0">
                <a:solidFill>
                  <a:schemeClr val="bg1">
                    <a:lumMod val="95000"/>
                  </a:schemeClr>
                </a:solidFill>
              </a:rPr>
              <a:t>control</a:t>
            </a:r>
            <a:r>
              <a:rPr lang="hu-HU" sz="2800" dirty="0" smtClean="0">
                <a:solidFill>
                  <a:schemeClr val="bg1">
                    <a:lumMod val="95000"/>
                  </a:schemeClr>
                </a:solidFill>
              </a:rPr>
              <a:t>. Legfontosabb tulajdonsága a </a:t>
            </a:r>
            <a:r>
              <a:rPr lang="hu-HU" sz="2800" u="sng" dirty="0" err="1" smtClean="0">
                <a:solidFill>
                  <a:schemeClr val="bg1">
                    <a:lumMod val="95000"/>
                  </a:schemeClr>
                </a:solidFill>
              </a:rPr>
              <a:t>Source</a:t>
            </a:r>
            <a:r>
              <a:rPr lang="hu-HU" sz="2800" dirty="0" smtClean="0">
                <a:solidFill>
                  <a:schemeClr val="bg1">
                    <a:lumMod val="95000"/>
                  </a:schemeClr>
                </a:solidFill>
              </a:rPr>
              <a:t>, amelynek a segítségével megadhatjuk a kép fájl helyét. </a:t>
            </a:r>
            <a:r>
              <a:rPr lang="hu-HU" sz="2800" i="1" dirty="0" err="1" smtClean="0">
                <a:solidFill>
                  <a:schemeClr val="bg1">
                    <a:lumMod val="95000"/>
                  </a:schemeClr>
                </a:solidFill>
              </a:rPr>
              <a:t>ImageSource</a:t>
            </a:r>
            <a:r>
              <a:rPr lang="hu-HU" sz="2800" dirty="0" smtClean="0">
                <a:solidFill>
                  <a:schemeClr val="bg1">
                    <a:lumMod val="95000"/>
                  </a:schemeClr>
                </a:solidFill>
              </a:rPr>
              <a:t> –</a:t>
            </a:r>
            <a:r>
              <a:rPr lang="hu-HU" sz="2800" dirty="0" err="1" smtClean="0">
                <a:solidFill>
                  <a:schemeClr val="bg1">
                    <a:lumMod val="95000"/>
                  </a:schemeClr>
                </a:solidFill>
              </a:rPr>
              <a:t>ot</a:t>
            </a:r>
            <a:r>
              <a:rPr lang="hu-HU" sz="2800" dirty="0" smtClean="0">
                <a:solidFill>
                  <a:schemeClr val="bg1">
                    <a:lumMod val="95000"/>
                  </a:schemeClr>
                </a:solidFill>
              </a:rPr>
              <a:t> vár, de </a:t>
            </a:r>
            <a:r>
              <a:rPr lang="hu-HU" sz="2800" dirty="0" err="1" smtClean="0">
                <a:solidFill>
                  <a:schemeClr val="bg1">
                    <a:lumMod val="95000"/>
                  </a:schemeClr>
                </a:solidFill>
              </a:rPr>
              <a:t>XAML-ben</a:t>
            </a:r>
            <a:r>
              <a:rPr lang="hu-HU" sz="2800" dirty="0" smtClean="0">
                <a:solidFill>
                  <a:schemeClr val="bg1">
                    <a:lumMod val="95000"/>
                  </a:schemeClr>
                </a:solidFill>
              </a:rPr>
              <a:t> </a:t>
            </a:r>
            <a:r>
              <a:rPr lang="hu-HU" sz="2800" i="1" dirty="0" smtClean="0">
                <a:solidFill>
                  <a:schemeClr val="bg1">
                    <a:lumMod val="95000"/>
                  </a:schemeClr>
                </a:solidFill>
              </a:rPr>
              <a:t>URI</a:t>
            </a:r>
            <a:r>
              <a:rPr lang="hu-HU" sz="2800" dirty="0" smtClean="0">
                <a:solidFill>
                  <a:schemeClr val="bg1">
                    <a:lumMod val="95000"/>
                  </a:schemeClr>
                </a:solidFill>
              </a:rPr>
              <a:t> címet is megadhatunk a számára</a:t>
            </a:r>
            <a:r>
              <a:rPr lang="hu-HU" sz="2400" i="1" dirty="0" smtClean="0">
                <a:solidFill>
                  <a:schemeClr val="bg1">
                    <a:lumMod val="95000"/>
                  </a:schemeClr>
                </a:solidFill>
              </a:rPr>
              <a:t>.</a:t>
            </a:r>
          </a:p>
          <a:p>
            <a:pPr marL="514350" indent="-514350" algn="just">
              <a:buNone/>
            </a:pPr>
            <a:r>
              <a:rPr lang="hu-HU" sz="2400" i="1" dirty="0" smtClean="0">
                <a:solidFill>
                  <a:schemeClr val="bg1">
                    <a:lumMod val="95000"/>
                  </a:schemeClr>
                </a:solidFill>
              </a:rPr>
              <a:t>	 (Az URI lehet egy lokális cím a helyi gépen, vagy egy webről elérhető kép címe is)</a:t>
            </a:r>
            <a:endParaRPr lang="hu-HU" sz="2800" i="1" dirty="0" smtClean="0">
              <a:solidFill>
                <a:schemeClr val="bg1">
                  <a:lumMod val="95000"/>
                </a:schemeClr>
              </a:solidFill>
            </a:endParaRPr>
          </a:p>
          <a:p>
            <a:pPr marL="514350" indent="-514350">
              <a:buNone/>
            </a:pPr>
            <a:endParaRPr lang="hu-HU" sz="2800" dirty="0" smtClean="0">
              <a:solidFill>
                <a:schemeClr val="bg1">
                  <a:lumMod val="95000"/>
                </a:schemeClr>
              </a:solidFill>
            </a:endParaRPr>
          </a:p>
          <a:p>
            <a:pPr marL="514350" indent="-514350">
              <a:buNone/>
            </a:pPr>
            <a:r>
              <a:rPr lang="hu-HU" sz="2800" dirty="0" smtClean="0">
                <a:solidFill>
                  <a:schemeClr val="bg1">
                    <a:lumMod val="95000"/>
                  </a:schemeClr>
                </a:solidFill>
              </a:rPr>
              <a:t>	</a:t>
            </a:r>
          </a:p>
          <a:p>
            <a:pPr marL="514350" indent="-514350">
              <a:buNone/>
            </a:pPr>
            <a:endParaRPr lang="hu-HU" sz="2400" u="sng" dirty="0" smtClean="0">
              <a:solidFill>
                <a:schemeClr val="bg1">
                  <a:lumMod val="95000"/>
                </a:schemeClr>
              </a:solidFill>
            </a:endParaRPr>
          </a:p>
        </p:txBody>
      </p:sp>
      <p:sp>
        <p:nvSpPr>
          <p:cNvPr id="7" name="Szövegdoboz 6"/>
          <p:cNvSpPr txBox="1"/>
          <p:nvPr/>
        </p:nvSpPr>
        <p:spPr>
          <a:xfrm>
            <a:off x="1071538" y="3978479"/>
            <a:ext cx="3786214" cy="307777"/>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400" dirty="0" smtClean="0">
                <a:solidFill>
                  <a:srgbClr val="0000FF"/>
                </a:solidFill>
              </a:rPr>
              <a:t>&lt;</a:t>
            </a:r>
            <a:r>
              <a:rPr lang="hu-HU" sz="1400" dirty="0" smtClean="0">
                <a:solidFill>
                  <a:srgbClr val="A31515"/>
                </a:solidFill>
              </a:rPr>
              <a:t>Image</a:t>
            </a:r>
            <a:r>
              <a:rPr lang="hu-HU" sz="1400" dirty="0" smtClean="0">
                <a:solidFill>
                  <a:srgbClr val="FF0000"/>
                </a:solidFill>
              </a:rPr>
              <a:t> </a:t>
            </a:r>
            <a:r>
              <a:rPr lang="hu-HU" sz="1400" dirty="0" err="1" smtClean="0">
                <a:solidFill>
                  <a:srgbClr val="FF0000"/>
                </a:solidFill>
              </a:rPr>
              <a:t>Source</a:t>
            </a:r>
            <a:r>
              <a:rPr lang="hu-HU" sz="1400" dirty="0" smtClean="0">
                <a:solidFill>
                  <a:srgbClr val="0000FF"/>
                </a:solidFill>
              </a:rPr>
              <a:t>="C:\</a:t>
            </a:r>
            <a:r>
              <a:rPr lang="hu-HU" sz="1400" dirty="0" err="1" smtClean="0">
                <a:solidFill>
                  <a:srgbClr val="0000FF"/>
                </a:solidFill>
              </a:rPr>
              <a:t>Pictures</a:t>
            </a:r>
            <a:r>
              <a:rPr lang="hu-HU" sz="1400" dirty="0" smtClean="0">
                <a:solidFill>
                  <a:srgbClr val="0000FF"/>
                </a:solidFill>
              </a:rPr>
              <a:t>\</a:t>
            </a:r>
            <a:r>
              <a:rPr lang="hu-HU" sz="1400" dirty="0" err="1" smtClean="0">
                <a:solidFill>
                  <a:srgbClr val="0000FF"/>
                </a:solidFill>
              </a:rPr>
              <a:t>Wpf.jpg</a:t>
            </a:r>
            <a:r>
              <a:rPr lang="hu-HU" sz="1400" dirty="0" smtClean="0">
                <a:solidFill>
                  <a:srgbClr val="0000FF"/>
                </a:solidFill>
              </a:rPr>
              <a:t>" /&gt;</a:t>
            </a:r>
            <a:endParaRPr lang="hu-HU" sz="1400" dirty="0" smtClean="0">
              <a:solidFill>
                <a:schemeClr val="tx1"/>
              </a:solidFill>
            </a:endParaRPr>
          </a:p>
        </p:txBody>
      </p:sp>
      <p:pic>
        <p:nvPicPr>
          <p:cNvPr id="1026" name="Picture 2"/>
          <p:cNvPicPr>
            <a:picLocks noChangeAspect="1" noChangeArrowheads="1"/>
          </p:cNvPicPr>
          <p:nvPr/>
        </p:nvPicPr>
        <p:blipFill>
          <a:blip r:embed="rId2" cstate="print"/>
          <a:srcRect/>
          <a:stretch>
            <a:fillRect/>
          </a:stretch>
        </p:blipFill>
        <p:spPr bwMode="auto">
          <a:xfrm>
            <a:off x="5643570" y="3500438"/>
            <a:ext cx="2857500" cy="2857500"/>
          </a:xfrm>
          <a:prstGeom prst="rect">
            <a:avLst/>
          </a:prstGeom>
          <a:noFill/>
          <a:ln w="9525">
            <a:noFill/>
            <a:miter lim="800000"/>
            <a:headEnd/>
            <a:tailEnd/>
          </a:ln>
          <a:effectLst>
            <a:softEdge rad="31750"/>
          </a:effectLst>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Image.Stretch</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1214446"/>
          </a:xfrm>
        </p:spPr>
        <p:txBody>
          <a:bodyPr>
            <a:normAutofit fontScale="92500" lnSpcReduction="20000"/>
          </a:bodyPr>
          <a:lstStyle/>
          <a:p>
            <a:pPr marL="514350" indent="-514350">
              <a:buNone/>
            </a:pPr>
            <a:r>
              <a:rPr lang="hu-HU" sz="2800" dirty="0" smtClean="0">
                <a:solidFill>
                  <a:schemeClr val="bg1">
                    <a:lumMod val="95000"/>
                  </a:schemeClr>
                </a:solidFill>
              </a:rPr>
              <a:t>	Ez a tulajdonság meghatározza, hogy a kép milyen módon jelenjen meg az Image kontrolban. </a:t>
            </a:r>
          </a:p>
          <a:p>
            <a:pPr marL="514350" indent="-514350">
              <a:buNone/>
            </a:pPr>
            <a:r>
              <a:rPr lang="hu-HU" sz="2800" dirty="0" smtClean="0">
                <a:solidFill>
                  <a:schemeClr val="bg1">
                    <a:lumMod val="95000"/>
                  </a:schemeClr>
                </a:solidFill>
              </a:rPr>
              <a:t>	</a:t>
            </a:r>
          </a:p>
          <a:p>
            <a:pPr marL="514350" indent="-514350">
              <a:buNone/>
            </a:pPr>
            <a:endParaRPr lang="hu-HU" sz="2400" u="sng" dirty="0" smtClean="0">
              <a:solidFill>
                <a:schemeClr val="bg1">
                  <a:lumMod val="95000"/>
                </a:schemeClr>
              </a:solidFill>
            </a:endParaRPr>
          </a:p>
        </p:txBody>
      </p:sp>
      <p:graphicFrame>
        <p:nvGraphicFramePr>
          <p:cNvPr id="6" name="Táblázat 5"/>
          <p:cNvGraphicFramePr>
            <a:graphicFrameLocks noGrp="1"/>
          </p:cNvGraphicFramePr>
          <p:nvPr/>
        </p:nvGraphicFramePr>
        <p:xfrm>
          <a:off x="0" y="1928802"/>
          <a:ext cx="9144000" cy="4929198"/>
        </p:xfrm>
        <a:graphic>
          <a:graphicData uri="http://schemas.openxmlformats.org/drawingml/2006/table">
            <a:tbl>
              <a:tblPr>
                <a:tableStyleId>{5C22544A-7EE6-4342-B048-85BDC9FD1C3A}</a:tableStyleId>
              </a:tblPr>
              <a:tblGrid>
                <a:gridCol w="1643042"/>
                <a:gridCol w="4452958"/>
                <a:gridCol w="3048000"/>
              </a:tblGrid>
              <a:tr h="1191996">
                <a:tc>
                  <a:txBody>
                    <a:bodyPr/>
                    <a:lstStyle/>
                    <a:p>
                      <a:pPr algn="ctr"/>
                      <a:r>
                        <a:rPr lang="hu-HU" b="1" dirty="0" err="1" smtClean="0">
                          <a:solidFill>
                            <a:schemeClr val="bg1"/>
                          </a:solidFill>
                        </a:rPr>
                        <a:t>None</a:t>
                      </a:r>
                      <a:endParaRPr lang="hu-HU" b="1"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noFill/>
                  </a:tcPr>
                </a:tc>
                <a:tc>
                  <a:txBody>
                    <a:bodyPr/>
                    <a:lstStyle/>
                    <a:p>
                      <a:pPr algn="just"/>
                      <a:r>
                        <a:rPr lang="hu-HU" dirty="0" smtClean="0">
                          <a:solidFill>
                            <a:schemeClr val="bg1"/>
                          </a:solidFill>
                        </a:rPr>
                        <a:t>A kép az eredeti méretében jelenik meg. Ha szükséges a kép</a:t>
                      </a:r>
                      <a:r>
                        <a:rPr lang="hu-HU" baseline="0" dirty="0" smtClean="0">
                          <a:solidFill>
                            <a:schemeClr val="bg1"/>
                          </a:solidFill>
                        </a:rPr>
                        <a:t> többi részét levágja, és a rendelkezésre álló helyet tölti ki.</a:t>
                      </a:r>
                      <a:endParaRPr lang="hu-HU"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noFill/>
                  </a:tcPr>
                </a:tc>
                <a:tc>
                  <a:txBody>
                    <a:bodyPr/>
                    <a:lstStyle/>
                    <a:p>
                      <a:endParaRPr lang="hu-H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noFill/>
                  </a:tcPr>
                </a:tc>
              </a:tr>
              <a:tr h="1017164">
                <a:tc>
                  <a:txBody>
                    <a:bodyPr/>
                    <a:lstStyle/>
                    <a:p>
                      <a:pPr algn="ctr"/>
                      <a:r>
                        <a:rPr lang="hu-HU" b="1" dirty="0" err="1" smtClean="0">
                          <a:solidFill>
                            <a:schemeClr val="bg1"/>
                          </a:solidFill>
                        </a:rPr>
                        <a:t>Fill</a:t>
                      </a:r>
                      <a:endParaRPr lang="hu-HU" b="1"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noFill/>
                  </a:tcPr>
                </a:tc>
                <a:tc>
                  <a:txBody>
                    <a:bodyPr/>
                    <a:lstStyle/>
                    <a:p>
                      <a:pPr algn="just"/>
                      <a:r>
                        <a:rPr lang="hu-HU" dirty="0" smtClean="0">
                          <a:solidFill>
                            <a:schemeClr val="bg1"/>
                          </a:solidFill>
                        </a:rPr>
                        <a:t>A kép újraméreteződik</a:t>
                      </a:r>
                      <a:r>
                        <a:rPr lang="hu-HU" baseline="0" dirty="0" smtClean="0">
                          <a:solidFill>
                            <a:schemeClr val="bg1"/>
                          </a:solidFill>
                        </a:rPr>
                        <a:t> (ha szükséges) , és pont az Image kontrol méretéhez igazítja a képet.</a:t>
                      </a:r>
                      <a:endParaRPr lang="hu-HU"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noFill/>
                  </a:tcPr>
                </a:tc>
                <a:tc>
                  <a:txBody>
                    <a:bodyPr/>
                    <a:lstStyle/>
                    <a:p>
                      <a:endParaRPr lang="hu-H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noFill/>
                  </a:tcPr>
                </a:tc>
              </a:tr>
              <a:tr h="1322314">
                <a:tc>
                  <a:txBody>
                    <a:bodyPr/>
                    <a:lstStyle/>
                    <a:p>
                      <a:pPr algn="ctr"/>
                      <a:r>
                        <a:rPr lang="hu-HU" b="1" dirty="0" smtClean="0">
                          <a:solidFill>
                            <a:schemeClr val="bg1"/>
                          </a:solidFill>
                        </a:rPr>
                        <a:t>Uniform</a:t>
                      </a:r>
                      <a:endParaRPr lang="hu-HU" b="1"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noFill/>
                  </a:tcPr>
                </a:tc>
                <a:tc>
                  <a:txBody>
                    <a:bodyPr/>
                    <a:lstStyle/>
                    <a:p>
                      <a:pPr algn="just"/>
                      <a:r>
                        <a:rPr lang="hu-HU" dirty="0" smtClean="0">
                          <a:solidFill>
                            <a:schemeClr val="bg1"/>
                          </a:solidFill>
                        </a:rPr>
                        <a:t>A kép újraméreteződik</a:t>
                      </a:r>
                      <a:r>
                        <a:rPr lang="hu-HU" baseline="0" dirty="0" smtClean="0">
                          <a:solidFill>
                            <a:schemeClr val="bg1"/>
                          </a:solidFill>
                        </a:rPr>
                        <a:t> méretarányosan, és nem vág le a kép méretéből. Viszont, ha nem megfelelő az Image kontrol és a kép aránya, a szélek üresek maradnak.</a:t>
                      </a:r>
                      <a:endParaRPr lang="hu-HU"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noFill/>
                  </a:tcPr>
                </a:tc>
                <a:tc>
                  <a:txBody>
                    <a:bodyPr/>
                    <a:lstStyle/>
                    <a:p>
                      <a:endParaRPr lang="hu-H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noFill/>
                  </a:tcPr>
                </a:tc>
              </a:tr>
              <a:tr h="1397724">
                <a:tc>
                  <a:txBody>
                    <a:bodyPr/>
                    <a:lstStyle/>
                    <a:p>
                      <a:pPr algn="ctr"/>
                      <a:r>
                        <a:rPr lang="hu-HU" b="1" dirty="0" err="1" smtClean="0">
                          <a:solidFill>
                            <a:schemeClr val="bg1"/>
                          </a:solidFill>
                        </a:rPr>
                        <a:t>UniformToFill</a:t>
                      </a:r>
                      <a:endParaRPr lang="hu-HU" b="1"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noFill/>
                  </a:tcPr>
                </a:tc>
                <a:tc>
                  <a:txBody>
                    <a:bodyPr/>
                    <a:lstStyle/>
                    <a:p>
                      <a:pPr algn="just"/>
                      <a:r>
                        <a:rPr lang="hu-HU" dirty="0" smtClean="0">
                          <a:solidFill>
                            <a:schemeClr val="bg1"/>
                          </a:solidFill>
                        </a:rPr>
                        <a:t>A kép újraméreteződik</a:t>
                      </a:r>
                      <a:r>
                        <a:rPr lang="hu-HU" baseline="0" dirty="0" smtClean="0">
                          <a:solidFill>
                            <a:schemeClr val="bg1"/>
                          </a:solidFill>
                        </a:rPr>
                        <a:t> méretarányosan, és ha szüksége le vág le a méretéből, hogy pont benne legyen az image kontrolban. </a:t>
                      </a:r>
                      <a:endParaRPr lang="hu-HU"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noFill/>
                  </a:tcPr>
                </a:tc>
                <a:tc>
                  <a:txBody>
                    <a:bodyPr/>
                    <a:lstStyle/>
                    <a:p>
                      <a:endParaRPr lang="hu-H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noFill/>
                  </a:tcPr>
                </a:tc>
              </a:tr>
            </a:tbl>
          </a:graphicData>
        </a:graphic>
      </p:graphicFrame>
      <p:pic>
        <p:nvPicPr>
          <p:cNvPr id="2051" name="Picture 3"/>
          <p:cNvPicPr>
            <a:picLocks noChangeAspect="1" noChangeArrowheads="1"/>
          </p:cNvPicPr>
          <p:nvPr/>
        </p:nvPicPr>
        <p:blipFill>
          <a:blip r:embed="rId2" cstate="print"/>
          <a:srcRect/>
          <a:stretch>
            <a:fillRect/>
          </a:stretch>
        </p:blipFill>
        <p:spPr bwMode="auto">
          <a:xfrm>
            <a:off x="-3571932" y="4143380"/>
            <a:ext cx="3400425" cy="1933575"/>
          </a:xfrm>
          <a:prstGeom prst="rect">
            <a:avLst/>
          </a:prstGeom>
          <a:noFill/>
          <a:ln w="9525">
            <a:noFill/>
            <a:miter lim="800000"/>
            <a:headEnd/>
            <a:tailEnd/>
          </a:ln>
        </p:spPr>
      </p:pic>
      <p:pic>
        <p:nvPicPr>
          <p:cNvPr id="2052" name="Picture 4"/>
          <p:cNvPicPr>
            <a:picLocks noChangeAspect="1" noChangeArrowheads="1"/>
          </p:cNvPicPr>
          <p:nvPr/>
        </p:nvPicPr>
        <p:blipFill>
          <a:blip r:embed="rId3" cstate="print"/>
          <a:srcRect/>
          <a:stretch>
            <a:fillRect/>
          </a:stretch>
        </p:blipFill>
        <p:spPr bwMode="auto">
          <a:xfrm>
            <a:off x="9858412" y="285728"/>
            <a:ext cx="2295525" cy="2609850"/>
          </a:xfrm>
          <a:prstGeom prst="rect">
            <a:avLst/>
          </a:prstGeom>
          <a:noFill/>
          <a:ln w="9525">
            <a:noFill/>
            <a:miter lim="800000"/>
            <a:headEnd/>
            <a:tailEnd/>
          </a:ln>
        </p:spPr>
      </p:pic>
      <p:pic>
        <p:nvPicPr>
          <p:cNvPr id="2053" name="Picture 5"/>
          <p:cNvPicPr>
            <a:picLocks noChangeAspect="1" noChangeArrowheads="1"/>
          </p:cNvPicPr>
          <p:nvPr/>
        </p:nvPicPr>
        <p:blipFill>
          <a:blip r:embed="rId4" cstate="print"/>
          <a:srcRect/>
          <a:stretch>
            <a:fillRect/>
          </a:stretch>
        </p:blipFill>
        <p:spPr bwMode="auto">
          <a:xfrm>
            <a:off x="9501222" y="3214686"/>
            <a:ext cx="2914650" cy="3181350"/>
          </a:xfrm>
          <a:prstGeom prst="rect">
            <a:avLst/>
          </a:prstGeom>
          <a:noFill/>
          <a:ln w="9525">
            <a:noFill/>
            <a:miter lim="800000"/>
            <a:headEnd/>
            <a:tailEnd/>
          </a:ln>
        </p:spPr>
      </p:pic>
      <p:pic>
        <p:nvPicPr>
          <p:cNvPr id="11" name="Picture 2"/>
          <p:cNvPicPr>
            <a:picLocks noChangeAspect="1" noChangeArrowheads="1"/>
          </p:cNvPicPr>
          <p:nvPr/>
        </p:nvPicPr>
        <p:blipFill>
          <a:blip r:embed="rId5" cstate="print"/>
          <a:srcRect/>
          <a:stretch>
            <a:fillRect/>
          </a:stretch>
        </p:blipFill>
        <p:spPr bwMode="auto">
          <a:xfrm>
            <a:off x="7143762" y="2000228"/>
            <a:ext cx="1000144" cy="1000144"/>
          </a:xfrm>
          <a:prstGeom prst="rect">
            <a:avLst/>
          </a:prstGeom>
          <a:noFill/>
          <a:ln w="9525">
            <a:noFill/>
            <a:miter lim="800000"/>
            <a:headEnd/>
            <a:tailEnd/>
          </a:ln>
        </p:spPr>
      </p:pic>
      <p:pic>
        <p:nvPicPr>
          <p:cNvPr id="12" name="Picture 3"/>
          <p:cNvPicPr>
            <a:picLocks noChangeAspect="1" noChangeArrowheads="1"/>
          </p:cNvPicPr>
          <p:nvPr/>
        </p:nvPicPr>
        <p:blipFill>
          <a:blip r:embed="rId2" cstate="print"/>
          <a:srcRect/>
          <a:stretch>
            <a:fillRect/>
          </a:stretch>
        </p:blipFill>
        <p:spPr bwMode="auto">
          <a:xfrm>
            <a:off x="6929454" y="3211052"/>
            <a:ext cx="1428760" cy="812432"/>
          </a:xfrm>
          <a:prstGeom prst="rect">
            <a:avLst/>
          </a:prstGeom>
          <a:noFill/>
          <a:ln w="9525">
            <a:noFill/>
            <a:miter lim="800000"/>
            <a:headEnd/>
            <a:tailEnd/>
          </a:ln>
        </p:spPr>
      </p:pic>
      <p:pic>
        <p:nvPicPr>
          <p:cNvPr id="13" name="Picture 4"/>
          <p:cNvPicPr>
            <a:picLocks noChangeAspect="1" noChangeArrowheads="1"/>
          </p:cNvPicPr>
          <p:nvPr/>
        </p:nvPicPr>
        <p:blipFill>
          <a:blip r:embed="rId3" cstate="print"/>
          <a:srcRect/>
          <a:stretch>
            <a:fillRect/>
          </a:stretch>
        </p:blipFill>
        <p:spPr bwMode="auto">
          <a:xfrm>
            <a:off x="7179487" y="4234164"/>
            <a:ext cx="928694" cy="1055859"/>
          </a:xfrm>
          <a:prstGeom prst="rect">
            <a:avLst/>
          </a:prstGeom>
          <a:noFill/>
          <a:ln w="9525">
            <a:noFill/>
            <a:miter lim="800000"/>
            <a:headEnd/>
            <a:tailEnd/>
          </a:ln>
        </p:spPr>
      </p:pic>
      <p:pic>
        <p:nvPicPr>
          <p:cNvPr id="14" name="Picture 5"/>
          <p:cNvPicPr>
            <a:picLocks noChangeAspect="1" noChangeArrowheads="1"/>
          </p:cNvPicPr>
          <p:nvPr/>
        </p:nvPicPr>
        <p:blipFill>
          <a:blip r:embed="rId4" cstate="print"/>
          <a:srcRect/>
          <a:stretch>
            <a:fillRect/>
          </a:stretch>
        </p:blipFill>
        <p:spPr bwMode="auto">
          <a:xfrm>
            <a:off x="7087516" y="5500702"/>
            <a:ext cx="1112637" cy="1214446"/>
          </a:xfrm>
          <a:prstGeom prst="rect">
            <a:avLst/>
          </a:prstGeom>
          <a:noFill/>
          <a:ln w="9525">
            <a:noFill/>
            <a:miter lim="800000"/>
            <a:headEnd/>
            <a:tailEnd/>
          </a:ln>
        </p:spPr>
      </p:pic>
      <p:pic>
        <p:nvPicPr>
          <p:cNvPr id="2050" name="Picture 2"/>
          <p:cNvPicPr>
            <a:picLocks noChangeAspect="1" noChangeArrowheads="1"/>
          </p:cNvPicPr>
          <p:nvPr/>
        </p:nvPicPr>
        <p:blipFill>
          <a:blip r:embed="rId6" cstate="print"/>
          <a:srcRect/>
          <a:stretch>
            <a:fillRect/>
          </a:stretch>
        </p:blipFill>
        <p:spPr bwMode="auto">
          <a:xfrm>
            <a:off x="-3357618" y="428604"/>
            <a:ext cx="2857500" cy="2857500"/>
          </a:xfrm>
          <a:prstGeom prst="rect">
            <a:avLst/>
          </a:prstGeom>
          <a:noFill/>
          <a:ln w="9525">
            <a:noFill/>
            <a:miter lim="800000"/>
            <a:headEnd/>
            <a:tailEnd/>
          </a:ln>
          <a:effectLst>
            <a:softEdge rad="31750"/>
          </a:effectLst>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TextBox</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0" y="571480"/>
            <a:ext cx="8686800" cy="2786082"/>
          </a:xfrm>
        </p:spPr>
        <p:txBody>
          <a:bodyPr>
            <a:normAutofit/>
          </a:bodyPr>
          <a:lstStyle/>
          <a:p>
            <a:pPr marL="514350" indent="-514350" algn="just">
              <a:buNone/>
            </a:pPr>
            <a:r>
              <a:rPr lang="hu-HU" sz="2800" dirty="0" smtClean="0">
                <a:solidFill>
                  <a:schemeClr val="bg1">
                    <a:lumMod val="95000"/>
                  </a:schemeClr>
                </a:solidFill>
              </a:rPr>
              <a:t>	Az egyik leggyakrabban használt </a:t>
            </a:r>
            <a:r>
              <a:rPr lang="hu-HU" sz="2800" dirty="0" err="1" smtClean="0">
                <a:solidFill>
                  <a:schemeClr val="bg1">
                    <a:lumMod val="95000"/>
                  </a:schemeClr>
                </a:solidFill>
              </a:rPr>
              <a:t>control</a:t>
            </a:r>
            <a:r>
              <a:rPr lang="hu-HU" sz="2800" dirty="0" smtClean="0">
                <a:solidFill>
                  <a:schemeClr val="bg1">
                    <a:lumMod val="95000"/>
                  </a:schemeClr>
                </a:solidFill>
              </a:rPr>
              <a:t>. Szövegeket szerkeszthetünk, és jeleníthetünk meg a segítségével. </a:t>
            </a:r>
            <a:br>
              <a:rPr lang="hu-HU" sz="2800" dirty="0" smtClean="0">
                <a:solidFill>
                  <a:schemeClr val="bg1">
                    <a:lumMod val="95000"/>
                  </a:schemeClr>
                </a:solidFill>
              </a:rPr>
            </a:br>
            <a:r>
              <a:rPr lang="hu-HU" sz="2800" dirty="0" smtClean="0">
                <a:solidFill>
                  <a:schemeClr val="bg1">
                    <a:lumMod val="95000"/>
                  </a:schemeClr>
                </a:solidFill>
              </a:rPr>
              <a:t/>
            </a:r>
            <a:br>
              <a:rPr lang="hu-HU" sz="2800" dirty="0" smtClean="0">
                <a:solidFill>
                  <a:schemeClr val="bg1">
                    <a:lumMod val="95000"/>
                  </a:schemeClr>
                </a:solidFill>
              </a:rPr>
            </a:br>
            <a:endParaRPr lang="hu-HU" sz="2800" dirty="0" smtClean="0">
              <a:solidFill>
                <a:schemeClr val="bg1">
                  <a:lumMod val="95000"/>
                </a:schemeClr>
              </a:solidFill>
            </a:endParaRPr>
          </a:p>
          <a:p>
            <a:pPr marL="514350" indent="-514350" algn="just">
              <a:buNone/>
            </a:pPr>
            <a:r>
              <a:rPr lang="hu-HU" sz="2800" dirty="0" smtClean="0">
                <a:solidFill>
                  <a:schemeClr val="bg1">
                    <a:lumMod val="95000"/>
                  </a:schemeClr>
                </a:solidFill>
              </a:rPr>
              <a:t>	Fontosabb tulajdonságok:</a:t>
            </a:r>
          </a:p>
        </p:txBody>
      </p:sp>
      <p:sp>
        <p:nvSpPr>
          <p:cNvPr id="6" name="Szövegdoboz 5"/>
          <p:cNvSpPr txBox="1"/>
          <p:nvPr/>
        </p:nvSpPr>
        <p:spPr>
          <a:xfrm>
            <a:off x="571472" y="1714488"/>
            <a:ext cx="7858180" cy="523220"/>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TextBlock</a:t>
            </a:r>
            <a:r>
              <a:rPr lang="hu-HU" sz="1400" dirty="0" smtClean="0">
                <a:solidFill>
                  <a:srgbClr val="FF0000"/>
                </a:solidFill>
              </a:rPr>
              <a:t> </a:t>
            </a:r>
            <a:r>
              <a:rPr lang="hu-HU" sz="1400" dirty="0" err="1" smtClean="0">
                <a:solidFill>
                  <a:srgbClr val="FF0000"/>
                </a:solidFill>
              </a:rPr>
              <a:t>FontFamily</a:t>
            </a:r>
            <a:r>
              <a:rPr lang="hu-HU" sz="1400" dirty="0" smtClean="0">
                <a:solidFill>
                  <a:srgbClr val="0000FF"/>
                </a:solidFill>
              </a:rPr>
              <a:t>="</a:t>
            </a:r>
            <a:r>
              <a:rPr lang="hu-HU" sz="1400" dirty="0" err="1" smtClean="0">
                <a:solidFill>
                  <a:srgbClr val="0000FF"/>
                </a:solidFill>
              </a:rPr>
              <a:t>Arial</a:t>
            </a:r>
            <a:r>
              <a:rPr lang="hu-HU" sz="1400" dirty="0" smtClean="0">
                <a:solidFill>
                  <a:srgbClr val="0000FF"/>
                </a:solidFill>
              </a:rPr>
              <a:t>"</a:t>
            </a:r>
            <a:r>
              <a:rPr lang="hu-HU" sz="1400" dirty="0" smtClean="0">
                <a:solidFill>
                  <a:srgbClr val="FF0000"/>
                </a:solidFill>
              </a:rPr>
              <a:t> </a:t>
            </a:r>
            <a:r>
              <a:rPr lang="hu-HU" sz="1400" dirty="0" err="1" smtClean="0">
                <a:solidFill>
                  <a:srgbClr val="FF0000"/>
                </a:solidFill>
              </a:rPr>
              <a:t>FontSize</a:t>
            </a:r>
            <a:r>
              <a:rPr lang="hu-HU" sz="1400" dirty="0" smtClean="0">
                <a:solidFill>
                  <a:srgbClr val="0000FF"/>
                </a:solidFill>
              </a:rPr>
              <a:t>="12"</a:t>
            </a:r>
            <a:r>
              <a:rPr lang="hu-HU" sz="1400" dirty="0" smtClean="0">
                <a:solidFill>
                  <a:srgbClr val="FF0000"/>
                </a:solidFill>
              </a:rPr>
              <a:t> </a:t>
            </a:r>
            <a:r>
              <a:rPr lang="hu-HU" sz="1400" dirty="0" err="1" smtClean="0">
                <a:solidFill>
                  <a:srgbClr val="FF0000"/>
                </a:solidFill>
              </a:rPr>
              <a:t>FontStyle</a:t>
            </a:r>
            <a:r>
              <a:rPr lang="hu-HU" sz="1400" dirty="0" smtClean="0">
                <a:solidFill>
                  <a:srgbClr val="0000FF"/>
                </a:solidFill>
              </a:rPr>
              <a:t>="</a:t>
            </a:r>
            <a:r>
              <a:rPr lang="hu-HU" sz="1400" dirty="0" err="1" smtClean="0">
                <a:solidFill>
                  <a:srgbClr val="0000FF"/>
                </a:solidFill>
              </a:rPr>
              <a:t>Italic</a:t>
            </a:r>
            <a:r>
              <a:rPr lang="hu-HU" sz="1400" dirty="0" smtClean="0">
                <a:solidFill>
                  <a:srgbClr val="0000FF"/>
                </a:solidFill>
              </a:rPr>
              <a:t>"</a:t>
            </a:r>
            <a:r>
              <a:rPr lang="hu-HU" sz="1400" dirty="0" smtClean="0">
                <a:solidFill>
                  <a:srgbClr val="FF0000"/>
                </a:solidFill>
              </a:rPr>
              <a:t> </a:t>
            </a:r>
            <a:r>
              <a:rPr lang="hu-HU" sz="1400" dirty="0" err="1" smtClean="0">
                <a:solidFill>
                  <a:srgbClr val="FF0000"/>
                </a:solidFill>
              </a:rPr>
              <a:t>FontWeight</a:t>
            </a:r>
            <a:r>
              <a:rPr lang="hu-HU" sz="1400" dirty="0" smtClean="0">
                <a:solidFill>
                  <a:srgbClr val="0000FF"/>
                </a:solidFill>
              </a:rPr>
              <a:t>="</a:t>
            </a:r>
            <a:r>
              <a:rPr lang="hu-HU" sz="1400" dirty="0" err="1" smtClean="0">
                <a:solidFill>
                  <a:srgbClr val="0000FF"/>
                </a:solidFill>
              </a:rPr>
              <a:t>Bold</a:t>
            </a:r>
            <a:r>
              <a:rPr lang="hu-HU" sz="1400" dirty="0" smtClean="0">
                <a:solidFill>
                  <a:srgbClr val="0000FF"/>
                </a:solidFill>
              </a:rPr>
              <a:t>"</a:t>
            </a:r>
            <a:r>
              <a:rPr lang="hu-HU" sz="1400" dirty="0" smtClean="0">
                <a:solidFill>
                  <a:srgbClr val="FF0000"/>
                </a:solidFill>
              </a:rPr>
              <a:t> </a:t>
            </a:r>
            <a:r>
              <a:rPr lang="hu-HU" sz="1400" dirty="0" err="1" smtClean="0">
                <a:solidFill>
                  <a:srgbClr val="FF0000"/>
                </a:solidFill>
              </a:rPr>
              <a:t>FontStretch</a:t>
            </a:r>
            <a:r>
              <a:rPr lang="hu-HU" sz="1400" dirty="0" smtClean="0">
                <a:solidFill>
                  <a:srgbClr val="0000FF"/>
                </a:solidFill>
              </a:rPr>
              <a:t>="</a:t>
            </a:r>
            <a:r>
              <a:rPr lang="hu-HU" sz="1400" dirty="0" err="1" smtClean="0">
                <a:solidFill>
                  <a:srgbClr val="0000FF"/>
                </a:solidFill>
              </a:rPr>
              <a:t>Normal</a:t>
            </a:r>
            <a:r>
              <a:rPr lang="hu-HU" sz="1400" dirty="0" smtClean="0">
                <a:solidFill>
                  <a:srgbClr val="0000FF"/>
                </a:solidFill>
              </a:rPr>
              <a:t>"&gt; </a:t>
            </a:r>
            <a:r>
              <a:rPr lang="hu-HU" sz="1400" dirty="0" smtClean="0">
                <a:solidFill>
                  <a:srgbClr val="A31515"/>
                </a:solidFill>
              </a:rPr>
              <a:t>Windows </a:t>
            </a:r>
            <a:r>
              <a:rPr lang="hu-HU" sz="1400" dirty="0" err="1" smtClean="0">
                <a:solidFill>
                  <a:srgbClr val="A31515"/>
                </a:solidFill>
              </a:rPr>
              <a:t>Presentation</a:t>
            </a:r>
            <a:r>
              <a:rPr lang="hu-HU" sz="1400" dirty="0" smtClean="0">
                <a:solidFill>
                  <a:srgbClr val="A31515"/>
                </a:solidFill>
              </a:rPr>
              <a:t> </a:t>
            </a:r>
            <a:r>
              <a:rPr lang="hu-HU" sz="1400" dirty="0" err="1" smtClean="0">
                <a:solidFill>
                  <a:srgbClr val="A31515"/>
                </a:solidFill>
              </a:rPr>
              <a:t>Foundation</a:t>
            </a:r>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TextBlock</a:t>
            </a:r>
            <a:r>
              <a:rPr lang="hu-HU" sz="1400" dirty="0" smtClean="0">
                <a:solidFill>
                  <a:srgbClr val="0000FF"/>
                </a:solidFill>
              </a:rPr>
              <a:t>&gt;</a:t>
            </a:r>
            <a:endParaRPr lang="hu-HU" sz="1400" dirty="0" smtClean="0">
              <a:solidFill>
                <a:schemeClr val="tx1"/>
              </a:solidFill>
            </a:endParaRPr>
          </a:p>
        </p:txBody>
      </p:sp>
      <p:graphicFrame>
        <p:nvGraphicFramePr>
          <p:cNvPr id="7" name="Táblázat 6"/>
          <p:cNvGraphicFramePr>
            <a:graphicFrameLocks noGrp="1"/>
          </p:cNvGraphicFramePr>
          <p:nvPr/>
        </p:nvGraphicFramePr>
        <p:xfrm>
          <a:off x="428596" y="3000372"/>
          <a:ext cx="8215370" cy="3479800"/>
        </p:xfrm>
        <a:graphic>
          <a:graphicData uri="http://schemas.openxmlformats.org/drawingml/2006/table">
            <a:tbl>
              <a:tblPr>
                <a:tableStyleId>{5C22544A-7EE6-4342-B048-85BDC9FD1C3A}</a:tableStyleId>
              </a:tblPr>
              <a:tblGrid>
                <a:gridCol w="4107685"/>
                <a:gridCol w="4107685"/>
              </a:tblGrid>
              <a:tr h="370840">
                <a:tc>
                  <a:txBody>
                    <a:bodyPr/>
                    <a:lstStyle/>
                    <a:p>
                      <a:pPr algn="ctr"/>
                      <a:r>
                        <a:rPr lang="hu-HU" b="1" dirty="0" smtClean="0">
                          <a:solidFill>
                            <a:schemeClr val="bg1"/>
                          </a:solidFill>
                        </a:rPr>
                        <a:t>Tulajdonság</a:t>
                      </a:r>
                      <a:endParaRPr lang="hu-HU" b="1" dirty="0">
                        <a:solidFill>
                          <a:schemeClr val="bg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prst="coolSlant"/>
                      <a:lightRig rig="flood" dir="t"/>
                    </a:cell3D>
                    <a:solidFill>
                      <a:schemeClr val="bg2">
                        <a:lumMod val="10000"/>
                      </a:schemeClr>
                    </a:solidFill>
                  </a:tcPr>
                </a:tc>
                <a:tc>
                  <a:txBody>
                    <a:bodyPr/>
                    <a:lstStyle/>
                    <a:p>
                      <a:pPr algn="ctr"/>
                      <a:r>
                        <a:rPr lang="hu-HU" b="1" dirty="0" smtClean="0">
                          <a:solidFill>
                            <a:schemeClr val="bg1"/>
                          </a:solidFill>
                        </a:rPr>
                        <a:t>Leírás</a:t>
                      </a:r>
                      <a:endParaRPr lang="hu-HU" b="1" dirty="0">
                        <a:solidFill>
                          <a:schemeClr val="bg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prst="coolSlant"/>
                      <a:lightRig rig="flood" dir="t"/>
                    </a:cell3D>
                    <a:solidFill>
                      <a:schemeClr val="bg2">
                        <a:lumMod val="10000"/>
                      </a:schemeClr>
                    </a:solidFill>
                  </a:tcPr>
                </a:tc>
              </a:tr>
              <a:tr h="370840">
                <a:tc>
                  <a:txBody>
                    <a:bodyPr/>
                    <a:lstStyle/>
                    <a:p>
                      <a:pPr algn="ctr"/>
                      <a:r>
                        <a:rPr lang="hu-HU" dirty="0" smtClean="0">
                          <a:solidFill>
                            <a:schemeClr val="bg1"/>
                          </a:solidFill>
                        </a:rPr>
                        <a:t>Text</a:t>
                      </a:r>
                      <a:endParaRPr lang="hu-HU" dirty="0">
                        <a:solidFill>
                          <a:schemeClr val="bg1"/>
                        </a:solidFill>
                      </a:endParaRPr>
                    </a:p>
                  </a:txBody>
                  <a:tcPr anchor="ctr" anchorCtr="1">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noFill/>
                  </a:tcPr>
                </a:tc>
                <a:tc>
                  <a:txBody>
                    <a:bodyPr/>
                    <a:lstStyle/>
                    <a:p>
                      <a:pPr algn="just"/>
                      <a:r>
                        <a:rPr lang="hu-HU" dirty="0" smtClean="0">
                          <a:solidFill>
                            <a:schemeClr val="bg1"/>
                          </a:solidFill>
                        </a:rPr>
                        <a:t>Lekérdezhetjük, illetve beállíthatjuk a</a:t>
                      </a:r>
                      <a:r>
                        <a:rPr lang="hu-HU" baseline="0" dirty="0" smtClean="0">
                          <a:solidFill>
                            <a:schemeClr val="bg1"/>
                          </a:solidFill>
                        </a:rPr>
                        <a:t> </a:t>
                      </a:r>
                      <a:r>
                        <a:rPr lang="hu-HU" baseline="0" dirty="0" err="1" smtClean="0">
                          <a:solidFill>
                            <a:schemeClr val="bg1"/>
                          </a:solidFill>
                        </a:rPr>
                        <a:t>Textboxban</a:t>
                      </a:r>
                      <a:r>
                        <a:rPr lang="hu-HU" baseline="0" dirty="0" smtClean="0">
                          <a:solidFill>
                            <a:schemeClr val="bg1"/>
                          </a:solidFill>
                        </a:rPr>
                        <a:t> megjelenő szöveg tartalmát</a:t>
                      </a:r>
                      <a:endParaRPr lang="hu-HU" dirty="0">
                        <a:solidFill>
                          <a:schemeClr val="bg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noFill/>
                  </a:tcPr>
                </a:tc>
              </a:tr>
              <a:tr h="370840">
                <a:tc>
                  <a:txBody>
                    <a:bodyPr/>
                    <a:lstStyle/>
                    <a:p>
                      <a:pPr algn="ctr"/>
                      <a:r>
                        <a:rPr lang="hu-HU" dirty="0" err="1" smtClean="0">
                          <a:solidFill>
                            <a:schemeClr val="bg1"/>
                          </a:solidFill>
                        </a:rPr>
                        <a:t>IsReadOnly</a:t>
                      </a:r>
                      <a:endParaRPr lang="hu-HU" dirty="0">
                        <a:solidFill>
                          <a:schemeClr val="bg1"/>
                        </a:solidFill>
                      </a:endParaRPr>
                    </a:p>
                  </a:txBody>
                  <a:tcPr anchor="ctr" anchorCtr="1">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noFill/>
                  </a:tcPr>
                </a:tc>
                <a:tc>
                  <a:txBody>
                    <a:bodyPr/>
                    <a:lstStyle/>
                    <a:p>
                      <a:pPr algn="just"/>
                      <a:r>
                        <a:rPr lang="hu-HU" dirty="0" smtClean="0">
                          <a:solidFill>
                            <a:schemeClr val="bg1"/>
                          </a:solidFill>
                        </a:rPr>
                        <a:t>Beállíthatjuk,</a:t>
                      </a:r>
                      <a:r>
                        <a:rPr lang="hu-HU" baseline="0" dirty="0" smtClean="0">
                          <a:solidFill>
                            <a:schemeClr val="bg1"/>
                          </a:solidFill>
                        </a:rPr>
                        <a:t> hogy a </a:t>
                      </a:r>
                      <a:r>
                        <a:rPr lang="hu-HU" baseline="0" dirty="0" err="1" smtClean="0">
                          <a:solidFill>
                            <a:schemeClr val="bg1"/>
                          </a:solidFill>
                        </a:rPr>
                        <a:t>Texboxban</a:t>
                      </a:r>
                      <a:r>
                        <a:rPr lang="hu-HU" baseline="0" dirty="0" smtClean="0">
                          <a:solidFill>
                            <a:schemeClr val="bg1"/>
                          </a:solidFill>
                        </a:rPr>
                        <a:t> lévő szöveg csak olvasható legyen.</a:t>
                      </a:r>
                      <a:endParaRPr lang="hu-HU" b="1" dirty="0">
                        <a:solidFill>
                          <a:schemeClr val="bg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noFill/>
                  </a:tcPr>
                </a:tc>
              </a:tr>
              <a:tr h="370840">
                <a:tc>
                  <a:txBody>
                    <a:bodyPr/>
                    <a:lstStyle/>
                    <a:p>
                      <a:pPr algn="ctr"/>
                      <a:r>
                        <a:rPr lang="hu-HU" dirty="0" err="1" smtClean="0">
                          <a:solidFill>
                            <a:schemeClr val="bg1"/>
                          </a:solidFill>
                        </a:rPr>
                        <a:t>TextWarping</a:t>
                      </a:r>
                      <a:endParaRPr lang="hu-HU" dirty="0">
                        <a:solidFill>
                          <a:schemeClr val="bg1"/>
                        </a:solidFill>
                      </a:endParaRPr>
                    </a:p>
                  </a:txBody>
                  <a:tcPr anchor="ctr" anchorCtr="1">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noFill/>
                  </a:tcPr>
                </a:tc>
                <a:tc>
                  <a:txBody>
                    <a:bodyPr/>
                    <a:lstStyle/>
                    <a:p>
                      <a:pPr algn="just"/>
                      <a:r>
                        <a:rPr lang="hu-HU" dirty="0" smtClean="0">
                          <a:solidFill>
                            <a:schemeClr val="bg1"/>
                          </a:solidFill>
                        </a:rPr>
                        <a:t>Segítségével beállíthatjuk, hogy a szöveg túlcsordulhat-e</a:t>
                      </a:r>
                      <a:r>
                        <a:rPr lang="hu-HU" baseline="0" dirty="0" smtClean="0">
                          <a:solidFill>
                            <a:schemeClr val="bg1"/>
                          </a:solidFill>
                        </a:rPr>
                        <a:t> a </a:t>
                      </a:r>
                      <a:r>
                        <a:rPr lang="hu-HU" baseline="0" dirty="0" err="1" smtClean="0">
                          <a:solidFill>
                            <a:schemeClr val="bg1"/>
                          </a:solidFill>
                        </a:rPr>
                        <a:t>textboxon</a:t>
                      </a:r>
                      <a:r>
                        <a:rPr lang="hu-HU" baseline="0" dirty="0" smtClean="0">
                          <a:solidFill>
                            <a:schemeClr val="bg1"/>
                          </a:solidFill>
                        </a:rPr>
                        <a:t>. És ha igen akkor miként.</a:t>
                      </a:r>
                      <a:endParaRPr lang="hu-HU" dirty="0">
                        <a:solidFill>
                          <a:schemeClr val="bg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noFill/>
                  </a:tcPr>
                </a:tc>
              </a:tr>
              <a:tr h="370840">
                <a:tc>
                  <a:txBody>
                    <a:bodyPr/>
                    <a:lstStyle/>
                    <a:p>
                      <a:pPr algn="ctr"/>
                      <a:r>
                        <a:rPr lang="hu-HU" dirty="0" err="1" smtClean="0">
                          <a:solidFill>
                            <a:schemeClr val="bg1"/>
                          </a:solidFill>
                        </a:rPr>
                        <a:t>VerticalScrollBarVisibility</a:t>
                      </a:r>
                      <a:endParaRPr lang="hu-HU" dirty="0">
                        <a:solidFill>
                          <a:schemeClr val="bg1"/>
                        </a:solidFill>
                      </a:endParaRPr>
                    </a:p>
                  </a:txBody>
                  <a:tcPr anchor="ctr" anchorCtr="1">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noFill/>
                  </a:tcPr>
                </a:tc>
                <a:tc>
                  <a:txBody>
                    <a:bodyPr/>
                    <a:lstStyle/>
                    <a:p>
                      <a:pPr algn="just"/>
                      <a:r>
                        <a:rPr lang="hu-HU" dirty="0" smtClean="0">
                          <a:solidFill>
                            <a:schemeClr val="bg1"/>
                          </a:solidFill>
                        </a:rPr>
                        <a:t>Beállíthatjuk, hogy a vertikális</a:t>
                      </a:r>
                      <a:r>
                        <a:rPr lang="hu-HU" baseline="0" dirty="0" smtClean="0">
                          <a:solidFill>
                            <a:schemeClr val="bg1"/>
                          </a:solidFill>
                        </a:rPr>
                        <a:t> </a:t>
                      </a:r>
                      <a:r>
                        <a:rPr lang="hu-HU" baseline="0" dirty="0" err="1" smtClean="0">
                          <a:solidFill>
                            <a:schemeClr val="bg1"/>
                          </a:solidFill>
                        </a:rPr>
                        <a:t>scrollbar</a:t>
                      </a:r>
                      <a:r>
                        <a:rPr lang="hu-HU" baseline="0" dirty="0" smtClean="0">
                          <a:solidFill>
                            <a:schemeClr val="bg1"/>
                          </a:solidFill>
                        </a:rPr>
                        <a:t> látszódjon-e. (Soha, Mindig, Automatikusan)</a:t>
                      </a:r>
                      <a:endParaRPr lang="hu-HU" dirty="0">
                        <a:solidFill>
                          <a:schemeClr val="bg1"/>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noFill/>
                  </a:tcPr>
                </a:tc>
              </a:tr>
            </a:tbl>
          </a:graphicData>
        </a:graphic>
      </p:graphicFrame>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ProgressBar</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2786082"/>
          </a:xfrm>
        </p:spPr>
        <p:txBody>
          <a:bodyPr>
            <a:normAutofit/>
          </a:bodyPr>
          <a:lstStyle/>
          <a:p>
            <a:pPr marL="514350" indent="-514350">
              <a:buNone/>
            </a:pPr>
            <a:r>
              <a:rPr lang="hu-HU" sz="3200" dirty="0" smtClean="0">
                <a:solidFill>
                  <a:schemeClr val="bg1">
                    <a:lumMod val="95000"/>
                  </a:schemeClr>
                </a:solidFill>
              </a:rPr>
              <a:t>	</a:t>
            </a:r>
            <a:r>
              <a:rPr lang="hu-HU" sz="2800" dirty="0" smtClean="0">
                <a:solidFill>
                  <a:schemeClr val="bg1">
                    <a:lumMod val="95000"/>
                  </a:schemeClr>
                </a:solidFill>
              </a:rPr>
              <a:t>A </a:t>
            </a:r>
            <a:r>
              <a:rPr lang="hu-HU" sz="2800" dirty="0" err="1" smtClean="0">
                <a:solidFill>
                  <a:schemeClr val="bg1">
                    <a:lumMod val="95000"/>
                  </a:schemeClr>
                </a:solidFill>
              </a:rPr>
              <a:t>ProgressBar</a:t>
            </a:r>
            <a:r>
              <a:rPr lang="hu-HU" sz="2800" dirty="0" smtClean="0">
                <a:solidFill>
                  <a:schemeClr val="bg1">
                    <a:lumMod val="95000"/>
                  </a:schemeClr>
                </a:solidFill>
              </a:rPr>
              <a:t> egy vizuális visszacsatolást biztosít felhasználók számára hosszabb ideig tartó műveletnél. (</a:t>
            </a:r>
            <a:r>
              <a:rPr lang="hu-HU" sz="2800" dirty="0" err="1" smtClean="0">
                <a:solidFill>
                  <a:schemeClr val="bg1">
                    <a:lumMod val="95000"/>
                  </a:schemeClr>
                </a:solidFill>
              </a:rPr>
              <a:t>Pl</a:t>
            </a:r>
            <a:r>
              <a:rPr lang="hu-HU" sz="2800" dirty="0" smtClean="0">
                <a:solidFill>
                  <a:schemeClr val="bg1">
                    <a:lumMod val="95000"/>
                  </a:schemeClr>
                </a:solidFill>
              </a:rPr>
              <a:t>: fájl letöltés)</a:t>
            </a:r>
            <a:endParaRPr lang="hu-HU" sz="3200" dirty="0" smtClean="0">
              <a:solidFill>
                <a:schemeClr val="bg1">
                  <a:lumMod val="95000"/>
                </a:schemeClr>
              </a:solidFill>
            </a:endParaRPr>
          </a:p>
        </p:txBody>
      </p:sp>
      <p:graphicFrame>
        <p:nvGraphicFramePr>
          <p:cNvPr id="8" name="Táblázat 7"/>
          <p:cNvGraphicFramePr>
            <a:graphicFrameLocks noGrp="1"/>
          </p:cNvGraphicFramePr>
          <p:nvPr/>
        </p:nvGraphicFramePr>
        <p:xfrm>
          <a:off x="1071538" y="2714620"/>
          <a:ext cx="3143272" cy="1112520"/>
        </p:xfrm>
        <a:graphic>
          <a:graphicData uri="http://schemas.openxmlformats.org/drawingml/2006/table">
            <a:tbl>
              <a:tblPr>
                <a:tableStyleId>{5C22544A-7EE6-4342-B048-85BDC9FD1C3A}</a:tableStyleId>
              </a:tblPr>
              <a:tblGrid>
                <a:gridCol w="1571636"/>
                <a:gridCol w="1571636"/>
              </a:tblGrid>
              <a:tr h="370840">
                <a:tc>
                  <a:txBody>
                    <a:bodyPr/>
                    <a:lstStyle/>
                    <a:p>
                      <a:pPr algn="ctr"/>
                      <a:r>
                        <a:rPr lang="hu-HU" b="1" dirty="0" err="1" smtClean="0">
                          <a:solidFill>
                            <a:schemeClr val="bg1"/>
                          </a:solidFill>
                        </a:rPr>
                        <a:t>IsEnabled</a:t>
                      </a:r>
                      <a:endParaRPr lang="hu-HU" b="1"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pPr algn="ctr"/>
                      <a:r>
                        <a:rPr lang="hu-HU" b="1" dirty="0" smtClean="0">
                          <a:solidFill>
                            <a:schemeClr val="bg1"/>
                          </a:solidFill>
                        </a:rPr>
                        <a:t>Minimum</a:t>
                      </a:r>
                      <a:endParaRPr lang="hu-HU" b="1"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r>
              <a:tr h="370840">
                <a:tc>
                  <a:txBody>
                    <a:bodyPr/>
                    <a:lstStyle/>
                    <a:p>
                      <a:pPr algn="ctr"/>
                      <a:r>
                        <a:rPr lang="hu-HU" b="1" dirty="0" smtClean="0">
                          <a:solidFill>
                            <a:schemeClr val="bg1"/>
                          </a:solidFill>
                        </a:rPr>
                        <a:t>Maximum</a:t>
                      </a:r>
                      <a:endParaRPr lang="hu-HU" b="1"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hu-HU" b="1" dirty="0" err="1" smtClean="0">
                          <a:solidFill>
                            <a:schemeClr val="bg1"/>
                          </a:solidFill>
                        </a:rPr>
                        <a:t>Orianetation</a:t>
                      </a:r>
                      <a:endParaRPr lang="hu-HU" b="1" dirty="0" smtClean="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hu-HU" b="1" dirty="0" err="1" smtClean="0">
                          <a:solidFill>
                            <a:schemeClr val="bg1"/>
                          </a:solidFill>
                        </a:rPr>
                        <a:t>Value</a:t>
                      </a:r>
                      <a:endParaRPr lang="hu-HU" b="1" dirty="0" smtClean="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pPr algn="ctr"/>
                      <a:endParaRPr lang="hu-HU" b="1"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r>
            </a:tbl>
          </a:graphicData>
        </a:graphic>
      </p:graphicFrame>
      <p:pic>
        <p:nvPicPr>
          <p:cNvPr id="1026" name="Picture 2"/>
          <p:cNvPicPr>
            <a:picLocks noChangeAspect="1" noChangeArrowheads="1"/>
          </p:cNvPicPr>
          <p:nvPr/>
        </p:nvPicPr>
        <p:blipFill>
          <a:blip r:embed="rId2" cstate="print"/>
          <a:srcRect/>
          <a:stretch>
            <a:fillRect/>
          </a:stretch>
        </p:blipFill>
        <p:spPr bwMode="auto">
          <a:xfrm>
            <a:off x="4429124" y="2214554"/>
            <a:ext cx="4381500" cy="24003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Slider</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214282" y="571480"/>
            <a:ext cx="8229600" cy="3500462"/>
          </a:xfrm>
        </p:spPr>
        <p:txBody>
          <a:bodyPr>
            <a:normAutofit/>
          </a:bodyPr>
          <a:lstStyle/>
          <a:p>
            <a:pPr marL="514350" indent="-514350" algn="just">
              <a:buNone/>
            </a:pPr>
            <a:r>
              <a:rPr lang="hu-HU" sz="3200" dirty="0" smtClean="0">
                <a:solidFill>
                  <a:schemeClr val="bg1">
                    <a:lumMod val="95000"/>
                  </a:schemeClr>
                </a:solidFill>
              </a:rPr>
              <a:t>	</a:t>
            </a:r>
            <a:r>
              <a:rPr lang="hu-HU" sz="2800" dirty="0" smtClean="0">
                <a:solidFill>
                  <a:schemeClr val="bg1">
                    <a:lumMod val="95000"/>
                  </a:schemeClr>
                </a:solidFill>
              </a:rPr>
              <a:t>A </a:t>
            </a:r>
            <a:r>
              <a:rPr lang="hu-HU" sz="2800" dirty="0" err="1" smtClean="0">
                <a:solidFill>
                  <a:schemeClr val="bg1">
                    <a:lumMod val="95000"/>
                  </a:schemeClr>
                </a:solidFill>
              </a:rPr>
              <a:t>Slider</a:t>
            </a:r>
            <a:r>
              <a:rPr lang="hu-HU" sz="2800" dirty="0" smtClean="0">
                <a:solidFill>
                  <a:schemeClr val="bg1">
                    <a:lumMod val="95000"/>
                  </a:schemeClr>
                </a:solidFill>
              </a:rPr>
              <a:t> </a:t>
            </a:r>
            <a:r>
              <a:rPr lang="hu-HU" sz="2800" dirty="0" err="1" smtClean="0">
                <a:solidFill>
                  <a:schemeClr val="bg1">
                    <a:lumMod val="95000"/>
                  </a:schemeClr>
                </a:solidFill>
              </a:rPr>
              <a:t>control</a:t>
            </a:r>
            <a:r>
              <a:rPr lang="hu-HU" sz="2800" dirty="0" smtClean="0">
                <a:solidFill>
                  <a:schemeClr val="bg1">
                    <a:lumMod val="95000"/>
                  </a:schemeClr>
                </a:solidFill>
              </a:rPr>
              <a:t> lehetőséget biztosít a felhasználó számára, hogy értéket állítson be azzal, hogy a </a:t>
            </a:r>
            <a:r>
              <a:rPr lang="hu-HU" sz="2800" dirty="0" err="1" smtClean="0">
                <a:solidFill>
                  <a:schemeClr val="bg1">
                    <a:lumMod val="95000"/>
                  </a:schemeClr>
                </a:solidFill>
              </a:rPr>
              <a:t>silder</a:t>
            </a:r>
            <a:r>
              <a:rPr lang="hu-HU" sz="2800" dirty="0" smtClean="0">
                <a:solidFill>
                  <a:schemeClr val="bg1">
                    <a:lumMod val="95000"/>
                  </a:schemeClr>
                </a:solidFill>
              </a:rPr>
              <a:t> csuszkáját mozgatja. Gyakori felhasználása például: hangerő szabályzó, szín intenzitás állítás stb.</a:t>
            </a:r>
          </a:p>
          <a:p>
            <a:pPr marL="514350" indent="-514350" algn="just">
              <a:buNone/>
            </a:pPr>
            <a:r>
              <a:rPr lang="hu-HU" sz="2800" dirty="0" smtClean="0">
                <a:solidFill>
                  <a:schemeClr val="bg1">
                    <a:lumMod val="95000"/>
                  </a:schemeClr>
                </a:solidFill>
              </a:rPr>
              <a:t>	Legfontosabb eseménye a </a:t>
            </a:r>
            <a:r>
              <a:rPr lang="hu-HU" sz="2800" u="sng" dirty="0" err="1" smtClean="0">
                <a:solidFill>
                  <a:schemeClr val="bg1">
                    <a:lumMod val="95000"/>
                  </a:schemeClr>
                </a:solidFill>
              </a:rPr>
              <a:t>ValueChanged</a:t>
            </a:r>
            <a:r>
              <a:rPr lang="hu-HU" sz="2800" dirty="0" smtClean="0">
                <a:solidFill>
                  <a:schemeClr val="bg1">
                    <a:lumMod val="95000"/>
                  </a:schemeClr>
                </a:solidFill>
              </a:rPr>
              <a:t> esemény amely akkor következik be, ha a </a:t>
            </a:r>
            <a:r>
              <a:rPr lang="hu-HU" sz="2800" b="1" dirty="0" err="1" smtClean="0">
                <a:solidFill>
                  <a:schemeClr val="bg1">
                    <a:lumMod val="95000"/>
                  </a:schemeClr>
                </a:solidFill>
              </a:rPr>
              <a:t>Value</a:t>
            </a:r>
            <a:r>
              <a:rPr lang="hu-HU" sz="2800" dirty="0" smtClean="0">
                <a:solidFill>
                  <a:schemeClr val="bg1">
                    <a:lumMod val="95000"/>
                  </a:schemeClr>
                </a:solidFill>
              </a:rPr>
              <a:t> tulajdonság megváltozik.</a:t>
            </a:r>
            <a:endParaRPr lang="hu-HU" sz="3200" dirty="0" smtClean="0">
              <a:solidFill>
                <a:schemeClr val="bg1">
                  <a:lumMod val="95000"/>
                </a:schemeClr>
              </a:solidFill>
            </a:endParaRPr>
          </a:p>
        </p:txBody>
      </p:sp>
      <p:pic>
        <p:nvPicPr>
          <p:cNvPr id="4098" name="Picture 2"/>
          <p:cNvPicPr>
            <a:picLocks noChangeAspect="1" noChangeArrowheads="1"/>
          </p:cNvPicPr>
          <p:nvPr/>
        </p:nvPicPr>
        <p:blipFill>
          <a:blip r:embed="rId2" cstate="print"/>
          <a:srcRect/>
          <a:stretch>
            <a:fillRect/>
          </a:stretch>
        </p:blipFill>
        <p:spPr bwMode="auto">
          <a:xfrm>
            <a:off x="5786446" y="3571876"/>
            <a:ext cx="2695575" cy="381000"/>
          </a:xfrm>
          <a:prstGeom prst="roundRect">
            <a:avLst/>
          </a:prstGeom>
          <a:solidFill>
            <a:srgbClr val="FFFFFF">
              <a:shade val="85000"/>
            </a:srgbClr>
          </a:solidFill>
          <a:ln>
            <a:noFill/>
          </a:ln>
          <a:effectLst>
            <a:reflection blurRad="12700" stA="38000" endPos="28000" dist="5000" dir="5400000" sy="-100000" algn="bl" rotWithShape="0"/>
          </a:effectLst>
        </p:spPr>
      </p:pic>
      <p:graphicFrame>
        <p:nvGraphicFramePr>
          <p:cNvPr id="7" name="Táblázat 6"/>
          <p:cNvGraphicFramePr>
            <a:graphicFrameLocks noGrp="1"/>
          </p:cNvGraphicFramePr>
          <p:nvPr/>
        </p:nvGraphicFramePr>
        <p:xfrm>
          <a:off x="857224" y="4357694"/>
          <a:ext cx="5072098" cy="1854200"/>
        </p:xfrm>
        <a:graphic>
          <a:graphicData uri="http://schemas.openxmlformats.org/drawingml/2006/table">
            <a:tbl>
              <a:tblPr>
                <a:tableStyleId>{5C22544A-7EE6-4342-B048-85BDC9FD1C3A}</a:tableStyleId>
              </a:tblPr>
              <a:tblGrid>
                <a:gridCol w="2536049"/>
                <a:gridCol w="2536049"/>
              </a:tblGrid>
              <a:tr h="370840">
                <a:tc>
                  <a:txBody>
                    <a:bodyPr/>
                    <a:lstStyle/>
                    <a:p>
                      <a:pPr algn="ctr"/>
                      <a:r>
                        <a:rPr lang="hu-HU" b="1" dirty="0" err="1" smtClean="0">
                          <a:solidFill>
                            <a:schemeClr val="bg1"/>
                          </a:solidFill>
                        </a:rPr>
                        <a:t>IsDirectionReversed</a:t>
                      </a:r>
                      <a:endParaRPr lang="hu-HU" b="1"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pPr algn="ctr"/>
                      <a:r>
                        <a:rPr lang="hu-HU" b="1" dirty="0" err="1" smtClean="0">
                          <a:solidFill>
                            <a:schemeClr val="bg1"/>
                          </a:solidFill>
                        </a:rPr>
                        <a:t>IsEnabled</a:t>
                      </a:r>
                      <a:endParaRPr lang="hu-HU" b="1"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r>
              <a:tr h="370840">
                <a:tc>
                  <a:txBody>
                    <a:bodyPr/>
                    <a:lstStyle/>
                    <a:p>
                      <a:pPr algn="ctr"/>
                      <a:r>
                        <a:rPr lang="hu-HU" b="1" dirty="0" err="1" smtClean="0">
                          <a:solidFill>
                            <a:schemeClr val="bg1"/>
                          </a:solidFill>
                        </a:rPr>
                        <a:t>LargeChange</a:t>
                      </a:r>
                      <a:endParaRPr lang="hu-HU" b="1"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hu-HU" b="1" dirty="0" smtClean="0">
                          <a:solidFill>
                            <a:schemeClr val="bg1"/>
                          </a:solidFill>
                        </a:rPr>
                        <a:t>Maximum</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hu-HU" b="1" dirty="0" smtClean="0">
                          <a:solidFill>
                            <a:schemeClr val="bg1"/>
                          </a:solidFill>
                        </a:rPr>
                        <a:t>Minimum</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pPr algn="ctr"/>
                      <a:r>
                        <a:rPr lang="hu-HU" b="1" dirty="0" err="1" smtClean="0">
                          <a:solidFill>
                            <a:schemeClr val="bg1"/>
                          </a:solidFill>
                        </a:rPr>
                        <a:t>Orientation</a:t>
                      </a:r>
                      <a:endParaRPr lang="hu-HU" b="1"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hu-HU" b="1" dirty="0" err="1" smtClean="0">
                          <a:solidFill>
                            <a:schemeClr val="bg1"/>
                          </a:solidFill>
                        </a:rPr>
                        <a:t>SmallChange</a:t>
                      </a:r>
                      <a:endParaRPr lang="hu-HU" b="1" dirty="0" smtClean="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pPr algn="ctr"/>
                      <a:r>
                        <a:rPr lang="hu-HU" b="1" dirty="0" err="1" smtClean="0">
                          <a:solidFill>
                            <a:schemeClr val="bg1"/>
                          </a:solidFill>
                        </a:rPr>
                        <a:t>TickFrequency</a:t>
                      </a:r>
                      <a:endParaRPr lang="hu-HU" b="1"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hu-HU" b="1" dirty="0" err="1" smtClean="0">
                          <a:solidFill>
                            <a:schemeClr val="bg1"/>
                          </a:solidFill>
                        </a:rPr>
                        <a:t>Ticks</a:t>
                      </a:r>
                      <a:endParaRPr lang="hu-HU" b="1" dirty="0" smtClean="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pPr algn="ctr"/>
                      <a:r>
                        <a:rPr lang="hu-HU" b="1" dirty="0" err="1" smtClean="0">
                          <a:solidFill>
                            <a:schemeClr val="bg1"/>
                          </a:solidFill>
                        </a:rPr>
                        <a:t>Value</a:t>
                      </a:r>
                      <a:endParaRPr lang="hu-HU" b="1"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r>
            </a:tbl>
          </a:graphicData>
        </a:graphic>
      </p:graphicFrame>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Tab </a:t>
            </a: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Order</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214282" y="571480"/>
            <a:ext cx="8229600" cy="5500726"/>
          </a:xfrm>
        </p:spPr>
        <p:txBody>
          <a:bodyPr>
            <a:normAutofit lnSpcReduction="10000"/>
          </a:bodyPr>
          <a:lstStyle/>
          <a:p>
            <a:pPr marL="514350" indent="-514350" algn="just">
              <a:buNone/>
            </a:pPr>
            <a:r>
              <a:rPr lang="hu-HU" sz="2800" dirty="0" smtClean="0">
                <a:solidFill>
                  <a:schemeClr val="bg1">
                    <a:lumMod val="95000"/>
                  </a:schemeClr>
                </a:solidFill>
              </a:rPr>
              <a:t>	A felhasználók az alkalmazások használata közben gyakran a Tab billentyűvel navigálnak az ablakon lévő kontrolok között. A navigációs sorrendet a </a:t>
            </a:r>
            <a:r>
              <a:rPr lang="hu-HU" sz="2800" dirty="0" err="1" smtClean="0">
                <a:solidFill>
                  <a:schemeClr val="bg1">
                    <a:lumMod val="95000"/>
                  </a:schemeClr>
                </a:solidFill>
              </a:rPr>
              <a:t>TabIndex</a:t>
            </a:r>
            <a:r>
              <a:rPr lang="hu-HU" sz="2800" dirty="0" smtClean="0">
                <a:solidFill>
                  <a:schemeClr val="bg1">
                    <a:lumMod val="95000"/>
                  </a:schemeClr>
                </a:solidFill>
              </a:rPr>
              <a:t> tulajdonság segítségével állíthatjuk be. </a:t>
            </a:r>
          </a:p>
          <a:p>
            <a:pPr marL="514350" indent="-514350" algn="just">
              <a:buNone/>
            </a:pPr>
            <a:endParaRPr lang="hu-HU" sz="2800" dirty="0" smtClean="0">
              <a:solidFill>
                <a:schemeClr val="bg1">
                  <a:lumMod val="95000"/>
                </a:schemeClr>
              </a:solidFill>
            </a:endParaRPr>
          </a:p>
          <a:p>
            <a:pPr marL="514350" indent="-514350" algn="just">
              <a:buNone/>
            </a:pPr>
            <a:r>
              <a:rPr lang="hu-HU" sz="2800" dirty="0" smtClean="0">
                <a:solidFill>
                  <a:schemeClr val="bg1">
                    <a:lumMod val="95000"/>
                  </a:schemeClr>
                </a:solidFill>
              </a:rPr>
              <a:t>	Az alacsonyabb sorszámún lesz előbb a fókusz. Az olyan kontrolok amiknek nincs beállítva </a:t>
            </a:r>
            <a:r>
              <a:rPr lang="hu-HU" sz="2800" dirty="0" err="1" smtClean="0">
                <a:solidFill>
                  <a:schemeClr val="bg1">
                    <a:lumMod val="95000"/>
                  </a:schemeClr>
                </a:solidFill>
              </a:rPr>
              <a:t>TabIndex</a:t>
            </a:r>
            <a:r>
              <a:rPr lang="hu-HU" sz="2800" dirty="0" smtClean="0">
                <a:solidFill>
                  <a:schemeClr val="bg1">
                    <a:lumMod val="95000"/>
                  </a:schemeClr>
                </a:solidFill>
              </a:rPr>
              <a:t>, azok csak a beállított kontrolok után kaphatják meg a fókuszt.</a:t>
            </a:r>
          </a:p>
          <a:p>
            <a:pPr marL="514350" indent="-514350" algn="just">
              <a:buNone/>
            </a:pPr>
            <a:endParaRPr lang="hu-HU" sz="2800" dirty="0" smtClean="0">
              <a:solidFill>
                <a:schemeClr val="bg1">
                  <a:lumMod val="95000"/>
                </a:schemeClr>
              </a:solidFill>
            </a:endParaRPr>
          </a:p>
          <a:p>
            <a:pPr marL="514350" indent="-514350" algn="just">
              <a:buNone/>
            </a:pPr>
            <a:r>
              <a:rPr lang="hu-HU" sz="2800" dirty="0" smtClean="0">
                <a:solidFill>
                  <a:schemeClr val="bg1">
                    <a:lumMod val="95000"/>
                  </a:schemeClr>
                </a:solidFill>
              </a:rPr>
              <a:t>	Ha két kontrolnak ugyan az a </a:t>
            </a:r>
            <a:r>
              <a:rPr lang="hu-HU" sz="2800" dirty="0" err="1" smtClean="0">
                <a:solidFill>
                  <a:schemeClr val="bg1">
                    <a:lumMod val="95000"/>
                  </a:schemeClr>
                </a:solidFill>
              </a:rPr>
              <a:t>TabIndexe</a:t>
            </a:r>
            <a:r>
              <a:rPr lang="hu-HU" sz="2800" dirty="0" smtClean="0">
                <a:solidFill>
                  <a:schemeClr val="bg1">
                    <a:lumMod val="95000"/>
                  </a:schemeClr>
                </a:solidFill>
              </a:rPr>
              <a:t>, akkor az kerül érvényesítésre amelyet </a:t>
            </a:r>
            <a:r>
              <a:rPr lang="hu-HU" sz="2800" dirty="0" err="1" smtClean="0">
                <a:solidFill>
                  <a:schemeClr val="bg1">
                    <a:lumMod val="95000"/>
                  </a:schemeClr>
                </a:solidFill>
              </a:rPr>
              <a:t>XAML-ben</a:t>
            </a:r>
            <a:r>
              <a:rPr lang="hu-HU" sz="2800" dirty="0" smtClean="0">
                <a:solidFill>
                  <a:schemeClr val="bg1">
                    <a:lumMod val="95000"/>
                  </a:schemeClr>
                </a:solidFill>
              </a:rPr>
              <a:t> definiáltunk.</a:t>
            </a: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2" descr="title-slide-lines-grey_BIG.png"/>
          <p:cNvPicPr>
            <a:picLocks noChangeAspect="1"/>
          </p:cNvPicPr>
          <p:nvPr/>
        </p:nvPicPr>
        <p:blipFill>
          <a:blip r:embed="rId2" cstate="print">
            <a:lum bright="10000" contrast="-30000"/>
          </a:blip>
          <a:srcRect/>
          <a:stretch>
            <a:fillRect/>
          </a:stretch>
        </p:blipFill>
        <p:spPr bwMode="auto">
          <a:xfrm rot="10800000">
            <a:off x="0" y="0"/>
            <a:ext cx="5969000" cy="6858000"/>
          </a:xfrm>
          <a:prstGeom prst="rect">
            <a:avLst/>
          </a:prstGeom>
          <a:noFill/>
          <a:ln w="9525">
            <a:noFill/>
            <a:miter lim="800000"/>
            <a:headEnd/>
            <a:tailEnd/>
          </a:ln>
        </p:spPr>
      </p:pic>
      <p:sp>
        <p:nvSpPr>
          <p:cNvPr id="4" name="Cím 1"/>
          <p:cNvSpPr txBox="1">
            <a:spLocks/>
          </p:cNvSpPr>
          <p:nvPr/>
        </p:nvSpPr>
        <p:spPr>
          <a:xfrm>
            <a:off x="4572000" y="3286124"/>
            <a:ext cx="3971924"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hu-HU" sz="6600" b="1" i="1" u="none" strike="noStrike" kern="1200" cap="none" spc="50" normalizeH="0" baseline="0" noProof="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uLnTx/>
                <a:uFillTx/>
                <a:latin typeface="+mj-lt"/>
                <a:ea typeface="+mj-ea"/>
                <a:cs typeface="+mj-cs"/>
              </a:rPr>
              <a:t>Lab’s</a:t>
            </a:r>
            <a:endParaRPr kumimoji="0" lang="hu-HU" sz="6600" b="1" i="1" u="none" strike="noStrike" kern="1200" cap="none" spc="50" normalizeH="0" baseline="0" noProof="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artalom helye 2"/>
          <p:cNvSpPr txBox="1">
            <a:spLocks/>
          </p:cNvSpPr>
          <p:nvPr/>
        </p:nvSpPr>
        <p:spPr>
          <a:xfrm>
            <a:off x="500034" y="785794"/>
            <a:ext cx="8229600" cy="4525963"/>
          </a:xfrm>
          <a:prstGeom prst="rect">
            <a:avLst/>
          </a:prstGeom>
        </p:spPr>
        <p:txBody>
          <a:bodyPr vert="horz" lIns="91440" tIns="45720" rIns="91440" bIns="45720" rtlCol="0">
            <a:normAutofit/>
          </a:bodyPr>
          <a:lstStyle/>
          <a:p>
            <a:pPr marL="342900" lvl="0" indent="-342900">
              <a:lnSpc>
                <a:spcPct val="150000"/>
              </a:lnSpc>
              <a:spcBef>
                <a:spcPct val="20000"/>
              </a:spcBef>
              <a:defRPr/>
            </a:pPr>
            <a:r>
              <a:rPr lang="hu-HU" sz="3200" dirty="0" err="1" smtClean="0">
                <a:solidFill>
                  <a:schemeClr val="bg1"/>
                </a:solidFill>
              </a:rPr>
              <a:t>Content</a:t>
            </a:r>
            <a:r>
              <a:rPr lang="hu-HU" sz="3200" dirty="0" smtClean="0">
                <a:solidFill>
                  <a:schemeClr val="bg1"/>
                </a:solidFill>
              </a:rPr>
              <a:t> </a:t>
            </a:r>
            <a:r>
              <a:rPr lang="hu-HU" sz="3200" dirty="0" err="1" smtClean="0">
                <a:solidFill>
                  <a:schemeClr val="bg1"/>
                </a:solidFill>
              </a:rPr>
              <a:t>Controls</a:t>
            </a:r>
            <a:endParaRPr lang="hu-HU" sz="3200" dirty="0" smtClean="0">
              <a:solidFill>
                <a:schemeClr val="bg1"/>
              </a:solidFill>
            </a:endParaRPr>
          </a:p>
          <a:p>
            <a:pPr marL="342900" lvl="0" indent="-342900">
              <a:lnSpc>
                <a:spcPct val="150000"/>
              </a:lnSpc>
              <a:spcBef>
                <a:spcPct val="20000"/>
              </a:spcBef>
              <a:defRPr/>
            </a:pPr>
            <a:r>
              <a:rPr lang="hu-HU" sz="3200" dirty="0" err="1" smtClean="0">
                <a:solidFill>
                  <a:schemeClr val="bg1"/>
                </a:solidFill>
              </a:rPr>
              <a:t>Item</a:t>
            </a:r>
            <a:r>
              <a:rPr lang="hu-HU" sz="3200" dirty="0" smtClean="0">
                <a:solidFill>
                  <a:schemeClr val="bg1"/>
                </a:solidFill>
              </a:rPr>
              <a:t> </a:t>
            </a:r>
            <a:r>
              <a:rPr lang="hu-HU" sz="3200" dirty="0" err="1" smtClean="0">
                <a:solidFill>
                  <a:schemeClr val="bg1"/>
                </a:solidFill>
              </a:rPr>
              <a:t>Controls</a:t>
            </a:r>
            <a:endParaRPr lang="hu-HU" sz="3200" dirty="0" smtClean="0">
              <a:solidFill>
                <a:schemeClr val="bg1"/>
              </a:solidFill>
            </a:endParaRPr>
          </a:p>
          <a:p>
            <a:pPr marL="342900" lvl="0" indent="-342900">
              <a:lnSpc>
                <a:spcPct val="150000"/>
              </a:lnSpc>
              <a:spcBef>
                <a:spcPct val="20000"/>
              </a:spcBef>
              <a:defRPr/>
            </a:pPr>
            <a:r>
              <a:rPr lang="hu-HU" sz="3200" dirty="0" err="1" smtClean="0">
                <a:solidFill>
                  <a:schemeClr val="bg1"/>
                </a:solidFill>
              </a:rPr>
              <a:t>Layout</a:t>
            </a:r>
            <a:r>
              <a:rPr lang="hu-HU" sz="3200" dirty="0" smtClean="0">
                <a:solidFill>
                  <a:schemeClr val="bg1"/>
                </a:solidFill>
              </a:rPr>
              <a:t> </a:t>
            </a:r>
            <a:r>
              <a:rPr lang="hu-HU" sz="3200" dirty="0" err="1" smtClean="0">
                <a:solidFill>
                  <a:schemeClr val="bg1"/>
                </a:solidFill>
              </a:rPr>
              <a:t>Controls</a:t>
            </a:r>
            <a:endParaRPr lang="hu-HU" sz="3200" dirty="0" smtClean="0">
              <a:solidFill>
                <a:schemeClr val="bg1"/>
              </a:solidFill>
            </a:endParaRPr>
          </a:p>
        </p:txBody>
      </p:sp>
      <p:sp>
        <p:nvSpPr>
          <p:cNvPr id="5" name="Aktuális sáv"/>
          <p:cNvSpPr/>
          <p:nvPr/>
        </p:nvSpPr>
        <p:spPr>
          <a:xfrm>
            <a:off x="121550" y="1785926"/>
            <a:ext cx="9022450" cy="642942"/>
          </a:xfrm>
          <a:prstGeom prst="roundRect">
            <a:avLst>
              <a:gd name="adj" fmla="val 15152"/>
            </a:avLst>
          </a:prstGeom>
          <a:scene3d>
            <a:camera prst="orthographicFront">
              <a:rot lat="0" lon="0" rev="0"/>
            </a:camera>
            <a:lightRig rig="threePt" dir="t">
              <a:rot lat="0" lon="0" rev="1200000"/>
            </a:lightRig>
          </a:scene3d>
          <a:sp3d contourW="6350" prstMaterial="clear">
            <a:bevelT w="88900" h="88900"/>
            <a:contourClr>
              <a:srgbClr val="002060"/>
            </a:contourClr>
          </a:sp3d>
        </p:spPr>
        <p:style>
          <a:lnRef idx="0">
            <a:schemeClr val="dk1"/>
          </a:lnRef>
          <a:fillRef idx="3">
            <a:schemeClr val="dk1"/>
          </a:fillRef>
          <a:effectRef idx="3">
            <a:schemeClr val="dk1"/>
          </a:effectRef>
          <a:fontRef idx="minor">
            <a:schemeClr val="lt1"/>
          </a:fontRef>
        </p:style>
        <p:txBody>
          <a:bodyPr anchor="ctr"/>
          <a:lstStyle/>
          <a:p>
            <a:pPr algn="ctr" fontAlgn="auto">
              <a:spcBef>
                <a:spcPts val="0"/>
              </a:spcBef>
              <a:spcAft>
                <a:spcPts val="0"/>
              </a:spcAft>
              <a:defRPr/>
            </a:pPr>
            <a:endParaRPr lang="hu-HU"/>
          </a:p>
        </p:txBody>
      </p:sp>
      <p:sp>
        <p:nvSpPr>
          <p:cNvPr id="7" name="Szövegdoboz 6"/>
          <p:cNvSpPr txBox="1"/>
          <p:nvPr/>
        </p:nvSpPr>
        <p:spPr>
          <a:xfrm>
            <a:off x="0" y="0"/>
            <a:ext cx="9144000" cy="400110"/>
          </a:xfrm>
          <a:prstGeom prst="rect">
            <a:avLst/>
          </a:prstGeom>
          <a:noFill/>
        </p:spPr>
        <p:txBody>
          <a:bodyPr wrap="square" rtlCol="0">
            <a:spAutoFit/>
          </a:bodyPr>
          <a:lstStyle/>
          <a:p>
            <a:pPr>
              <a:spcBef>
                <a:spcPct val="20000"/>
              </a:spcBef>
            </a:pPr>
            <a:r>
              <a:rPr lang="hu-HU" sz="2000" dirty="0" smtClean="0">
                <a:solidFill>
                  <a:schemeClr val="bg2">
                    <a:lumMod val="90000"/>
                  </a:schemeClr>
                </a:solidFill>
                <a:latin typeface="Segoe" pitchFamily="34" charset="0"/>
              </a:rPr>
              <a:t>Tematika</a:t>
            </a:r>
          </a:p>
        </p:txBody>
      </p:sp>
      <p:pic>
        <p:nvPicPr>
          <p:cNvPr id="9" name="Picture 10" descr="title-slide-lines_BIG.png"/>
          <p:cNvPicPr>
            <a:picLocks noChangeAspect="1"/>
          </p:cNvPicPr>
          <p:nvPr/>
        </p:nvPicPr>
        <p:blipFill>
          <a:blip r:embed="rId2" cstate="print">
            <a:duotone>
              <a:schemeClr val="bg2">
                <a:shade val="45000"/>
                <a:satMod val="135000"/>
              </a:schemeClr>
              <a:prstClr val="white"/>
            </a:duotone>
          </a:blip>
          <a:srcRect/>
          <a:stretch>
            <a:fillRect/>
          </a:stretch>
        </p:blipFill>
        <p:spPr bwMode="auto">
          <a:xfrm>
            <a:off x="5875338" y="4476750"/>
            <a:ext cx="3268662" cy="238125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artalom helye 2"/>
          <p:cNvSpPr txBox="1">
            <a:spLocks/>
          </p:cNvSpPr>
          <p:nvPr/>
        </p:nvSpPr>
        <p:spPr>
          <a:xfrm>
            <a:off x="500034" y="760425"/>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50000"/>
              </a:lnSpc>
              <a:spcBef>
                <a:spcPct val="20000"/>
              </a:spcBef>
              <a:spcAft>
                <a:spcPts val="0"/>
              </a:spcAft>
              <a:buClrTx/>
              <a:buSzTx/>
              <a:buFont typeface="Arial" pitchFamily="34" charset="0"/>
              <a:buNone/>
              <a:tabLst/>
              <a:defRPr/>
            </a:pPr>
            <a:r>
              <a:rPr kumimoji="0" lang="hu-HU" sz="3200" b="0" i="0" u="none" strike="noStrike" kern="1200" cap="none" spc="0" normalizeH="0" baseline="0" noProof="0" dirty="0" err="1" smtClean="0">
                <a:ln>
                  <a:noFill/>
                </a:ln>
                <a:solidFill>
                  <a:schemeClr val="bg1"/>
                </a:solidFill>
                <a:effectLst/>
                <a:uLnTx/>
                <a:uFillTx/>
                <a:latin typeface="+mn-lt"/>
                <a:ea typeface="+mn-ea"/>
                <a:cs typeface="+mn-cs"/>
              </a:rPr>
              <a:t>Content</a:t>
            </a:r>
            <a:r>
              <a:rPr kumimoji="0" lang="hu-HU" sz="3200" b="0" i="0" u="none" strike="noStrike" kern="1200" cap="none" spc="0" normalizeH="0" noProof="0" dirty="0" smtClean="0">
                <a:ln>
                  <a:noFill/>
                </a:ln>
                <a:solidFill>
                  <a:schemeClr val="bg1"/>
                </a:solidFill>
                <a:effectLst/>
                <a:uLnTx/>
                <a:uFillTx/>
                <a:latin typeface="+mn-lt"/>
                <a:ea typeface="+mn-ea"/>
                <a:cs typeface="+mn-cs"/>
              </a:rPr>
              <a:t> </a:t>
            </a:r>
            <a:r>
              <a:rPr kumimoji="0" lang="hu-HU" sz="3200" b="0" i="0" u="none" strike="noStrike" kern="1200" cap="none" spc="0" normalizeH="0" noProof="0" dirty="0" err="1" smtClean="0">
                <a:ln>
                  <a:noFill/>
                </a:ln>
                <a:solidFill>
                  <a:schemeClr val="bg1"/>
                </a:solidFill>
                <a:effectLst/>
                <a:uLnTx/>
                <a:uFillTx/>
                <a:latin typeface="+mn-lt"/>
                <a:ea typeface="+mn-ea"/>
                <a:cs typeface="+mn-cs"/>
              </a:rPr>
              <a:t>Controls</a:t>
            </a:r>
            <a:endParaRPr kumimoji="0" lang="hu-HU" sz="3200" b="0" i="0" u="none" strike="noStrike" kern="1200" cap="none" spc="0" normalizeH="0" noProof="0" dirty="0" smtClean="0">
              <a:ln>
                <a:noFill/>
              </a:ln>
              <a:solidFill>
                <a:schemeClr val="bg1"/>
              </a:solidFill>
              <a:effectLst/>
              <a:uLnTx/>
              <a:uFillTx/>
              <a:latin typeface="+mn-lt"/>
              <a:ea typeface="+mn-ea"/>
              <a:cs typeface="+mn-cs"/>
            </a:endParaRPr>
          </a:p>
          <a:p>
            <a:pPr marL="342900" marR="0" lvl="0" indent="-342900" algn="l" defTabSz="914400" rtl="0" eaLnBrk="1" fontAlgn="auto" latinLnBrk="0" hangingPunct="1">
              <a:lnSpc>
                <a:spcPct val="150000"/>
              </a:lnSpc>
              <a:spcBef>
                <a:spcPct val="20000"/>
              </a:spcBef>
              <a:spcAft>
                <a:spcPts val="0"/>
              </a:spcAft>
              <a:buClrTx/>
              <a:buSzTx/>
              <a:buFont typeface="Arial" pitchFamily="34" charset="0"/>
              <a:buNone/>
              <a:tabLst/>
              <a:defRPr/>
            </a:pPr>
            <a:r>
              <a:rPr lang="hu-HU" sz="3200" baseline="0" dirty="0" err="1" smtClean="0">
                <a:solidFill>
                  <a:schemeClr val="bg1"/>
                </a:solidFill>
              </a:rPr>
              <a:t>Item</a:t>
            </a:r>
            <a:r>
              <a:rPr lang="hu-HU" sz="3200" dirty="0" smtClean="0">
                <a:solidFill>
                  <a:schemeClr val="bg1"/>
                </a:solidFill>
              </a:rPr>
              <a:t> </a:t>
            </a:r>
            <a:r>
              <a:rPr lang="hu-HU" sz="3200" dirty="0" err="1" smtClean="0">
                <a:solidFill>
                  <a:schemeClr val="bg1"/>
                </a:solidFill>
              </a:rPr>
              <a:t>Controls</a:t>
            </a:r>
            <a:endParaRPr lang="hu-HU" sz="3200" dirty="0" smtClean="0">
              <a:solidFill>
                <a:schemeClr val="bg1"/>
              </a:solidFill>
            </a:endParaRPr>
          </a:p>
          <a:p>
            <a:pPr marL="342900" marR="0" lvl="0" indent="-342900" algn="l" defTabSz="914400" rtl="0" eaLnBrk="1" fontAlgn="auto" latinLnBrk="0" hangingPunct="1">
              <a:lnSpc>
                <a:spcPct val="150000"/>
              </a:lnSpc>
              <a:spcBef>
                <a:spcPct val="20000"/>
              </a:spcBef>
              <a:spcAft>
                <a:spcPts val="0"/>
              </a:spcAft>
              <a:buClrTx/>
              <a:buSzTx/>
              <a:buFont typeface="Arial" pitchFamily="34" charset="0"/>
              <a:buNone/>
              <a:tabLst/>
              <a:defRPr/>
            </a:pPr>
            <a:r>
              <a:rPr kumimoji="0" lang="hu-HU" sz="3200" b="0" i="0" u="none" strike="noStrike" kern="1200" cap="none" spc="0" normalizeH="0" baseline="0" noProof="0" dirty="0" err="1" smtClean="0">
                <a:ln>
                  <a:noFill/>
                </a:ln>
                <a:solidFill>
                  <a:schemeClr val="bg1"/>
                </a:solidFill>
                <a:effectLst/>
                <a:uLnTx/>
                <a:uFillTx/>
                <a:latin typeface="+mn-lt"/>
                <a:ea typeface="+mn-ea"/>
                <a:cs typeface="+mn-cs"/>
              </a:rPr>
              <a:t>Layout</a:t>
            </a:r>
            <a:r>
              <a:rPr kumimoji="0" lang="hu-HU" sz="3200" b="0" i="0" u="none" strike="noStrike" kern="1200" cap="none" spc="0" normalizeH="0" noProof="0" dirty="0" smtClean="0">
                <a:ln>
                  <a:noFill/>
                </a:ln>
                <a:solidFill>
                  <a:schemeClr val="bg1"/>
                </a:solidFill>
                <a:effectLst/>
                <a:uLnTx/>
                <a:uFillTx/>
                <a:latin typeface="+mn-lt"/>
                <a:ea typeface="+mn-ea"/>
                <a:cs typeface="+mn-cs"/>
              </a:rPr>
              <a:t> </a:t>
            </a:r>
            <a:r>
              <a:rPr kumimoji="0" lang="hu-HU" sz="3200" b="0" i="0" u="none" strike="noStrike" kern="1200" cap="none" spc="0" normalizeH="0" noProof="0" dirty="0" err="1" smtClean="0">
                <a:ln>
                  <a:noFill/>
                </a:ln>
                <a:solidFill>
                  <a:schemeClr val="bg1"/>
                </a:solidFill>
                <a:effectLst/>
                <a:uLnTx/>
                <a:uFillTx/>
                <a:latin typeface="+mn-lt"/>
                <a:ea typeface="+mn-ea"/>
                <a:cs typeface="+mn-cs"/>
              </a:rPr>
              <a:t>Controls</a:t>
            </a: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5" name="Aktuális sáv"/>
          <p:cNvSpPr/>
          <p:nvPr/>
        </p:nvSpPr>
        <p:spPr>
          <a:xfrm>
            <a:off x="121550" y="928670"/>
            <a:ext cx="9022450" cy="642942"/>
          </a:xfrm>
          <a:prstGeom prst="roundRect">
            <a:avLst>
              <a:gd name="adj" fmla="val 15152"/>
            </a:avLst>
          </a:prstGeom>
          <a:scene3d>
            <a:camera prst="orthographicFront">
              <a:rot lat="0" lon="0" rev="0"/>
            </a:camera>
            <a:lightRig rig="threePt" dir="t">
              <a:rot lat="0" lon="0" rev="1200000"/>
            </a:lightRig>
          </a:scene3d>
          <a:sp3d contourW="6350" prstMaterial="clear">
            <a:bevelT w="88900" h="88900"/>
            <a:contourClr>
              <a:srgbClr val="002060"/>
            </a:contourClr>
          </a:sp3d>
        </p:spPr>
        <p:style>
          <a:lnRef idx="0">
            <a:schemeClr val="dk1"/>
          </a:lnRef>
          <a:fillRef idx="3">
            <a:schemeClr val="dk1"/>
          </a:fillRef>
          <a:effectRef idx="3">
            <a:schemeClr val="dk1"/>
          </a:effectRef>
          <a:fontRef idx="minor">
            <a:schemeClr val="lt1"/>
          </a:fontRef>
        </p:style>
        <p:txBody>
          <a:bodyPr anchor="ctr"/>
          <a:lstStyle/>
          <a:p>
            <a:pPr algn="ctr" fontAlgn="auto">
              <a:spcBef>
                <a:spcPts val="0"/>
              </a:spcBef>
              <a:spcAft>
                <a:spcPts val="0"/>
              </a:spcAft>
              <a:defRPr/>
            </a:pPr>
            <a:endParaRPr lang="hu-HU"/>
          </a:p>
        </p:txBody>
      </p:sp>
      <p:sp>
        <p:nvSpPr>
          <p:cNvPr id="7" name="Szövegdoboz 6"/>
          <p:cNvSpPr txBox="1"/>
          <p:nvPr/>
        </p:nvSpPr>
        <p:spPr>
          <a:xfrm>
            <a:off x="0" y="0"/>
            <a:ext cx="9144000" cy="400110"/>
          </a:xfrm>
          <a:prstGeom prst="rect">
            <a:avLst/>
          </a:prstGeom>
          <a:noFill/>
        </p:spPr>
        <p:txBody>
          <a:bodyPr wrap="square" rtlCol="0">
            <a:spAutoFit/>
          </a:bodyPr>
          <a:lstStyle/>
          <a:p>
            <a:pPr>
              <a:spcBef>
                <a:spcPct val="20000"/>
              </a:spcBef>
            </a:pPr>
            <a:r>
              <a:rPr lang="hu-HU" sz="2000" dirty="0" smtClean="0">
                <a:solidFill>
                  <a:schemeClr val="bg2">
                    <a:lumMod val="90000"/>
                  </a:schemeClr>
                </a:solidFill>
                <a:latin typeface="Segoe" pitchFamily="34" charset="0"/>
              </a:rPr>
              <a:t>Tematika</a:t>
            </a:r>
          </a:p>
        </p:txBody>
      </p:sp>
      <p:pic>
        <p:nvPicPr>
          <p:cNvPr id="9" name="Picture 10" descr="title-slide-lines_BIG.png"/>
          <p:cNvPicPr>
            <a:picLocks noChangeAspect="1"/>
          </p:cNvPicPr>
          <p:nvPr/>
        </p:nvPicPr>
        <p:blipFill>
          <a:blip r:embed="rId2" cstate="print">
            <a:duotone>
              <a:schemeClr val="bg2">
                <a:shade val="45000"/>
                <a:satMod val="135000"/>
              </a:schemeClr>
              <a:prstClr val="white"/>
            </a:duotone>
          </a:blip>
          <a:srcRect/>
          <a:stretch>
            <a:fillRect/>
          </a:stretch>
        </p:blipFill>
        <p:spPr bwMode="auto">
          <a:xfrm>
            <a:off x="5875338" y="4476750"/>
            <a:ext cx="3268662" cy="238125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Item</a:t>
            </a: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 </a:t>
            </a: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Controls</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214282" y="571480"/>
            <a:ext cx="8572560" cy="5643602"/>
          </a:xfrm>
        </p:spPr>
        <p:txBody>
          <a:bodyPr>
            <a:normAutofit/>
          </a:bodyPr>
          <a:lstStyle/>
          <a:p>
            <a:pPr marL="514350" indent="-514350" algn="just">
              <a:buNone/>
            </a:pPr>
            <a:r>
              <a:rPr lang="hu-HU" sz="3200" dirty="0" smtClean="0">
                <a:solidFill>
                  <a:schemeClr val="bg1">
                    <a:lumMod val="95000"/>
                  </a:schemeClr>
                </a:solidFill>
              </a:rPr>
              <a:t>	</a:t>
            </a:r>
            <a:r>
              <a:rPr lang="hu-HU" sz="2800" dirty="0" smtClean="0">
                <a:solidFill>
                  <a:schemeClr val="bg1">
                    <a:lumMod val="95000"/>
                  </a:schemeClr>
                </a:solidFill>
              </a:rPr>
              <a:t>Más néven lista alapú kontrolok, amiket úgy terveztek, hogy több gyermek elemet tartalmazzanak.  </a:t>
            </a:r>
          </a:p>
          <a:p>
            <a:pPr marL="514350" indent="-514350" algn="just">
              <a:buNone/>
            </a:pPr>
            <a:endParaRPr lang="hu-HU" sz="2800" dirty="0" smtClean="0">
              <a:solidFill>
                <a:schemeClr val="bg1">
                  <a:lumMod val="95000"/>
                </a:schemeClr>
              </a:solidFill>
            </a:endParaRPr>
          </a:p>
          <a:p>
            <a:pPr marL="514350" indent="-514350" algn="just">
              <a:buNone/>
            </a:pPr>
            <a:r>
              <a:rPr lang="hu-HU" sz="2800" dirty="0" smtClean="0">
                <a:solidFill>
                  <a:schemeClr val="bg1">
                    <a:lumMod val="95000"/>
                  </a:schemeClr>
                </a:solidFill>
              </a:rPr>
              <a:t>	Ugyanúgy, ahogy a </a:t>
            </a:r>
            <a:r>
              <a:rPr lang="hu-HU" sz="2800" dirty="0" err="1" smtClean="0">
                <a:solidFill>
                  <a:schemeClr val="bg1">
                    <a:lumMod val="95000"/>
                  </a:schemeClr>
                </a:solidFill>
              </a:rPr>
              <a:t>Content</a:t>
            </a:r>
            <a:r>
              <a:rPr lang="hu-HU" sz="2800" dirty="0" smtClean="0">
                <a:solidFill>
                  <a:schemeClr val="bg1">
                    <a:lumMod val="95000"/>
                  </a:schemeClr>
                </a:solidFill>
              </a:rPr>
              <a:t> </a:t>
            </a:r>
            <a:r>
              <a:rPr lang="hu-HU" sz="2800" dirty="0" err="1" smtClean="0">
                <a:solidFill>
                  <a:schemeClr val="bg1">
                    <a:lumMod val="95000"/>
                  </a:schemeClr>
                </a:solidFill>
              </a:rPr>
              <a:t>Controlsoknál</a:t>
            </a:r>
            <a:r>
              <a:rPr lang="hu-HU" sz="2800" dirty="0" smtClean="0">
                <a:solidFill>
                  <a:schemeClr val="bg1">
                    <a:lumMod val="95000"/>
                  </a:schemeClr>
                </a:solidFill>
              </a:rPr>
              <a:t> WPF alatt itt sincs megkötés arra, hogy az </a:t>
            </a:r>
            <a:r>
              <a:rPr lang="hu-HU" sz="2800" dirty="0" err="1" smtClean="0">
                <a:solidFill>
                  <a:schemeClr val="bg1">
                    <a:lumMod val="95000"/>
                  </a:schemeClr>
                </a:solidFill>
              </a:rPr>
              <a:t>Item</a:t>
            </a:r>
            <a:r>
              <a:rPr lang="hu-HU" sz="2800" dirty="0" smtClean="0">
                <a:solidFill>
                  <a:schemeClr val="bg1">
                    <a:lumMod val="95000"/>
                  </a:schemeClr>
                </a:solidFill>
              </a:rPr>
              <a:t> </a:t>
            </a:r>
            <a:r>
              <a:rPr lang="hu-HU" sz="2800" dirty="0" err="1" smtClean="0">
                <a:solidFill>
                  <a:schemeClr val="bg1">
                    <a:lumMod val="95000"/>
                  </a:schemeClr>
                </a:solidFill>
              </a:rPr>
              <a:t>Control</a:t>
            </a:r>
            <a:r>
              <a:rPr lang="hu-HU" sz="2800" dirty="0" smtClean="0">
                <a:solidFill>
                  <a:schemeClr val="bg1">
                    <a:lumMod val="95000"/>
                  </a:schemeClr>
                </a:solidFill>
              </a:rPr>
              <a:t> milyen gyermek elemeket tartalmazhat. </a:t>
            </a:r>
            <a:br>
              <a:rPr lang="hu-HU" sz="2800" dirty="0" smtClean="0">
                <a:solidFill>
                  <a:schemeClr val="bg1">
                    <a:lumMod val="95000"/>
                  </a:schemeClr>
                </a:solidFill>
              </a:rPr>
            </a:br>
            <a:r>
              <a:rPr lang="hu-HU" sz="2800" dirty="0" smtClean="0">
                <a:solidFill>
                  <a:schemeClr val="bg1">
                    <a:lumMod val="95000"/>
                  </a:schemeClr>
                </a:solidFill>
              </a:rPr>
              <a:t>Tartalmazhat például egyszerű </a:t>
            </a:r>
            <a:r>
              <a:rPr lang="hu-HU" sz="2800" dirty="0" err="1" smtClean="0">
                <a:solidFill>
                  <a:schemeClr val="bg1">
                    <a:lumMod val="95000"/>
                  </a:schemeClr>
                </a:solidFill>
              </a:rPr>
              <a:t>stringet</a:t>
            </a:r>
            <a:r>
              <a:rPr lang="hu-HU" sz="2800" dirty="0" smtClean="0">
                <a:solidFill>
                  <a:schemeClr val="bg1">
                    <a:lumMod val="95000"/>
                  </a:schemeClr>
                </a:solidFill>
              </a:rPr>
              <a:t>, de akár komplex kontrolokat is.</a:t>
            </a:r>
            <a:endParaRPr lang="hu-HU" sz="3200" dirty="0" smtClean="0">
              <a:solidFill>
                <a:schemeClr val="bg1">
                  <a:lumMod val="95000"/>
                </a:schemeClr>
              </a:solidFill>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ListBox</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214282" y="571480"/>
            <a:ext cx="8229600" cy="4429156"/>
          </a:xfrm>
        </p:spPr>
        <p:txBody>
          <a:bodyPr>
            <a:normAutofit/>
          </a:bodyPr>
          <a:lstStyle/>
          <a:p>
            <a:pPr marL="514350" indent="-514350" algn="just">
              <a:buNone/>
            </a:pPr>
            <a:r>
              <a:rPr lang="hu-HU" sz="2800" dirty="0" smtClean="0">
                <a:solidFill>
                  <a:schemeClr val="bg1">
                    <a:lumMod val="95000"/>
                  </a:schemeClr>
                </a:solidFill>
              </a:rPr>
              <a:t>	A legegyszerűbb </a:t>
            </a:r>
            <a:r>
              <a:rPr lang="hu-HU" sz="2800" dirty="0" err="1" smtClean="0">
                <a:solidFill>
                  <a:schemeClr val="bg1">
                    <a:lumMod val="95000"/>
                  </a:schemeClr>
                </a:solidFill>
              </a:rPr>
              <a:t>item</a:t>
            </a:r>
            <a:r>
              <a:rPr lang="hu-HU" sz="2800" dirty="0" smtClean="0">
                <a:solidFill>
                  <a:schemeClr val="bg1">
                    <a:lumMod val="95000"/>
                  </a:schemeClr>
                </a:solidFill>
              </a:rPr>
              <a:t> kontrol. Arra tervezték, hogy listákat jelenítsen meg. A </a:t>
            </a:r>
            <a:r>
              <a:rPr lang="hu-HU" sz="2800" dirty="0" err="1" smtClean="0">
                <a:solidFill>
                  <a:schemeClr val="bg1">
                    <a:lumMod val="95000"/>
                  </a:schemeClr>
                </a:solidFill>
              </a:rPr>
              <a:t>Listbox</a:t>
            </a:r>
            <a:r>
              <a:rPr lang="hu-HU" sz="2800" dirty="0" smtClean="0">
                <a:solidFill>
                  <a:schemeClr val="bg1">
                    <a:lumMod val="95000"/>
                  </a:schemeClr>
                </a:solidFill>
              </a:rPr>
              <a:t> általában </a:t>
            </a:r>
            <a:r>
              <a:rPr lang="hu-HU" sz="2800" dirty="0" err="1" smtClean="0">
                <a:solidFill>
                  <a:schemeClr val="bg1">
                    <a:lumMod val="95000"/>
                  </a:schemeClr>
                </a:solidFill>
              </a:rPr>
              <a:t>ListBoxItemekt</a:t>
            </a:r>
            <a:r>
              <a:rPr lang="hu-HU" sz="2800" dirty="0" smtClean="0">
                <a:solidFill>
                  <a:schemeClr val="bg1">
                    <a:lumMod val="95000"/>
                  </a:schemeClr>
                </a:solidFill>
              </a:rPr>
              <a:t> tartalmaz.</a:t>
            </a:r>
          </a:p>
          <a:p>
            <a:pPr marL="514350" indent="-514350" algn="just">
              <a:buNone/>
            </a:pPr>
            <a:r>
              <a:rPr lang="hu-HU" sz="2800" dirty="0" smtClean="0">
                <a:solidFill>
                  <a:schemeClr val="bg1">
                    <a:lumMod val="95000"/>
                  </a:schemeClr>
                </a:solidFill>
              </a:rPr>
              <a:t> </a:t>
            </a:r>
          </a:p>
          <a:p>
            <a:pPr marL="514350" indent="-514350" algn="just">
              <a:buNone/>
            </a:pPr>
            <a:endParaRPr lang="hu-HU" sz="2800" dirty="0" smtClean="0">
              <a:solidFill>
                <a:schemeClr val="bg1">
                  <a:lumMod val="95000"/>
                </a:schemeClr>
              </a:solidFill>
            </a:endParaRPr>
          </a:p>
          <a:p>
            <a:pPr marL="514350" indent="-514350" algn="just">
              <a:buNone/>
            </a:pPr>
            <a:endParaRPr lang="hu-HU" sz="2800" dirty="0" smtClean="0">
              <a:solidFill>
                <a:schemeClr val="bg1">
                  <a:lumMod val="95000"/>
                </a:schemeClr>
              </a:solidFill>
            </a:endParaRPr>
          </a:p>
          <a:p>
            <a:pPr marL="514350" indent="-514350" algn="just">
              <a:buNone/>
            </a:pPr>
            <a:r>
              <a:rPr lang="hu-HU" sz="2800" dirty="0" smtClean="0">
                <a:solidFill>
                  <a:schemeClr val="bg1">
                    <a:lumMod val="95000"/>
                  </a:schemeClr>
                </a:solidFill>
              </a:rPr>
              <a:t>	Alapértelmezés szerint csak egy elemet tudunk kiválasztani. A </a:t>
            </a:r>
            <a:r>
              <a:rPr lang="hu-HU" sz="2800" dirty="0" err="1" smtClean="0">
                <a:solidFill>
                  <a:schemeClr val="bg1">
                    <a:lumMod val="95000"/>
                  </a:schemeClr>
                </a:solidFill>
              </a:rPr>
              <a:t>SelectionMode</a:t>
            </a:r>
            <a:r>
              <a:rPr lang="hu-HU" sz="2800" dirty="0" smtClean="0">
                <a:solidFill>
                  <a:schemeClr val="bg1">
                    <a:lumMod val="95000"/>
                  </a:schemeClr>
                </a:solidFill>
              </a:rPr>
              <a:t> </a:t>
            </a:r>
            <a:r>
              <a:rPr lang="hu-HU" sz="2800" dirty="0" err="1" smtClean="0">
                <a:solidFill>
                  <a:schemeClr val="bg1">
                    <a:lumMod val="95000"/>
                  </a:schemeClr>
                </a:solidFill>
              </a:rPr>
              <a:t>Proprty</a:t>
            </a:r>
            <a:r>
              <a:rPr lang="hu-HU" sz="2800" dirty="0" smtClean="0">
                <a:solidFill>
                  <a:schemeClr val="bg1">
                    <a:lumMod val="95000"/>
                  </a:schemeClr>
                </a:solidFill>
              </a:rPr>
              <a:t> segítségével szabályozható.</a:t>
            </a:r>
          </a:p>
        </p:txBody>
      </p:sp>
      <p:sp>
        <p:nvSpPr>
          <p:cNvPr id="4" name="Szövegdoboz 3"/>
          <p:cNvSpPr txBox="1"/>
          <p:nvPr/>
        </p:nvSpPr>
        <p:spPr>
          <a:xfrm>
            <a:off x="1928794" y="2000240"/>
            <a:ext cx="3357586" cy="1384995"/>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400" dirty="0" smtClean="0">
                <a:solidFill>
                  <a:srgbClr val="0000FF"/>
                </a:solidFill>
              </a:rPr>
              <a:t>&lt;</a:t>
            </a:r>
            <a:r>
              <a:rPr lang="hu-HU" sz="1400" dirty="0" err="1" smtClean="0">
                <a:solidFill>
                  <a:srgbClr val="A31515"/>
                </a:solidFill>
              </a:rPr>
              <a:t>ListBox</a:t>
            </a:r>
            <a:r>
              <a:rPr lang="hu-HU" sz="1400" dirty="0" smtClean="0">
                <a:solidFill>
                  <a:srgbClr val="FF0000"/>
                </a:solidFill>
              </a:rPr>
              <a:t> </a:t>
            </a:r>
            <a:r>
              <a:rPr lang="hu-HU" sz="1400" dirty="0" err="1" smtClean="0">
                <a:solidFill>
                  <a:srgbClr val="FF0000"/>
                </a:solidFill>
              </a:rPr>
              <a:t>Name</a:t>
            </a:r>
            <a:r>
              <a:rPr lang="hu-HU" sz="1400" dirty="0" smtClean="0">
                <a:solidFill>
                  <a:srgbClr val="0000FF"/>
                </a:solidFill>
              </a:rPr>
              <a:t>="listBox1"&gt;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ListBoxItem</a:t>
            </a:r>
            <a:r>
              <a:rPr lang="hu-HU" sz="1400" dirty="0" smtClean="0">
                <a:solidFill>
                  <a:srgbClr val="0000FF"/>
                </a:solidFill>
              </a:rPr>
              <a:t>&gt;</a:t>
            </a:r>
            <a:r>
              <a:rPr lang="hu-HU" sz="1400" dirty="0" smtClean="0">
                <a:solidFill>
                  <a:srgbClr val="A31515"/>
                </a:solidFill>
              </a:rPr>
              <a:t>1 </a:t>
            </a:r>
            <a:r>
              <a:rPr lang="hu-HU" sz="1400" dirty="0" err="1" smtClean="0">
                <a:solidFill>
                  <a:srgbClr val="A31515"/>
                </a:solidFill>
              </a:rPr>
              <a:t>item</a:t>
            </a:r>
            <a:r>
              <a:rPr lang="hu-HU" sz="1400" dirty="0" smtClean="0">
                <a:solidFill>
                  <a:srgbClr val="0000FF"/>
                </a:solidFill>
              </a:rPr>
              <a:t>&lt;/</a:t>
            </a:r>
            <a:r>
              <a:rPr lang="hu-HU" sz="1400" dirty="0" err="1" smtClean="0">
                <a:solidFill>
                  <a:srgbClr val="A31515"/>
                </a:solidFill>
              </a:rPr>
              <a:t>ListBoxItem</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ListBoxItem</a:t>
            </a:r>
            <a:r>
              <a:rPr lang="hu-HU" sz="1400" dirty="0" smtClean="0">
                <a:solidFill>
                  <a:srgbClr val="0000FF"/>
                </a:solidFill>
              </a:rPr>
              <a:t>&gt;</a:t>
            </a:r>
            <a:r>
              <a:rPr lang="hu-HU" sz="1400" dirty="0" smtClean="0">
                <a:solidFill>
                  <a:srgbClr val="A31515"/>
                </a:solidFill>
              </a:rPr>
              <a:t>2 </a:t>
            </a:r>
            <a:r>
              <a:rPr lang="hu-HU" sz="1400" dirty="0" err="1" smtClean="0">
                <a:solidFill>
                  <a:srgbClr val="A31515"/>
                </a:solidFill>
              </a:rPr>
              <a:t>item</a:t>
            </a:r>
            <a:r>
              <a:rPr lang="hu-HU" sz="1400" dirty="0" smtClean="0">
                <a:solidFill>
                  <a:srgbClr val="0000FF"/>
                </a:solidFill>
              </a:rPr>
              <a:t>&lt;/</a:t>
            </a:r>
            <a:r>
              <a:rPr lang="hu-HU" sz="1400" dirty="0" err="1" smtClean="0">
                <a:solidFill>
                  <a:srgbClr val="A31515"/>
                </a:solidFill>
              </a:rPr>
              <a:t>ListBoxItem</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ListBoxItem</a:t>
            </a:r>
            <a:r>
              <a:rPr lang="hu-HU" sz="1400" dirty="0" smtClean="0">
                <a:solidFill>
                  <a:srgbClr val="0000FF"/>
                </a:solidFill>
              </a:rPr>
              <a:t>&gt;</a:t>
            </a:r>
            <a:r>
              <a:rPr lang="hu-HU" sz="1400" dirty="0" smtClean="0">
                <a:solidFill>
                  <a:srgbClr val="A31515"/>
                </a:solidFill>
              </a:rPr>
              <a:t>3 </a:t>
            </a:r>
            <a:r>
              <a:rPr lang="hu-HU" sz="1400" dirty="0" err="1" smtClean="0">
                <a:solidFill>
                  <a:srgbClr val="A31515"/>
                </a:solidFill>
              </a:rPr>
              <a:t>item</a:t>
            </a:r>
            <a:r>
              <a:rPr lang="hu-HU" sz="1400" dirty="0" smtClean="0">
                <a:solidFill>
                  <a:srgbClr val="0000FF"/>
                </a:solidFill>
              </a:rPr>
              <a:t>&lt;/</a:t>
            </a:r>
            <a:r>
              <a:rPr lang="hu-HU" sz="1400" dirty="0" err="1" smtClean="0">
                <a:solidFill>
                  <a:srgbClr val="A31515"/>
                </a:solidFill>
              </a:rPr>
              <a:t>ListBoxItem</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ListBoxItem</a:t>
            </a:r>
            <a:r>
              <a:rPr lang="hu-HU" sz="1400" dirty="0" smtClean="0">
                <a:solidFill>
                  <a:srgbClr val="0000FF"/>
                </a:solidFill>
              </a:rPr>
              <a:t>&gt;</a:t>
            </a:r>
            <a:r>
              <a:rPr lang="hu-HU" sz="1400" dirty="0" smtClean="0">
                <a:solidFill>
                  <a:srgbClr val="A31515"/>
                </a:solidFill>
              </a:rPr>
              <a:t>4 </a:t>
            </a:r>
            <a:r>
              <a:rPr lang="hu-HU" sz="1400" dirty="0" err="1" smtClean="0">
                <a:solidFill>
                  <a:srgbClr val="A31515"/>
                </a:solidFill>
              </a:rPr>
              <a:t>item</a:t>
            </a:r>
            <a:r>
              <a:rPr lang="hu-HU" sz="1400" dirty="0" smtClean="0">
                <a:solidFill>
                  <a:srgbClr val="0000FF"/>
                </a:solidFill>
              </a:rPr>
              <a:t>&lt;/</a:t>
            </a:r>
            <a:r>
              <a:rPr lang="hu-HU" sz="1400" dirty="0" err="1" smtClean="0">
                <a:solidFill>
                  <a:srgbClr val="A31515"/>
                </a:solidFill>
              </a:rPr>
              <a:t>ListBoxItem</a:t>
            </a:r>
            <a:r>
              <a:rPr lang="hu-HU" sz="1400" dirty="0" smtClean="0">
                <a:solidFill>
                  <a:srgbClr val="0000FF"/>
                </a:solidFill>
              </a:rPr>
              <a:t>&gt;</a:t>
            </a:r>
          </a:p>
          <a:p>
            <a:r>
              <a:rPr lang="hu-HU" sz="1400" dirty="0" smtClean="0">
                <a:solidFill>
                  <a:srgbClr val="0000FF"/>
                </a:solidFill>
              </a:rPr>
              <a:t>&lt;/</a:t>
            </a:r>
            <a:r>
              <a:rPr lang="hu-HU" sz="1400" dirty="0" err="1" smtClean="0">
                <a:solidFill>
                  <a:srgbClr val="A31515"/>
                </a:solidFill>
              </a:rPr>
              <a:t>ListBox</a:t>
            </a:r>
            <a:r>
              <a:rPr lang="hu-HU" sz="1400" dirty="0" smtClean="0">
                <a:solidFill>
                  <a:srgbClr val="0000FF"/>
                </a:solidFill>
              </a:rPr>
              <a:t>&gt;</a:t>
            </a:r>
            <a:endParaRPr lang="hu-HU" sz="1400" dirty="0" smtClean="0">
              <a:solidFill>
                <a:schemeClr val="tx1"/>
              </a:solidFill>
            </a:endParaRPr>
          </a:p>
        </p:txBody>
      </p:sp>
      <p:graphicFrame>
        <p:nvGraphicFramePr>
          <p:cNvPr id="6" name="Táblázat 5"/>
          <p:cNvGraphicFramePr>
            <a:graphicFrameLocks noGrp="1"/>
          </p:cNvGraphicFramePr>
          <p:nvPr/>
        </p:nvGraphicFramePr>
        <p:xfrm>
          <a:off x="928662" y="5000636"/>
          <a:ext cx="7429552" cy="1651000"/>
        </p:xfrm>
        <a:graphic>
          <a:graphicData uri="http://schemas.openxmlformats.org/drawingml/2006/table">
            <a:tbl>
              <a:tblPr>
                <a:tableStyleId>{5C22544A-7EE6-4342-B048-85BDC9FD1C3A}</a:tableStyleId>
              </a:tblPr>
              <a:tblGrid>
                <a:gridCol w="1305985"/>
                <a:gridCol w="6123567"/>
              </a:tblGrid>
              <a:tr h="370840">
                <a:tc>
                  <a:txBody>
                    <a:bodyPr/>
                    <a:lstStyle/>
                    <a:p>
                      <a:r>
                        <a:rPr lang="hu-HU" dirty="0" err="1" smtClean="0">
                          <a:solidFill>
                            <a:schemeClr val="bg1"/>
                          </a:solidFill>
                        </a:rPr>
                        <a:t>Single</a:t>
                      </a:r>
                      <a:endParaRPr lang="hu-HU"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pPr algn="just"/>
                      <a:r>
                        <a:rPr lang="hu-HU" dirty="0" smtClean="0">
                          <a:solidFill>
                            <a:schemeClr val="bg1"/>
                          </a:solidFill>
                        </a:rPr>
                        <a:t>Egyszerre</a:t>
                      </a:r>
                      <a:r>
                        <a:rPr lang="hu-HU" baseline="0" dirty="0" smtClean="0">
                          <a:solidFill>
                            <a:schemeClr val="bg1"/>
                          </a:solidFill>
                        </a:rPr>
                        <a:t> csak egy elem választható ki.</a:t>
                      </a:r>
                      <a:endParaRPr lang="hu-HU"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r>
              <a:tr h="370840">
                <a:tc>
                  <a:txBody>
                    <a:bodyPr/>
                    <a:lstStyle/>
                    <a:p>
                      <a:r>
                        <a:rPr lang="hu-HU" dirty="0" err="1" smtClean="0">
                          <a:solidFill>
                            <a:schemeClr val="bg1"/>
                          </a:solidFill>
                        </a:rPr>
                        <a:t>Multiple</a:t>
                      </a:r>
                      <a:endParaRPr lang="hu-HU"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pPr algn="just"/>
                      <a:r>
                        <a:rPr lang="hu-HU" dirty="0" smtClean="0">
                          <a:solidFill>
                            <a:schemeClr val="bg1"/>
                          </a:solidFill>
                        </a:rPr>
                        <a:t>Egyszerre több elem is kiválasztható. Speciális </a:t>
                      </a:r>
                      <a:r>
                        <a:rPr lang="hu-HU" dirty="0" err="1" smtClean="0">
                          <a:solidFill>
                            <a:schemeClr val="bg1"/>
                          </a:solidFill>
                        </a:rPr>
                        <a:t>bill</a:t>
                      </a:r>
                      <a:r>
                        <a:rPr lang="hu-HU" dirty="0" smtClean="0">
                          <a:solidFill>
                            <a:schemeClr val="bg1"/>
                          </a:solidFill>
                        </a:rPr>
                        <a:t>.</a:t>
                      </a:r>
                      <a:r>
                        <a:rPr lang="hu-HU" baseline="0" dirty="0" smtClean="0">
                          <a:solidFill>
                            <a:schemeClr val="bg1"/>
                          </a:solidFill>
                        </a:rPr>
                        <a:t> Lenyomás nélkül is.</a:t>
                      </a:r>
                      <a:endParaRPr lang="hu-HU"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r>
              <a:tr h="370840">
                <a:tc>
                  <a:txBody>
                    <a:bodyPr/>
                    <a:lstStyle/>
                    <a:p>
                      <a:r>
                        <a:rPr lang="hu-HU" dirty="0" err="1" smtClean="0">
                          <a:solidFill>
                            <a:schemeClr val="bg1"/>
                          </a:solidFill>
                        </a:rPr>
                        <a:t>Extended</a:t>
                      </a:r>
                      <a:endParaRPr lang="hu-HU"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pPr algn="just"/>
                      <a:r>
                        <a:rPr lang="hu-HU" dirty="0" smtClean="0">
                          <a:solidFill>
                            <a:schemeClr val="bg1"/>
                          </a:solidFill>
                        </a:rPr>
                        <a:t>Egyszerre több elem is kiválasztható. </a:t>
                      </a:r>
                      <a:r>
                        <a:rPr lang="hu-HU" dirty="0" err="1" smtClean="0">
                          <a:solidFill>
                            <a:schemeClr val="bg1"/>
                          </a:solidFill>
                        </a:rPr>
                        <a:t>Shiftel</a:t>
                      </a:r>
                      <a:r>
                        <a:rPr lang="hu-HU" baseline="0" dirty="0" smtClean="0">
                          <a:solidFill>
                            <a:schemeClr val="bg1"/>
                          </a:solidFill>
                        </a:rPr>
                        <a:t> tartományt, míg a </a:t>
                      </a:r>
                      <a:r>
                        <a:rPr lang="hu-HU" baseline="0" dirty="0" err="1" smtClean="0">
                          <a:solidFill>
                            <a:schemeClr val="bg1"/>
                          </a:solidFill>
                        </a:rPr>
                        <a:t>Ctrl</a:t>
                      </a:r>
                      <a:r>
                        <a:rPr lang="hu-HU" baseline="0" dirty="0" smtClean="0">
                          <a:solidFill>
                            <a:schemeClr val="bg1"/>
                          </a:solidFill>
                        </a:rPr>
                        <a:t> lenyomásával egyesével több elemet is kijelölhetünk.</a:t>
                      </a:r>
                      <a:endParaRPr lang="hu-HU"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r>
            </a:tbl>
          </a:graphicData>
        </a:graphic>
      </p:graphicFrame>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ListBox</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214282" y="571480"/>
            <a:ext cx="8715436" cy="5643602"/>
          </a:xfrm>
        </p:spPr>
        <p:txBody>
          <a:bodyPr>
            <a:normAutofit/>
          </a:bodyPr>
          <a:lstStyle/>
          <a:p>
            <a:pPr marL="514350" indent="-514350" algn="just">
              <a:buNone/>
            </a:pPr>
            <a:r>
              <a:rPr lang="hu-HU" sz="2800" dirty="0" smtClean="0">
                <a:solidFill>
                  <a:schemeClr val="bg1">
                    <a:lumMod val="95000"/>
                  </a:schemeClr>
                </a:solidFill>
              </a:rPr>
              <a:t>	Egy elem kiválasztásánál lekérdezhetjük, hogy melyik elemet (</a:t>
            </a:r>
            <a:r>
              <a:rPr lang="hu-HU" sz="2800" dirty="0" err="1" smtClean="0">
                <a:solidFill>
                  <a:schemeClr val="bg1">
                    <a:lumMod val="95000"/>
                  </a:schemeClr>
                </a:solidFill>
              </a:rPr>
              <a:t>SelectedItem</a:t>
            </a:r>
            <a:r>
              <a:rPr lang="hu-HU" sz="2800" dirty="0" smtClean="0">
                <a:solidFill>
                  <a:schemeClr val="bg1">
                    <a:lumMod val="95000"/>
                  </a:schemeClr>
                </a:solidFill>
              </a:rPr>
              <a:t>) vagy melyik </a:t>
            </a:r>
            <a:r>
              <a:rPr lang="hu-HU" sz="2800" dirty="0" err="1" smtClean="0">
                <a:solidFill>
                  <a:schemeClr val="bg1">
                    <a:lumMod val="95000"/>
                  </a:schemeClr>
                </a:solidFill>
              </a:rPr>
              <a:t>indexü</a:t>
            </a:r>
            <a:r>
              <a:rPr lang="hu-HU" sz="2800" dirty="0" smtClean="0">
                <a:solidFill>
                  <a:schemeClr val="bg1">
                    <a:lumMod val="95000"/>
                  </a:schemeClr>
                </a:solidFill>
              </a:rPr>
              <a:t> a kijelölt elem (</a:t>
            </a:r>
            <a:r>
              <a:rPr lang="hu-HU" sz="2800" dirty="0" err="1" smtClean="0">
                <a:solidFill>
                  <a:schemeClr val="bg1">
                    <a:lumMod val="95000"/>
                  </a:schemeClr>
                </a:solidFill>
              </a:rPr>
              <a:t>SelectedIndex</a:t>
            </a:r>
            <a:r>
              <a:rPr lang="hu-HU" sz="2800" dirty="0" smtClean="0">
                <a:solidFill>
                  <a:schemeClr val="bg1">
                    <a:lumMod val="95000"/>
                  </a:schemeClr>
                </a:solidFill>
              </a:rPr>
              <a:t>). Több elem kiválasztásánál </a:t>
            </a:r>
            <a:r>
              <a:rPr lang="hu-HU" sz="2800" dirty="0" err="1" smtClean="0">
                <a:solidFill>
                  <a:schemeClr val="bg1">
                    <a:lumMod val="95000"/>
                  </a:schemeClr>
                </a:solidFill>
              </a:rPr>
              <a:t>SelectedItems</a:t>
            </a:r>
            <a:r>
              <a:rPr lang="hu-HU" sz="2800" dirty="0" smtClean="0">
                <a:solidFill>
                  <a:schemeClr val="bg1">
                    <a:lumMod val="95000"/>
                  </a:schemeClr>
                </a:solidFill>
              </a:rPr>
              <a:t> ill. </a:t>
            </a:r>
            <a:r>
              <a:rPr lang="hu-HU" sz="2800" dirty="0" err="1" smtClean="0">
                <a:solidFill>
                  <a:schemeClr val="bg1">
                    <a:lumMod val="95000"/>
                  </a:schemeClr>
                </a:solidFill>
              </a:rPr>
              <a:t>SelectedIndexes</a:t>
            </a:r>
            <a:r>
              <a:rPr lang="hu-HU" sz="2800" dirty="0" smtClean="0">
                <a:solidFill>
                  <a:schemeClr val="bg1">
                    <a:lumMod val="95000"/>
                  </a:schemeClr>
                </a:solidFill>
              </a:rPr>
              <a:t> tulajdonság adja meg a választ.</a:t>
            </a:r>
          </a:p>
          <a:p>
            <a:pPr marL="514350" indent="-514350" algn="just">
              <a:buNone/>
            </a:pPr>
            <a:endParaRPr lang="hu-HU" sz="2800" dirty="0" smtClean="0">
              <a:solidFill>
                <a:schemeClr val="bg1">
                  <a:lumMod val="95000"/>
                </a:schemeClr>
              </a:solidFill>
            </a:endParaRPr>
          </a:p>
          <a:p>
            <a:pPr marL="514350" indent="-514350" algn="just">
              <a:buNone/>
            </a:pPr>
            <a:r>
              <a:rPr lang="hu-HU" sz="2800" dirty="0" smtClean="0">
                <a:solidFill>
                  <a:schemeClr val="bg1">
                    <a:lumMod val="95000"/>
                  </a:schemeClr>
                </a:solidFill>
              </a:rPr>
              <a:t>	De a </a:t>
            </a:r>
            <a:r>
              <a:rPr lang="hu-HU" sz="2800" dirty="0" err="1" smtClean="0">
                <a:solidFill>
                  <a:schemeClr val="bg1">
                    <a:lumMod val="95000"/>
                  </a:schemeClr>
                </a:solidFill>
              </a:rPr>
              <a:t>Listbox</a:t>
            </a:r>
            <a:r>
              <a:rPr lang="hu-HU" sz="2800" dirty="0" smtClean="0">
                <a:solidFill>
                  <a:schemeClr val="bg1">
                    <a:lumMod val="95000"/>
                  </a:schemeClr>
                </a:solidFill>
              </a:rPr>
              <a:t> nem csak </a:t>
            </a:r>
            <a:r>
              <a:rPr lang="hu-HU" sz="2800" dirty="0" err="1" smtClean="0">
                <a:solidFill>
                  <a:schemeClr val="bg1">
                    <a:lumMod val="95000"/>
                  </a:schemeClr>
                </a:solidFill>
              </a:rPr>
              <a:t>ListItemeket</a:t>
            </a:r>
            <a:r>
              <a:rPr lang="hu-HU" sz="2800" dirty="0" smtClean="0">
                <a:solidFill>
                  <a:schemeClr val="bg1">
                    <a:lumMod val="95000"/>
                  </a:schemeClr>
                </a:solidFill>
              </a:rPr>
              <a:t> tartalmazhat. Tartalmazhat akár más </a:t>
            </a:r>
            <a:r>
              <a:rPr lang="hu-HU" sz="2800" dirty="0" err="1" smtClean="0">
                <a:solidFill>
                  <a:schemeClr val="bg1">
                    <a:lumMod val="95000"/>
                  </a:schemeClr>
                </a:solidFill>
              </a:rPr>
              <a:t>controlokat</a:t>
            </a:r>
            <a:r>
              <a:rPr lang="hu-HU" sz="2800" dirty="0" smtClean="0">
                <a:solidFill>
                  <a:schemeClr val="bg1">
                    <a:lumMod val="95000"/>
                  </a:schemeClr>
                </a:solidFill>
              </a:rPr>
              <a:t> is.</a:t>
            </a:r>
          </a:p>
          <a:p>
            <a:pPr marL="514350" indent="-514350">
              <a:buNone/>
            </a:pPr>
            <a:endParaRPr lang="hu-HU" sz="2800" dirty="0" smtClean="0">
              <a:solidFill>
                <a:schemeClr val="bg1">
                  <a:lumMod val="95000"/>
                </a:schemeClr>
              </a:solidFill>
            </a:endParaRPr>
          </a:p>
          <a:p>
            <a:pPr marL="514350" indent="-514350">
              <a:buNone/>
            </a:pPr>
            <a:endParaRPr lang="hu-HU" sz="2800" dirty="0" smtClean="0">
              <a:solidFill>
                <a:schemeClr val="bg1">
                  <a:lumMod val="95000"/>
                </a:schemeClr>
              </a:solidFill>
            </a:endParaRPr>
          </a:p>
          <a:p>
            <a:pPr marL="514350" indent="-514350">
              <a:buNone/>
            </a:pPr>
            <a:r>
              <a:rPr lang="hu-HU" sz="2800" dirty="0" smtClean="0">
                <a:solidFill>
                  <a:schemeClr val="bg1">
                    <a:lumMod val="95000"/>
                  </a:schemeClr>
                </a:solidFill>
              </a:rPr>
              <a:t> </a:t>
            </a:r>
          </a:p>
        </p:txBody>
      </p:sp>
      <p:sp>
        <p:nvSpPr>
          <p:cNvPr id="5" name="Szövegdoboz 4"/>
          <p:cNvSpPr txBox="1"/>
          <p:nvPr/>
        </p:nvSpPr>
        <p:spPr>
          <a:xfrm>
            <a:off x="2285984" y="4357694"/>
            <a:ext cx="4286280" cy="1384995"/>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en-US" sz="1400" dirty="0" smtClean="0">
                <a:solidFill>
                  <a:srgbClr val="0000FF"/>
                </a:solidFill>
              </a:rPr>
              <a:t>&lt;</a:t>
            </a:r>
            <a:r>
              <a:rPr lang="en-US" sz="1400" dirty="0" err="1" smtClean="0">
                <a:solidFill>
                  <a:srgbClr val="A31515"/>
                </a:solidFill>
              </a:rPr>
              <a:t>ListBox</a:t>
            </a:r>
            <a:r>
              <a:rPr lang="en-US" sz="1400" dirty="0" smtClean="0">
                <a:solidFill>
                  <a:srgbClr val="FF0000"/>
                </a:solidFill>
              </a:rPr>
              <a:t> Name</a:t>
            </a:r>
            <a:r>
              <a:rPr lang="en-US" sz="1400" dirty="0" smtClean="0">
                <a:solidFill>
                  <a:srgbClr val="0000FF"/>
                </a:solidFill>
              </a:rPr>
              <a:t>="listBox1"</a:t>
            </a:r>
            <a:r>
              <a:rPr lang="en-US" sz="1400" dirty="0" smtClean="0">
                <a:solidFill>
                  <a:srgbClr val="FF0000"/>
                </a:solidFill>
              </a:rPr>
              <a:t> </a:t>
            </a:r>
            <a:r>
              <a:rPr lang="en-US" sz="1400" dirty="0" err="1" smtClean="0">
                <a:solidFill>
                  <a:srgbClr val="FF0000"/>
                </a:solidFill>
              </a:rPr>
              <a:t>VerticalAlignment</a:t>
            </a:r>
            <a:r>
              <a:rPr lang="en-US" sz="1400" dirty="0" smtClean="0">
                <a:solidFill>
                  <a:srgbClr val="0000FF"/>
                </a:solidFill>
              </a:rPr>
              <a:t>="Top"&gt;</a:t>
            </a:r>
          </a:p>
          <a:p>
            <a:r>
              <a:rPr lang="en-US" sz="1400" dirty="0" smtClean="0">
                <a:solidFill>
                  <a:srgbClr val="A31515"/>
                </a:solidFill>
              </a:rPr>
              <a:t>            </a:t>
            </a:r>
            <a:r>
              <a:rPr lang="en-US" sz="1400" dirty="0" smtClean="0">
                <a:solidFill>
                  <a:srgbClr val="0000FF"/>
                </a:solidFill>
              </a:rPr>
              <a:t>&lt;</a:t>
            </a:r>
            <a:r>
              <a:rPr lang="en-US" sz="1400" dirty="0" err="1" smtClean="0">
                <a:solidFill>
                  <a:srgbClr val="A31515"/>
                </a:solidFill>
              </a:rPr>
              <a:t>CheckBox</a:t>
            </a:r>
            <a:r>
              <a:rPr lang="en-US" sz="1400" dirty="0" smtClean="0">
                <a:solidFill>
                  <a:srgbClr val="FF0000"/>
                </a:solidFill>
              </a:rPr>
              <a:t> Name</a:t>
            </a:r>
            <a:r>
              <a:rPr lang="en-US" sz="1400" dirty="0" smtClean="0">
                <a:solidFill>
                  <a:srgbClr val="0000FF"/>
                </a:solidFill>
              </a:rPr>
              <a:t>="Chk1"&gt;</a:t>
            </a:r>
            <a:r>
              <a:rPr lang="en-US" sz="1400" dirty="0" smtClean="0">
                <a:solidFill>
                  <a:srgbClr val="A31515"/>
                </a:solidFill>
              </a:rPr>
              <a:t>Option 1</a:t>
            </a:r>
            <a:r>
              <a:rPr lang="en-US" sz="1400" dirty="0" smtClean="0">
                <a:solidFill>
                  <a:srgbClr val="0000FF"/>
                </a:solidFill>
              </a:rPr>
              <a:t>&lt;/</a:t>
            </a:r>
            <a:r>
              <a:rPr lang="en-US" sz="1400" dirty="0" err="1" smtClean="0">
                <a:solidFill>
                  <a:srgbClr val="A31515"/>
                </a:solidFill>
              </a:rPr>
              <a:t>CheckBox</a:t>
            </a:r>
            <a:r>
              <a:rPr lang="en-US" sz="1400" dirty="0" smtClean="0">
                <a:solidFill>
                  <a:srgbClr val="0000FF"/>
                </a:solidFill>
              </a:rPr>
              <a:t>&gt;</a:t>
            </a:r>
          </a:p>
          <a:p>
            <a:r>
              <a:rPr lang="en-US" sz="1400" dirty="0" smtClean="0">
                <a:solidFill>
                  <a:srgbClr val="A31515"/>
                </a:solidFill>
              </a:rPr>
              <a:t>            </a:t>
            </a:r>
            <a:r>
              <a:rPr lang="en-US" sz="1400" dirty="0" smtClean="0">
                <a:solidFill>
                  <a:srgbClr val="0000FF"/>
                </a:solidFill>
              </a:rPr>
              <a:t>&lt;</a:t>
            </a:r>
            <a:r>
              <a:rPr lang="en-US" sz="1400" dirty="0" err="1" smtClean="0">
                <a:solidFill>
                  <a:srgbClr val="A31515"/>
                </a:solidFill>
              </a:rPr>
              <a:t>CheckBox</a:t>
            </a:r>
            <a:r>
              <a:rPr lang="en-US" sz="1400" dirty="0" smtClean="0">
                <a:solidFill>
                  <a:srgbClr val="FF0000"/>
                </a:solidFill>
              </a:rPr>
              <a:t> Name</a:t>
            </a:r>
            <a:r>
              <a:rPr lang="en-US" sz="1400" dirty="0" smtClean="0">
                <a:solidFill>
                  <a:srgbClr val="0000FF"/>
                </a:solidFill>
              </a:rPr>
              <a:t>="Chk2"&gt;</a:t>
            </a:r>
            <a:r>
              <a:rPr lang="en-US" sz="1400" dirty="0" smtClean="0">
                <a:solidFill>
                  <a:srgbClr val="A31515"/>
                </a:solidFill>
              </a:rPr>
              <a:t>Option 2</a:t>
            </a:r>
            <a:r>
              <a:rPr lang="en-US" sz="1400" dirty="0" smtClean="0">
                <a:solidFill>
                  <a:srgbClr val="0000FF"/>
                </a:solidFill>
              </a:rPr>
              <a:t>&lt;/</a:t>
            </a:r>
            <a:r>
              <a:rPr lang="en-US" sz="1400" dirty="0" err="1" smtClean="0">
                <a:solidFill>
                  <a:srgbClr val="A31515"/>
                </a:solidFill>
              </a:rPr>
              <a:t>CheckBox</a:t>
            </a:r>
            <a:r>
              <a:rPr lang="en-US" sz="1400" dirty="0" smtClean="0">
                <a:solidFill>
                  <a:srgbClr val="0000FF"/>
                </a:solidFill>
              </a:rPr>
              <a:t>&gt;</a:t>
            </a:r>
          </a:p>
          <a:p>
            <a:r>
              <a:rPr lang="en-US" sz="1400" dirty="0" smtClean="0">
                <a:solidFill>
                  <a:srgbClr val="A31515"/>
                </a:solidFill>
              </a:rPr>
              <a:t>            </a:t>
            </a:r>
            <a:r>
              <a:rPr lang="en-US" sz="1400" dirty="0" smtClean="0">
                <a:solidFill>
                  <a:srgbClr val="0000FF"/>
                </a:solidFill>
              </a:rPr>
              <a:t>&lt;</a:t>
            </a:r>
            <a:r>
              <a:rPr lang="en-US" sz="1400" dirty="0" err="1" smtClean="0">
                <a:solidFill>
                  <a:srgbClr val="A31515"/>
                </a:solidFill>
              </a:rPr>
              <a:t>CheckBox</a:t>
            </a:r>
            <a:r>
              <a:rPr lang="en-US" sz="1400" dirty="0" smtClean="0">
                <a:solidFill>
                  <a:srgbClr val="FF0000"/>
                </a:solidFill>
              </a:rPr>
              <a:t> Name</a:t>
            </a:r>
            <a:r>
              <a:rPr lang="en-US" sz="1400" dirty="0" smtClean="0">
                <a:solidFill>
                  <a:srgbClr val="0000FF"/>
                </a:solidFill>
              </a:rPr>
              <a:t>="Chk3"&gt;</a:t>
            </a:r>
            <a:r>
              <a:rPr lang="en-US" sz="1400" dirty="0" smtClean="0">
                <a:solidFill>
                  <a:srgbClr val="A31515"/>
                </a:solidFill>
              </a:rPr>
              <a:t>Option 3</a:t>
            </a:r>
            <a:r>
              <a:rPr lang="en-US" sz="1400" dirty="0" smtClean="0">
                <a:solidFill>
                  <a:srgbClr val="0000FF"/>
                </a:solidFill>
              </a:rPr>
              <a:t>&lt;/</a:t>
            </a:r>
            <a:r>
              <a:rPr lang="en-US" sz="1400" dirty="0" err="1" smtClean="0">
                <a:solidFill>
                  <a:srgbClr val="A31515"/>
                </a:solidFill>
              </a:rPr>
              <a:t>CheckBox</a:t>
            </a:r>
            <a:r>
              <a:rPr lang="en-US" sz="1400" dirty="0" smtClean="0">
                <a:solidFill>
                  <a:srgbClr val="0000FF"/>
                </a:solidFill>
              </a:rPr>
              <a:t>&gt;</a:t>
            </a:r>
          </a:p>
          <a:p>
            <a:r>
              <a:rPr lang="en-US" sz="1400" dirty="0" smtClean="0">
                <a:solidFill>
                  <a:srgbClr val="A31515"/>
                </a:solidFill>
              </a:rPr>
              <a:t>            </a:t>
            </a:r>
            <a:r>
              <a:rPr lang="en-US" sz="1400" dirty="0" smtClean="0">
                <a:solidFill>
                  <a:srgbClr val="0000FF"/>
                </a:solidFill>
              </a:rPr>
              <a:t>&lt;</a:t>
            </a:r>
            <a:r>
              <a:rPr lang="en-US" sz="1400" dirty="0" err="1" smtClean="0">
                <a:solidFill>
                  <a:srgbClr val="A31515"/>
                </a:solidFill>
              </a:rPr>
              <a:t>CheckBox</a:t>
            </a:r>
            <a:r>
              <a:rPr lang="en-US" sz="1400" dirty="0" smtClean="0">
                <a:solidFill>
                  <a:srgbClr val="FF0000"/>
                </a:solidFill>
              </a:rPr>
              <a:t> Name</a:t>
            </a:r>
            <a:r>
              <a:rPr lang="en-US" sz="1400" dirty="0" smtClean="0">
                <a:solidFill>
                  <a:srgbClr val="0000FF"/>
                </a:solidFill>
              </a:rPr>
              <a:t>="Chk4"&gt;</a:t>
            </a:r>
            <a:r>
              <a:rPr lang="en-US" sz="1400" dirty="0" smtClean="0">
                <a:solidFill>
                  <a:srgbClr val="A31515"/>
                </a:solidFill>
              </a:rPr>
              <a:t>Option 4</a:t>
            </a:r>
            <a:r>
              <a:rPr lang="en-US" sz="1400" dirty="0" smtClean="0">
                <a:solidFill>
                  <a:srgbClr val="0000FF"/>
                </a:solidFill>
              </a:rPr>
              <a:t>&lt;/</a:t>
            </a:r>
            <a:r>
              <a:rPr lang="en-US" sz="1400" dirty="0" err="1" smtClean="0">
                <a:solidFill>
                  <a:srgbClr val="A31515"/>
                </a:solidFill>
              </a:rPr>
              <a:t>CheckBox</a:t>
            </a:r>
            <a:r>
              <a:rPr lang="en-US" sz="1400" dirty="0" smtClean="0">
                <a:solidFill>
                  <a:srgbClr val="0000FF"/>
                </a:solidFill>
              </a:rPr>
              <a:t>&gt;</a:t>
            </a:r>
          </a:p>
          <a:p>
            <a:r>
              <a:rPr lang="hu-HU" sz="1400" dirty="0" smtClean="0">
                <a:solidFill>
                  <a:srgbClr val="0000FF"/>
                </a:solidFill>
              </a:rPr>
              <a:t>&lt;/</a:t>
            </a:r>
            <a:r>
              <a:rPr lang="hu-HU" sz="1400" dirty="0" err="1" smtClean="0">
                <a:solidFill>
                  <a:srgbClr val="A31515"/>
                </a:solidFill>
              </a:rPr>
              <a:t>ListBox</a:t>
            </a:r>
            <a:r>
              <a:rPr lang="hu-HU" sz="1400" dirty="0" smtClean="0">
                <a:solidFill>
                  <a:srgbClr val="0000FF"/>
                </a:solidFill>
              </a:rPr>
              <a:t>&gt;</a:t>
            </a:r>
            <a:endParaRPr lang="hu-HU" sz="1400" dirty="0" smtClean="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charRg st="222" end="277"/>
                                            </p:txEl>
                                          </p:spTgt>
                                        </p:tgtEl>
                                        <p:attrNameLst>
                                          <p:attrName>style.visibility</p:attrName>
                                        </p:attrNameLst>
                                      </p:cBhvr>
                                      <p:to>
                                        <p:strVal val="visible"/>
                                      </p:to>
                                    </p:set>
                                    <p:animEffect transition="in" filter="fade">
                                      <p:cBhvr>
                                        <p:cTn id="7" dur="2000"/>
                                        <p:tgtEl>
                                          <p:spTgt spid="5">
                                            <p:txEl>
                                              <p:charRg st="222" end="27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ComboBox</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214282" y="571480"/>
            <a:ext cx="8229600" cy="5643602"/>
          </a:xfrm>
        </p:spPr>
        <p:txBody>
          <a:bodyPr>
            <a:normAutofit lnSpcReduction="10000"/>
          </a:bodyPr>
          <a:lstStyle/>
          <a:p>
            <a:pPr marL="514350" indent="-514350">
              <a:buNone/>
            </a:pPr>
            <a:r>
              <a:rPr lang="hu-HU" sz="3200" dirty="0" smtClean="0">
                <a:solidFill>
                  <a:schemeClr val="bg1">
                    <a:lumMod val="95000"/>
                  </a:schemeClr>
                </a:solidFill>
              </a:rPr>
              <a:t>	</a:t>
            </a:r>
            <a:r>
              <a:rPr lang="hu-HU" sz="2800" dirty="0" smtClean="0">
                <a:solidFill>
                  <a:schemeClr val="bg1">
                    <a:lumMod val="95000"/>
                  </a:schemeClr>
                </a:solidFill>
              </a:rPr>
              <a:t>Ugyanolyan mint a </a:t>
            </a:r>
            <a:r>
              <a:rPr lang="hu-HU" sz="2800" dirty="0" err="1" smtClean="0">
                <a:solidFill>
                  <a:schemeClr val="bg1">
                    <a:lumMod val="95000"/>
                  </a:schemeClr>
                </a:solidFill>
              </a:rPr>
              <a:t>Listbox</a:t>
            </a:r>
            <a:r>
              <a:rPr lang="hu-HU" sz="2800" dirty="0" smtClean="0">
                <a:solidFill>
                  <a:schemeClr val="bg1">
                    <a:lumMod val="95000"/>
                  </a:schemeClr>
                </a:solidFill>
              </a:rPr>
              <a:t>. Csak más a prezentációja, és alapértelmezés szerint </a:t>
            </a:r>
            <a:br>
              <a:rPr lang="hu-HU" sz="2800" dirty="0" smtClean="0">
                <a:solidFill>
                  <a:schemeClr val="bg1">
                    <a:lumMod val="95000"/>
                  </a:schemeClr>
                </a:solidFill>
              </a:rPr>
            </a:br>
            <a:r>
              <a:rPr lang="hu-HU" sz="2800" dirty="0" smtClean="0">
                <a:solidFill>
                  <a:schemeClr val="bg1">
                    <a:lumMod val="95000"/>
                  </a:schemeClr>
                </a:solidFill>
              </a:rPr>
              <a:t>csak egy elem választható ki az elemei közül. </a:t>
            </a:r>
          </a:p>
          <a:p>
            <a:pPr marL="514350" indent="-514350" algn="just">
              <a:buNone/>
            </a:pPr>
            <a:r>
              <a:rPr lang="hu-HU" sz="2800" dirty="0" smtClean="0">
                <a:solidFill>
                  <a:schemeClr val="bg1">
                    <a:lumMod val="95000"/>
                  </a:schemeClr>
                </a:solidFill>
              </a:rPr>
              <a:t>	A kiválasztott elemet </a:t>
            </a:r>
            <a:r>
              <a:rPr lang="hu-HU" sz="2800" dirty="0" err="1" smtClean="0">
                <a:solidFill>
                  <a:schemeClr val="bg1">
                    <a:lumMod val="95000"/>
                  </a:schemeClr>
                </a:solidFill>
              </a:rPr>
              <a:t>SelectedItem</a:t>
            </a:r>
            <a:r>
              <a:rPr lang="hu-HU" sz="2800" dirty="0" smtClean="0">
                <a:solidFill>
                  <a:schemeClr val="bg1">
                    <a:lumMod val="95000"/>
                  </a:schemeClr>
                </a:solidFill>
              </a:rPr>
              <a:t> –el (Indexét, </a:t>
            </a:r>
            <a:r>
              <a:rPr lang="hu-HU" sz="2800" dirty="0" err="1" smtClean="0">
                <a:solidFill>
                  <a:schemeClr val="bg1">
                    <a:lumMod val="95000"/>
                  </a:schemeClr>
                </a:solidFill>
              </a:rPr>
              <a:t>SelectedIndex</a:t>
            </a:r>
            <a:r>
              <a:rPr lang="hu-HU" sz="2800" dirty="0" smtClean="0">
                <a:solidFill>
                  <a:schemeClr val="bg1">
                    <a:lumMod val="95000"/>
                  </a:schemeClr>
                </a:solidFill>
              </a:rPr>
              <a:t>) kérhetjük le</a:t>
            </a:r>
          </a:p>
          <a:p>
            <a:pPr marL="514350" indent="-514350" algn="just">
              <a:buNone/>
            </a:pPr>
            <a:r>
              <a:rPr lang="hu-HU" sz="2800" dirty="0" smtClean="0">
                <a:solidFill>
                  <a:schemeClr val="bg1">
                    <a:lumMod val="95000"/>
                  </a:schemeClr>
                </a:solidFill>
              </a:rPr>
              <a:t>	Ugyanúgy mint a </a:t>
            </a:r>
            <a:r>
              <a:rPr lang="hu-HU" sz="2800" dirty="0" err="1" smtClean="0">
                <a:solidFill>
                  <a:schemeClr val="bg1">
                    <a:lumMod val="95000"/>
                  </a:schemeClr>
                </a:solidFill>
              </a:rPr>
              <a:t>ListBox</a:t>
            </a:r>
            <a:r>
              <a:rPr lang="hu-HU" sz="2800" dirty="0" smtClean="0">
                <a:solidFill>
                  <a:schemeClr val="bg1">
                    <a:lumMod val="95000"/>
                  </a:schemeClr>
                </a:solidFill>
              </a:rPr>
              <a:t> nem csak </a:t>
            </a:r>
            <a:r>
              <a:rPr lang="hu-HU" sz="2800" dirty="0" err="1" smtClean="0">
                <a:solidFill>
                  <a:schemeClr val="bg1">
                    <a:lumMod val="95000"/>
                  </a:schemeClr>
                </a:solidFill>
              </a:rPr>
              <a:t>string</a:t>
            </a:r>
            <a:r>
              <a:rPr lang="hu-HU" sz="2800" dirty="0" smtClean="0">
                <a:solidFill>
                  <a:schemeClr val="bg1">
                    <a:lumMod val="95000"/>
                  </a:schemeClr>
                </a:solidFill>
              </a:rPr>
              <a:t> elemeket, hanem más </a:t>
            </a:r>
            <a:r>
              <a:rPr lang="hu-HU" sz="2800" dirty="0" err="1" smtClean="0">
                <a:solidFill>
                  <a:schemeClr val="bg1">
                    <a:lumMod val="95000"/>
                  </a:schemeClr>
                </a:solidFill>
              </a:rPr>
              <a:t>controlokat</a:t>
            </a:r>
            <a:r>
              <a:rPr lang="hu-HU" sz="2800" dirty="0" smtClean="0">
                <a:solidFill>
                  <a:schemeClr val="bg1">
                    <a:lumMod val="95000"/>
                  </a:schemeClr>
                </a:solidFill>
              </a:rPr>
              <a:t> is tartalmazhat.</a:t>
            </a:r>
          </a:p>
          <a:p>
            <a:pPr marL="514350" indent="-514350" algn="just">
              <a:buNone/>
            </a:pPr>
            <a:r>
              <a:rPr lang="hu-HU" sz="2800" dirty="0" smtClean="0">
                <a:solidFill>
                  <a:schemeClr val="bg1">
                    <a:lumMod val="95000"/>
                  </a:schemeClr>
                </a:solidFill>
              </a:rPr>
              <a:t>	A </a:t>
            </a:r>
            <a:r>
              <a:rPr lang="hu-HU" sz="2800" dirty="0" err="1" smtClean="0">
                <a:solidFill>
                  <a:schemeClr val="bg1">
                    <a:lumMod val="95000"/>
                  </a:schemeClr>
                </a:solidFill>
              </a:rPr>
              <a:t>Comboxunk</a:t>
            </a:r>
            <a:r>
              <a:rPr lang="hu-HU" sz="2800" dirty="0" smtClean="0">
                <a:solidFill>
                  <a:schemeClr val="bg1">
                    <a:lumMod val="95000"/>
                  </a:schemeClr>
                </a:solidFill>
              </a:rPr>
              <a:t> elemeit, szövegét szerkeszthetjük is, ha az </a:t>
            </a:r>
            <a:r>
              <a:rPr lang="hu-HU" sz="2800" dirty="0" err="1" smtClean="0">
                <a:solidFill>
                  <a:schemeClr val="bg1">
                    <a:lumMod val="95000"/>
                  </a:schemeClr>
                </a:solidFill>
              </a:rPr>
              <a:t>IsEditable</a:t>
            </a:r>
            <a:r>
              <a:rPr lang="hu-HU" sz="2800" dirty="0" smtClean="0">
                <a:solidFill>
                  <a:schemeClr val="bg1">
                    <a:lumMod val="95000"/>
                  </a:schemeClr>
                </a:solidFill>
              </a:rPr>
              <a:t> tulajdonságát </a:t>
            </a:r>
            <a:r>
              <a:rPr lang="hu-HU" sz="2800" dirty="0" err="1" smtClean="0">
                <a:solidFill>
                  <a:schemeClr val="bg1">
                    <a:lumMod val="95000"/>
                  </a:schemeClr>
                </a:solidFill>
              </a:rPr>
              <a:t>True-ra</a:t>
            </a:r>
            <a:r>
              <a:rPr lang="hu-HU" sz="2800" dirty="0" smtClean="0">
                <a:solidFill>
                  <a:schemeClr val="bg1">
                    <a:lumMod val="95000"/>
                  </a:schemeClr>
                </a:solidFill>
              </a:rPr>
              <a:t> állítjuk. (</a:t>
            </a:r>
            <a:r>
              <a:rPr lang="hu-HU" sz="2800" dirty="0" err="1" smtClean="0">
                <a:solidFill>
                  <a:schemeClr val="bg1">
                    <a:lumMod val="95000"/>
                  </a:schemeClr>
                </a:solidFill>
              </a:rPr>
              <a:t>IsReadOnly</a:t>
            </a:r>
            <a:r>
              <a:rPr lang="hu-HU" sz="2800" dirty="0" smtClean="0">
                <a:solidFill>
                  <a:schemeClr val="bg1">
                    <a:lumMod val="95000"/>
                  </a:schemeClr>
                </a:solidFill>
              </a:rPr>
              <a:t> </a:t>
            </a:r>
            <a:r>
              <a:rPr lang="hu-HU" sz="2800" dirty="0" err="1" smtClean="0">
                <a:solidFill>
                  <a:schemeClr val="bg1">
                    <a:lumMod val="95000"/>
                  </a:schemeClr>
                </a:solidFill>
              </a:rPr>
              <a:t>False</a:t>
            </a:r>
            <a:r>
              <a:rPr lang="hu-HU" sz="2800" dirty="0" smtClean="0">
                <a:solidFill>
                  <a:schemeClr val="bg1">
                    <a:lumMod val="95000"/>
                  </a:schemeClr>
                </a:solidFill>
              </a:rPr>
              <a:t>)</a:t>
            </a:r>
          </a:p>
          <a:p>
            <a:pPr marL="514350" indent="-514350" algn="just">
              <a:buNone/>
            </a:pPr>
            <a:r>
              <a:rPr lang="hu-HU" sz="2800" dirty="0" smtClean="0">
                <a:solidFill>
                  <a:schemeClr val="bg1">
                    <a:lumMod val="95000"/>
                  </a:schemeClr>
                </a:solidFill>
              </a:rPr>
              <a:t>	</a:t>
            </a:r>
          </a:p>
          <a:p>
            <a:pPr marL="514350" indent="-514350" algn="just">
              <a:buNone/>
            </a:pPr>
            <a:r>
              <a:rPr lang="hu-HU" sz="2800" dirty="0" smtClean="0">
                <a:solidFill>
                  <a:schemeClr val="bg1">
                    <a:lumMod val="95000"/>
                  </a:schemeClr>
                </a:solidFill>
              </a:rPr>
              <a:t>	Kódból is kinyithatjuk az elemeket, ha az </a:t>
            </a:r>
            <a:r>
              <a:rPr lang="hu-HU" sz="2800" dirty="0" err="1" smtClean="0">
                <a:solidFill>
                  <a:schemeClr val="bg1">
                    <a:lumMod val="95000"/>
                  </a:schemeClr>
                </a:solidFill>
              </a:rPr>
              <a:t>IsDropDownOpen</a:t>
            </a:r>
            <a:r>
              <a:rPr lang="hu-HU" sz="2800" dirty="0" smtClean="0">
                <a:solidFill>
                  <a:schemeClr val="bg1">
                    <a:lumMod val="95000"/>
                  </a:schemeClr>
                </a:solidFill>
              </a:rPr>
              <a:t> tulajdonságot </a:t>
            </a:r>
            <a:r>
              <a:rPr lang="hu-HU" sz="2800" dirty="0" err="1" smtClean="0">
                <a:solidFill>
                  <a:schemeClr val="bg1">
                    <a:lumMod val="95000"/>
                  </a:schemeClr>
                </a:solidFill>
              </a:rPr>
              <a:t>True-ra</a:t>
            </a:r>
            <a:r>
              <a:rPr lang="hu-HU" sz="2800" dirty="0" smtClean="0">
                <a:solidFill>
                  <a:schemeClr val="bg1">
                    <a:lumMod val="95000"/>
                  </a:schemeClr>
                </a:solidFill>
              </a:rPr>
              <a:t> állítjuk.</a:t>
            </a:r>
            <a:endParaRPr lang="hu-HU" sz="3200" dirty="0" smtClean="0">
              <a:solidFill>
                <a:schemeClr val="bg1">
                  <a:lumMod val="95000"/>
                </a:schemeClr>
              </a:solidFill>
            </a:endParaRPr>
          </a:p>
        </p:txBody>
      </p:sp>
      <p:pic>
        <p:nvPicPr>
          <p:cNvPr id="1027" name="Picture 3"/>
          <p:cNvPicPr>
            <a:picLocks noChangeAspect="1" noChangeArrowheads="1"/>
          </p:cNvPicPr>
          <p:nvPr/>
        </p:nvPicPr>
        <p:blipFill>
          <a:blip r:embed="rId2" cstate="print"/>
          <a:srcRect/>
          <a:stretch>
            <a:fillRect/>
          </a:stretch>
        </p:blipFill>
        <p:spPr bwMode="auto">
          <a:xfrm>
            <a:off x="7072330" y="357166"/>
            <a:ext cx="1752600" cy="971550"/>
          </a:xfrm>
          <a:prstGeom prst="roundRect">
            <a:avLst/>
          </a:prstGeom>
          <a:noFill/>
          <a:ln w="9525">
            <a:noFill/>
            <a:miter lim="800000"/>
            <a:headEnd/>
            <a:tailEnd/>
          </a:ln>
          <a:effectLst>
            <a:outerShdw blurRad="50800" dist="38100" dir="2700000" algn="tl" rotWithShape="0">
              <a:prstClr val="black">
                <a:alpha val="40000"/>
              </a:prstClr>
            </a:outerShdw>
            <a:softEdge rad="31750"/>
          </a:effectLst>
        </p:spPr>
      </p:pic>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TreeView</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214282" y="571480"/>
            <a:ext cx="8229600" cy="5929354"/>
          </a:xfrm>
        </p:spPr>
        <p:txBody>
          <a:bodyPr>
            <a:normAutofit/>
          </a:bodyPr>
          <a:lstStyle/>
          <a:p>
            <a:pPr marL="514350" indent="-514350" algn="just">
              <a:buNone/>
            </a:pPr>
            <a:r>
              <a:rPr lang="hu-HU" sz="3200" dirty="0" smtClean="0">
                <a:solidFill>
                  <a:schemeClr val="bg1">
                    <a:lumMod val="95000"/>
                  </a:schemeClr>
                </a:solidFill>
              </a:rPr>
              <a:t>	</a:t>
            </a:r>
            <a:r>
              <a:rPr lang="hu-HU" sz="2800" dirty="0" smtClean="0">
                <a:solidFill>
                  <a:schemeClr val="bg1">
                    <a:lumMod val="95000"/>
                  </a:schemeClr>
                </a:solidFill>
              </a:rPr>
              <a:t>A </a:t>
            </a:r>
            <a:r>
              <a:rPr lang="hu-HU" sz="2800" dirty="0" err="1" smtClean="0">
                <a:solidFill>
                  <a:schemeClr val="bg1">
                    <a:lumMod val="95000"/>
                  </a:schemeClr>
                </a:solidFill>
              </a:rPr>
              <a:t>TreeView</a:t>
            </a:r>
            <a:r>
              <a:rPr lang="hu-HU" sz="2800" dirty="0" smtClean="0">
                <a:solidFill>
                  <a:schemeClr val="bg1">
                    <a:lumMod val="95000"/>
                  </a:schemeClr>
                </a:solidFill>
              </a:rPr>
              <a:t> elsődlegesen </a:t>
            </a:r>
            <a:r>
              <a:rPr lang="hu-HU" sz="2800" dirty="0" err="1" smtClean="0">
                <a:solidFill>
                  <a:schemeClr val="bg1">
                    <a:lumMod val="95000"/>
                  </a:schemeClr>
                </a:solidFill>
              </a:rPr>
              <a:t>TreeViewItemeket</a:t>
            </a:r>
            <a:r>
              <a:rPr lang="hu-HU" sz="2800" dirty="0" smtClean="0">
                <a:solidFill>
                  <a:schemeClr val="bg1">
                    <a:lumMod val="95000"/>
                  </a:schemeClr>
                </a:solidFill>
              </a:rPr>
              <a:t> tartalmaz. A segítségével egy fa hierarchiát tudunk felépíteni. </a:t>
            </a:r>
            <a:r>
              <a:rPr lang="hu-HU" sz="2000" i="1" dirty="0" smtClean="0">
                <a:solidFill>
                  <a:schemeClr val="bg1">
                    <a:lumMod val="95000"/>
                  </a:schemeClr>
                </a:solidFill>
              </a:rPr>
              <a:t> (Más elemekkel is)</a:t>
            </a:r>
            <a:endParaRPr lang="hu-HU" sz="2800" i="1" dirty="0" smtClean="0">
              <a:solidFill>
                <a:schemeClr val="bg1">
                  <a:lumMod val="95000"/>
                </a:schemeClr>
              </a:solidFill>
            </a:endParaRPr>
          </a:p>
          <a:p>
            <a:pPr marL="514350" indent="-514350" algn="just">
              <a:buNone/>
            </a:pPr>
            <a:r>
              <a:rPr lang="hu-HU" sz="2800" dirty="0" smtClean="0">
                <a:solidFill>
                  <a:schemeClr val="bg1">
                    <a:lumMod val="95000"/>
                  </a:schemeClr>
                </a:solidFill>
              </a:rPr>
              <a:t>	A </a:t>
            </a:r>
            <a:r>
              <a:rPr lang="hu-HU" sz="2800" dirty="0" err="1" smtClean="0">
                <a:solidFill>
                  <a:schemeClr val="bg1">
                    <a:lumMod val="95000"/>
                  </a:schemeClr>
                </a:solidFill>
              </a:rPr>
              <a:t>Header</a:t>
            </a:r>
            <a:r>
              <a:rPr lang="hu-HU" sz="2800" dirty="0" smtClean="0">
                <a:solidFill>
                  <a:schemeClr val="bg1">
                    <a:lumMod val="95000"/>
                  </a:schemeClr>
                </a:solidFill>
              </a:rPr>
              <a:t> </a:t>
            </a:r>
            <a:r>
              <a:rPr lang="hu-HU" sz="2800" dirty="0" err="1" smtClean="0">
                <a:solidFill>
                  <a:schemeClr val="bg1">
                    <a:lumMod val="95000"/>
                  </a:schemeClr>
                </a:solidFill>
              </a:rPr>
              <a:t>Proprty</a:t>
            </a:r>
            <a:r>
              <a:rPr lang="hu-HU" sz="2800" dirty="0" smtClean="0">
                <a:solidFill>
                  <a:schemeClr val="bg1">
                    <a:lumMod val="95000"/>
                  </a:schemeClr>
                </a:solidFill>
              </a:rPr>
              <a:t> segítségével jelenik meg a szöveg a </a:t>
            </a:r>
            <a:r>
              <a:rPr lang="hu-HU" sz="2800" dirty="0" err="1" smtClean="0">
                <a:solidFill>
                  <a:schemeClr val="bg1">
                    <a:lumMod val="95000"/>
                  </a:schemeClr>
                </a:solidFill>
              </a:rPr>
              <a:t>Treeviewban</a:t>
            </a:r>
            <a:r>
              <a:rPr lang="hu-HU" sz="2800" dirty="0" smtClean="0">
                <a:solidFill>
                  <a:schemeClr val="bg1">
                    <a:lumMod val="95000"/>
                  </a:schemeClr>
                </a:solidFill>
              </a:rPr>
              <a:t>.  </a:t>
            </a:r>
          </a:p>
          <a:p>
            <a:pPr marL="514350" indent="-514350">
              <a:buNone/>
            </a:pPr>
            <a:r>
              <a:rPr lang="hu-HU" sz="2800" dirty="0" smtClean="0">
                <a:solidFill>
                  <a:schemeClr val="bg1">
                    <a:lumMod val="95000"/>
                  </a:schemeClr>
                </a:solidFill>
              </a:rPr>
              <a:t>	</a:t>
            </a:r>
          </a:p>
          <a:p>
            <a:pPr marL="514350" indent="-514350">
              <a:buNone/>
            </a:pPr>
            <a:endParaRPr lang="hu-HU" sz="2800" dirty="0" smtClean="0">
              <a:solidFill>
                <a:schemeClr val="bg1">
                  <a:lumMod val="95000"/>
                </a:schemeClr>
              </a:solidFill>
            </a:endParaRPr>
          </a:p>
        </p:txBody>
      </p:sp>
      <p:sp>
        <p:nvSpPr>
          <p:cNvPr id="4" name="Szövegdoboz 3"/>
          <p:cNvSpPr txBox="1"/>
          <p:nvPr/>
        </p:nvSpPr>
        <p:spPr>
          <a:xfrm>
            <a:off x="785786" y="3286124"/>
            <a:ext cx="3786214" cy="3108543"/>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400" dirty="0" smtClean="0">
                <a:solidFill>
                  <a:srgbClr val="0000FF"/>
                </a:solidFill>
              </a:rPr>
              <a:t>&lt;</a:t>
            </a:r>
            <a:r>
              <a:rPr lang="hu-HU" sz="1400" dirty="0" err="1" smtClean="0">
                <a:solidFill>
                  <a:srgbClr val="A31515"/>
                </a:solidFill>
              </a:rPr>
              <a:t>TreeView</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TreeViewItem</a:t>
            </a:r>
            <a:r>
              <a:rPr lang="hu-HU" sz="1400" dirty="0" smtClean="0">
                <a:solidFill>
                  <a:srgbClr val="FF0000"/>
                </a:solidFill>
              </a:rPr>
              <a:t> </a:t>
            </a:r>
            <a:r>
              <a:rPr lang="hu-HU" sz="1400" dirty="0" err="1" smtClean="0">
                <a:solidFill>
                  <a:srgbClr val="FF0000"/>
                </a:solidFill>
              </a:rPr>
              <a:t>Header</a:t>
            </a:r>
            <a:r>
              <a:rPr lang="hu-HU" sz="1400" dirty="0" smtClean="0">
                <a:solidFill>
                  <a:srgbClr val="0000FF"/>
                </a:solidFill>
              </a:rPr>
              <a:t>="Férfi nevek"&gt;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TreeViewItem</a:t>
            </a:r>
            <a:r>
              <a:rPr lang="hu-HU" sz="1400" dirty="0" smtClean="0">
                <a:solidFill>
                  <a:srgbClr val="FF0000"/>
                </a:solidFill>
              </a:rPr>
              <a:t> </a:t>
            </a:r>
            <a:r>
              <a:rPr lang="hu-HU" sz="1400" dirty="0" err="1" smtClean="0">
                <a:solidFill>
                  <a:srgbClr val="FF0000"/>
                </a:solidFill>
              </a:rPr>
              <a:t>Header</a:t>
            </a:r>
            <a:r>
              <a:rPr lang="hu-HU" sz="1400" dirty="0" smtClean="0">
                <a:solidFill>
                  <a:srgbClr val="0000FF"/>
                </a:solidFill>
              </a:rPr>
              <a:t>="Tamás"/&gt;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TreeViewItem</a:t>
            </a:r>
            <a:r>
              <a:rPr lang="hu-HU" sz="1400" dirty="0" smtClean="0">
                <a:solidFill>
                  <a:srgbClr val="FF0000"/>
                </a:solidFill>
              </a:rPr>
              <a:t> </a:t>
            </a:r>
            <a:r>
              <a:rPr lang="hu-HU" sz="1400" dirty="0" err="1" smtClean="0">
                <a:solidFill>
                  <a:srgbClr val="FF0000"/>
                </a:solidFill>
              </a:rPr>
              <a:t>Header</a:t>
            </a:r>
            <a:r>
              <a:rPr lang="hu-HU" sz="1400" dirty="0" smtClean="0">
                <a:solidFill>
                  <a:srgbClr val="0000FF"/>
                </a:solidFill>
              </a:rPr>
              <a:t>="Ferenc"/&gt;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TreeViewItem</a:t>
            </a:r>
            <a:r>
              <a:rPr lang="hu-HU" sz="1400" dirty="0" smtClean="0">
                <a:solidFill>
                  <a:srgbClr val="FF0000"/>
                </a:solidFill>
              </a:rPr>
              <a:t> </a:t>
            </a:r>
            <a:r>
              <a:rPr lang="hu-HU" sz="1400" dirty="0" err="1" smtClean="0">
                <a:solidFill>
                  <a:srgbClr val="FF0000"/>
                </a:solidFill>
              </a:rPr>
              <a:t>Header</a:t>
            </a:r>
            <a:r>
              <a:rPr lang="hu-HU" sz="1400" dirty="0" smtClean="0">
                <a:solidFill>
                  <a:srgbClr val="0000FF"/>
                </a:solidFill>
              </a:rPr>
              <a:t>="Péter" /&gt;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TreeViewItem</a:t>
            </a:r>
            <a:r>
              <a:rPr lang="hu-HU" sz="1400" dirty="0" smtClean="0">
                <a:solidFill>
                  <a:srgbClr val="FF0000"/>
                </a:solidFill>
              </a:rPr>
              <a:t> </a:t>
            </a:r>
            <a:r>
              <a:rPr lang="hu-HU" sz="1400" dirty="0" err="1" smtClean="0">
                <a:solidFill>
                  <a:srgbClr val="FF0000"/>
                </a:solidFill>
              </a:rPr>
              <a:t>Header</a:t>
            </a:r>
            <a:r>
              <a:rPr lang="hu-HU" sz="1400" dirty="0" smtClean="0">
                <a:solidFill>
                  <a:srgbClr val="0000FF"/>
                </a:solidFill>
              </a:rPr>
              <a:t>="László"/&gt;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TreeViewItem</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TreeViewItem</a:t>
            </a:r>
            <a:r>
              <a:rPr lang="hu-HU" sz="1400" dirty="0" smtClean="0">
                <a:solidFill>
                  <a:srgbClr val="FF0000"/>
                </a:solidFill>
              </a:rPr>
              <a:t> </a:t>
            </a:r>
            <a:r>
              <a:rPr lang="hu-HU" sz="1400" dirty="0" err="1" smtClean="0">
                <a:solidFill>
                  <a:srgbClr val="FF0000"/>
                </a:solidFill>
              </a:rPr>
              <a:t>Header</a:t>
            </a:r>
            <a:r>
              <a:rPr lang="hu-HU" sz="1400" dirty="0" smtClean="0">
                <a:solidFill>
                  <a:srgbClr val="0000FF"/>
                </a:solidFill>
              </a:rPr>
              <a:t>="Női nevek"&gt;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TreeViewItem</a:t>
            </a:r>
            <a:r>
              <a:rPr lang="hu-HU" sz="1400" dirty="0" smtClean="0">
                <a:solidFill>
                  <a:srgbClr val="FF0000"/>
                </a:solidFill>
              </a:rPr>
              <a:t> </a:t>
            </a:r>
            <a:r>
              <a:rPr lang="hu-HU" sz="1400" dirty="0" err="1" smtClean="0">
                <a:solidFill>
                  <a:srgbClr val="FF0000"/>
                </a:solidFill>
              </a:rPr>
              <a:t>Header</a:t>
            </a:r>
            <a:r>
              <a:rPr lang="hu-HU" sz="1400" dirty="0" smtClean="0">
                <a:solidFill>
                  <a:srgbClr val="0000FF"/>
                </a:solidFill>
              </a:rPr>
              <a:t>="Zsófia"/&gt;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TreeViewItem</a:t>
            </a:r>
            <a:r>
              <a:rPr lang="hu-HU" sz="1400" dirty="0" smtClean="0">
                <a:solidFill>
                  <a:srgbClr val="FF0000"/>
                </a:solidFill>
              </a:rPr>
              <a:t> </a:t>
            </a:r>
            <a:r>
              <a:rPr lang="hu-HU" sz="1400" dirty="0" err="1" smtClean="0">
                <a:solidFill>
                  <a:srgbClr val="FF0000"/>
                </a:solidFill>
              </a:rPr>
              <a:t>Header</a:t>
            </a:r>
            <a:r>
              <a:rPr lang="hu-HU" sz="1400" dirty="0" smtClean="0">
                <a:solidFill>
                  <a:srgbClr val="0000FF"/>
                </a:solidFill>
              </a:rPr>
              <a:t>="Noémi"/&gt;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TreeViewItem</a:t>
            </a:r>
            <a:r>
              <a:rPr lang="hu-HU" sz="1400" dirty="0" smtClean="0">
                <a:solidFill>
                  <a:srgbClr val="FF0000"/>
                </a:solidFill>
              </a:rPr>
              <a:t> </a:t>
            </a:r>
            <a:r>
              <a:rPr lang="hu-HU" sz="1400" dirty="0" err="1" smtClean="0">
                <a:solidFill>
                  <a:srgbClr val="FF0000"/>
                </a:solidFill>
              </a:rPr>
              <a:t>Header</a:t>
            </a:r>
            <a:r>
              <a:rPr lang="hu-HU" sz="1400" dirty="0" smtClean="0">
                <a:solidFill>
                  <a:srgbClr val="0000FF"/>
                </a:solidFill>
              </a:rPr>
              <a:t>="Zsuzsanna"/&gt;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TreeViewItem</a:t>
            </a:r>
            <a:r>
              <a:rPr lang="hu-HU" sz="1400" dirty="0" smtClean="0">
                <a:solidFill>
                  <a:srgbClr val="FF0000"/>
                </a:solidFill>
              </a:rPr>
              <a:t> </a:t>
            </a:r>
            <a:r>
              <a:rPr lang="hu-HU" sz="1400" dirty="0" err="1" smtClean="0">
                <a:solidFill>
                  <a:srgbClr val="FF0000"/>
                </a:solidFill>
              </a:rPr>
              <a:t>Header</a:t>
            </a:r>
            <a:r>
              <a:rPr lang="hu-HU" sz="1400" dirty="0" smtClean="0">
                <a:solidFill>
                  <a:srgbClr val="0000FF"/>
                </a:solidFill>
              </a:rPr>
              <a:t>="Judit"/&gt;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TreeViewItem</a:t>
            </a:r>
            <a:r>
              <a:rPr lang="hu-HU" sz="1400" dirty="0" smtClean="0">
                <a:solidFill>
                  <a:srgbClr val="0000FF"/>
                </a:solidFill>
              </a:rPr>
              <a:t>&gt;</a:t>
            </a:r>
          </a:p>
          <a:p>
            <a:r>
              <a:rPr lang="hu-HU" sz="1400" dirty="0" smtClean="0">
                <a:solidFill>
                  <a:srgbClr val="0000FF"/>
                </a:solidFill>
              </a:rPr>
              <a:t>&lt;/</a:t>
            </a:r>
            <a:r>
              <a:rPr lang="hu-HU" sz="1400" dirty="0" err="1" smtClean="0">
                <a:solidFill>
                  <a:srgbClr val="A31515"/>
                </a:solidFill>
              </a:rPr>
              <a:t>TreeView</a:t>
            </a:r>
            <a:r>
              <a:rPr lang="hu-HU" sz="1400" dirty="0" smtClean="0">
                <a:solidFill>
                  <a:srgbClr val="0000FF"/>
                </a:solidFill>
              </a:rPr>
              <a:t>&gt;</a:t>
            </a:r>
            <a:endParaRPr lang="hu-HU" sz="1400" dirty="0" smtClean="0">
              <a:solidFill>
                <a:schemeClr val="tx1"/>
              </a:solidFill>
            </a:endParaRPr>
          </a:p>
        </p:txBody>
      </p:sp>
      <p:pic>
        <p:nvPicPr>
          <p:cNvPr id="1026" name="Picture 2"/>
          <p:cNvPicPr>
            <a:picLocks noChangeAspect="1" noChangeArrowheads="1"/>
          </p:cNvPicPr>
          <p:nvPr/>
        </p:nvPicPr>
        <p:blipFill>
          <a:blip r:embed="rId2" cstate="print"/>
          <a:srcRect/>
          <a:stretch>
            <a:fillRect/>
          </a:stretch>
        </p:blipFill>
        <p:spPr bwMode="auto">
          <a:xfrm>
            <a:off x="5715008" y="3286124"/>
            <a:ext cx="2857500" cy="2857500"/>
          </a:xfrm>
          <a:prstGeom prst="rect">
            <a:avLst/>
          </a:prstGeom>
          <a:noFill/>
          <a:ln w="9525">
            <a:noFill/>
            <a:miter lim="800000"/>
            <a:headEnd/>
            <a:tailEnd/>
          </a:ln>
          <a:effectLst>
            <a:softEdge rad="31750"/>
          </a:effectLst>
        </p:spPr>
      </p:pic>
      <p:sp>
        <p:nvSpPr>
          <p:cNvPr id="8" name="Szövegdoboz 7"/>
          <p:cNvSpPr txBox="1"/>
          <p:nvPr/>
        </p:nvSpPr>
        <p:spPr>
          <a:xfrm>
            <a:off x="785786" y="3929066"/>
            <a:ext cx="4286280" cy="1600438"/>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400" dirty="0" smtClean="0">
                <a:solidFill>
                  <a:srgbClr val="0000FF"/>
                </a:solidFill>
              </a:rPr>
              <a:t>&lt;</a:t>
            </a:r>
            <a:r>
              <a:rPr lang="hu-HU" sz="1400" dirty="0" err="1" smtClean="0">
                <a:solidFill>
                  <a:srgbClr val="A31515"/>
                </a:solidFill>
              </a:rPr>
              <a:t>TreeView</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TreeViewItem</a:t>
            </a:r>
            <a:r>
              <a:rPr lang="hu-HU" sz="1400" dirty="0" smtClean="0">
                <a:solidFill>
                  <a:srgbClr val="FF0000"/>
                </a:solidFill>
              </a:rPr>
              <a:t> </a:t>
            </a:r>
            <a:r>
              <a:rPr lang="hu-HU" sz="1400" dirty="0" err="1" smtClean="0">
                <a:solidFill>
                  <a:srgbClr val="FF0000"/>
                </a:solidFill>
              </a:rPr>
              <a:t>Header</a:t>
            </a:r>
            <a:r>
              <a:rPr lang="hu-HU" sz="1400" dirty="0" smtClean="0">
                <a:solidFill>
                  <a:srgbClr val="0000FF"/>
                </a:solidFill>
              </a:rPr>
              <a:t>="Pizza"&gt;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CheckBox</a:t>
            </a:r>
            <a:r>
              <a:rPr lang="hu-HU" sz="1400" dirty="0" smtClean="0">
                <a:solidFill>
                  <a:srgbClr val="FF0000"/>
                </a:solidFill>
              </a:rPr>
              <a:t> </a:t>
            </a:r>
            <a:r>
              <a:rPr lang="hu-HU" sz="1400" dirty="0" err="1" smtClean="0">
                <a:solidFill>
                  <a:srgbClr val="FF0000"/>
                </a:solidFill>
              </a:rPr>
              <a:t>Content</a:t>
            </a:r>
            <a:r>
              <a:rPr lang="hu-HU" sz="1400" dirty="0" smtClean="0">
                <a:solidFill>
                  <a:srgbClr val="0000FF"/>
                </a:solidFill>
              </a:rPr>
              <a:t>="Magyaros"/&gt;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CheckBox</a:t>
            </a:r>
            <a:r>
              <a:rPr lang="hu-HU" sz="1400" dirty="0" smtClean="0">
                <a:solidFill>
                  <a:srgbClr val="FF0000"/>
                </a:solidFill>
              </a:rPr>
              <a:t> </a:t>
            </a:r>
            <a:r>
              <a:rPr lang="hu-HU" sz="1400" dirty="0" err="1" smtClean="0">
                <a:solidFill>
                  <a:srgbClr val="FF0000"/>
                </a:solidFill>
              </a:rPr>
              <a:t>Content</a:t>
            </a:r>
            <a:r>
              <a:rPr lang="hu-HU" sz="1400" dirty="0" smtClean="0">
                <a:solidFill>
                  <a:srgbClr val="0000FF"/>
                </a:solidFill>
              </a:rPr>
              <a:t>="</a:t>
            </a:r>
            <a:r>
              <a:rPr lang="hu-HU" sz="1400" dirty="0" err="1" smtClean="0">
                <a:solidFill>
                  <a:srgbClr val="0000FF"/>
                </a:solidFill>
              </a:rPr>
              <a:t>Pideone</a:t>
            </a:r>
            <a:r>
              <a:rPr lang="hu-HU" sz="1400" dirty="0" smtClean="0">
                <a:solidFill>
                  <a:srgbClr val="0000FF"/>
                </a:solidFill>
              </a:rPr>
              <a:t>" /&gt;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CheckBox</a:t>
            </a:r>
            <a:r>
              <a:rPr lang="hu-HU" sz="1400" dirty="0" smtClean="0">
                <a:solidFill>
                  <a:srgbClr val="FF0000"/>
                </a:solidFill>
              </a:rPr>
              <a:t> </a:t>
            </a:r>
            <a:r>
              <a:rPr lang="hu-HU" sz="1400" dirty="0" err="1" smtClean="0">
                <a:solidFill>
                  <a:srgbClr val="FF0000"/>
                </a:solidFill>
              </a:rPr>
              <a:t>Content</a:t>
            </a:r>
            <a:r>
              <a:rPr lang="hu-HU" sz="1400" dirty="0" smtClean="0">
                <a:solidFill>
                  <a:srgbClr val="0000FF"/>
                </a:solidFill>
              </a:rPr>
              <a:t>="Mexikói" /&gt;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TreeViewItem</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TreeView</a:t>
            </a:r>
            <a:r>
              <a:rPr lang="hu-HU" sz="1400" dirty="0" smtClean="0">
                <a:solidFill>
                  <a:srgbClr val="0000FF"/>
                </a:solidFill>
              </a:rPr>
              <a:t>&gt;</a:t>
            </a:r>
            <a:endParaRPr lang="hu-HU" sz="1400" dirty="0" smtClean="0">
              <a:solidFill>
                <a:schemeClr val="tx1"/>
              </a:solidFill>
            </a:endParaRPr>
          </a:p>
        </p:txBody>
      </p:sp>
      <p:pic>
        <p:nvPicPr>
          <p:cNvPr id="9" name="Picture 3"/>
          <p:cNvPicPr>
            <a:picLocks noChangeAspect="1" noChangeArrowheads="1"/>
          </p:cNvPicPr>
          <p:nvPr/>
        </p:nvPicPr>
        <p:blipFill>
          <a:blip r:embed="rId3" cstate="print"/>
          <a:srcRect/>
          <a:stretch>
            <a:fillRect/>
          </a:stretch>
        </p:blipFill>
        <p:spPr bwMode="auto">
          <a:xfrm>
            <a:off x="6429388" y="3857628"/>
            <a:ext cx="1828800" cy="1190625"/>
          </a:xfrm>
          <a:prstGeom prst="rect">
            <a:avLst/>
          </a:prstGeom>
          <a:noFill/>
          <a:ln w="9525">
            <a:noFill/>
            <a:miter lim="800000"/>
            <a:headEnd/>
            <a:tailEnd/>
          </a:ln>
          <a:effectLst>
            <a:softEdge rad="31750"/>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2000"/>
                                        <p:tgtEl>
                                          <p:spTgt spid="4"/>
                                        </p:tgtEl>
                                      </p:cBhvr>
                                    </p:animEffect>
                                    <p:set>
                                      <p:cBhvr>
                                        <p:cTn id="7" dur="1" fill="hold">
                                          <p:stCondLst>
                                            <p:cond delay="1999"/>
                                          </p:stCondLst>
                                        </p:cTn>
                                        <p:tgtEl>
                                          <p:spTgt spid="4"/>
                                        </p:tgtEl>
                                        <p:attrNameLst>
                                          <p:attrName>style.visibility</p:attrName>
                                        </p:attrNameLst>
                                      </p:cBhvr>
                                      <p:to>
                                        <p:strVal val="hidden"/>
                                      </p:to>
                                    </p:set>
                                  </p:childTnLst>
                                </p:cTn>
                              </p:par>
                              <p:par>
                                <p:cTn id="8" presetID="10" presetClass="exit" presetSubtype="0" fill="hold" nodeType="withEffect">
                                  <p:stCondLst>
                                    <p:cond delay="0"/>
                                  </p:stCondLst>
                                  <p:childTnLst>
                                    <p:animEffect transition="out" filter="fade">
                                      <p:cBhvr>
                                        <p:cTn id="9" dur="2000"/>
                                        <p:tgtEl>
                                          <p:spTgt spid="1026"/>
                                        </p:tgtEl>
                                      </p:cBhvr>
                                    </p:animEffect>
                                    <p:set>
                                      <p:cBhvr>
                                        <p:cTn id="10" dur="1" fill="hold">
                                          <p:stCondLst>
                                            <p:cond delay="1999"/>
                                          </p:stCondLst>
                                        </p:cTn>
                                        <p:tgtEl>
                                          <p:spTgt spid="1026"/>
                                        </p:tgtEl>
                                        <p:attrNameLst>
                                          <p:attrName>style.visibility</p:attrName>
                                        </p:attrNameLst>
                                      </p:cBhvr>
                                      <p:to>
                                        <p:strVal val="hidden"/>
                                      </p:to>
                                    </p:se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2000"/>
                                        <p:tgtEl>
                                          <p:spTgt spid="8"/>
                                        </p:tgtEl>
                                      </p:cBhvr>
                                    </p:animEffect>
                                  </p:childTnLst>
                                </p:cTn>
                              </p:par>
                              <p:par>
                                <p:cTn id="14" presetID="10" presetClass="entr" presetSubtype="0"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Menu</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214282" y="571480"/>
            <a:ext cx="8501122" cy="6000792"/>
          </a:xfrm>
        </p:spPr>
        <p:txBody>
          <a:bodyPr>
            <a:normAutofit/>
          </a:bodyPr>
          <a:lstStyle/>
          <a:p>
            <a:pPr marL="514350" indent="-514350">
              <a:buNone/>
            </a:pPr>
            <a:r>
              <a:rPr lang="hu-HU" sz="2800" dirty="0" smtClean="0">
                <a:solidFill>
                  <a:schemeClr val="bg1">
                    <a:lumMod val="95000"/>
                  </a:schemeClr>
                </a:solidFill>
              </a:rPr>
              <a:t>	A menü egy olyan speciális lista, </a:t>
            </a:r>
            <a:br>
              <a:rPr lang="hu-HU" sz="2800" dirty="0" smtClean="0">
                <a:solidFill>
                  <a:schemeClr val="bg1">
                    <a:lumMod val="95000"/>
                  </a:schemeClr>
                </a:solidFill>
              </a:rPr>
            </a:br>
            <a:r>
              <a:rPr lang="hu-HU" sz="2800" dirty="0" smtClean="0">
                <a:solidFill>
                  <a:schemeClr val="bg1">
                    <a:lumMod val="95000"/>
                  </a:schemeClr>
                </a:solidFill>
              </a:rPr>
              <a:t>ami logikai hierarchiába foglalja </a:t>
            </a:r>
            <a:br>
              <a:rPr lang="hu-HU" sz="2800" dirty="0" smtClean="0">
                <a:solidFill>
                  <a:schemeClr val="bg1">
                    <a:lumMod val="95000"/>
                  </a:schemeClr>
                </a:solidFill>
              </a:rPr>
            </a:br>
            <a:r>
              <a:rPr lang="hu-HU" sz="2800" dirty="0" smtClean="0">
                <a:solidFill>
                  <a:schemeClr val="bg1">
                    <a:lumMod val="95000"/>
                  </a:schemeClr>
                </a:solidFill>
              </a:rPr>
              <a:t>a parancsokat (</a:t>
            </a:r>
            <a:r>
              <a:rPr lang="hu-HU" sz="2800" dirty="0" err="1" smtClean="0">
                <a:solidFill>
                  <a:schemeClr val="bg1">
                    <a:lumMod val="95000"/>
                  </a:schemeClr>
                </a:solidFill>
              </a:rPr>
              <a:t>Commandok</a:t>
            </a:r>
            <a:r>
              <a:rPr lang="hu-HU" sz="2800" dirty="0" smtClean="0">
                <a:solidFill>
                  <a:schemeClr val="bg1">
                    <a:lumMod val="95000"/>
                  </a:schemeClr>
                </a:solidFill>
              </a:rPr>
              <a:t>).</a:t>
            </a:r>
          </a:p>
          <a:p>
            <a:pPr marL="514350" indent="-514350">
              <a:buNone/>
            </a:pPr>
            <a:r>
              <a:rPr lang="hu-HU" sz="2800" dirty="0" smtClean="0">
                <a:solidFill>
                  <a:schemeClr val="bg1">
                    <a:lumMod val="95000"/>
                  </a:schemeClr>
                </a:solidFill>
              </a:rPr>
              <a:t>	</a:t>
            </a:r>
          </a:p>
          <a:p>
            <a:pPr marL="514350" indent="-514350" algn="just">
              <a:buNone/>
            </a:pPr>
            <a:r>
              <a:rPr lang="hu-HU" sz="2800" dirty="0" smtClean="0">
                <a:solidFill>
                  <a:schemeClr val="bg1">
                    <a:lumMod val="95000"/>
                  </a:schemeClr>
                </a:solidFill>
              </a:rPr>
              <a:t>	Tipikusan az alkalmazás (vagy </a:t>
            </a:r>
            <a:r>
              <a:rPr lang="hu-HU" sz="2800" dirty="0" err="1" smtClean="0">
                <a:solidFill>
                  <a:schemeClr val="bg1">
                    <a:lumMod val="95000"/>
                  </a:schemeClr>
                </a:solidFill>
              </a:rPr>
              <a:t>conatiner</a:t>
            </a:r>
            <a:r>
              <a:rPr lang="hu-HU" sz="2800" dirty="0" smtClean="0">
                <a:solidFill>
                  <a:schemeClr val="bg1">
                    <a:lumMod val="95000"/>
                  </a:schemeClr>
                </a:solidFill>
              </a:rPr>
              <a:t>) tetején jelenik meg.  Ha a menü a főmenü </a:t>
            </a:r>
            <a:r>
              <a:rPr lang="hu-HU" sz="2000" i="1" dirty="0" smtClean="0">
                <a:solidFill>
                  <a:schemeClr val="bg1">
                    <a:lumMod val="95000"/>
                  </a:schemeClr>
                </a:solidFill>
              </a:rPr>
              <a:t>(</a:t>
            </a:r>
            <a:r>
              <a:rPr lang="hu-HU" sz="2000" i="1" dirty="0" err="1" smtClean="0">
                <a:solidFill>
                  <a:schemeClr val="bg1">
                    <a:lumMod val="95000"/>
                  </a:schemeClr>
                </a:solidFill>
              </a:rPr>
              <a:t>IsMainMenu</a:t>
            </a:r>
            <a:r>
              <a:rPr lang="hu-HU" sz="2000" i="1" dirty="0" smtClean="0">
                <a:solidFill>
                  <a:schemeClr val="bg1">
                    <a:lumMod val="95000"/>
                  </a:schemeClr>
                </a:solidFill>
              </a:rPr>
              <a:t> = </a:t>
            </a:r>
            <a:r>
              <a:rPr lang="hu-HU" sz="2000" i="1" dirty="0" err="1" smtClean="0">
                <a:solidFill>
                  <a:schemeClr val="bg1">
                    <a:lumMod val="95000"/>
                  </a:schemeClr>
                </a:solidFill>
              </a:rPr>
              <a:t>True</a:t>
            </a:r>
            <a:r>
              <a:rPr lang="hu-HU" sz="2000" i="1" dirty="0" smtClean="0">
                <a:solidFill>
                  <a:schemeClr val="bg1">
                    <a:lumMod val="95000"/>
                  </a:schemeClr>
                </a:solidFill>
              </a:rPr>
              <a:t>) </a:t>
            </a:r>
            <a:r>
              <a:rPr lang="hu-HU" sz="2800" dirty="0" smtClean="0">
                <a:solidFill>
                  <a:schemeClr val="bg1">
                    <a:lumMod val="95000"/>
                  </a:schemeClr>
                </a:solidFill>
              </a:rPr>
              <a:t>akkor az Alt vagy F10 lenyomásával a vezérlés rákerül.  A </a:t>
            </a:r>
            <a:r>
              <a:rPr lang="hu-HU" sz="2800" dirty="0" err="1" smtClean="0">
                <a:solidFill>
                  <a:schemeClr val="bg1">
                    <a:lumMod val="95000"/>
                  </a:schemeClr>
                </a:solidFill>
              </a:rPr>
              <a:t>Menu</a:t>
            </a:r>
            <a:r>
              <a:rPr lang="hu-HU" sz="2800" dirty="0" smtClean="0">
                <a:solidFill>
                  <a:schemeClr val="bg1">
                    <a:lumMod val="95000"/>
                  </a:schemeClr>
                </a:solidFill>
              </a:rPr>
              <a:t> </a:t>
            </a:r>
            <a:r>
              <a:rPr lang="hu-HU" sz="2800" dirty="0" err="1" smtClean="0">
                <a:solidFill>
                  <a:schemeClr val="bg1">
                    <a:lumMod val="95000"/>
                  </a:schemeClr>
                </a:solidFill>
              </a:rPr>
              <a:t>MenuItemekből</a:t>
            </a:r>
            <a:r>
              <a:rPr lang="hu-HU" sz="2800" dirty="0" smtClean="0">
                <a:solidFill>
                  <a:schemeClr val="bg1">
                    <a:lumMod val="95000"/>
                  </a:schemeClr>
                </a:solidFill>
              </a:rPr>
              <a:t> építkezik. </a:t>
            </a:r>
          </a:p>
        </p:txBody>
      </p:sp>
      <p:sp>
        <p:nvSpPr>
          <p:cNvPr id="4" name="Szövegdoboz 3"/>
          <p:cNvSpPr txBox="1"/>
          <p:nvPr/>
        </p:nvSpPr>
        <p:spPr>
          <a:xfrm>
            <a:off x="1214414" y="4500570"/>
            <a:ext cx="6143668" cy="1815882"/>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en-US" sz="1400" dirty="0" smtClean="0">
                <a:solidFill>
                  <a:srgbClr val="A31515"/>
                </a:solidFill>
              </a:rPr>
              <a:t> </a:t>
            </a:r>
            <a:r>
              <a:rPr lang="en-US" sz="1400" dirty="0" smtClean="0">
                <a:solidFill>
                  <a:srgbClr val="0000FF"/>
                </a:solidFill>
              </a:rPr>
              <a:t>&lt;</a:t>
            </a:r>
            <a:r>
              <a:rPr lang="en-US" sz="1400" dirty="0" smtClean="0">
                <a:solidFill>
                  <a:srgbClr val="A31515"/>
                </a:solidFill>
              </a:rPr>
              <a:t>Menu</a:t>
            </a:r>
            <a:r>
              <a:rPr lang="en-US" sz="1400" dirty="0" smtClean="0">
                <a:solidFill>
                  <a:srgbClr val="FF0000"/>
                </a:solidFill>
              </a:rPr>
              <a:t> Height</a:t>
            </a:r>
            <a:r>
              <a:rPr lang="en-US" sz="1400" dirty="0" smtClean="0">
                <a:solidFill>
                  <a:srgbClr val="0000FF"/>
                </a:solidFill>
              </a:rPr>
              <a:t>="22"</a:t>
            </a:r>
            <a:r>
              <a:rPr lang="en-US" sz="1400" dirty="0" smtClean="0">
                <a:solidFill>
                  <a:srgbClr val="FF0000"/>
                </a:solidFill>
              </a:rPr>
              <a:t> Name</a:t>
            </a:r>
            <a:r>
              <a:rPr lang="en-US" sz="1400" dirty="0" smtClean="0">
                <a:solidFill>
                  <a:srgbClr val="0000FF"/>
                </a:solidFill>
              </a:rPr>
              <a:t>="menu1"</a:t>
            </a:r>
            <a:r>
              <a:rPr lang="en-US" sz="1400" dirty="0" smtClean="0">
                <a:solidFill>
                  <a:srgbClr val="FF0000"/>
                </a:solidFill>
              </a:rPr>
              <a:t> </a:t>
            </a:r>
            <a:r>
              <a:rPr lang="en-US" sz="1400" dirty="0" err="1" smtClean="0">
                <a:solidFill>
                  <a:srgbClr val="FF0000"/>
                </a:solidFill>
              </a:rPr>
              <a:t>VerticalAlignment</a:t>
            </a:r>
            <a:r>
              <a:rPr lang="en-US" sz="1400" dirty="0" smtClean="0">
                <a:solidFill>
                  <a:srgbClr val="0000FF"/>
                </a:solidFill>
              </a:rPr>
              <a:t>="Top"</a:t>
            </a:r>
          </a:p>
          <a:p>
            <a:r>
              <a:rPr lang="hu-HU" sz="1400" dirty="0" smtClean="0">
                <a:solidFill>
                  <a:srgbClr val="0000FF"/>
                </a:solidFill>
              </a:rPr>
              <a:t>             </a:t>
            </a:r>
            <a:r>
              <a:rPr lang="hu-HU" sz="1400" dirty="0" smtClean="0">
                <a:solidFill>
                  <a:srgbClr val="FF0000"/>
                </a:solidFill>
              </a:rPr>
              <a:t> </a:t>
            </a:r>
            <a:r>
              <a:rPr lang="hu-HU" sz="1400" dirty="0" err="1" smtClean="0">
                <a:solidFill>
                  <a:srgbClr val="FF0000"/>
                </a:solidFill>
              </a:rPr>
              <a:t>HorizontalAlignment</a:t>
            </a:r>
            <a:r>
              <a:rPr lang="hu-HU" sz="1400" dirty="0" smtClean="0">
                <a:solidFill>
                  <a:srgbClr val="0000FF"/>
                </a:solidFill>
              </a:rPr>
              <a:t>="</a:t>
            </a:r>
            <a:r>
              <a:rPr lang="hu-HU" sz="1400" dirty="0" err="1" smtClean="0">
                <a:solidFill>
                  <a:srgbClr val="0000FF"/>
                </a:solidFill>
              </a:rPr>
              <a:t>Left</a:t>
            </a:r>
            <a:r>
              <a:rPr lang="hu-HU" sz="1400" dirty="0" smtClean="0">
                <a:solidFill>
                  <a:srgbClr val="0000FF"/>
                </a:solidFill>
              </a:rPr>
              <a:t>"</a:t>
            </a:r>
            <a:r>
              <a:rPr lang="hu-HU" sz="1400" dirty="0" smtClean="0">
                <a:solidFill>
                  <a:srgbClr val="FF0000"/>
                </a:solidFill>
              </a:rPr>
              <a:t> </a:t>
            </a:r>
            <a:r>
              <a:rPr lang="hu-HU" sz="1400" dirty="0" err="1" smtClean="0">
                <a:solidFill>
                  <a:srgbClr val="FF0000"/>
                </a:solidFill>
              </a:rPr>
              <a:t>Width</a:t>
            </a:r>
            <a:r>
              <a:rPr lang="hu-HU" sz="1400" dirty="0" smtClean="0">
                <a:solidFill>
                  <a:srgbClr val="0000FF"/>
                </a:solidFill>
              </a:rPr>
              <a:t>="278"&gt;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MenuItem</a:t>
            </a:r>
            <a:r>
              <a:rPr lang="hu-HU" sz="1400" dirty="0" smtClean="0">
                <a:solidFill>
                  <a:srgbClr val="FF0000"/>
                </a:solidFill>
              </a:rPr>
              <a:t> </a:t>
            </a:r>
            <a:r>
              <a:rPr lang="hu-HU" sz="1400" dirty="0" err="1" smtClean="0">
                <a:solidFill>
                  <a:srgbClr val="FF0000"/>
                </a:solidFill>
              </a:rPr>
              <a:t>Header</a:t>
            </a:r>
            <a:r>
              <a:rPr lang="hu-HU" sz="1400" dirty="0" smtClean="0">
                <a:solidFill>
                  <a:srgbClr val="0000FF"/>
                </a:solidFill>
              </a:rPr>
              <a:t>="_File"&gt;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MenuItem</a:t>
            </a:r>
            <a:r>
              <a:rPr lang="hu-HU" sz="1400" dirty="0" smtClean="0">
                <a:solidFill>
                  <a:srgbClr val="FF0000"/>
                </a:solidFill>
              </a:rPr>
              <a:t> </a:t>
            </a:r>
            <a:r>
              <a:rPr lang="hu-HU" sz="1400" dirty="0" err="1" smtClean="0">
                <a:solidFill>
                  <a:srgbClr val="FF0000"/>
                </a:solidFill>
              </a:rPr>
              <a:t>Header</a:t>
            </a:r>
            <a:r>
              <a:rPr lang="hu-HU" sz="1400" dirty="0" smtClean="0">
                <a:solidFill>
                  <a:srgbClr val="0000FF"/>
                </a:solidFill>
              </a:rPr>
              <a:t>="Open"/&gt;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MenuItem</a:t>
            </a:r>
            <a:r>
              <a:rPr lang="hu-HU" sz="1400" dirty="0" smtClean="0">
                <a:solidFill>
                  <a:srgbClr val="FF0000"/>
                </a:solidFill>
              </a:rPr>
              <a:t> </a:t>
            </a:r>
            <a:r>
              <a:rPr lang="hu-HU" sz="1400" dirty="0" err="1" smtClean="0">
                <a:solidFill>
                  <a:srgbClr val="FF0000"/>
                </a:solidFill>
              </a:rPr>
              <a:t>Header</a:t>
            </a:r>
            <a:r>
              <a:rPr lang="hu-HU" sz="1400" dirty="0" smtClean="0">
                <a:solidFill>
                  <a:srgbClr val="0000FF"/>
                </a:solidFill>
              </a:rPr>
              <a:t>="</a:t>
            </a:r>
            <a:r>
              <a:rPr lang="hu-HU" sz="1400" dirty="0" err="1" smtClean="0">
                <a:solidFill>
                  <a:srgbClr val="0000FF"/>
                </a:solidFill>
              </a:rPr>
              <a:t>Close</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MenuItem</a:t>
            </a:r>
            <a:r>
              <a:rPr lang="hu-HU" sz="1400" dirty="0" smtClean="0">
                <a:solidFill>
                  <a:srgbClr val="FF0000"/>
                </a:solidFill>
              </a:rPr>
              <a:t> </a:t>
            </a:r>
            <a:r>
              <a:rPr lang="hu-HU" sz="1400" dirty="0" err="1" smtClean="0">
                <a:solidFill>
                  <a:srgbClr val="FF0000"/>
                </a:solidFill>
              </a:rPr>
              <a:t>Header</a:t>
            </a:r>
            <a:r>
              <a:rPr lang="hu-HU" sz="1400" dirty="0" smtClean="0">
                <a:solidFill>
                  <a:srgbClr val="0000FF"/>
                </a:solidFill>
              </a:rPr>
              <a:t>="</a:t>
            </a:r>
            <a:r>
              <a:rPr lang="hu-HU" sz="1400" dirty="0" err="1" smtClean="0">
                <a:solidFill>
                  <a:srgbClr val="0000FF"/>
                </a:solidFill>
              </a:rPr>
              <a:t>Save</a:t>
            </a:r>
            <a:r>
              <a:rPr lang="hu-HU" sz="1400" dirty="0" smtClean="0">
                <a:solidFill>
                  <a:srgbClr val="0000FF"/>
                </a:solidFill>
              </a:rPr>
              <a:t>"</a:t>
            </a:r>
            <a:r>
              <a:rPr lang="hu-HU" sz="1400" dirty="0" smtClean="0">
                <a:solidFill>
                  <a:srgbClr val="FF0000"/>
                </a:solidFill>
              </a:rPr>
              <a:t> </a:t>
            </a:r>
            <a:r>
              <a:rPr lang="hu-HU" sz="1400" dirty="0" err="1" smtClean="0">
                <a:solidFill>
                  <a:srgbClr val="FF0000"/>
                </a:solidFill>
              </a:rPr>
              <a:t>Command</a:t>
            </a:r>
            <a:r>
              <a:rPr lang="hu-HU" sz="1400" dirty="0" smtClean="0">
                <a:solidFill>
                  <a:srgbClr val="0000FF"/>
                </a:solidFill>
              </a:rPr>
              <a:t>="</a:t>
            </a:r>
            <a:r>
              <a:rPr lang="hu-HU" sz="1400" dirty="0" err="1" smtClean="0">
                <a:solidFill>
                  <a:srgbClr val="0000FF"/>
                </a:solidFill>
              </a:rPr>
              <a:t>ApplicationCommands.Save</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MenuItem</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Menu</a:t>
            </a:r>
            <a:r>
              <a:rPr lang="hu-HU" sz="1400" dirty="0" smtClean="0">
                <a:solidFill>
                  <a:srgbClr val="0000FF"/>
                </a:solidFill>
              </a:rPr>
              <a:t>&gt;</a:t>
            </a:r>
            <a:endParaRPr lang="hu-HU" sz="1400" dirty="0" smtClean="0">
              <a:solidFill>
                <a:schemeClr val="tx1"/>
              </a:solidFill>
            </a:endParaRPr>
          </a:p>
        </p:txBody>
      </p:sp>
      <p:pic>
        <p:nvPicPr>
          <p:cNvPr id="5" name="Picture 2"/>
          <p:cNvPicPr>
            <a:picLocks noChangeAspect="1" noChangeArrowheads="1"/>
          </p:cNvPicPr>
          <p:nvPr/>
        </p:nvPicPr>
        <p:blipFill>
          <a:blip r:embed="rId2" cstate="print"/>
          <a:srcRect/>
          <a:stretch>
            <a:fillRect/>
          </a:stretch>
        </p:blipFill>
        <p:spPr bwMode="auto">
          <a:xfrm>
            <a:off x="5000628" y="285728"/>
            <a:ext cx="4143375" cy="1581150"/>
          </a:xfrm>
          <a:prstGeom prst="rect">
            <a:avLst/>
          </a:prstGeom>
          <a:ln>
            <a:noFill/>
          </a:ln>
          <a:effectLst>
            <a:softEdge rad="112500"/>
          </a:effectLst>
          <a:scene3d>
            <a:camera prst="perspectiveHeroicExtremeLeftFacing"/>
            <a:lightRig rig="threePt" dir="t"/>
          </a:scene3d>
        </p:spPr>
      </p:pic>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Menu</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285720" y="714356"/>
            <a:ext cx="8515352" cy="2928958"/>
          </a:xfrm>
        </p:spPr>
        <p:txBody>
          <a:bodyPr>
            <a:normAutofit/>
          </a:bodyPr>
          <a:lstStyle/>
          <a:p>
            <a:pPr marL="514350" indent="-514350" algn="just">
              <a:buNone/>
            </a:pPr>
            <a:r>
              <a:rPr lang="hu-HU" sz="3200" dirty="0" smtClean="0">
                <a:solidFill>
                  <a:schemeClr val="bg1">
                    <a:lumMod val="95000"/>
                  </a:schemeClr>
                </a:solidFill>
              </a:rPr>
              <a:t>	</a:t>
            </a:r>
            <a:r>
              <a:rPr lang="hu-HU" sz="2800" dirty="0" smtClean="0">
                <a:solidFill>
                  <a:schemeClr val="bg1">
                    <a:lumMod val="95000"/>
                  </a:schemeClr>
                </a:solidFill>
              </a:rPr>
              <a:t>A </a:t>
            </a:r>
            <a:r>
              <a:rPr lang="hu-HU" sz="2800" dirty="0" err="1" smtClean="0">
                <a:solidFill>
                  <a:schemeClr val="bg1">
                    <a:lumMod val="95000"/>
                  </a:schemeClr>
                </a:solidFill>
              </a:rPr>
              <a:t>MenuItemeknke</a:t>
            </a:r>
            <a:r>
              <a:rPr lang="hu-HU" sz="2800" dirty="0" smtClean="0">
                <a:solidFill>
                  <a:schemeClr val="bg1">
                    <a:lumMod val="95000"/>
                  </a:schemeClr>
                </a:solidFill>
              </a:rPr>
              <a:t> tipikusan </a:t>
            </a:r>
            <a:r>
              <a:rPr lang="hu-HU" sz="2800" dirty="0" err="1" smtClean="0">
                <a:solidFill>
                  <a:schemeClr val="bg1">
                    <a:lumMod val="95000"/>
                  </a:schemeClr>
                </a:solidFill>
              </a:rPr>
              <a:t>Commandokat</a:t>
            </a:r>
            <a:r>
              <a:rPr lang="hu-HU" sz="2800" dirty="0" smtClean="0">
                <a:solidFill>
                  <a:schemeClr val="bg1">
                    <a:lumMod val="95000"/>
                  </a:schemeClr>
                </a:solidFill>
              </a:rPr>
              <a:t> adunk át.</a:t>
            </a:r>
          </a:p>
          <a:p>
            <a:pPr marL="514350" indent="-514350" algn="just">
              <a:buNone/>
            </a:pPr>
            <a:r>
              <a:rPr lang="hu-HU" sz="2800" dirty="0" smtClean="0">
                <a:solidFill>
                  <a:schemeClr val="bg1">
                    <a:lumMod val="95000"/>
                  </a:schemeClr>
                </a:solidFill>
              </a:rPr>
              <a:t>	Ugyanúgy mint a </a:t>
            </a:r>
            <a:r>
              <a:rPr lang="hu-HU" sz="2800" dirty="0" err="1" smtClean="0">
                <a:solidFill>
                  <a:schemeClr val="bg1">
                    <a:lumMod val="95000"/>
                  </a:schemeClr>
                </a:solidFill>
              </a:rPr>
              <a:t>labeleknél</a:t>
            </a:r>
            <a:r>
              <a:rPr lang="hu-HU" sz="2800" dirty="0" smtClean="0">
                <a:solidFill>
                  <a:schemeClr val="bg1">
                    <a:lumMod val="95000"/>
                  </a:schemeClr>
                </a:solidFill>
              </a:rPr>
              <a:t> _ </a:t>
            </a:r>
            <a:r>
              <a:rPr lang="hu-HU" sz="2800" dirty="0" err="1" smtClean="0">
                <a:solidFill>
                  <a:schemeClr val="bg1">
                    <a:lumMod val="95000"/>
                  </a:schemeClr>
                </a:solidFill>
              </a:rPr>
              <a:t>al</a:t>
            </a:r>
            <a:r>
              <a:rPr lang="hu-HU" sz="2800" dirty="0" smtClean="0">
                <a:solidFill>
                  <a:schemeClr val="bg1">
                    <a:lumMod val="95000"/>
                  </a:schemeClr>
                </a:solidFill>
              </a:rPr>
              <a:t> jelezhetjük az </a:t>
            </a:r>
            <a:r>
              <a:rPr lang="hu-HU" sz="2800" dirty="0" err="1" smtClean="0">
                <a:solidFill>
                  <a:schemeClr val="bg1">
                    <a:lumMod val="95000"/>
                  </a:schemeClr>
                </a:solidFill>
              </a:rPr>
              <a:t>access</a:t>
            </a:r>
            <a:r>
              <a:rPr lang="hu-HU" sz="2800" dirty="0" smtClean="0">
                <a:solidFill>
                  <a:schemeClr val="bg1">
                    <a:lumMod val="95000"/>
                  </a:schemeClr>
                </a:solidFill>
              </a:rPr>
              <a:t> Key.</a:t>
            </a:r>
          </a:p>
          <a:p>
            <a:pPr marL="514350" indent="-514350" algn="just">
              <a:buNone/>
            </a:pPr>
            <a:r>
              <a:rPr lang="hu-HU" sz="2800" dirty="0" smtClean="0">
                <a:solidFill>
                  <a:schemeClr val="bg1">
                    <a:lumMod val="95000"/>
                  </a:schemeClr>
                </a:solidFill>
              </a:rPr>
              <a:t>	Van egy speciális </a:t>
            </a:r>
            <a:r>
              <a:rPr lang="hu-HU" sz="2800" dirty="0" err="1" smtClean="0">
                <a:solidFill>
                  <a:schemeClr val="bg1">
                    <a:lumMod val="95000"/>
                  </a:schemeClr>
                </a:solidFill>
              </a:rPr>
              <a:t>Separator</a:t>
            </a:r>
            <a:r>
              <a:rPr lang="hu-HU" sz="2800" dirty="0" smtClean="0">
                <a:solidFill>
                  <a:schemeClr val="bg1">
                    <a:lumMod val="95000"/>
                  </a:schemeClr>
                </a:solidFill>
              </a:rPr>
              <a:t> eleme, amely a menü elemek elválasztását segíti.</a:t>
            </a:r>
          </a:p>
        </p:txBody>
      </p:sp>
      <p:graphicFrame>
        <p:nvGraphicFramePr>
          <p:cNvPr id="6" name="Táblázat 5"/>
          <p:cNvGraphicFramePr>
            <a:graphicFrameLocks noGrp="1"/>
          </p:cNvGraphicFramePr>
          <p:nvPr/>
        </p:nvGraphicFramePr>
        <p:xfrm>
          <a:off x="1214414" y="3500438"/>
          <a:ext cx="6929486" cy="2865120"/>
        </p:xfrm>
        <a:graphic>
          <a:graphicData uri="http://schemas.openxmlformats.org/drawingml/2006/table">
            <a:tbl>
              <a:tblPr firstRow="1" bandRow="1">
                <a:tableStyleId>{5C22544A-7EE6-4342-B048-85BDC9FD1C3A}</a:tableStyleId>
              </a:tblPr>
              <a:tblGrid>
                <a:gridCol w="1299288"/>
                <a:gridCol w="5630198"/>
              </a:tblGrid>
              <a:tr h="370840">
                <a:tc>
                  <a:txBody>
                    <a:bodyPr/>
                    <a:lstStyle/>
                    <a:p>
                      <a:pPr algn="ctr"/>
                      <a:r>
                        <a:rPr lang="hu-HU" dirty="0" err="1" smtClean="0">
                          <a:solidFill>
                            <a:schemeClr val="bg1"/>
                          </a:solidFill>
                        </a:rPr>
                        <a:t>Property</a:t>
                      </a:r>
                      <a:endParaRPr lang="hu-HU" dirty="0">
                        <a:solidFill>
                          <a:schemeClr val="bg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cell3D prstMaterial="dkEdge">
                      <a:bevel/>
                      <a:lightRig rig="flood" dir="t"/>
                    </a:cell3D>
                    <a:noFill/>
                  </a:tcPr>
                </a:tc>
                <a:tc>
                  <a:txBody>
                    <a:bodyPr/>
                    <a:lstStyle/>
                    <a:p>
                      <a:pPr algn="ctr"/>
                      <a:r>
                        <a:rPr lang="hu-HU" dirty="0" err="1" smtClean="0">
                          <a:solidFill>
                            <a:schemeClr val="bg1"/>
                          </a:solidFill>
                        </a:rPr>
                        <a:t>Description</a:t>
                      </a:r>
                      <a:endParaRPr lang="hu-HU" dirty="0">
                        <a:solidFill>
                          <a:schemeClr val="bg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cell3D prstMaterial="dkEdge">
                      <a:bevel/>
                      <a:lightRig rig="flood" dir="t"/>
                    </a:cell3D>
                    <a:noFill/>
                  </a:tcPr>
                </a:tc>
              </a:tr>
              <a:tr h="370840">
                <a:tc>
                  <a:txBody>
                    <a:bodyPr/>
                    <a:lstStyle/>
                    <a:p>
                      <a:pPr algn="l"/>
                      <a:r>
                        <a:rPr lang="hu-HU" dirty="0" err="1" smtClean="0">
                          <a:solidFill>
                            <a:schemeClr val="bg1"/>
                          </a:solidFill>
                        </a:rPr>
                        <a:t>Command</a:t>
                      </a:r>
                      <a:endParaRPr lang="hu-HU" dirty="0">
                        <a:solidFill>
                          <a:schemeClr val="bg1"/>
                        </a:solidFill>
                      </a:endParaRPr>
                    </a:p>
                  </a:txBody>
                  <a:tcPr anchor="ctr" anchorCtr="1">
                    <a:lnL w="12700" cmpd="sng">
                      <a:noFill/>
                    </a:lnL>
                    <a:lnR w="12700" cmpd="sng">
                      <a:noFill/>
                    </a:lnR>
                    <a:lnT w="381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pPr algn="just"/>
                      <a:r>
                        <a:rPr lang="hu-HU" dirty="0" smtClean="0">
                          <a:solidFill>
                            <a:schemeClr val="bg1"/>
                          </a:solidFill>
                        </a:rPr>
                        <a:t>Parancs futtatása.</a:t>
                      </a:r>
                      <a:endParaRPr lang="hu-HU" dirty="0">
                        <a:solidFill>
                          <a:schemeClr val="bg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cell3D prstMaterial="dkEdge">
                      <a:bevel/>
                      <a:lightRig rig="flood" dir="t"/>
                    </a:cell3D>
                    <a:noFill/>
                  </a:tcPr>
                </a:tc>
              </a:tr>
              <a:tr h="370840">
                <a:tc>
                  <a:txBody>
                    <a:bodyPr/>
                    <a:lstStyle/>
                    <a:p>
                      <a:pPr algn="l"/>
                      <a:r>
                        <a:rPr lang="hu-HU" dirty="0" err="1" smtClean="0">
                          <a:solidFill>
                            <a:schemeClr val="bg1"/>
                          </a:solidFill>
                        </a:rPr>
                        <a:t>Header</a:t>
                      </a:r>
                      <a:endParaRPr lang="hu-HU" dirty="0">
                        <a:solidFill>
                          <a:schemeClr val="bg1"/>
                        </a:solidFill>
                      </a:endParaRPr>
                    </a:p>
                  </a:txBody>
                  <a:tcPr anchor="ctr" anchorCtr="1">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pPr algn="just"/>
                      <a:r>
                        <a:rPr lang="hu-HU" dirty="0" smtClean="0">
                          <a:solidFill>
                            <a:schemeClr val="bg1"/>
                          </a:solidFill>
                        </a:rPr>
                        <a:t>A szöveg ami megjelenik a menüben</a:t>
                      </a:r>
                      <a:endParaRPr lang="hu-HU"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r>
              <a:tr h="370840">
                <a:tc>
                  <a:txBody>
                    <a:bodyPr/>
                    <a:lstStyle/>
                    <a:p>
                      <a:pPr algn="l"/>
                      <a:r>
                        <a:rPr lang="hu-HU" dirty="0" err="1" smtClean="0">
                          <a:solidFill>
                            <a:schemeClr val="bg1"/>
                          </a:solidFill>
                        </a:rPr>
                        <a:t>Icon</a:t>
                      </a:r>
                      <a:endParaRPr lang="hu-HU" dirty="0">
                        <a:solidFill>
                          <a:schemeClr val="bg1"/>
                        </a:solidFill>
                      </a:endParaRPr>
                    </a:p>
                  </a:txBody>
                  <a:tcPr anchor="ctr" anchorCtr="1">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pPr algn="just"/>
                      <a:r>
                        <a:rPr lang="hu-HU" dirty="0" smtClean="0">
                          <a:solidFill>
                            <a:schemeClr val="bg1"/>
                          </a:solidFill>
                        </a:rPr>
                        <a:t>Az</a:t>
                      </a:r>
                      <a:r>
                        <a:rPr lang="hu-HU" baseline="0" dirty="0" smtClean="0">
                          <a:solidFill>
                            <a:schemeClr val="bg1"/>
                          </a:solidFill>
                        </a:rPr>
                        <a:t> a kép ami a menü bal oldalán jelenik meg. Ha az </a:t>
                      </a:r>
                      <a:r>
                        <a:rPr lang="hu-HU" baseline="0" dirty="0" err="1" smtClean="0">
                          <a:solidFill>
                            <a:schemeClr val="bg1"/>
                          </a:solidFill>
                        </a:rPr>
                        <a:t>IsChecked</a:t>
                      </a:r>
                      <a:r>
                        <a:rPr lang="hu-HU" baseline="0" dirty="0" smtClean="0">
                          <a:solidFill>
                            <a:schemeClr val="bg1"/>
                          </a:solidFill>
                        </a:rPr>
                        <a:t> be van jelölve, akkor a kép nem jelenik meg.</a:t>
                      </a:r>
                      <a:endParaRPr lang="hu-HU"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r>
              <a:tr h="370840">
                <a:tc>
                  <a:txBody>
                    <a:bodyPr/>
                    <a:lstStyle/>
                    <a:p>
                      <a:pPr algn="l"/>
                      <a:r>
                        <a:rPr lang="hu-HU" dirty="0" err="1" smtClean="0">
                          <a:solidFill>
                            <a:schemeClr val="bg1"/>
                          </a:solidFill>
                        </a:rPr>
                        <a:t>IsChecked</a:t>
                      </a:r>
                      <a:endParaRPr lang="hu-HU" dirty="0">
                        <a:solidFill>
                          <a:schemeClr val="bg1"/>
                        </a:solidFill>
                      </a:endParaRPr>
                    </a:p>
                  </a:txBody>
                  <a:tcPr anchor="ctr" anchorCtr="1">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pPr algn="just"/>
                      <a:r>
                        <a:rPr lang="hu-HU" dirty="0" smtClean="0">
                          <a:solidFill>
                            <a:schemeClr val="bg1"/>
                          </a:solidFill>
                        </a:rPr>
                        <a:t>Bejelölhető-e</a:t>
                      </a:r>
                      <a:r>
                        <a:rPr lang="hu-HU" baseline="0" dirty="0" smtClean="0">
                          <a:solidFill>
                            <a:schemeClr val="bg1"/>
                          </a:solidFill>
                        </a:rPr>
                        <a:t> a menü.</a:t>
                      </a:r>
                      <a:endParaRPr lang="hu-HU"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r>
              <a:tr h="370840">
                <a:tc>
                  <a:txBody>
                    <a:bodyPr/>
                    <a:lstStyle/>
                    <a:p>
                      <a:pPr algn="l"/>
                      <a:r>
                        <a:rPr lang="hu-HU" dirty="0" err="1" smtClean="0">
                          <a:solidFill>
                            <a:schemeClr val="bg1"/>
                          </a:solidFill>
                        </a:rPr>
                        <a:t>IsEnabled</a:t>
                      </a:r>
                      <a:endParaRPr lang="hu-HU" dirty="0">
                        <a:solidFill>
                          <a:schemeClr val="bg1"/>
                        </a:solidFill>
                      </a:endParaRPr>
                    </a:p>
                  </a:txBody>
                  <a:tcPr anchor="ctr" anchorCtr="1">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pPr algn="just"/>
                      <a:r>
                        <a:rPr lang="hu-HU" dirty="0" smtClean="0">
                          <a:solidFill>
                            <a:schemeClr val="bg1"/>
                          </a:solidFill>
                        </a:rPr>
                        <a:t>Engedélyezhetjük,vagy letilthatjuk a menüpontot.</a:t>
                      </a:r>
                      <a:endParaRPr lang="hu-HU"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r>
              <a:tr h="370840">
                <a:tc>
                  <a:txBody>
                    <a:bodyPr/>
                    <a:lstStyle/>
                    <a:p>
                      <a:pPr algn="l"/>
                      <a:r>
                        <a:rPr lang="hu-HU" dirty="0" err="1" smtClean="0">
                          <a:solidFill>
                            <a:schemeClr val="bg1"/>
                          </a:solidFill>
                        </a:rPr>
                        <a:t>Items</a:t>
                      </a:r>
                      <a:endParaRPr lang="hu-HU" dirty="0">
                        <a:solidFill>
                          <a:schemeClr val="bg1"/>
                        </a:solidFill>
                      </a:endParaRPr>
                    </a:p>
                  </a:txBody>
                  <a:tcPr anchor="ctr" anchorCtr="1">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pPr algn="just"/>
                      <a:r>
                        <a:rPr lang="hu-HU" dirty="0" err="1" smtClean="0">
                          <a:solidFill>
                            <a:schemeClr val="bg1"/>
                          </a:solidFill>
                        </a:rPr>
                        <a:t>Menű</a:t>
                      </a:r>
                      <a:r>
                        <a:rPr lang="hu-HU" dirty="0" smtClean="0">
                          <a:solidFill>
                            <a:schemeClr val="bg1"/>
                          </a:solidFill>
                        </a:rPr>
                        <a:t> elemek.</a:t>
                      </a:r>
                      <a:endParaRPr lang="hu-HU"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r>
            </a:tbl>
          </a:graphicData>
        </a:graphic>
      </p:graphicFrame>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ContextMenu</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214282" y="571480"/>
            <a:ext cx="8572560" cy="5929354"/>
          </a:xfrm>
        </p:spPr>
        <p:txBody>
          <a:bodyPr>
            <a:normAutofit/>
          </a:bodyPr>
          <a:lstStyle/>
          <a:p>
            <a:pPr marL="514350" indent="-514350" algn="just">
              <a:buNone/>
            </a:pPr>
            <a:r>
              <a:rPr lang="hu-HU" sz="2800" dirty="0" smtClean="0">
                <a:solidFill>
                  <a:schemeClr val="bg1">
                    <a:lumMod val="95000"/>
                  </a:schemeClr>
                </a:solidFill>
              </a:rPr>
              <a:t>	Menüvel ellentétben a </a:t>
            </a:r>
            <a:r>
              <a:rPr lang="hu-HU" sz="2800" dirty="0" err="1" smtClean="0">
                <a:solidFill>
                  <a:schemeClr val="bg1">
                    <a:lumMod val="95000"/>
                  </a:schemeClr>
                </a:solidFill>
              </a:rPr>
              <a:t>ContextMenünek</a:t>
            </a:r>
            <a:r>
              <a:rPr lang="hu-HU" sz="2800" dirty="0" smtClean="0">
                <a:solidFill>
                  <a:schemeClr val="bg1">
                    <a:lumMod val="95000"/>
                  </a:schemeClr>
                </a:solidFill>
              </a:rPr>
              <a:t> nincs fix helye a </a:t>
            </a:r>
            <a:r>
              <a:rPr lang="hu-HU" sz="2800" dirty="0" err="1" smtClean="0">
                <a:solidFill>
                  <a:schemeClr val="bg1">
                    <a:lumMod val="95000"/>
                  </a:schemeClr>
                </a:solidFill>
              </a:rPr>
              <a:t>UI-on</a:t>
            </a:r>
            <a:r>
              <a:rPr lang="hu-HU" sz="2800" dirty="0" smtClean="0">
                <a:solidFill>
                  <a:schemeClr val="bg1">
                    <a:lumMod val="95000"/>
                  </a:schemeClr>
                </a:solidFill>
              </a:rPr>
              <a:t>. Őt </a:t>
            </a:r>
            <a:r>
              <a:rPr lang="hu-HU" sz="2800" dirty="0" err="1" smtClean="0">
                <a:solidFill>
                  <a:schemeClr val="bg1">
                    <a:lumMod val="95000"/>
                  </a:schemeClr>
                </a:solidFill>
              </a:rPr>
              <a:t>controlokhoz</a:t>
            </a:r>
            <a:r>
              <a:rPr lang="hu-HU" sz="2800" dirty="0" smtClean="0">
                <a:solidFill>
                  <a:schemeClr val="bg1">
                    <a:lumMod val="95000"/>
                  </a:schemeClr>
                </a:solidFill>
              </a:rPr>
              <a:t> tudjuk asszociálni</a:t>
            </a:r>
          </a:p>
          <a:p>
            <a:pPr marL="514350" indent="-514350" algn="just">
              <a:buNone/>
            </a:pPr>
            <a:r>
              <a:rPr lang="hu-HU" sz="2800" dirty="0" smtClean="0">
                <a:solidFill>
                  <a:schemeClr val="bg1">
                    <a:lumMod val="95000"/>
                  </a:schemeClr>
                </a:solidFill>
              </a:rPr>
              <a:t>	</a:t>
            </a:r>
          </a:p>
          <a:p>
            <a:pPr marL="514350" indent="-514350" algn="just">
              <a:buNone/>
            </a:pPr>
            <a:endParaRPr lang="hu-HU" sz="2800" dirty="0" smtClean="0">
              <a:solidFill>
                <a:schemeClr val="bg1">
                  <a:lumMod val="95000"/>
                </a:schemeClr>
              </a:solidFill>
            </a:endParaRPr>
          </a:p>
          <a:p>
            <a:pPr marL="514350" indent="-514350" algn="just">
              <a:buNone/>
            </a:pPr>
            <a:endParaRPr lang="hu-HU" sz="2800" dirty="0" smtClean="0">
              <a:solidFill>
                <a:schemeClr val="bg1">
                  <a:lumMod val="95000"/>
                </a:schemeClr>
              </a:solidFill>
            </a:endParaRPr>
          </a:p>
          <a:p>
            <a:pPr marL="514350" indent="-514350" algn="just">
              <a:buNone/>
            </a:pPr>
            <a:endParaRPr lang="hu-HU" sz="2800" dirty="0" smtClean="0">
              <a:solidFill>
                <a:schemeClr val="bg1">
                  <a:lumMod val="95000"/>
                </a:schemeClr>
              </a:solidFill>
            </a:endParaRPr>
          </a:p>
          <a:p>
            <a:pPr marL="514350" indent="-514350" algn="just">
              <a:buNone/>
            </a:pPr>
            <a:r>
              <a:rPr lang="hu-HU" sz="2800" dirty="0" smtClean="0">
                <a:solidFill>
                  <a:schemeClr val="bg1">
                    <a:lumMod val="95000"/>
                  </a:schemeClr>
                </a:solidFill>
              </a:rPr>
              <a:t>	Akkor jelenik meg ha az </a:t>
            </a:r>
            <a:r>
              <a:rPr lang="hu-HU" sz="2800" dirty="0" err="1" smtClean="0">
                <a:solidFill>
                  <a:schemeClr val="bg1">
                    <a:lumMod val="95000"/>
                  </a:schemeClr>
                </a:solidFill>
              </a:rPr>
              <a:t>adot</a:t>
            </a:r>
            <a:r>
              <a:rPr lang="hu-HU" sz="2800" dirty="0" smtClean="0">
                <a:solidFill>
                  <a:schemeClr val="bg1">
                    <a:lumMod val="95000"/>
                  </a:schemeClr>
                </a:solidFill>
              </a:rPr>
              <a:t> </a:t>
            </a:r>
            <a:r>
              <a:rPr lang="hu-HU" sz="2800" dirty="0" err="1" smtClean="0">
                <a:solidFill>
                  <a:schemeClr val="bg1">
                    <a:lumMod val="95000"/>
                  </a:schemeClr>
                </a:solidFill>
              </a:rPr>
              <a:t>controlon</a:t>
            </a:r>
            <a:r>
              <a:rPr lang="hu-HU" sz="2800" dirty="0" smtClean="0">
                <a:solidFill>
                  <a:schemeClr val="bg1">
                    <a:lumMod val="95000"/>
                  </a:schemeClr>
                </a:solidFill>
              </a:rPr>
              <a:t> jobb  klikkelünk (vagy lenyomjuk a Shift+F10-et</a:t>
            </a:r>
            <a:r>
              <a:rPr lang="hu-HU" dirty="0" smtClean="0">
                <a:solidFill>
                  <a:schemeClr val="bg1">
                    <a:lumMod val="95000"/>
                  </a:schemeClr>
                </a:solidFill>
              </a:rPr>
              <a:t>)</a:t>
            </a:r>
          </a:p>
          <a:p>
            <a:pPr marL="514350" indent="-514350" algn="just">
              <a:buNone/>
            </a:pPr>
            <a:r>
              <a:rPr lang="hu-HU" dirty="0" smtClean="0">
                <a:solidFill>
                  <a:schemeClr val="bg1">
                    <a:lumMod val="95000"/>
                  </a:schemeClr>
                </a:solidFill>
              </a:rPr>
              <a:t>	</a:t>
            </a:r>
          </a:p>
          <a:p>
            <a:pPr marL="514350" indent="-514350" algn="just">
              <a:buNone/>
            </a:pPr>
            <a:r>
              <a:rPr lang="hu-HU" dirty="0" smtClean="0">
                <a:solidFill>
                  <a:schemeClr val="bg1">
                    <a:lumMod val="95000"/>
                  </a:schemeClr>
                </a:solidFill>
              </a:rPr>
              <a:t>	</a:t>
            </a:r>
            <a:r>
              <a:rPr lang="hu-HU" sz="2600" i="1" dirty="0" smtClean="0">
                <a:solidFill>
                  <a:schemeClr val="bg1">
                    <a:lumMod val="95000"/>
                  </a:schemeClr>
                </a:solidFill>
              </a:rPr>
              <a:t>(Gyakran a </a:t>
            </a:r>
            <a:r>
              <a:rPr lang="hu-HU" sz="2600" i="1" dirty="0" err="1" smtClean="0">
                <a:solidFill>
                  <a:schemeClr val="bg1">
                    <a:lumMod val="95000"/>
                  </a:schemeClr>
                </a:solidFill>
              </a:rPr>
              <a:t>ContextMenü-t</a:t>
            </a:r>
            <a:r>
              <a:rPr lang="hu-HU" sz="2600" i="1" dirty="0" smtClean="0">
                <a:solidFill>
                  <a:schemeClr val="bg1">
                    <a:lumMod val="95000"/>
                  </a:schemeClr>
                </a:solidFill>
              </a:rPr>
              <a:t> </a:t>
            </a:r>
            <a:r>
              <a:rPr lang="hu-HU" sz="2600" i="1" dirty="0" err="1" smtClean="0">
                <a:solidFill>
                  <a:schemeClr val="bg1">
                    <a:lumMod val="95000"/>
                  </a:schemeClr>
                </a:solidFill>
              </a:rPr>
              <a:t>Resource-ba</a:t>
            </a:r>
            <a:r>
              <a:rPr lang="hu-HU" sz="2600" i="1" dirty="0" smtClean="0">
                <a:solidFill>
                  <a:schemeClr val="bg1">
                    <a:lumMod val="95000"/>
                  </a:schemeClr>
                </a:solidFill>
              </a:rPr>
              <a:t> helyezzük el. )</a:t>
            </a:r>
            <a:endParaRPr lang="hu-HU" i="1" dirty="0" smtClean="0">
              <a:solidFill>
                <a:schemeClr val="bg1">
                  <a:lumMod val="95000"/>
                </a:schemeClr>
              </a:solidFill>
            </a:endParaRPr>
          </a:p>
          <a:p>
            <a:pPr marL="514350" indent="-514350">
              <a:buNone/>
            </a:pPr>
            <a:endParaRPr lang="hu-HU" dirty="0" smtClean="0">
              <a:solidFill>
                <a:schemeClr val="bg1">
                  <a:lumMod val="95000"/>
                </a:schemeClr>
              </a:solidFill>
            </a:endParaRPr>
          </a:p>
        </p:txBody>
      </p:sp>
      <p:sp>
        <p:nvSpPr>
          <p:cNvPr id="4" name="Szövegdoboz 3"/>
          <p:cNvSpPr txBox="1"/>
          <p:nvPr/>
        </p:nvSpPr>
        <p:spPr>
          <a:xfrm>
            <a:off x="857224" y="1500174"/>
            <a:ext cx="6500858" cy="2031325"/>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400" dirty="0" smtClean="0">
                <a:solidFill>
                  <a:srgbClr val="0000FF"/>
                </a:solidFill>
              </a:rPr>
              <a:t>&lt;</a:t>
            </a:r>
            <a:r>
              <a:rPr lang="hu-HU" sz="1400" dirty="0" err="1" smtClean="0">
                <a:solidFill>
                  <a:srgbClr val="A31515"/>
                </a:solidFill>
              </a:rPr>
              <a:t>ListBox</a:t>
            </a:r>
            <a:r>
              <a:rPr lang="hu-HU" sz="1400" dirty="0" smtClean="0">
                <a:solidFill>
                  <a:srgbClr val="FF0000"/>
                </a:solidFill>
              </a:rPr>
              <a:t> </a:t>
            </a:r>
            <a:r>
              <a:rPr lang="hu-HU" sz="1400" dirty="0" err="1" smtClean="0">
                <a:solidFill>
                  <a:srgbClr val="FF0000"/>
                </a:solidFill>
              </a:rPr>
              <a:t>Name</a:t>
            </a:r>
            <a:r>
              <a:rPr lang="hu-HU" sz="1400" dirty="0" smtClean="0">
                <a:solidFill>
                  <a:srgbClr val="0000FF"/>
                </a:solidFill>
              </a:rPr>
              <a:t>="listbox1"&gt;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ListBox.ContextMenu</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ContextMenu</a:t>
            </a:r>
            <a:r>
              <a:rPr lang="hu-HU" sz="1400" dirty="0" smtClean="0">
                <a:solidFill>
                  <a:srgbClr val="0000FF"/>
                </a:solidFill>
              </a:rPr>
              <a:t>&gt;</a:t>
            </a:r>
          </a:p>
          <a:p>
            <a:r>
              <a:rPr lang="en-US" sz="1400" dirty="0" smtClean="0">
                <a:solidFill>
                  <a:srgbClr val="A31515"/>
                </a:solidFill>
              </a:rPr>
              <a:t>                    </a:t>
            </a:r>
            <a:r>
              <a:rPr lang="en-US" sz="1400" dirty="0" smtClean="0">
                <a:solidFill>
                  <a:srgbClr val="0000FF"/>
                </a:solidFill>
              </a:rPr>
              <a:t>&lt;</a:t>
            </a:r>
            <a:r>
              <a:rPr lang="en-US" sz="1400" dirty="0" err="1" smtClean="0">
                <a:solidFill>
                  <a:srgbClr val="A31515"/>
                </a:solidFill>
              </a:rPr>
              <a:t>MenuItem</a:t>
            </a:r>
            <a:r>
              <a:rPr lang="en-US" sz="1400" dirty="0" smtClean="0">
                <a:solidFill>
                  <a:srgbClr val="FF0000"/>
                </a:solidFill>
              </a:rPr>
              <a:t> Header</a:t>
            </a:r>
            <a:r>
              <a:rPr lang="en-US" sz="1400" dirty="0" smtClean="0">
                <a:solidFill>
                  <a:srgbClr val="0000FF"/>
                </a:solidFill>
              </a:rPr>
              <a:t>="Cut"</a:t>
            </a:r>
            <a:r>
              <a:rPr lang="en-US" sz="1400" dirty="0" smtClean="0">
                <a:solidFill>
                  <a:srgbClr val="FF0000"/>
                </a:solidFill>
              </a:rPr>
              <a:t> Command</a:t>
            </a:r>
            <a:r>
              <a:rPr lang="en-US" sz="1400" dirty="0" smtClean="0">
                <a:solidFill>
                  <a:srgbClr val="0000FF"/>
                </a:solidFill>
              </a:rPr>
              <a:t>="</a:t>
            </a:r>
            <a:r>
              <a:rPr lang="en-US" sz="1400" dirty="0" err="1" smtClean="0">
                <a:solidFill>
                  <a:srgbClr val="0000FF"/>
                </a:solidFill>
              </a:rPr>
              <a:t>ApplicationCommands.Cut</a:t>
            </a:r>
            <a:r>
              <a:rPr lang="en-US"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MenuItem</a:t>
            </a:r>
            <a:r>
              <a:rPr lang="hu-HU" sz="1400" dirty="0" smtClean="0">
                <a:solidFill>
                  <a:srgbClr val="FF0000"/>
                </a:solidFill>
              </a:rPr>
              <a:t> </a:t>
            </a:r>
            <a:r>
              <a:rPr lang="hu-HU" sz="1400" dirty="0" err="1" smtClean="0">
                <a:solidFill>
                  <a:srgbClr val="FF0000"/>
                </a:solidFill>
              </a:rPr>
              <a:t>Header</a:t>
            </a:r>
            <a:r>
              <a:rPr lang="hu-HU" sz="1400" dirty="0" smtClean="0">
                <a:solidFill>
                  <a:srgbClr val="0000FF"/>
                </a:solidFill>
              </a:rPr>
              <a:t>="</a:t>
            </a:r>
            <a:r>
              <a:rPr lang="hu-HU" sz="1400" dirty="0" err="1" smtClean="0">
                <a:solidFill>
                  <a:srgbClr val="0000FF"/>
                </a:solidFill>
              </a:rPr>
              <a:t>Copy</a:t>
            </a:r>
            <a:r>
              <a:rPr lang="hu-HU" sz="1400" dirty="0" smtClean="0">
                <a:solidFill>
                  <a:srgbClr val="0000FF"/>
                </a:solidFill>
              </a:rPr>
              <a:t>"</a:t>
            </a:r>
            <a:r>
              <a:rPr lang="hu-HU" sz="1400" dirty="0" smtClean="0">
                <a:solidFill>
                  <a:srgbClr val="FF0000"/>
                </a:solidFill>
              </a:rPr>
              <a:t> </a:t>
            </a:r>
            <a:r>
              <a:rPr lang="hu-HU" sz="1400" dirty="0" err="1" smtClean="0">
                <a:solidFill>
                  <a:srgbClr val="FF0000"/>
                </a:solidFill>
              </a:rPr>
              <a:t>Command</a:t>
            </a:r>
            <a:r>
              <a:rPr lang="hu-HU" sz="1400" dirty="0" smtClean="0">
                <a:solidFill>
                  <a:srgbClr val="0000FF"/>
                </a:solidFill>
              </a:rPr>
              <a:t>="</a:t>
            </a:r>
            <a:r>
              <a:rPr lang="hu-HU" sz="1400" dirty="0" err="1" smtClean="0">
                <a:solidFill>
                  <a:srgbClr val="0000FF"/>
                </a:solidFill>
              </a:rPr>
              <a:t>ApplicationCommands.Copy</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MenuItem</a:t>
            </a:r>
            <a:r>
              <a:rPr lang="hu-HU" sz="1400" dirty="0" smtClean="0">
                <a:solidFill>
                  <a:srgbClr val="FF0000"/>
                </a:solidFill>
              </a:rPr>
              <a:t> </a:t>
            </a:r>
            <a:r>
              <a:rPr lang="hu-HU" sz="1400" dirty="0" err="1" smtClean="0">
                <a:solidFill>
                  <a:srgbClr val="FF0000"/>
                </a:solidFill>
              </a:rPr>
              <a:t>Header</a:t>
            </a:r>
            <a:r>
              <a:rPr lang="hu-HU" sz="1400" dirty="0" smtClean="0">
                <a:solidFill>
                  <a:srgbClr val="0000FF"/>
                </a:solidFill>
              </a:rPr>
              <a:t>="</a:t>
            </a:r>
            <a:r>
              <a:rPr lang="hu-HU" sz="1400" dirty="0" err="1" smtClean="0">
                <a:solidFill>
                  <a:srgbClr val="0000FF"/>
                </a:solidFill>
              </a:rPr>
              <a:t>Paste</a:t>
            </a:r>
            <a:r>
              <a:rPr lang="hu-HU" sz="1400" dirty="0" smtClean="0">
                <a:solidFill>
                  <a:srgbClr val="0000FF"/>
                </a:solidFill>
              </a:rPr>
              <a:t>"</a:t>
            </a:r>
            <a:r>
              <a:rPr lang="hu-HU" sz="1400" dirty="0" smtClean="0">
                <a:solidFill>
                  <a:srgbClr val="FF0000"/>
                </a:solidFill>
              </a:rPr>
              <a:t> </a:t>
            </a:r>
            <a:r>
              <a:rPr lang="hu-HU" sz="1400" dirty="0" err="1" smtClean="0">
                <a:solidFill>
                  <a:srgbClr val="FF0000"/>
                </a:solidFill>
              </a:rPr>
              <a:t>Command</a:t>
            </a:r>
            <a:r>
              <a:rPr lang="hu-HU" sz="1400" dirty="0" smtClean="0">
                <a:solidFill>
                  <a:srgbClr val="0000FF"/>
                </a:solidFill>
              </a:rPr>
              <a:t>="</a:t>
            </a:r>
            <a:r>
              <a:rPr lang="hu-HU" sz="1400" dirty="0" err="1" smtClean="0">
                <a:solidFill>
                  <a:srgbClr val="0000FF"/>
                </a:solidFill>
              </a:rPr>
              <a:t>ApplicationCommands.Paste</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ContextMenu</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ListBox.ContextMenu</a:t>
            </a:r>
            <a:r>
              <a:rPr lang="hu-HU" sz="1400" dirty="0" smtClean="0">
                <a:solidFill>
                  <a:srgbClr val="0000FF"/>
                </a:solidFill>
              </a:rPr>
              <a:t>&gt;</a:t>
            </a:r>
          </a:p>
          <a:p>
            <a:r>
              <a:rPr lang="hu-HU" sz="1400" dirty="0" smtClean="0">
                <a:solidFill>
                  <a:srgbClr val="0000FF"/>
                </a:solidFill>
              </a:rPr>
              <a:t>&lt;/</a:t>
            </a:r>
            <a:r>
              <a:rPr lang="hu-HU" sz="1400" dirty="0" err="1" smtClean="0">
                <a:solidFill>
                  <a:srgbClr val="A31515"/>
                </a:solidFill>
              </a:rPr>
              <a:t>ListBox</a:t>
            </a:r>
            <a:r>
              <a:rPr lang="hu-HU" sz="1400" dirty="0" smtClean="0">
                <a:solidFill>
                  <a:srgbClr val="0000FF"/>
                </a:solidFill>
              </a:rPr>
              <a:t>&gt;</a:t>
            </a:r>
            <a:endParaRPr lang="hu-HU" sz="1400" dirty="0" smtClean="0">
              <a:solidFill>
                <a:schemeClr val="tx1"/>
              </a:solidFill>
            </a:endParaRPr>
          </a:p>
        </p:txBody>
      </p:sp>
      <p:pic>
        <p:nvPicPr>
          <p:cNvPr id="2051" name="Picture 3"/>
          <p:cNvPicPr>
            <a:picLocks noChangeAspect="1" noChangeArrowheads="1"/>
          </p:cNvPicPr>
          <p:nvPr/>
        </p:nvPicPr>
        <p:blipFill>
          <a:blip r:embed="rId2" cstate="print"/>
          <a:srcRect/>
          <a:stretch>
            <a:fillRect/>
          </a:stretch>
        </p:blipFill>
        <p:spPr bwMode="auto">
          <a:xfrm>
            <a:off x="7358082" y="1428736"/>
            <a:ext cx="1819275" cy="1000125"/>
          </a:xfrm>
          <a:prstGeom prst="roundRect">
            <a:avLst/>
          </a:prstGeom>
          <a:noFill/>
          <a:ln w="9525">
            <a:noFill/>
            <a:miter lim="800000"/>
            <a:headEnd/>
            <a:tailEnd/>
          </a:ln>
          <a:effectLst>
            <a:softEdge rad="127000"/>
          </a:effectLst>
        </p:spPr>
      </p:pic>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ToolBar</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214282" y="571480"/>
            <a:ext cx="8229600" cy="3786214"/>
          </a:xfrm>
        </p:spPr>
        <p:txBody>
          <a:bodyPr>
            <a:normAutofit fontScale="92500" lnSpcReduction="10000"/>
          </a:bodyPr>
          <a:lstStyle/>
          <a:p>
            <a:pPr marL="514350" indent="-514350" algn="just">
              <a:buNone/>
            </a:pPr>
            <a:r>
              <a:rPr lang="hu-HU" sz="2800" dirty="0" smtClean="0">
                <a:solidFill>
                  <a:schemeClr val="bg1">
                    <a:lumMod val="95000"/>
                  </a:schemeClr>
                </a:solidFill>
              </a:rPr>
              <a:t> 	Gyakran használatos menük, parancsok elhelyezésére használatos. </a:t>
            </a:r>
            <a:r>
              <a:rPr lang="hu-HU" sz="2800" dirty="0" err="1" smtClean="0">
                <a:solidFill>
                  <a:schemeClr val="bg1">
                    <a:lumMod val="95000"/>
                  </a:schemeClr>
                </a:solidFill>
              </a:rPr>
              <a:t>Hostolhat</a:t>
            </a:r>
            <a:r>
              <a:rPr lang="hu-HU" sz="2800" dirty="0" smtClean="0">
                <a:solidFill>
                  <a:schemeClr val="bg1">
                    <a:lumMod val="95000"/>
                  </a:schemeClr>
                </a:solidFill>
              </a:rPr>
              <a:t>: </a:t>
            </a:r>
            <a:r>
              <a:rPr lang="hu-HU" sz="2800" dirty="0" err="1" smtClean="0">
                <a:solidFill>
                  <a:schemeClr val="bg1">
                    <a:lumMod val="95000"/>
                  </a:schemeClr>
                </a:solidFill>
              </a:rPr>
              <a:t>Buttont</a:t>
            </a:r>
            <a:r>
              <a:rPr lang="hu-HU" sz="2800" dirty="0" smtClean="0">
                <a:solidFill>
                  <a:schemeClr val="bg1">
                    <a:lumMod val="95000"/>
                  </a:schemeClr>
                </a:solidFill>
              </a:rPr>
              <a:t>, </a:t>
            </a:r>
            <a:r>
              <a:rPr lang="hu-HU" sz="2800" dirty="0" err="1" smtClean="0">
                <a:solidFill>
                  <a:schemeClr val="bg1">
                    <a:lumMod val="95000"/>
                  </a:schemeClr>
                </a:solidFill>
              </a:rPr>
              <a:t>CheckBoxot</a:t>
            </a:r>
            <a:r>
              <a:rPr lang="hu-HU" sz="2800" dirty="0" smtClean="0">
                <a:solidFill>
                  <a:schemeClr val="bg1">
                    <a:lumMod val="95000"/>
                  </a:schemeClr>
                </a:solidFill>
              </a:rPr>
              <a:t>, </a:t>
            </a:r>
            <a:r>
              <a:rPr lang="hu-HU" sz="2800" dirty="0" err="1" smtClean="0">
                <a:solidFill>
                  <a:schemeClr val="bg1">
                    <a:lumMod val="95000"/>
                  </a:schemeClr>
                </a:solidFill>
              </a:rPr>
              <a:t>Textboxot</a:t>
            </a:r>
            <a:r>
              <a:rPr lang="hu-HU" sz="2800" dirty="0" smtClean="0">
                <a:solidFill>
                  <a:schemeClr val="bg1">
                    <a:lumMod val="95000"/>
                  </a:schemeClr>
                </a:solidFill>
              </a:rPr>
              <a:t>, </a:t>
            </a:r>
            <a:r>
              <a:rPr lang="hu-HU" sz="2800" dirty="0" err="1" smtClean="0">
                <a:solidFill>
                  <a:schemeClr val="bg1">
                    <a:lumMod val="95000"/>
                  </a:schemeClr>
                </a:solidFill>
              </a:rPr>
              <a:t>Separatort</a:t>
            </a:r>
            <a:r>
              <a:rPr lang="hu-HU" sz="2800" dirty="0" smtClean="0">
                <a:solidFill>
                  <a:schemeClr val="bg1">
                    <a:lumMod val="95000"/>
                  </a:schemeClr>
                </a:solidFill>
              </a:rPr>
              <a:t> </a:t>
            </a:r>
            <a:r>
              <a:rPr lang="hu-HU" sz="2800" dirty="0" err="1" smtClean="0">
                <a:solidFill>
                  <a:schemeClr val="bg1">
                    <a:lumMod val="95000"/>
                  </a:schemeClr>
                </a:solidFill>
              </a:rPr>
              <a:t>stb</a:t>
            </a:r>
            <a:r>
              <a:rPr lang="hu-HU" sz="2800" dirty="0" smtClean="0">
                <a:solidFill>
                  <a:schemeClr val="bg1">
                    <a:lumMod val="95000"/>
                  </a:schemeClr>
                </a:solidFill>
              </a:rPr>
              <a:t>)</a:t>
            </a:r>
          </a:p>
          <a:p>
            <a:pPr marL="514350" indent="-514350" algn="just">
              <a:buNone/>
            </a:pPr>
            <a:endParaRPr lang="hu-HU" sz="2800" dirty="0" smtClean="0">
              <a:solidFill>
                <a:schemeClr val="bg1">
                  <a:lumMod val="95000"/>
                </a:schemeClr>
              </a:solidFill>
            </a:endParaRPr>
          </a:p>
          <a:p>
            <a:pPr marL="514350" indent="-514350" algn="just">
              <a:buNone/>
            </a:pPr>
            <a:r>
              <a:rPr lang="hu-HU" sz="2800" dirty="0" smtClean="0">
                <a:solidFill>
                  <a:schemeClr val="bg1">
                    <a:lumMod val="95000"/>
                  </a:schemeClr>
                </a:solidFill>
              </a:rPr>
              <a:t>	A </a:t>
            </a:r>
            <a:r>
              <a:rPr lang="hu-HU" sz="2800" dirty="0" err="1" smtClean="0">
                <a:solidFill>
                  <a:schemeClr val="bg1">
                    <a:lumMod val="95000"/>
                  </a:schemeClr>
                </a:solidFill>
              </a:rPr>
              <a:t>ToolBar</a:t>
            </a:r>
            <a:r>
              <a:rPr lang="hu-HU" sz="2800" dirty="0" smtClean="0">
                <a:solidFill>
                  <a:schemeClr val="bg1">
                    <a:lumMod val="95000"/>
                  </a:schemeClr>
                </a:solidFill>
              </a:rPr>
              <a:t> automatikusan felüldefiniálja a benne elhelyezet kontrolok kinézetét. </a:t>
            </a:r>
          </a:p>
          <a:p>
            <a:pPr marL="514350" indent="-514350" algn="just">
              <a:buNone/>
            </a:pPr>
            <a:endParaRPr lang="hu-HU" sz="2800" dirty="0" smtClean="0">
              <a:solidFill>
                <a:schemeClr val="bg1">
                  <a:lumMod val="95000"/>
                </a:schemeClr>
              </a:solidFill>
            </a:endParaRPr>
          </a:p>
          <a:p>
            <a:pPr marL="514350" indent="-514350" algn="just">
              <a:buNone/>
            </a:pPr>
            <a:r>
              <a:rPr lang="hu-HU" sz="2800" dirty="0" smtClean="0">
                <a:solidFill>
                  <a:schemeClr val="bg1">
                    <a:lumMod val="95000"/>
                  </a:schemeClr>
                </a:solidFill>
              </a:rPr>
              <a:t>	Ugyanúgy adjuk hozzá az elemeket mint a többi </a:t>
            </a:r>
            <a:r>
              <a:rPr lang="hu-HU" sz="2800" dirty="0" err="1" smtClean="0">
                <a:solidFill>
                  <a:schemeClr val="bg1">
                    <a:lumMod val="95000"/>
                  </a:schemeClr>
                </a:solidFill>
              </a:rPr>
              <a:t>item</a:t>
            </a:r>
            <a:r>
              <a:rPr lang="hu-HU" sz="2800" dirty="0" smtClean="0">
                <a:solidFill>
                  <a:schemeClr val="bg1">
                    <a:lumMod val="95000"/>
                  </a:schemeClr>
                </a:solidFill>
              </a:rPr>
              <a:t> kontrolhoz.</a:t>
            </a:r>
          </a:p>
        </p:txBody>
      </p:sp>
      <p:sp>
        <p:nvSpPr>
          <p:cNvPr id="4" name="Szövegdoboz 3"/>
          <p:cNvSpPr txBox="1"/>
          <p:nvPr/>
        </p:nvSpPr>
        <p:spPr>
          <a:xfrm>
            <a:off x="571472" y="4357694"/>
            <a:ext cx="5357850" cy="1169551"/>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en-US" sz="1400" dirty="0" smtClean="0">
                <a:solidFill>
                  <a:srgbClr val="A31515"/>
                </a:solidFill>
              </a:rPr>
              <a:t> </a:t>
            </a:r>
            <a:r>
              <a:rPr lang="en-US" sz="1400" dirty="0" smtClean="0">
                <a:solidFill>
                  <a:srgbClr val="0000FF"/>
                </a:solidFill>
              </a:rPr>
              <a:t>&lt;</a:t>
            </a:r>
            <a:r>
              <a:rPr lang="en-US" sz="1400" dirty="0" err="1" smtClean="0">
                <a:solidFill>
                  <a:srgbClr val="A31515"/>
                </a:solidFill>
              </a:rPr>
              <a:t>ToolBar</a:t>
            </a:r>
            <a:r>
              <a:rPr lang="en-US" sz="1400" dirty="0" smtClean="0">
                <a:solidFill>
                  <a:srgbClr val="FF0000"/>
                </a:solidFill>
              </a:rPr>
              <a:t> Height</a:t>
            </a:r>
            <a:r>
              <a:rPr lang="en-US" sz="1400" dirty="0" smtClean="0">
                <a:solidFill>
                  <a:srgbClr val="0000FF"/>
                </a:solidFill>
              </a:rPr>
              <a:t>="26"</a:t>
            </a:r>
            <a:r>
              <a:rPr lang="en-US" sz="1400" dirty="0" smtClean="0">
                <a:solidFill>
                  <a:srgbClr val="FF0000"/>
                </a:solidFill>
              </a:rPr>
              <a:t> Name</a:t>
            </a:r>
            <a:r>
              <a:rPr lang="en-US" sz="1400" dirty="0" smtClean="0">
                <a:solidFill>
                  <a:srgbClr val="0000FF"/>
                </a:solidFill>
              </a:rPr>
              <a:t>="toolbar1"</a:t>
            </a:r>
            <a:r>
              <a:rPr lang="en-US" sz="1400" dirty="0" smtClean="0">
                <a:solidFill>
                  <a:srgbClr val="FF0000"/>
                </a:solidFill>
              </a:rPr>
              <a:t> </a:t>
            </a:r>
            <a:r>
              <a:rPr lang="en-US" sz="1400" dirty="0" err="1" smtClean="0">
                <a:solidFill>
                  <a:srgbClr val="FF0000"/>
                </a:solidFill>
              </a:rPr>
              <a:t>VerticalAlignment</a:t>
            </a:r>
            <a:r>
              <a:rPr lang="en-US" sz="1400" dirty="0" smtClean="0">
                <a:solidFill>
                  <a:srgbClr val="0000FF"/>
                </a:solidFill>
              </a:rPr>
              <a:t>="Top"&gt;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Button</a:t>
            </a:r>
            <a:r>
              <a:rPr lang="hu-HU" sz="1400" dirty="0" smtClean="0">
                <a:solidFill>
                  <a:srgbClr val="0000FF"/>
                </a:solidFill>
              </a:rPr>
              <a:t>&gt;</a:t>
            </a:r>
            <a:r>
              <a:rPr lang="hu-HU" sz="1400" dirty="0" smtClean="0">
                <a:solidFill>
                  <a:srgbClr val="A31515"/>
                </a:solidFill>
              </a:rPr>
              <a:t>Back</a:t>
            </a:r>
            <a:r>
              <a:rPr lang="hu-HU" sz="1400" dirty="0" smtClean="0">
                <a:solidFill>
                  <a:srgbClr val="0000FF"/>
                </a:solidFill>
              </a:rPr>
              <a:t>&lt;/</a:t>
            </a:r>
            <a:r>
              <a:rPr lang="hu-HU" sz="1400" dirty="0" err="1" smtClean="0">
                <a:solidFill>
                  <a:srgbClr val="A31515"/>
                </a:solidFill>
              </a:rPr>
              <a:t>Button</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Button</a:t>
            </a:r>
            <a:r>
              <a:rPr lang="hu-HU" sz="1400" dirty="0" smtClean="0">
                <a:solidFill>
                  <a:srgbClr val="0000FF"/>
                </a:solidFill>
              </a:rPr>
              <a:t>&gt;</a:t>
            </a:r>
            <a:r>
              <a:rPr lang="hu-HU" sz="1400" dirty="0" err="1" smtClean="0">
                <a:solidFill>
                  <a:srgbClr val="A31515"/>
                </a:solidFill>
              </a:rPr>
              <a:t>Forward</a:t>
            </a:r>
            <a:r>
              <a:rPr lang="hu-HU" sz="1400" dirty="0" smtClean="0">
                <a:solidFill>
                  <a:srgbClr val="0000FF"/>
                </a:solidFill>
              </a:rPr>
              <a:t>&lt;/</a:t>
            </a:r>
            <a:r>
              <a:rPr lang="hu-HU" sz="1400" dirty="0" err="1" smtClean="0">
                <a:solidFill>
                  <a:srgbClr val="A31515"/>
                </a:solidFill>
              </a:rPr>
              <a:t>Button</a:t>
            </a:r>
            <a:r>
              <a:rPr lang="hu-HU" sz="1400" dirty="0" smtClean="0">
                <a:solidFill>
                  <a:srgbClr val="0000FF"/>
                </a:solidFill>
              </a:rPr>
              <a:t>&gt;</a:t>
            </a:r>
          </a:p>
          <a:p>
            <a:r>
              <a:rPr lang="en-US" sz="1400" dirty="0" smtClean="0">
                <a:solidFill>
                  <a:srgbClr val="A31515"/>
                </a:solidFill>
              </a:rPr>
              <a:t>            </a:t>
            </a:r>
            <a:r>
              <a:rPr lang="en-US" sz="1400" dirty="0" smtClean="0">
                <a:solidFill>
                  <a:srgbClr val="0000FF"/>
                </a:solidFill>
              </a:rPr>
              <a:t>&lt;</a:t>
            </a:r>
            <a:r>
              <a:rPr lang="en-US" sz="1400" dirty="0" err="1" smtClean="0">
                <a:solidFill>
                  <a:srgbClr val="A31515"/>
                </a:solidFill>
              </a:rPr>
              <a:t>TextBox</a:t>
            </a:r>
            <a:r>
              <a:rPr lang="en-US" sz="1400" dirty="0" smtClean="0">
                <a:solidFill>
                  <a:srgbClr val="FF0000"/>
                </a:solidFill>
              </a:rPr>
              <a:t> Name</a:t>
            </a:r>
            <a:r>
              <a:rPr lang="en-US" sz="1400" dirty="0" smtClean="0">
                <a:solidFill>
                  <a:srgbClr val="0000FF"/>
                </a:solidFill>
              </a:rPr>
              <a:t>="textbox1"</a:t>
            </a:r>
            <a:r>
              <a:rPr lang="en-US" sz="1400" dirty="0" smtClean="0">
                <a:solidFill>
                  <a:srgbClr val="FF0000"/>
                </a:solidFill>
              </a:rPr>
              <a:t> Width</a:t>
            </a:r>
            <a:r>
              <a:rPr lang="en-US" sz="1400" dirty="0" smtClean="0">
                <a:solidFill>
                  <a:srgbClr val="0000FF"/>
                </a:solidFill>
              </a:rPr>
              <a:t>="100" /&gt;</a:t>
            </a:r>
          </a:p>
          <a:p>
            <a:r>
              <a:rPr lang="hu-HU" sz="1400" dirty="0" smtClean="0">
                <a:solidFill>
                  <a:srgbClr val="0000FF"/>
                </a:solidFill>
              </a:rPr>
              <a:t>&lt;/</a:t>
            </a:r>
            <a:r>
              <a:rPr lang="hu-HU" sz="1400" dirty="0" err="1" smtClean="0">
                <a:solidFill>
                  <a:srgbClr val="A31515"/>
                </a:solidFill>
              </a:rPr>
              <a:t>ToolBar</a:t>
            </a:r>
            <a:r>
              <a:rPr lang="hu-HU" sz="1400" dirty="0" smtClean="0">
                <a:solidFill>
                  <a:srgbClr val="0000FF"/>
                </a:solidFill>
              </a:rPr>
              <a:t>&gt;</a:t>
            </a:r>
            <a:endParaRPr lang="hu-HU" sz="1400" dirty="0" smtClean="0">
              <a:solidFill>
                <a:schemeClr val="tx1"/>
              </a:solidFill>
            </a:endParaRPr>
          </a:p>
        </p:txBody>
      </p:sp>
      <p:pic>
        <p:nvPicPr>
          <p:cNvPr id="3074" name="Picture 2"/>
          <p:cNvPicPr>
            <a:picLocks noChangeAspect="1" noChangeArrowheads="1"/>
          </p:cNvPicPr>
          <p:nvPr/>
        </p:nvPicPr>
        <p:blipFill>
          <a:blip r:embed="rId2" cstate="print"/>
          <a:srcRect/>
          <a:stretch>
            <a:fillRect/>
          </a:stretch>
        </p:blipFill>
        <p:spPr bwMode="auto">
          <a:xfrm>
            <a:off x="6143636" y="4357694"/>
            <a:ext cx="2857500" cy="1009650"/>
          </a:xfrm>
          <a:prstGeom prst="rect">
            <a:avLst/>
          </a:prstGeom>
          <a:noFill/>
          <a:ln w="9525">
            <a:noFill/>
            <a:miter lim="800000"/>
            <a:headEnd/>
            <a:tailEnd/>
          </a:ln>
          <a:effectLst>
            <a:softEdge rad="31750"/>
          </a:effectLst>
        </p:spPr>
      </p:pic>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ToolBar</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214282" y="571480"/>
            <a:ext cx="8229600" cy="3500462"/>
          </a:xfrm>
        </p:spPr>
        <p:txBody>
          <a:bodyPr>
            <a:normAutofit/>
          </a:bodyPr>
          <a:lstStyle/>
          <a:p>
            <a:pPr marL="514350" indent="-514350" algn="just">
              <a:buNone/>
            </a:pPr>
            <a:r>
              <a:rPr lang="hu-HU" sz="2800" dirty="0" smtClean="0">
                <a:solidFill>
                  <a:schemeClr val="bg1">
                    <a:lumMod val="95000"/>
                  </a:schemeClr>
                </a:solidFill>
              </a:rPr>
              <a:t>	Ha </a:t>
            </a:r>
            <a:r>
              <a:rPr lang="hu-HU" sz="2800" dirty="0" err="1" smtClean="0">
                <a:solidFill>
                  <a:schemeClr val="bg1">
                    <a:lumMod val="95000"/>
                  </a:schemeClr>
                </a:solidFill>
              </a:rPr>
              <a:t>túlsok</a:t>
            </a:r>
            <a:r>
              <a:rPr lang="hu-HU" sz="2800" dirty="0" smtClean="0">
                <a:solidFill>
                  <a:schemeClr val="bg1">
                    <a:lumMod val="95000"/>
                  </a:schemeClr>
                </a:solidFill>
              </a:rPr>
              <a:t> </a:t>
            </a:r>
            <a:r>
              <a:rPr lang="hu-HU" sz="2800" dirty="0" err="1" smtClean="0">
                <a:solidFill>
                  <a:schemeClr val="bg1">
                    <a:lumMod val="95000"/>
                  </a:schemeClr>
                </a:solidFill>
              </a:rPr>
              <a:t>controlt</a:t>
            </a:r>
            <a:r>
              <a:rPr lang="hu-HU" sz="2800" dirty="0" smtClean="0">
                <a:solidFill>
                  <a:schemeClr val="bg1">
                    <a:lumMod val="95000"/>
                  </a:schemeClr>
                </a:solidFill>
              </a:rPr>
              <a:t> akarunk megjeleníteni a </a:t>
            </a:r>
            <a:r>
              <a:rPr lang="hu-HU" sz="2800" dirty="0" err="1" smtClean="0">
                <a:solidFill>
                  <a:schemeClr val="bg1">
                    <a:lumMod val="95000"/>
                  </a:schemeClr>
                </a:solidFill>
              </a:rPr>
              <a:t>Toolbaron</a:t>
            </a:r>
            <a:r>
              <a:rPr lang="hu-HU" sz="2800" dirty="0" smtClean="0">
                <a:solidFill>
                  <a:schemeClr val="bg1">
                    <a:lumMod val="95000"/>
                  </a:schemeClr>
                </a:solidFill>
              </a:rPr>
              <a:t>, és már nem fér el, akkor túlcsordul a menü. Ilyenkor a </a:t>
            </a:r>
            <a:r>
              <a:rPr lang="hu-HU" sz="2800" dirty="0" err="1" smtClean="0">
                <a:solidFill>
                  <a:schemeClr val="bg1">
                    <a:lumMod val="95000"/>
                  </a:schemeClr>
                </a:solidFill>
              </a:rPr>
              <a:t>ToolBar</a:t>
            </a:r>
            <a:r>
              <a:rPr lang="hu-HU" sz="2800" dirty="0" smtClean="0">
                <a:solidFill>
                  <a:schemeClr val="bg1">
                    <a:lumMod val="95000"/>
                  </a:schemeClr>
                </a:solidFill>
              </a:rPr>
              <a:t> jobb oldalán egy lenyíló menüből érhetjük el a menüpontokat.</a:t>
            </a:r>
          </a:p>
          <a:p>
            <a:pPr marL="514350" indent="-514350" algn="just">
              <a:buNone/>
            </a:pPr>
            <a:endParaRPr lang="hu-HU" sz="2800" dirty="0" smtClean="0">
              <a:solidFill>
                <a:schemeClr val="bg1">
                  <a:lumMod val="95000"/>
                </a:schemeClr>
              </a:solidFill>
            </a:endParaRPr>
          </a:p>
          <a:p>
            <a:pPr marL="514350" indent="-514350" algn="just">
              <a:buNone/>
            </a:pPr>
            <a:r>
              <a:rPr lang="hu-HU" sz="2800" dirty="0" smtClean="0">
                <a:solidFill>
                  <a:schemeClr val="bg1">
                    <a:lumMod val="95000"/>
                  </a:schemeClr>
                </a:solidFill>
              </a:rPr>
              <a:t>	A túlcsordulás mikéntje szabályozható a </a:t>
            </a:r>
            <a:r>
              <a:rPr lang="hu-HU" sz="2800" dirty="0" err="1" smtClean="0">
                <a:solidFill>
                  <a:schemeClr val="bg1">
                    <a:lumMod val="95000"/>
                  </a:schemeClr>
                </a:solidFill>
              </a:rPr>
              <a:t>OverflowMode</a:t>
            </a:r>
            <a:r>
              <a:rPr lang="hu-HU" sz="2800" dirty="0" smtClean="0">
                <a:solidFill>
                  <a:schemeClr val="bg1">
                    <a:lumMod val="95000"/>
                  </a:schemeClr>
                </a:solidFill>
              </a:rPr>
              <a:t> </a:t>
            </a:r>
            <a:r>
              <a:rPr lang="hu-HU" sz="2800" dirty="0" err="1" smtClean="0">
                <a:solidFill>
                  <a:schemeClr val="bg1">
                    <a:lumMod val="95000"/>
                  </a:schemeClr>
                </a:solidFill>
              </a:rPr>
              <a:t>-dal</a:t>
            </a:r>
            <a:endParaRPr lang="hu-HU" sz="2800" dirty="0" smtClean="0">
              <a:solidFill>
                <a:schemeClr val="bg1">
                  <a:lumMod val="95000"/>
                </a:schemeClr>
              </a:solidFill>
            </a:endParaRPr>
          </a:p>
        </p:txBody>
      </p:sp>
      <p:graphicFrame>
        <p:nvGraphicFramePr>
          <p:cNvPr id="6" name="Táblázat 5"/>
          <p:cNvGraphicFramePr>
            <a:graphicFrameLocks noGrp="1"/>
          </p:cNvGraphicFramePr>
          <p:nvPr/>
        </p:nvGraphicFramePr>
        <p:xfrm>
          <a:off x="857224" y="4071942"/>
          <a:ext cx="7929618" cy="1752600"/>
        </p:xfrm>
        <a:graphic>
          <a:graphicData uri="http://schemas.openxmlformats.org/drawingml/2006/table">
            <a:tbl>
              <a:tblPr>
                <a:tableStyleId>{5C22544A-7EE6-4342-B048-85BDC9FD1C3A}</a:tableStyleId>
              </a:tblPr>
              <a:tblGrid>
                <a:gridCol w="2928958"/>
                <a:gridCol w="5000660"/>
              </a:tblGrid>
              <a:tr h="370840">
                <a:tc>
                  <a:txBody>
                    <a:bodyPr/>
                    <a:lstStyle/>
                    <a:p>
                      <a:pPr algn="ctr"/>
                      <a:r>
                        <a:rPr lang="hu-HU" dirty="0" smtClean="0">
                          <a:solidFill>
                            <a:schemeClr val="bg1"/>
                          </a:solidFill>
                        </a:rPr>
                        <a:t>Érték</a:t>
                      </a:r>
                      <a:endParaRPr lang="hu-HU"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pPr algn="ctr"/>
                      <a:r>
                        <a:rPr lang="hu-HU" dirty="0" smtClean="0">
                          <a:solidFill>
                            <a:schemeClr val="bg1"/>
                          </a:solidFill>
                        </a:rPr>
                        <a:t>Leírás</a:t>
                      </a:r>
                      <a:endParaRPr lang="hu-HU"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r>
              <a:tr h="370840">
                <a:tc>
                  <a:txBody>
                    <a:bodyPr/>
                    <a:lstStyle/>
                    <a:p>
                      <a:r>
                        <a:rPr lang="hu-HU" dirty="0" err="1" smtClean="0">
                          <a:solidFill>
                            <a:schemeClr val="bg1"/>
                          </a:solidFill>
                        </a:rPr>
                        <a:t>OverflowMode.Always</a:t>
                      </a:r>
                      <a:endParaRPr lang="hu-HU"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pPr algn="just"/>
                      <a:r>
                        <a:rPr lang="hu-HU" dirty="0" smtClean="0">
                          <a:solidFill>
                            <a:schemeClr val="bg1"/>
                          </a:solidFill>
                        </a:rPr>
                        <a:t>Mindig</a:t>
                      </a:r>
                      <a:r>
                        <a:rPr lang="hu-HU" baseline="0" dirty="0" smtClean="0">
                          <a:solidFill>
                            <a:schemeClr val="bg1"/>
                          </a:solidFill>
                        </a:rPr>
                        <a:t> megjelenik a menü a jobb sarokban.</a:t>
                      </a:r>
                      <a:endParaRPr lang="hu-HU"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r>
              <a:tr h="370840">
                <a:tc>
                  <a:txBody>
                    <a:bodyPr/>
                    <a:lstStyle/>
                    <a:p>
                      <a:r>
                        <a:rPr lang="hu-HU" dirty="0" err="1" smtClean="0">
                          <a:solidFill>
                            <a:schemeClr val="bg1"/>
                          </a:solidFill>
                        </a:rPr>
                        <a:t>OverflowMode.AsNeeded</a:t>
                      </a:r>
                      <a:endParaRPr lang="hu-HU"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pPr algn="just"/>
                      <a:r>
                        <a:rPr lang="hu-HU" dirty="0" smtClean="0">
                          <a:solidFill>
                            <a:schemeClr val="bg1"/>
                          </a:solidFill>
                        </a:rPr>
                        <a:t>Csak ha szükség van rá,</a:t>
                      </a:r>
                      <a:r>
                        <a:rPr lang="hu-HU" baseline="0" dirty="0" smtClean="0">
                          <a:solidFill>
                            <a:schemeClr val="bg1"/>
                          </a:solidFill>
                        </a:rPr>
                        <a:t> akkor jelenik meg.</a:t>
                      </a:r>
                      <a:endParaRPr lang="hu-HU"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r>
              <a:tr h="370840">
                <a:tc>
                  <a:txBody>
                    <a:bodyPr/>
                    <a:lstStyle/>
                    <a:p>
                      <a:r>
                        <a:rPr lang="hu-HU" dirty="0" err="1" smtClean="0">
                          <a:solidFill>
                            <a:schemeClr val="bg1"/>
                          </a:solidFill>
                        </a:rPr>
                        <a:t>OverflowMode.Never</a:t>
                      </a:r>
                      <a:endParaRPr lang="hu-HU" dirty="0">
                        <a:solidFill>
                          <a:schemeClr val="bg1"/>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pPr algn="just"/>
                      <a:r>
                        <a:rPr lang="hu-HU" dirty="0" smtClean="0">
                          <a:solidFill>
                            <a:schemeClr val="bg1"/>
                          </a:solidFill>
                        </a:rPr>
                        <a:t>Sose fog megjelenni, így ha nincs elegendő hely akkor nem fogjuk elérni a menüpontokat</a:t>
                      </a:r>
                      <a:endParaRPr lang="hu-HU"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r>
            </a:tbl>
          </a:graphicData>
        </a:graphic>
      </p:graphicFrame>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Content</a:t>
            </a: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 </a:t>
            </a: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Controls</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500034" y="571480"/>
            <a:ext cx="8229600" cy="5572164"/>
          </a:xfrm>
        </p:spPr>
        <p:txBody>
          <a:bodyPr>
            <a:normAutofit fontScale="92500" lnSpcReduction="10000"/>
          </a:bodyPr>
          <a:lstStyle/>
          <a:p>
            <a:pPr algn="just">
              <a:buNone/>
            </a:pPr>
            <a:r>
              <a:rPr lang="hu-HU" dirty="0" smtClean="0">
                <a:solidFill>
                  <a:schemeClr val="bg1">
                    <a:lumMod val="95000"/>
                  </a:schemeClr>
                </a:solidFill>
              </a:rPr>
              <a:t>	A </a:t>
            </a:r>
            <a:r>
              <a:rPr lang="hu-HU" dirty="0" err="1" smtClean="0">
                <a:solidFill>
                  <a:schemeClr val="bg1">
                    <a:lumMod val="95000"/>
                  </a:schemeClr>
                </a:solidFill>
              </a:rPr>
              <a:t>Content</a:t>
            </a:r>
            <a:r>
              <a:rPr lang="hu-HU" dirty="0" smtClean="0">
                <a:solidFill>
                  <a:schemeClr val="bg1">
                    <a:lumMod val="95000"/>
                  </a:schemeClr>
                </a:solidFill>
              </a:rPr>
              <a:t> </a:t>
            </a:r>
            <a:r>
              <a:rPr lang="hu-HU" dirty="0" err="1" smtClean="0">
                <a:solidFill>
                  <a:schemeClr val="bg1">
                    <a:lumMod val="95000"/>
                  </a:schemeClr>
                </a:solidFill>
              </a:rPr>
              <a:t>Controlok</a:t>
            </a:r>
            <a:r>
              <a:rPr lang="hu-HU" dirty="0" smtClean="0">
                <a:solidFill>
                  <a:schemeClr val="bg1">
                    <a:lumMod val="95000"/>
                  </a:schemeClr>
                </a:solidFill>
              </a:rPr>
              <a:t> az </a:t>
            </a:r>
            <a:r>
              <a:rPr lang="hu-HU" i="1" dirty="0" err="1" smtClean="0">
                <a:solidFill>
                  <a:schemeClr val="bg1">
                    <a:lumMod val="95000"/>
                  </a:schemeClr>
                </a:solidFill>
              </a:rPr>
              <a:t>ContentControl</a:t>
            </a:r>
            <a:r>
              <a:rPr lang="hu-HU" dirty="0" smtClean="0">
                <a:solidFill>
                  <a:schemeClr val="bg1">
                    <a:lumMod val="95000"/>
                  </a:schemeClr>
                </a:solidFill>
              </a:rPr>
              <a:t> ősosztályból származnak.</a:t>
            </a:r>
          </a:p>
          <a:p>
            <a:pPr algn="just">
              <a:buNone/>
            </a:pPr>
            <a:r>
              <a:rPr lang="hu-HU" dirty="0" smtClean="0">
                <a:solidFill>
                  <a:schemeClr val="bg1">
                    <a:lumMod val="95000"/>
                  </a:schemeClr>
                </a:solidFill>
              </a:rPr>
              <a:t>	Közös jellemzőjük, hogy csak 1 elemet képesek magukba foglalni.</a:t>
            </a:r>
          </a:p>
          <a:p>
            <a:pPr algn="just">
              <a:buNone/>
            </a:pPr>
            <a:endParaRPr lang="hu-HU" dirty="0" smtClean="0">
              <a:solidFill>
                <a:schemeClr val="bg1">
                  <a:lumMod val="95000"/>
                </a:schemeClr>
              </a:solidFill>
            </a:endParaRPr>
          </a:p>
          <a:p>
            <a:pPr algn="just">
              <a:buNone/>
            </a:pPr>
            <a:endParaRPr lang="hu-HU" dirty="0" smtClean="0">
              <a:solidFill>
                <a:schemeClr val="bg1">
                  <a:lumMod val="95000"/>
                </a:schemeClr>
              </a:solidFill>
            </a:endParaRPr>
          </a:p>
          <a:p>
            <a:pPr algn="just">
              <a:buNone/>
            </a:pPr>
            <a:r>
              <a:rPr lang="hu-HU" dirty="0" smtClean="0">
                <a:solidFill>
                  <a:schemeClr val="bg1">
                    <a:lumMod val="95000"/>
                  </a:schemeClr>
                </a:solidFill>
              </a:rPr>
              <a:t>	A </a:t>
            </a:r>
            <a:r>
              <a:rPr lang="hu-HU" dirty="0" err="1" smtClean="0">
                <a:solidFill>
                  <a:schemeClr val="bg1">
                    <a:lumMod val="95000"/>
                  </a:schemeClr>
                </a:solidFill>
              </a:rPr>
              <a:t>Content</a:t>
            </a:r>
            <a:r>
              <a:rPr lang="hu-HU" dirty="0" smtClean="0">
                <a:solidFill>
                  <a:schemeClr val="bg1">
                    <a:lumMod val="95000"/>
                  </a:schemeClr>
                </a:solidFill>
              </a:rPr>
              <a:t> </a:t>
            </a:r>
            <a:r>
              <a:rPr lang="hu-HU" dirty="0" err="1" smtClean="0">
                <a:solidFill>
                  <a:schemeClr val="bg1">
                    <a:lumMod val="95000"/>
                  </a:schemeClr>
                </a:solidFill>
              </a:rPr>
              <a:t>property</a:t>
            </a:r>
            <a:r>
              <a:rPr lang="hu-HU" dirty="0" smtClean="0">
                <a:solidFill>
                  <a:schemeClr val="bg1">
                    <a:lumMod val="95000"/>
                  </a:schemeClr>
                </a:solidFill>
              </a:rPr>
              <a:t> egy </a:t>
            </a:r>
            <a:r>
              <a:rPr lang="hu-HU" dirty="0" err="1" smtClean="0">
                <a:solidFill>
                  <a:schemeClr val="bg1">
                    <a:lumMod val="95000"/>
                  </a:schemeClr>
                </a:solidFill>
              </a:rPr>
              <a:t>object</a:t>
            </a:r>
            <a:r>
              <a:rPr lang="hu-HU" dirty="0" smtClean="0">
                <a:solidFill>
                  <a:schemeClr val="bg1">
                    <a:lumMod val="95000"/>
                  </a:schemeClr>
                </a:solidFill>
              </a:rPr>
              <a:t>, így bármilyen elemet magába tud foglalni. </a:t>
            </a:r>
          </a:p>
          <a:p>
            <a:pPr algn="just">
              <a:buNone/>
            </a:pPr>
            <a:r>
              <a:rPr lang="hu-HU" dirty="0" smtClean="0">
                <a:solidFill>
                  <a:schemeClr val="bg1">
                    <a:lumMod val="95000"/>
                  </a:schemeClr>
                </a:solidFill>
              </a:rPr>
              <a:t>	Azok az elemek amelyeknek nem ősük a </a:t>
            </a:r>
            <a:r>
              <a:rPr lang="hu-HU" dirty="0" err="1" smtClean="0">
                <a:solidFill>
                  <a:schemeClr val="bg1">
                    <a:lumMod val="95000"/>
                  </a:schemeClr>
                </a:solidFill>
                <a:effectLst>
                  <a:outerShdw blurRad="38100" dist="38100" dir="2700000" algn="tl">
                    <a:srgbClr val="000000">
                      <a:alpha val="43137"/>
                    </a:srgbClr>
                  </a:outerShdw>
                </a:effectLst>
              </a:rPr>
              <a:t>UIElement</a:t>
            </a:r>
            <a:r>
              <a:rPr lang="hu-HU" dirty="0" smtClean="0">
                <a:solidFill>
                  <a:schemeClr val="bg1">
                    <a:lumMod val="95000"/>
                  </a:schemeClr>
                </a:solidFill>
              </a:rPr>
              <a:t> azoknak a </a:t>
            </a:r>
            <a:r>
              <a:rPr lang="hu-HU" dirty="0" err="1" smtClean="0">
                <a:solidFill>
                  <a:schemeClr val="bg1">
                    <a:lumMod val="95000"/>
                  </a:schemeClr>
                </a:solidFill>
              </a:rPr>
              <a:t>ToString</a:t>
            </a:r>
            <a:r>
              <a:rPr lang="hu-HU" dirty="0" smtClean="0">
                <a:solidFill>
                  <a:schemeClr val="bg1">
                    <a:lumMod val="95000"/>
                  </a:schemeClr>
                </a:solidFill>
              </a:rPr>
              <a:t> metódusa hívódik meg.</a:t>
            </a:r>
          </a:p>
          <a:p>
            <a:pPr>
              <a:buNone/>
            </a:pPr>
            <a:endParaRPr lang="hu-HU" dirty="0">
              <a:solidFill>
                <a:schemeClr val="bg1">
                  <a:lumMod val="95000"/>
                </a:schemeClr>
              </a:solidFill>
            </a:endParaRPr>
          </a:p>
        </p:txBody>
      </p:sp>
      <p:sp>
        <p:nvSpPr>
          <p:cNvPr id="6" name="Szövegdoboz 5"/>
          <p:cNvSpPr txBox="1"/>
          <p:nvPr/>
        </p:nvSpPr>
        <p:spPr>
          <a:xfrm>
            <a:off x="0" y="2571744"/>
            <a:ext cx="9144000" cy="307777"/>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en-US" sz="1400" dirty="0" smtClean="0">
                <a:solidFill>
                  <a:srgbClr val="0000FF"/>
                </a:solidFill>
              </a:rPr>
              <a:t>&lt;</a:t>
            </a:r>
            <a:r>
              <a:rPr lang="en-US" sz="1400" dirty="0" smtClean="0">
                <a:solidFill>
                  <a:srgbClr val="A31515"/>
                </a:solidFill>
              </a:rPr>
              <a:t>Button</a:t>
            </a:r>
            <a:r>
              <a:rPr lang="en-US" sz="1400" dirty="0" smtClean="0">
                <a:solidFill>
                  <a:srgbClr val="FF0000"/>
                </a:solidFill>
              </a:rPr>
              <a:t> Height</a:t>
            </a:r>
            <a:r>
              <a:rPr lang="en-US" sz="1400" dirty="0" smtClean="0">
                <a:solidFill>
                  <a:srgbClr val="0000FF"/>
                </a:solidFill>
              </a:rPr>
              <a:t>="23"</a:t>
            </a:r>
            <a:r>
              <a:rPr lang="en-US" sz="1400" dirty="0" smtClean="0">
                <a:solidFill>
                  <a:srgbClr val="FF0000"/>
                </a:solidFill>
              </a:rPr>
              <a:t> Margin</a:t>
            </a:r>
            <a:r>
              <a:rPr lang="en-US" sz="1400" dirty="0" smtClean="0">
                <a:solidFill>
                  <a:srgbClr val="0000FF"/>
                </a:solidFill>
              </a:rPr>
              <a:t>="36,0,84,15"</a:t>
            </a:r>
            <a:r>
              <a:rPr lang="en-US" sz="1400" dirty="0" smtClean="0">
                <a:solidFill>
                  <a:srgbClr val="FF0000"/>
                </a:solidFill>
              </a:rPr>
              <a:t> Name</a:t>
            </a:r>
            <a:r>
              <a:rPr lang="en-US" sz="1400" dirty="0" smtClean="0">
                <a:solidFill>
                  <a:srgbClr val="0000FF"/>
                </a:solidFill>
              </a:rPr>
              <a:t>="button1"</a:t>
            </a:r>
            <a:r>
              <a:rPr lang="en-US" sz="1400" dirty="0" smtClean="0">
                <a:solidFill>
                  <a:srgbClr val="FF0000"/>
                </a:solidFill>
              </a:rPr>
              <a:t> </a:t>
            </a:r>
            <a:r>
              <a:rPr lang="en-US" sz="1400" dirty="0" err="1" smtClean="0">
                <a:solidFill>
                  <a:srgbClr val="FF0000"/>
                </a:solidFill>
              </a:rPr>
              <a:t>VerticalAlignment</a:t>
            </a:r>
            <a:r>
              <a:rPr lang="en-US" sz="1400" dirty="0" smtClean="0">
                <a:solidFill>
                  <a:srgbClr val="0000FF"/>
                </a:solidFill>
              </a:rPr>
              <a:t>="Bottom"&gt;</a:t>
            </a:r>
            <a:r>
              <a:rPr lang="en-US" sz="1400" dirty="0" smtClean="0">
                <a:solidFill>
                  <a:srgbClr val="A31515"/>
                </a:solidFill>
              </a:rPr>
              <a:t>This is </a:t>
            </a:r>
            <a:r>
              <a:rPr lang="en-US" sz="1400" dirty="0" err="1" smtClean="0">
                <a:solidFill>
                  <a:srgbClr val="A31515"/>
                </a:solidFill>
              </a:rPr>
              <a:t>conent</a:t>
            </a:r>
            <a:r>
              <a:rPr lang="en-US" sz="1400" dirty="0" smtClean="0">
                <a:solidFill>
                  <a:srgbClr val="A31515"/>
                </a:solidFill>
              </a:rPr>
              <a:t> string</a:t>
            </a:r>
            <a:r>
              <a:rPr lang="en-US" sz="1400" dirty="0" smtClean="0">
                <a:solidFill>
                  <a:srgbClr val="0000FF"/>
                </a:solidFill>
              </a:rPr>
              <a:t>&lt;/</a:t>
            </a:r>
            <a:r>
              <a:rPr lang="en-US" sz="1400" dirty="0" smtClean="0">
                <a:solidFill>
                  <a:srgbClr val="A31515"/>
                </a:solidFill>
              </a:rPr>
              <a:t>Button</a:t>
            </a:r>
            <a:r>
              <a:rPr lang="en-US" sz="1400" dirty="0" smtClean="0">
                <a:solidFill>
                  <a:srgbClr val="0000FF"/>
                </a:solidFill>
              </a:rPr>
              <a:t>&gt;</a:t>
            </a:r>
            <a:endParaRPr lang="hu-HU" sz="1400" dirty="0" smtClean="0">
              <a:solidFill>
                <a:schemeClr val="tx1"/>
              </a:solidFill>
            </a:endParaRPr>
          </a:p>
        </p:txBody>
      </p:sp>
      <p:sp>
        <p:nvSpPr>
          <p:cNvPr id="7" name="Szövegdoboz 6"/>
          <p:cNvSpPr txBox="1"/>
          <p:nvPr/>
        </p:nvSpPr>
        <p:spPr>
          <a:xfrm>
            <a:off x="928662" y="3000372"/>
            <a:ext cx="3857620" cy="307777"/>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en-US" sz="1400" dirty="0" smtClean="0"/>
              <a:t>button1.Content = </a:t>
            </a:r>
            <a:r>
              <a:rPr lang="en-US" sz="1400" dirty="0" smtClean="0">
                <a:solidFill>
                  <a:srgbClr val="A31515"/>
                </a:solidFill>
              </a:rPr>
              <a:t>"This is content string";</a:t>
            </a:r>
            <a:endParaRPr lang="hu-HU" sz="1400" dirty="0" smtClean="0">
              <a:solidFill>
                <a:schemeClr val="tx1"/>
              </a:solidFill>
            </a:endParaRPr>
          </a:p>
        </p:txBody>
      </p:sp>
      <p:sp>
        <p:nvSpPr>
          <p:cNvPr id="8" name="Szövegdoboz 7"/>
          <p:cNvSpPr txBox="1"/>
          <p:nvPr/>
        </p:nvSpPr>
        <p:spPr>
          <a:xfrm>
            <a:off x="928662" y="5715016"/>
            <a:ext cx="5214942" cy="738664"/>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en-US" sz="1400" dirty="0" smtClean="0">
                <a:solidFill>
                  <a:srgbClr val="0000FF"/>
                </a:solidFill>
              </a:rPr>
              <a:t>&lt;</a:t>
            </a:r>
            <a:r>
              <a:rPr lang="en-US" sz="1400" dirty="0" smtClean="0">
                <a:solidFill>
                  <a:srgbClr val="A31515"/>
                </a:solidFill>
              </a:rPr>
              <a:t>Button</a:t>
            </a:r>
            <a:r>
              <a:rPr lang="en-US" sz="1400" dirty="0" smtClean="0">
                <a:solidFill>
                  <a:srgbClr val="FF0000"/>
                </a:solidFill>
              </a:rPr>
              <a:t> Margin</a:t>
            </a:r>
            <a:r>
              <a:rPr lang="en-US" sz="1400" dirty="0" smtClean="0">
                <a:solidFill>
                  <a:srgbClr val="0000FF"/>
                </a:solidFill>
              </a:rPr>
              <a:t>="20,20,29,74"</a:t>
            </a:r>
            <a:r>
              <a:rPr lang="en-US" sz="1400" dirty="0" smtClean="0">
                <a:solidFill>
                  <a:srgbClr val="FF0000"/>
                </a:solidFill>
              </a:rPr>
              <a:t> Name</a:t>
            </a:r>
            <a:r>
              <a:rPr lang="en-US" sz="1400" dirty="0" smtClean="0">
                <a:solidFill>
                  <a:srgbClr val="0000FF"/>
                </a:solidFill>
              </a:rPr>
              <a:t>="button2"&gt;</a:t>
            </a:r>
          </a:p>
          <a:p>
            <a:r>
              <a:rPr lang="hu-HU" sz="1400" dirty="0" smtClean="0">
                <a:solidFill>
                  <a:srgbClr val="A31515"/>
                </a:solidFill>
              </a:rPr>
              <a:t>            </a:t>
            </a:r>
            <a:r>
              <a:rPr lang="hu-HU" sz="1400" dirty="0" smtClean="0">
                <a:solidFill>
                  <a:srgbClr val="0000FF"/>
                </a:solidFill>
              </a:rPr>
              <a:t>&lt;</a:t>
            </a:r>
            <a:r>
              <a:rPr lang="hu-HU" sz="1400" dirty="0" smtClean="0">
                <a:solidFill>
                  <a:srgbClr val="A31515"/>
                </a:solidFill>
              </a:rPr>
              <a:t>Image</a:t>
            </a:r>
            <a:r>
              <a:rPr lang="hu-HU" sz="1400" dirty="0" smtClean="0">
                <a:solidFill>
                  <a:srgbClr val="FF0000"/>
                </a:solidFill>
              </a:rPr>
              <a:t> </a:t>
            </a:r>
            <a:r>
              <a:rPr lang="hu-HU" sz="1400" dirty="0" err="1" smtClean="0">
                <a:solidFill>
                  <a:srgbClr val="FF0000"/>
                </a:solidFill>
              </a:rPr>
              <a:t>Source</a:t>
            </a:r>
            <a:r>
              <a:rPr lang="hu-HU" sz="1400" dirty="0" smtClean="0">
                <a:solidFill>
                  <a:srgbClr val="0000FF"/>
                </a:solidFill>
              </a:rPr>
              <a:t>="C:\</a:t>
            </a:r>
            <a:r>
              <a:rPr lang="hu-HU" sz="1400" dirty="0" err="1" smtClean="0">
                <a:solidFill>
                  <a:srgbClr val="0000FF"/>
                </a:solidFill>
              </a:rPr>
              <a:t>Kepek</a:t>
            </a:r>
            <a:r>
              <a:rPr lang="hu-HU" sz="1400" dirty="0" smtClean="0">
                <a:solidFill>
                  <a:srgbClr val="0000FF"/>
                </a:solidFill>
              </a:rPr>
              <a:t>\</a:t>
            </a:r>
            <a:r>
              <a:rPr lang="hu-HU" sz="1400" dirty="0" err="1" smtClean="0">
                <a:solidFill>
                  <a:srgbClr val="0000FF"/>
                </a:solidFill>
              </a:rPr>
              <a:t>logo.jpg</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Button</a:t>
            </a:r>
            <a:r>
              <a:rPr lang="hu-HU" sz="1400" dirty="0" smtClean="0">
                <a:solidFill>
                  <a:srgbClr val="0000FF"/>
                </a:solidFill>
              </a:rPr>
              <a:t>&gt;</a:t>
            </a:r>
            <a:endParaRPr lang="hu-HU" sz="1400" dirty="0" smtClean="0">
              <a:solidFill>
                <a:schemeClr val="tx1"/>
              </a:solidFill>
            </a:endParaRP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ToolBarTray</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214282" y="571480"/>
            <a:ext cx="8429684" cy="2500330"/>
          </a:xfrm>
        </p:spPr>
        <p:txBody>
          <a:bodyPr>
            <a:normAutofit/>
          </a:bodyPr>
          <a:lstStyle/>
          <a:p>
            <a:pPr marL="514350" indent="-514350" algn="just">
              <a:buNone/>
            </a:pPr>
            <a:r>
              <a:rPr lang="hu-HU" sz="3200" dirty="0" smtClean="0">
                <a:solidFill>
                  <a:schemeClr val="bg1">
                    <a:lumMod val="95000"/>
                  </a:schemeClr>
                </a:solidFill>
              </a:rPr>
              <a:t>	</a:t>
            </a:r>
            <a:r>
              <a:rPr lang="hu-HU" sz="2800" dirty="0" smtClean="0">
                <a:solidFill>
                  <a:schemeClr val="bg1">
                    <a:lumMod val="95000"/>
                  </a:schemeClr>
                </a:solidFill>
              </a:rPr>
              <a:t>A WPF lehetőségünkre bocsájt egy speciális </a:t>
            </a:r>
            <a:r>
              <a:rPr lang="hu-HU" sz="2800" dirty="0" err="1" smtClean="0">
                <a:solidFill>
                  <a:schemeClr val="bg1">
                    <a:lumMod val="95000"/>
                  </a:schemeClr>
                </a:solidFill>
              </a:rPr>
              <a:t>kontainert</a:t>
            </a:r>
            <a:r>
              <a:rPr lang="hu-HU" sz="2800" dirty="0" smtClean="0">
                <a:solidFill>
                  <a:schemeClr val="bg1">
                    <a:lumMod val="95000"/>
                  </a:schemeClr>
                </a:solidFill>
              </a:rPr>
              <a:t>, ami direkt csak </a:t>
            </a:r>
            <a:r>
              <a:rPr lang="hu-HU" sz="2800" dirty="0" err="1" smtClean="0">
                <a:solidFill>
                  <a:schemeClr val="bg1">
                    <a:lumMod val="95000"/>
                  </a:schemeClr>
                </a:solidFill>
              </a:rPr>
              <a:t>ToolBarokat</a:t>
            </a:r>
            <a:r>
              <a:rPr lang="hu-HU" sz="2800" dirty="0" smtClean="0">
                <a:solidFill>
                  <a:schemeClr val="bg1">
                    <a:lumMod val="95000"/>
                  </a:schemeClr>
                </a:solidFill>
              </a:rPr>
              <a:t> képest </a:t>
            </a:r>
            <a:r>
              <a:rPr lang="hu-HU" sz="2800" dirty="0" err="1" smtClean="0">
                <a:solidFill>
                  <a:schemeClr val="bg1">
                    <a:lumMod val="95000"/>
                  </a:schemeClr>
                </a:solidFill>
              </a:rPr>
              <a:t>hosztolni</a:t>
            </a:r>
            <a:r>
              <a:rPr lang="hu-HU" sz="2800" dirty="0" smtClean="0">
                <a:solidFill>
                  <a:schemeClr val="bg1">
                    <a:lumMod val="95000"/>
                  </a:schemeClr>
                </a:solidFill>
              </a:rPr>
              <a:t>. A segítségével futási időben tudjuk a benne található </a:t>
            </a:r>
            <a:r>
              <a:rPr lang="hu-HU" sz="2800" dirty="0" err="1" smtClean="0">
                <a:solidFill>
                  <a:schemeClr val="bg1">
                    <a:lumMod val="95000"/>
                  </a:schemeClr>
                </a:solidFill>
              </a:rPr>
              <a:t>toolbarokat</a:t>
            </a:r>
            <a:r>
              <a:rPr lang="hu-HU" sz="2800" dirty="0" smtClean="0">
                <a:solidFill>
                  <a:schemeClr val="bg1">
                    <a:lumMod val="95000"/>
                  </a:schemeClr>
                </a:solidFill>
              </a:rPr>
              <a:t> mozgatni átméretezni stb.</a:t>
            </a:r>
          </a:p>
        </p:txBody>
      </p:sp>
      <p:sp>
        <p:nvSpPr>
          <p:cNvPr id="4" name="Szövegdoboz 3"/>
          <p:cNvSpPr txBox="1"/>
          <p:nvPr/>
        </p:nvSpPr>
        <p:spPr>
          <a:xfrm>
            <a:off x="714348" y="3214686"/>
            <a:ext cx="5715040" cy="2462213"/>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en-US" sz="1400" dirty="0" smtClean="0">
                <a:solidFill>
                  <a:srgbClr val="0000FF"/>
                </a:solidFill>
              </a:rPr>
              <a:t>&lt;</a:t>
            </a:r>
            <a:r>
              <a:rPr lang="en-US" sz="1400" dirty="0" err="1" smtClean="0">
                <a:solidFill>
                  <a:srgbClr val="A31515"/>
                </a:solidFill>
              </a:rPr>
              <a:t>ToolBarTray</a:t>
            </a:r>
            <a:r>
              <a:rPr lang="en-US" sz="1400" dirty="0" smtClean="0">
                <a:solidFill>
                  <a:srgbClr val="FF0000"/>
                </a:solidFill>
              </a:rPr>
              <a:t> Name</a:t>
            </a:r>
            <a:r>
              <a:rPr lang="en-US" sz="1400" dirty="0" smtClean="0">
                <a:solidFill>
                  <a:srgbClr val="0000FF"/>
                </a:solidFill>
              </a:rPr>
              <a:t>="toolBarTray1"</a:t>
            </a:r>
            <a:r>
              <a:rPr lang="en-US" sz="1400" dirty="0" smtClean="0">
                <a:solidFill>
                  <a:srgbClr val="FF0000"/>
                </a:solidFill>
              </a:rPr>
              <a:t> Height</a:t>
            </a:r>
            <a:r>
              <a:rPr lang="en-US" sz="1400" dirty="0" smtClean="0">
                <a:solidFill>
                  <a:srgbClr val="0000FF"/>
                </a:solidFill>
              </a:rPr>
              <a:t>="65"</a:t>
            </a:r>
            <a:r>
              <a:rPr lang="en-US" sz="1400" dirty="0" smtClean="0">
                <a:solidFill>
                  <a:srgbClr val="FF0000"/>
                </a:solidFill>
              </a:rPr>
              <a:t> </a:t>
            </a:r>
            <a:r>
              <a:rPr lang="en-US" sz="1400" dirty="0" err="1" smtClean="0">
                <a:solidFill>
                  <a:srgbClr val="FF0000"/>
                </a:solidFill>
              </a:rPr>
              <a:t>VerticalAlignment</a:t>
            </a:r>
            <a:r>
              <a:rPr lang="en-US" sz="1400" dirty="0" smtClean="0">
                <a:solidFill>
                  <a:srgbClr val="0000FF"/>
                </a:solidFill>
              </a:rPr>
              <a:t>="Top"&gt;</a:t>
            </a:r>
          </a:p>
          <a:p>
            <a:r>
              <a:rPr lang="en-US" sz="1400" dirty="0" smtClean="0">
                <a:solidFill>
                  <a:srgbClr val="A31515"/>
                </a:solidFill>
              </a:rPr>
              <a:t>            </a:t>
            </a:r>
            <a:r>
              <a:rPr lang="en-US" sz="1400" dirty="0" smtClean="0">
                <a:solidFill>
                  <a:srgbClr val="0000FF"/>
                </a:solidFill>
              </a:rPr>
              <a:t>&lt;</a:t>
            </a:r>
            <a:r>
              <a:rPr lang="en-US" sz="1400" dirty="0" err="1" smtClean="0">
                <a:solidFill>
                  <a:srgbClr val="A31515"/>
                </a:solidFill>
              </a:rPr>
              <a:t>ToolBar</a:t>
            </a:r>
            <a:r>
              <a:rPr lang="en-US" sz="1400" dirty="0" smtClean="0">
                <a:solidFill>
                  <a:srgbClr val="FF0000"/>
                </a:solidFill>
              </a:rPr>
              <a:t> Height</a:t>
            </a:r>
            <a:r>
              <a:rPr lang="en-US" sz="1400" dirty="0" smtClean="0">
                <a:solidFill>
                  <a:srgbClr val="0000FF"/>
                </a:solidFill>
              </a:rPr>
              <a:t>="26"</a:t>
            </a:r>
            <a:r>
              <a:rPr lang="en-US" sz="1400" dirty="0" smtClean="0">
                <a:solidFill>
                  <a:srgbClr val="FF0000"/>
                </a:solidFill>
              </a:rPr>
              <a:t> Name</a:t>
            </a:r>
            <a:r>
              <a:rPr lang="en-US" sz="1400" dirty="0" smtClean="0">
                <a:solidFill>
                  <a:srgbClr val="0000FF"/>
                </a:solidFill>
              </a:rPr>
              <a:t>="toolbar1"</a:t>
            </a:r>
            <a:r>
              <a:rPr lang="en-US" sz="1400" dirty="0" smtClean="0">
                <a:solidFill>
                  <a:srgbClr val="FF0000"/>
                </a:solidFill>
              </a:rPr>
              <a:t> </a:t>
            </a:r>
            <a:r>
              <a:rPr lang="en-US" sz="1400" dirty="0" err="1" smtClean="0">
                <a:solidFill>
                  <a:srgbClr val="FF0000"/>
                </a:solidFill>
              </a:rPr>
              <a:t>VerticalAlignment</a:t>
            </a:r>
            <a:r>
              <a:rPr lang="en-US" sz="1400" dirty="0" smtClean="0">
                <a:solidFill>
                  <a:srgbClr val="0000FF"/>
                </a:solidFill>
              </a:rPr>
              <a:t>="Top"&gt;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Button</a:t>
            </a:r>
            <a:r>
              <a:rPr lang="hu-HU" sz="1400" dirty="0" smtClean="0">
                <a:solidFill>
                  <a:srgbClr val="0000FF"/>
                </a:solidFill>
              </a:rPr>
              <a:t>&gt;</a:t>
            </a:r>
            <a:r>
              <a:rPr lang="hu-HU" sz="1400" dirty="0" smtClean="0">
                <a:solidFill>
                  <a:srgbClr val="A31515"/>
                </a:solidFill>
              </a:rPr>
              <a:t>Back</a:t>
            </a:r>
            <a:r>
              <a:rPr lang="hu-HU" sz="1400" dirty="0" smtClean="0">
                <a:solidFill>
                  <a:srgbClr val="0000FF"/>
                </a:solidFill>
              </a:rPr>
              <a:t>&lt;/</a:t>
            </a:r>
            <a:r>
              <a:rPr lang="hu-HU" sz="1400" dirty="0" err="1" smtClean="0">
                <a:solidFill>
                  <a:srgbClr val="A31515"/>
                </a:solidFill>
              </a:rPr>
              <a:t>Button</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Button</a:t>
            </a:r>
            <a:r>
              <a:rPr lang="hu-HU" sz="1400" dirty="0" smtClean="0">
                <a:solidFill>
                  <a:srgbClr val="0000FF"/>
                </a:solidFill>
              </a:rPr>
              <a:t>&gt;</a:t>
            </a:r>
            <a:r>
              <a:rPr lang="hu-HU" sz="1400" dirty="0" err="1" smtClean="0">
                <a:solidFill>
                  <a:srgbClr val="A31515"/>
                </a:solidFill>
              </a:rPr>
              <a:t>Forward</a:t>
            </a:r>
            <a:r>
              <a:rPr lang="hu-HU" sz="1400" dirty="0" smtClean="0">
                <a:solidFill>
                  <a:srgbClr val="0000FF"/>
                </a:solidFill>
              </a:rPr>
              <a:t>&lt;/</a:t>
            </a:r>
            <a:r>
              <a:rPr lang="hu-HU" sz="1400" dirty="0" err="1" smtClean="0">
                <a:solidFill>
                  <a:srgbClr val="A31515"/>
                </a:solidFill>
              </a:rPr>
              <a:t>Button</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Button</a:t>
            </a:r>
            <a:r>
              <a:rPr lang="hu-HU" sz="1400" dirty="0" smtClean="0">
                <a:solidFill>
                  <a:srgbClr val="0000FF"/>
                </a:solidFill>
              </a:rPr>
              <a:t>&gt;</a:t>
            </a:r>
            <a:r>
              <a:rPr lang="hu-HU" sz="1400" dirty="0" smtClean="0">
                <a:solidFill>
                  <a:srgbClr val="A31515"/>
                </a:solidFill>
              </a:rPr>
              <a:t>Stop</a:t>
            </a:r>
            <a:r>
              <a:rPr lang="hu-HU" sz="1400" dirty="0" smtClean="0">
                <a:solidFill>
                  <a:srgbClr val="0000FF"/>
                </a:solidFill>
              </a:rPr>
              <a:t>&lt;/</a:t>
            </a:r>
            <a:r>
              <a:rPr lang="hu-HU" sz="1400" dirty="0" err="1" smtClean="0">
                <a:solidFill>
                  <a:srgbClr val="A31515"/>
                </a:solidFill>
              </a:rPr>
              <a:t>Button</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ToolBar</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ToolBar</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TextBox</a:t>
            </a:r>
            <a:r>
              <a:rPr lang="hu-HU" sz="1400" dirty="0" smtClean="0">
                <a:solidFill>
                  <a:srgbClr val="FF0000"/>
                </a:solidFill>
              </a:rPr>
              <a:t> </a:t>
            </a:r>
            <a:r>
              <a:rPr lang="hu-HU" sz="1400" dirty="0" err="1" smtClean="0">
                <a:solidFill>
                  <a:srgbClr val="FF0000"/>
                </a:solidFill>
              </a:rPr>
              <a:t>Width</a:t>
            </a:r>
            <a:r>
              <a:rPr lang="hu-HU" sz="1400" dirty="0" smtClean="0">
                <a:solidFill>
                  <a:srgbClr val="0000FF"/>
                </a:solidFill>
              </a:rPr>
              <a:t>="100"/&gt;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Button</a:t>
            </a:r>
            <a:r>
              <a:rPr lang="hu-HU" sz="1400" dirty="0" smtClean="0">
                <a:solidFill>
                  <a:srgbClr val="0000FF"/>
                </a:solidFill>
              </a:rPr>
              <a:t>&gt;</a:t>
            </a:r>
            <a:r>
              <a:rPr lang="hu-HU" sz="1400" dirty="0" smtClean="0">
                <a:solidFill>
                  <a:srgbClr val="A31515"/>
                </a:solidFill>
              </a:rPr>
              <a:t>Go</a:t>
            </a:r>
            <a:r>
              <a:rPr lang="hu-HU" sz="1400" dirty="0" smtClean="0">
                <a:solidFill>
                  <a:srgbClr val="0000FF"/>
                </a:solidFill>
              </a:rPr>
              <a:t>&lt;/</a:t>
            </a:r>
            <a:r>
              <a:rPr lang="hu-HU" sz="1400" dirty="0" err="1" smtClean="0">
                <a:solidFill>
                  <a:srgbClr val="A31515"/>
                </a:solidFill>
              </a:rPr>
              <a:t>Button</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ToolBar</a:t>
            </a:r>
            <a:r>
              <a:rPr lang="hu-HU" sz="1400" dirty="0" smtClean="0">
                <a:solidFill>
                  <a:srgbClr val="0000FF"/>
                </a:solidFill>
              </a:rPr>
              <a:t>&gt;</a:t>
            </a:r>
          </a:p>
          <a:p>
            <a:r>
              <a:rPr lang="hu-HU" sz="1400" dirty="0" smtClean="0">
                <a:solidFill>
                  <a:srgbClr val="0000FF"/>
                </a:solidFill>
              </a:rPr>
              <a:t>&lt;/</a:t>
            </a:r>
            <a:r>
              <a:rPr lang="hu-HU" sz="1400" dirty="0" err="1" smtClean="0">
                <a:solidFill>
                  <a:srgbClr val="A31515"/>
                </a:solidFill>
              </a:rPr>
              <a:t>ToolBarTray</a:t>
            </a:r>
            <a:r>
              <a:rPr lang="hu-HU" sz="1400" dirty="0" smtClean="0">
                <a:solidFill>
                  <a:srgbClr val="0000FF"/>
                </a:solidFill>
              </a:rPr>
              <a:t>&gt;</a:t>
            </a:r>
            <a:endParaRPr lang="hu-HU" sz="1400" dirty="0" smtClean="0">
              <a:solidFill>
                <a:schemeClr val="tx1"/>
              </a:solidFill>
            </a:endParaRPr>
          </a:p>
        </p:txBody>
      </p:sp>
      <p:pic>
        <p:nvPicPr>
          <p:cNvPr id="4098" name="Picture 2"/>
          <p:cNvPicPr>
            <a:picLocks noChangeAspect="1" noChangeArrowheads="1"/>
          </p:cNvPicPr>
          <p:nvPr/>
        </p:nvPicPr>
        <p:blipFill>
          <a:blip r:embed="rId2" cstate="print"/>
          <a:srcRect/>
          <a:stretch>
            <a:fillRect/>
          </a:stretch>
        </p:blipFill>
        <p:spPr bwMode="auto">
          <a:xfrm>
            <a:off x="6715140" y="3214686"/>
            <a:ext cx="2009775" cy="1162050"/>
          </a:xfrm>
          <a:prstGeom prst="rect">
            <a:avLst/>
          </a:prstGeom>
          <a:noFill/>
          <a:ln w="9525">
            <a:noFill/>
            <a:miter lim="800000"/>
            <a:headEnd/>
            <a:tailEnd/>
          </a:ln>
          <a:effectLst>
            <a:softEdge rad="31750"/>
          </a:effectLst>
        </p:spPr>
      </p:pic>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StatusBar</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214282" y="571480"/>
            <a:ext cx="8229600" cy="5643602"/>
          </a:xfrm>
        </p:spPr>
        <p:txBody>
          <a:bodyPr>
            <a:normAutofit/>
          </a:bodyPr>
          <a:lstStyle/>
          <a:p>
            <a:pPr marL="514350" indent="-514350" algn="just">
              <a:buNone/>
            </a:pPr>
            <a:r>
              <a:rPr lang="hu-HU" sz="3200" dirty="0" smtClean="0">
                <a:solidFill>
                  <a:schemeClr val="bg1">
                    <a:lumMod val="95000"/>
                  </a:schemeClr>
                </a:solidFill>
              </a:rPr>
              <a:t>	</a:t>
            </a:r>
            <a:r>
              <a:rPr lang="hu-HU" sz="2800" dirty="0" smtClean="0">
                <a:solidFill>
                  <a:schemeClr val="bg1">
                    <a:lumMod val="95000"/>
                  </a:schemeClr>
                </a:solidFill>
              </a:rPr>
              <a:t>Egyéb, járulékos információk helye a </a:t>
            </a:r>
            <a:r>
              <a:rPr lang="hu-HU" sz="2800" dirty="0" err="1" smtClean="0">
                <a:solidFill>
                  <a:schemeClr val="bg1">
                    <a:lumMod val="95000"/>
                  </a:schemeClr>
                </a:solidFill>
              </a:rPr>
              <a:t>StatusBar</a:t>
            </a:r>
            <a:r>
              <a:rPr lang="hu-HU" sz="2800" dirty="0" smtClean="0">
                <a:solidFill>
                  <a:schemeClr val="bg1">
                    <a:lumMod val="95000"/>
                  </a:schemeClr>
                </a:solidFill>
              </a:rPr>
              <a:t>. Ahogy a </a:t>
            </a:r>
            <a:r>
              <a:rPr lang="hu-HU" sz="2800" dirty="0" err="1" smtClean="0">
                <a:solidFill>
                  <a:schemeClr val="bg1">
                    <a:lumMod val="95000"/>
                  </a:schemeClr>
                </a:solidFill>
              </a:rPr>
              <a:t>Toolbar</a:t>
            </a:r>
            <a:r>
              <a:rPr lang="hu-HU" sz="2800" dirty="0" smtClean="0">
                <a:solidFill>
                  <a:schemeClr val="bg1">
                    <a:lumMod val="95000"/>
                  </a:schemeClr>
                </a:solidFill>
              </a:rPr>
              <a:t> </a:t>
            </a:r>
            <a:r>
              <a:rPr lang="hu-HU" sz="2800" dirty="0" err="1" smtClean="0">
                <a:solidFill>
                  <a:schemeClr val="bg1">
                    <a:lumMod val="95000"/>
                  </a:schemeClr>
                </a:solidFill>
              </a:rPr>
              <a:t>a</a:t>
            </a:r>
            <a:r>
              <a:rPr lang="hu-HU" sz="2800" dirty="0" smtClean="0">
                <a:solidFill>
                  <a:schemeClr val="bg1">
                    <a:lumMod val="95000"/>
                  </a:schemeClr>
                </a:solidFill>
              </a:rPr>
              <a:t> </a:t>
            </a:r>
            <a:r>
              <a:rPr lang="hu-HU" sz="2800" dirty="0" err="1" smtClean="0">
                <a:solidFill>
                  <a:schemeClr val="bg1">
                    <a:lumMod val="95000"/>
                  </a:schemeClr>
                </a:solidFill>
              </a:rPr>
              <a:t>Statusbar</a:t>
            </a:r>
            <a:r>
              <a:rPr lang="hu-HU" sz="2800" dirty="0" smtClean="0">
                <a:solidFill>
                  <a:schemeClr val="bg1">
                    <a:lumMod val="95000"/>
                  </a:schemeClr>
                </a:solidFill>
              </a:rPr>
              <a:t> is felüldefiniálja az egyes kontrolok kinézetét, amiket </a:t>
            </a:r>
            <a:r>
              <a:rPr lang="hu-HU" sz="2800" dirty="0" err="1" smtClean="0">
                <a:solidFill>
                  <a:schemeClr val="bg1">
                    <a:lumMod val="95000"/>
                  </a:schemeClr>
                </a:solidFill>
              </a:rPr>
              <a:t>hosztol</a:t>
            </a:r>
            <a:r>
              <a:rPr lang="hu-HU" sz="2800" dirty="0" smtClean="0">
                <a:solidFill>
                  <a:schemeClr val="bg1">
                    <a:lumMod val="95000"/>
                  </a:schemeClr>
                </a:solidFill>
              </a:rPr>
              <a:t>.</a:t>
            </a:r>
          </a:p>
          <a:p>
            <a:pPr marL="514350" indent="-514350" algn="just">
              <a:buNone/>
            </a:pPr>
            <a:endParaRPr lang="hu-HU" sz="2800" dirty="0" smtClean="0">
              <a:solidFill>
                <a:schemeClr val="bg1">
                  <a:lumMod val="95000"/>
                </a:schemeClr>
              </a:solidFill>
            </a:endParaRPr>
          </a:p>
          <a:p>
            <a:pPr marL="514350" indent="-514350" algn="just">
              <a:buNone/>
            </a:pPr>
            <a:r>
              <a:rPr lang="hu-HU" sz="2800" dirty="0" smtClean="0">
                <a:solidFill>
                  <a:schemeClr val="bg1">
                    <a:lumMod val="95000"/>
                  </a:schemeClr>
                </a:solidFill>
              </a:rPr>
              <a:t>	</a:t>
            </a:r>
            <a:endParaRPr lang="hu-HU" sz="3200" dirty="0" smtClean="0">
              <a:solidFill>
                <a:schemeClr val="bg1">
                  <a:lumMod val="95000"/>
                </a:schemeClr>
              </a:solidFill>
            </a:endParaRPr>
          </a:p>
        </p:txBody>
      </p:sp>
      <p:sp>
        <p:nvSpPr>
          <p:cNvPr id="4" name="Szövegdoboz 3"/>
          <p:cNvSpPr txBox="1"/>
          <p:nvPr/>
        </p:nvSpPr>
        <p:spPr>
          <a:xfrm>
            <a:off x="214282" y="2071678"/>
            <a:ext cx="5715040" cy="1169551"/>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en-US" sz="1400" dirty="0" smtClean="0">
                <a:solidFill>
                  <a:srgbClr val="A31515"/>
                </a:solidFill>
              </a:rPr>
              <a:t> </a:t>
            </a:r>
            <a:r>
              <a:rPr lang="en-US" sz="1400" dirty="0" smtClean="0">
                <a:solidFill>
                  <a:srgbClr val="0000FF"/>
                </a:solidFill>
              </a:rPr>
              <a:t>&lt;</a:t>
            </a:r>
            <a:r>
              <a:rPr lang="en-US" sz="1400" dirty="0" err="1" smtClean="0">
                <a:solidFill>
                  <a:srgbClr val="A31515"/>
                </a:solidFill>
              </a:rPr>
              <a:t>StatusBar</a:t>
            </a:r>
            <a:r>
              <a:rPr lang="en-US" sz="1400" dirty="0" smtClean="0">
                <a:solidFill>
                  <a:srgbClr val="FF0000"/>
                </a:solidFill>
              </a:rPr>
              <a:t> Height</a:t>
            </a:r>
            <a:r>
              <a:rPr lang="en-US" sz="1400" dirty="0" smtClean="0">
                <a:solidFill>
                  <a:srgbClr val="0000FF"/>
                </a:solidFill>
              </a:rPr>
              <a:t>="32"</a:t>
            </a:r>
            <a:r>
              <a:rPr lang="en-US" sz="1400" dirty="0" smtClean="0">
                <a:solidFill>
                  <a:srgbClr val="FF0000"/>
                </a:solidFill>
              </a:rPr>
              <a:t> Name</a:t>
            </a:r>
            <a:r>
              <a:rPr lang="en-US" sz="1400" dirty="0" smtClean="0">
                <a:solidFill>
                  <a:srgbClr val="0000FF"/>
                </a:solidFill>
              </a:rPr>
              <a:t>="statusBar1"</a:t>
            </a:r>
            <a:r>
              <a:rPr lang="en-US" sz="1400" dirty="0" smtClean="0">
                <a:solidFill>
                  <a:srgbClr val="FF0000"/>
                </a:solidFill>
              </a:rPr>
              <a:t> </a:t>
            </a:r>
            <a:r>
              <a:rPr lang="en-US" sz="1400" dirty="0" err="1" smtClean="0">
                <a:solidFill>
                  <a:srgbClr val="FF0000"/>
                </a:solidFill>
              </a:rPr>
              <a:t>VerticalAlignment</a:t>
            </a:r>
            <a:r>
              <a:rPr lang="en-US" sz="1400" dirty="0" smtClean="0">
                <a:solidFill>
                  <a:srgbClr val="0000FF"/>
                </a:solidFill>
              </a:rPr>
              <a:t>="Bottom"&gt;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Label</a:t>
            </a:r>
            <a:r>
              <a:rPr lang="hu-HU" sz="1400" dirty="0" smtClean="0">
                <a:solidFill>
                  <a:srgbClr val="0000FF"/>
                </a:solidFill>
              </a:rPr>
              <a:t>&gt;</a:t>
            </a:r>
            <a:r>
              <a:rPr lang="hu-HU" sz="1400" dirty="0" err="1" smtClean="0">
                <a:solidFill>
                  <a:srgbClr val="A31515"/>
                </a:solidFill>
              </a:rPr>
              <a:t>Application</a:t>
            </a:r>
            <a:r>
              <a:rPr lang="hu-HU" sz="1400" dirty="0" smtClean="0">
                <a:solidFill>
                  <a:srgbClr val="A31515"/>
                </a:solidFill>
              </a:rPr>
              <a:t> is </a:t>
            </a:r>
            <a:r>
              <a:rPr lang="hu-HU" sz="1400" dirty="0" err="1" smtClean="0">
                <a:solidFill>
                  <a:srgbClr val="A31515"/>
                </a:solidFill>
              </a:rPr>
              <a:t>Loading</a:t>
            </a:r>
            <a:r>
              <a:rPr lang="hu-HU" sz="1400" dirty="0" smtClean="0">
                <a:solidFill>
                  <a:srgbClr val="0000FF"/>
                </a:solidFill>
              </a:rPr>
              <a:t>&lt;/</a:t>
            </a:r>
            <a:r>
              <a:rPr lang="hu-HU" sz="1400" dirty="0" err="1" smtClean="0">
                <a:solidFill>
                  <a:srgbClr val="A31515"/>
                </a:solidFill>
              </a:rPr>
              <a:t>Label</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Separator</a:t>
            </a:r>
            <a:r>
              <a:rPr lang="hu-HU" sz="1400" dirty="0" smtClean="0">
                <a:solidFill>
                  <a:srgbClr val="0000FF"/>
                </a:solidFill>
              </a:rPr>
              <a:t>/&gt;</a:t>
            </a:r>
          </a:p>
          <a:p>
            <a:r>
              <a:rPr lang="en-US" sz="1400" dirty="0" smtClean="0">
                <a:solidFill>
                  <a:srgbClr val="A31515"/>
                </a:solidFill>
              </a:rPr>
              <a:t>            </a:t>
            </a:r>
            <a:r>
              <a:rPr lang="en-US" sz="1400" dirty="0" smtClean="0">
                <a:solidFill>
                  <a:srgbClr val="0000FF"/>
                </a:solidFill>
              </a:rPr>
              <a:t>&lt;</a:t>
            </a:r>
            <a:r>
              <a:rPr lang="en-US" sz="1400" dirty="0" err="1" smtClean="0">
                <a:solidFill>
                  <a:srgbClr val="A31515"/>
                </a:solidFill>
              </a:rPr>
              <a:t>ProgressBar</a:t>
            </a:r>
            <a:r>
              <a:rPr lang="en-US" sz="1400" dirty="0" smtClean="0">
                <a:solidFill>
                  <a:srgbClr val="FF0000"/>
                </a:solidFill>
              </a:rPr>
              <a:t> Height</a:t>
            </a:r>
            <a:r>
              <a:rPr lang="en-US" sz="1400" dirty="0" smtClean="0">
                <a:solidFill>
                  <a:srgbClr val="0000FF"/>
                </a:solidFill>
              </a:rPr>
              <a:t>="20"</a:t>
            </a:r>
            <a:r>
              <a:rPr lang="en-US" sz="1400" dirty="0" smtClean="0">
                <a:solidFill>
                  <a:srgbClr val="FF0000"/>
                </a:solidFill>
              </a:rPr>
              <a:t> Width</a:t>
            </a:r>
            <a:r>
              <a:rPr lang="en-US" sz="1400" dirty="0" smtClean="0">
                <a:solidFill>
                  <a:srgbClr val="0000FF"/>
                </a:solidFill>
              </a:rPr>
              <a:t>="100"</a:t>
            </a:r>
            <a:r>
              <a:rPr lang="en-US" sz="1400" dirty="0" smtClean="0">
                <a:solidFill>
                  <a:srgbClr val="FF0000"/>
                </a:solidFill>
              </a:rPr>
              <a:t> </a:t>
            </a:r>
            <a:r>
              <a:rPr lang="en-US" sz="1400" dirty="0" err="1" smtClean="0">
                <a:solidFill>
                  <a:srgbClr val="FF0000"/>
                </a:solidFill>
              </a:rPr>
              <a:t>IsIndeterminate</a:t>
            </a:r>
            <a:r>
              <a:rPr lang="en-US" sz="1400" dirty="0" smtClean="0">
                <a:solidFill>
                  <a:srgbClr val="0000FF"/>
                </a:solidFill>
              </a:rPr>
              <a:t>="True"/&gt;</a:t>
            </a:r>
          </a:p>
          <a:p>
            <a:r>
              <a:rPr lang="hu-HU" sz="1400" dirty="0" smtClean="0">
                <a:solidFill>
                  <a:srgbClr val="0000FF"/>
                </a:solidFill>
              </a:rPr>
              <a:t>&lt;/</a:t>
            </a:r>
            <a:r>
              <a:rPr lang="hu-HU" sz="1400" dirty="0" err="1" smtClean="0">
                <a:solidFill>
                  <a:srgbClr val="A31515"/>
                </a:solidFill>
              </a:rPr>
              <a:t>StatusBar</a:t>
            </a:r>
            <a:r>
              <a:rPr lang="hu-HU" sz="1400" dirty="0" smtClean="0">
                <a:solidFill>
                  <a:srgbClr val="0000FF"/>
                </a:solidFill>
              </a:rPr>
              <a:t>&gt;</a:t>
            </a:r>
            <a:endParaRPr lang="hu-HU" sz="1400" dirty="0" smtClean="0">
              <a:solidFill>
                <a:schemeClr val="tx1"/>
              </a:solidFill>
            </a:endParaRPr>
          </a:p>
        </p:txBody>
      </p:sp>
      <p:pic>
        <p:nvPicPr>
          <p:cNvPr id="5123" name="Picture 3"/>
          <p:cNvPicPr>
            <a:picLocks noChangeAspect="1" noChangeArrowheads="1"/>
          </p:cNvPicPr>
          <p:nvPr/>
        </p:nvPicPr>
        <p:blipFill>
          <a:blip r:embed="rId2" cstate="print"/>
          <a:srcRect/>
          <a:stretch>
            <a:fillRect/>
          </a:stretch>
        </p:blipFill>
        <p:spPr bwMode="auto">
          <a:xfrm>
            <a:off x="6143636" y="2214554"/>
            <a:ext cx="2857500" cy="876300"/>
          </a:xfrm>
          <a:prstGeom prst="rect">
            <a:avLst/>
          </a:prstGeom>
          <a:noFill/>
          <a:ln w="9525">
            <a:noFill/>
            <a:miter lim="800000"/>
            <a:headEnd/>
            <a:tailEnd/>
          </a:ln>
          <a:effectLst>
            <a:softEdge rad="31750"/>
          </a:effectLst>
        </p:spPr>
      </p:pic>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2" descr="title-slide-lines-grey_BIG.png"/>
          <p:cNvPicPr>
            <a:picLocks noChangeAspect="1"/>
          </p:cNvPicPr>
          <p:nvPr/>
        </p:nvPicPr>
        <p:blipFill>
          <a:blip r:embed="rId3" cstate="print">
            <a:lum bright="10000" contrast="-30000"/>
          </a:blip>
          <a:srcRect/>
          <a:stretch>
            <a:fillRect/>
          </a:stretch>
        </p:blipFill>
        <p:spPr bwMode="auto">
          <a:xfrm rot="10800000">
            <a:off x="0" y="0"/>
            <a:ext cx="5969000" cy="6858000"/>
          </a:xfrm>
          <a:prstGeom prst="rect">
            <a:avLst/>
          </a:prstGeom>
          <a:noFill/>
          <a:ln w="9525">
            <a:noFill/>
            <a:miter lim="800000"/>
            <a:headEnd/>
            <a:tailEnd/>
          </a:ln>
        </p:spPr>
      </p:pic>
      <p:sp>
        <p:nvSpPr>
          <p:cNvPr id="4" name="Cím 1"/>
          <p:cNvSpPr txBox="1">
            <a:spLocks/>
          </p:cNvSpPr>
          <p:nvPr/>
        </p:nvSpPr>
        <p:spPr>
          <a:xfrm>
            <a:off x="4572000" y="3286124"/>
            <a:ext cx="3971924"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hu-HU" sz="6600" b="1" i="1" u="none" strike="noStrike" kern="1200" cap="none" spc="50" normalizeH="0" baseline="0" noProof="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uLnTx/>
                <a:uFillTx/>
                <a:latin typeface="+mj-lt"/>
                <a:ea typeface="+mj-ea"/>
                <a:cs typeface="+mj-cs"/>
              </a:rPr>
              <a:t>Lab’s</a:t>
            </a:r>
            <a:endParaRPr kumimoji="0" lang="hu-HU" sz="6600" b="1" i="1" u="none" strike="noStrike" kern="1200" cap="none" spc="50" normalizeH="0" baseline="0" noProof="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artalom helye 2"/>
          <p:cNvSpPr txBox="1">
            <a:spLocks/>
          </p:cNvSpPr>
          <p:nvPr/>
        </p:nvSpPr>
        <p:spPr>
          <a:xfrm>
            <a:off x="500034" y="785794"/>
            <a:ext cx="8229600" cy="4525963"/>
          </a:xfrm>
          <a:prstGeom prst="rect">
            <a:avLst/>
          </a:prstGeom>
        </p:spPr>
        <p:txBody>
          <a:bodyPr vert="horz" lIns="91440" tIns="45720" rIns="91440" bIns="45720" rtlCol="0">
            <a:normAutofit/>
          </a:bodyPr>
          <a:lstStyle/>
          <a:p>
            <a:pPr marL="342900" lvl="0" indent="-342900">
              <a:lnSpc>
                <a:spcPct val="150000"/>
              </a:lnSpc>
              <a:spcBef>
                <a:spcPct val="20000"/>
              </a:spcBef>
              <a:defRPr/>
            </a:pPr>
            <a:r>
              <a:rPr lang="hu-HU" sz="3200" dirty="0" err="1" smtClean="0">
                <a:solidFill>
                  <a:schemeClr val="bg1"/>
                </a:solidFill>
              </a:rPr>
              <a:t>Content</a:t>
            </a:r>
            <a:r>
              <a:rPr lang="hu-HU" sz="3200" dirty="0" smtClean="0">
                <a:solidFill>
                  <a:schemeClr val="bg1"/>
                </a:solidFill>
              </a:rPr>
              <a:t> </a:t>
            </a:r>
            <a:r>
              <a:rPr lang="hu-HU" sz="3200" dirty="0" err="1" smtClean="0">
                <a:solidFill>
                  <a:schemeClr val="bg1"/>
                </a:solidFill>
              </a:rPr>
              <a:t>Controls</a:t>
            </a:r>
            <a:endParaRPr lang="hu-HU" sz="3200" dirty="0" smtClean="0">
              <a:solidFill>
                <a:schemeClr val="bg1"/>
              </a:solidFill>
            </a:endParaRPr>
          </a:p>
          <a:p>
            <a:pPr marL="342900" lvl="0" indent="-342900">
              <a:lnSpc>
                <a:spcPct val="150000"/>
              </a:lnSpc>
              <a:spcBef>
                <a:spcPct val="20000"/>
              </a:spcBef>
              <a:defRPr/>
            </a:pPr>
            <a:r>
              <a:rPr lang="hu-HU" sz="3200" dirty="0" err="1" smtClean="0">
                <a:solidFill>
                  <a:schemeClr val="bg1"/>
                </a:solidFill>
              </a:rPr>
              <a:t>Item</a:t>
            </a:r>
            <a:r>
              <a:rPr lang="hu-HU" sz="3200" dirty="0" smtClean="0">
                <a:solidFill>
                  <a:schemeClr val="bg1"/>
                </a:solidFill>
              </a:rPr>
              <a:t> </a:t>
            </a:r>
            <a:r>
              <a:rPr lang="hu-HU" sz="3200" dirty="0" err="1" smtClean="0">
                <a:solidFill>
                  <a:schemeClr val="bg1"/>
                </a:solidFill>
              </a:rPr>
              <a:t>Controls</a:t>
            </a:r>
            <a:endParaRPr lang="hu-HU" sz="3200" dirty="0" smtClean="0">
              <a:solidFill>
                <a:schemeClr val="bg1"/>
              </a:solidFill>
            </a:endParaRPr>
          </a:p>
          <a:p>
            <a:pPr marL="342900" lvl="0" indent="-342900">
              <a:lnSpc>
                <a:spcPct val="150000"/>
              </a:lnSpc>
              <a:spcBef>
                <a:spcPct val="20000"/>
              </a:spcBef>
              <a:defRPr/>
            </a:pPr>
            <a:r>
              <a:rPr lang="hu-HU" sz="3200" dirty="0" err="1" smtClean="0">
                <a:solidFill>
                  <a:schemeClr val="bg1"/>
                </a:solidFill>
              </a:rPr>
              <a:t>Layout</a:t>
            </a:r>
            <a:r>
              <a:rPr lang="hu-HU" sz="3200" dirty="0" smtClean="0">
                <a:solidFill>
                  <a:schemeClr val="bg1"/>
                </a:solidFill>
              </a:rPr>
              <a:t> </a:t>
            </a:r>
            <a:r>
              <a:rPr lang="hu-HU" sz="3200" dirty="0" err="1" smtClean="0">
                <a:solidFill>
                  <a:schemeClr val="bg1"/>
                </a:solidFill>
              </a:rPr>
              <a:t>Controls</a:t>
            </a:r>
            <a:endParaRPr lang="hu-HU" sz="3200" dirty="0" smtClean="0">
              <a:solidFill>
                <a:schemeClr val="bg1"/>
              </a:solidFill>
            </a:endParaRPr>
          </a:p>
        </p:txBody>
      </p:sp>
      <p:sp>
        <p:nvSpPr>
          <p:cNvPr id="5" name="Aktuális sáv"/>
          <p:cNvSpPr/>
          <p:nvPr/>
        </p:nvSpPr>
        <p:spPr>
          <a:xfrm>
            <a:off x="121550" y="2643182"/>
            <a:ext cx="9022450" cy="642942"/>
          </a:xfrm>
          <a:prstGeom prst="roundRect">
            <a:avLst>
              <a:gd name="adj" fmla="val 15152"/>
            </a:avLst>
          </a:prstGeom>
          <a:scene3d>
            <a:camera prst="orthographicFront">
              <a:rot lat="0" lon="0" rev="0"/>
            </a:camera>
            <a:lightRig rig="threePt" dir="t">
              <a:rot lat="0" lon="0" rev="1200000"/>
            </a:lightRig>
          </a:scene3d>
          <a:sp3d contourW="6350" prstMaterial="clear">
            <a:bevelT w="88900" h="88900"/>
            <a:contourClr>
              <a:srgbClr val="002060"/>
            </a:contourClr>
          </a:sp3d>
        </p:spPr>
        <p:style>
          <a:lnRef idx="0">
            <a:schemeClr val="dk1"/>
          </a:lnRef>
          <a:fillRef idx="3">
            <a:schemeClr val="dk1"/>
          </a:fillRef>
          <a:effectRef idx="3">
            <a:schemeClr val="dk1"/>
          </a:effectRef>
          <a:fontRef idx="minor">
            <a:schemeClr val="lt1"/>
          </a:fontRef>
        </p:style>
        <p:txBody>
          <a:bodyPr anchor="ctr"/>
          <a:lstStyle/>
          <a:p>
            <a:pPr algn="ctr" fontAlgn="auto">
              <a:spcBef>
                <a:spcPts val="0"/>
              </a:spcBef>
              <a:spcAft>
                <a:spcPts val="0"/>
              </a:spcAft>
              <a:defRPr/>
            </a:pPr>
            <a:endParaRPr lang="hu-HU"/>
          </a:p>
        </p:txBody>
      </p:sp>
      <p:sp>
        <p:nvSpPr>
          <p:cNvPr id="7" name="Szövegdoboz 6"/>
          <p:cNvSpPr txBox="1"/>
          <p:nvPr/>
        </p:nvSpPr>
        <p:spPr>
          <a:xfrm>
            <a:off x="0" y="0"/>
            <a:ext cx="9144000" cy="400110"/>
          </a:xfrm>
          <a:prstGeom prst="rect">
            <a:avLst/>
          </a:prstGeom>
          <a:noFill/>
        </p:spPr>
        <p:txBody>
          <a:bodyPr wrap="square" rtlCol="0">
            <a:spAutoFit/>
          </a:bodyPr>
          <a:lstStyle/>
          <a:p>
            <a:pPr>
              <a:spcBef>
                <a:spcPct val="20000"/>
              </a:spcBef>
            </a:pPr>
            <a:r>
              <a:rPr lang="hu-HU" sz="2000" dirty="0" smtClean="0">
                <a:solidFill>
                  <a:schemeClr val="bg2">
                    <a:lumMod val="90000"/>
                  </a:schemeClr>
                </a:solidFill>
                <a:latin typeface="Segoe" pitchFamily="34" charset="0"/>
              </a:rPr>
              <a:t>Tematika</a:t>
            </a:r>
          </a:p>
        </p:txBody>
      </p:sp>
      <p:pic>
        <p:nvPicPr>
          <p:cNvPr id="9" name="Picture 10" descr="title-slide-lines_BIG.png"/>
          <p:cNvPicPr>
            <a:picLocks noChangeAspect="1"/>
          </p:cNvPicPr>
          <p:nvPr/>
        </p:nvPicPr>
        <p:blipFill>
          <a:blip r:embed="rId2" cstate="print">
            <a:duotone>
              <a:schemeClr val="bg2">
                <a:shade val="45000"/>
                <a:satMod val="135000"/>
              </a:schemeClr>
              <a:prstClr val="white"/>
            </a:duotone>
          </a:blip>
          <a:srcRect/>
          <a:stretch>
            <a:fillRect/>
          </a:stretch>
        </p:blipFill>
        <p:spPr bwMode="auto">
          <a:xfrm>
            <a:off x="5875338" y="4476750"/>
            <a:ext cx="3268662" cy="238125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Control</a:t>
            </a: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 </a:t>
            </a: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Layout</a:t>
            </a: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 </a:t>
            </a: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Properties</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214282" y="571480"/>
            <a:ext cx="8229600" cy="3857652"/>
          </a:xfrm>
        </p:spPr>
        <p:txBody>
          <a:bodyPr>
            <a:normAutofit/>
          </a:bodyPr>
          <a:lstStyle/>
          <a:p>
            <a:pPr marL="514350" indent="-514350" algn="just">
              <a:buNone/>
            </a:pPr>
            <a:r>
              <a:rPr lang="hu-HU" sz="3200" dirty="0" smtClean="0">
                <a:solidFill>
                  <a:schemeClr val="bg1">
                    <a:lumMod val="95000"/>
                  </a:schemeClr>
                </a:solidFill>
              </a:rPr>
              <a:t>	</a:t>
            </a:r>
            <a:r>
              <a:rPr lang="hu-HU" sz="2800" dirty="0" smtClean="0">
                <a:solidFill>
                  <a:schemeClr val="bg1">
                    <a:lumMod val="95000"/>
                  </a:schemeClr>
                </a:solidFill>
              </a:rPr>
              <a:t>A WPF több elrendezés vezérlőt  bocsájt a rendelkezésünkre. Ezeket az elrendezés vezérlőket szabadon kombinálhatjuk, és egymásba ágyazhatjuk.</a:t>
            </a:r>
          </a:p>
          <a:p>
            <a:pPr marL="514350" indent="-514350">
              <a:buNone/>
            </a:pPr>
            <a:endParaRPr lang="hu-HU" sz="2800" dirty="0" smtClean="0">
              <a:solidFill>
                <a:schemeClr val="bg1">
                  <a:lumMod val="95000"/>
                </a:schemeClr>
              </a:solidFill>
            </a:endParaRPr>
          </a:p>
          <a:p>
            <a:pPr marL="514350" indent="-514350">
              <a:buNone/>
            </a:pPr>
            <a:r>
              <a:rPr lang="hu-HU" sz="2800" dirty="0" smtClean="0">
                <a:solidFill>
                  <a:schemeClr val="bg1">
                    <a:lumMod val="95000"/>
                  </a:schemeClr>
                </a:solidFill>
              </a:rPr>
              <a:t>	</a:t>
            </a:r>
            <a:r>
              <a:rPr lang="hu-HU" sz="1800" dirty="0" smtClean="0">
                <a:solidFill>
                  <a:schemeClr val="bg1">
                    <a:lumMod val="95000"/>
                  </a:schemeClr>
                </a:solidFill>
              </a:rPr>
              <a:t>Az alábbi táblázat az elrendezés vezérlők lényeges tulajdonságait foglalja magába</a:t>
            </a:r>
            <a:endParaRPr lang="hu-HU" sz="2800" dirty="0" smtClean="0">
              <a:solidFill>
                <a:schemeClr val="bg1">
                  <a:lumMod val="95000"/>
                </a:schemeClr>
              </a:solidFill>
            </a:endParaRPr>
          </a:p>
        </p:txBody>
      </p:sp>
      <p:graphicFrame>
        <p:nvGraphicFramePr>
          <p:cNvPr id="4" name="Táblázat 3"/>
          <p:cNvGraphicFramePr>
            <a:graphicFrameLocks noGrp="1"/>
          </p:cNvGraphicFramePr>
          <p:nvPr/>
        </p:nvGraphicFramePr>
        <p:xfrm>
          <a:off x="214282" y="3571876"/>
          <a:ext cx="8715405" cy="1483360"/>
        </p:xfrm>
        <a:graphic>
          <a:graphicData uri="http://schemas.openxmlformats.org/drawingml/2006/table">
            <a:tbl>
              <a:tblPr>
                <a:tableStyleId>{5C22544A-7EE6-4342-B048-85BDC9FD1C3A}</a:tableStyleId>
              </a:tblPr>
              <a:tblGrid>
                <a:gridCol w="2905135"/>
                <a:gridCol w="2905135"/>
                <a:gridCol w="2905135"/>
              </a:tblGrid>
              <a:tr h="370840">
                <a:tc>
                  <a:txBody>
                    <a:bodyPr/>
                    <a:lstStyle/>
                    <a:p>
                      <a:pPr algn="ctr"/>
                      <a:r>
                        <a:rPr lang="hu-HU" b="0" dirty="0" err="1" smtClean="0">
                          <a:solidFill>
                            <a:schemeClr val="bg1"/>
                          </a:solidFill>
                        </a:rPr>
                        <a:t>FlowDirection</a:t>
                      </a:r>
                      <a:endParaRPr lang="hu-HU" b="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pPr algn="ctr"/>
                      <a:r>
                        <a:rPr lang="hu-HU" b="0" dirty="0" err="1" smtClean="0">
                          <a:solidFill>
                            <a:schemeClr val="bg1"/>
                          </a:solidFill>
                        </a:rPr>
                        <a:t>Height</a:t>
                      </a:r>
                      <a:endParaRPr lang="hu-HU" b="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pPr algn="ctr"/>
                      <a:r>
                        <a:rPr lang="hu-HU" b="0" dirty="0" err="1" smtClean="0">
                          <a:solidFill>
                            <a:schemeClr val="bg1"/>
                          </a:solidFill>
                        </a:rPr>
                        <a:t>HorizontalAlignment</a:t>
                      </a:r>
                      <a:endParaRPr lang="hu-HU" b="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r>
              <a:tr h="370840">
                <a:tc>
                  <a:txBody>
                    <a:bodyPr/>
                    <a:lstStyle/>
                    <a:p>
                      <a:pPr algn="ctr"/>
                      <a:r>
                        <a:rPr lang="hu-HU" b="0" dirty="0" err="1" smtClean="0">
                          <a:solidFill>
                            <a:schemeClr val="bg1"/>
                          </a:solidFill>
                        </a:rPr>
                        <a:t>HorizontalContentAlignment</a:t>
                      </a:r>
                      <a:endParaRPr lang="hu-HU" b="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pPr algn="ctr"/>
                      <a:r>
                        <a:rPr lang="hu-HU" b="0" dirty="0" err="1" smtClean="0">
                          <a:solidFill>
                            <a:schemeClr val="bg1"/>
                          </a:solidFill>
                        </a:rPr>
                        <a:t>Margin</a:t>
                      </a:r>
                      <a:endParaRPr lang="hu-HU" b="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pPr algn="ctr"/>
                      <a:r>
                        <a:rPr lang="hu-HU" b="0" dirty="0" err="1" smtClean="0">
                          <a:solidFill>
                            <a:schemeClr val="bg1"/>
                          </a:solidFill>
                        </a:rPr>
                        <a:t>MaxHeight</a:t>
                      </a:r>
                      <a:endParaRPr lang="hu-HU" b="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r>
              <a:tr h="370840">
                <a:tc>
                  <a:txBody>
                    <a:bodyPr/>
                    <a:lstStyle/>
                    <a:p>
                      <a:pPr algn="ctr"/>
                      <a:r>
                        <a:rPr lang="hu-HU" b="0" dirty="0" err="1" smtClean="0">
                          <a:solidFill>
                            <a:schemeClr val="bg1"/>
                          </a:solidFill>
                        </a:rPr>
                        <a:t>MaxWidth</a:t>
                      </a:r>
                      <a:endParaRPr lang="hu-HU" b="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pPr algn="ctr"/>
                      <a:r>
                        <a:rPr lang="hu-HU" b="0" dirty="0" err="1" smtClean="0">
                          <a:solidFill>
                            <a:schemeClr val="bg1"/>
                          </a:solidFill>
                        </a:rPr>
                        <a:t>MinHeight</a:t>
                      </a:r>
                      <a:endParaRPr lang="hu-HU" b="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pPr algn="ctr"/>
                      <a:r>
                        <a:rPr lang="hu-HU" b="0" dirty="0" err="1" smtClean="0">
                          <a:solidFill>
                            <a:schemeClr val="bg1"/>
                          </a:solidFill>
                        </a:rPr>
                        <a:t>MinWidth</a:t>
                      </a:r>
                      <a:endParaRPr lang="hu-HU" b="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r>
              <a:tr h="370840">
                <a:tc>
                  <a:txBody>
                    <a:bodyPr/>
                    <a:lstStyle/>
                    <a:p>
                      <a:pPr algn="ctr"/>
                      <a:r>
                        <a:rPr lang="hu-HU" b="0" dirty="0" err="1" smtClean="0">
                          <a:solidFill>
                            <a:schemeClr val="bg1"/>
                          </a:solidFill>
                        </a:rPr>
                        <a:t>Padding</a:t>
                      </a:r>
                      <a:endParaRPr lang="hu-HU" b="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pPr algn="ctr"/>
                      <a:r>
                        <a:rPr lang="hu-HU" b="0" dirty="0" err="1" smtClean="0">
                          <a:solidFill>
                            <a:schemeClr val="bg1"/>
                          </a:solidFill>
                        </a:rPr>
                        <a:t>VerticalAlignment</a:t>
                      </a:r>
                      <a:endParaRPr lang="hu-HU" b="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pPr algn="ctr"/>
                      <a:r>
                        <a:rPr lang="hu-HU" b="0" dirty="0" err="1" smtClean="0">
                          <a:solidFill>
                            <a:schemeClr val="bg1"/>
                          </a:solidFill>
                        </a:rPr>
                        <a:t>VerticalContentAlignment</a:t>
                      </a:r>
                      <a:endParaRPr lang="hu-HU" b="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r>
            </a:tbl>
          </a:graphicData>
        </a:graphic>
      </p:graphicFrame>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Grid</a:t>
            </a: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 </a:t>
            </a: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Panels</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214282" y="571480"/>
            <a:ext cx="8286808" cy="5643602"/>
          </a:xfrm>
        </p:spPr>
        <p:txBody>
          <a:bodyPr>
            <a:normAutofit lnSpcReduction="10000"/>
          </a:bodyPr>
          <a:lstStyle/>
          <a:p>
            <a:pPr marL="514350" indent="-514350" algn="just">
              <a:buNone/>
            </a:pPr>
            <a:r>
              <a:rPr lang="hu-HU" sz="2800" dirty="0" smtClean="0">
                <a:solidFill>
                  <a:schemeClr val="bg1">
                    <a:lumMod val="95000"/>
                  </a:schemeClr>
                </a:solidFill>
              </a:rPr>
              <a:t>	A </a:t>
            </a:r>
            <a:r>
              <a:rPr lang="hu-HU" sz="2800" dirty="0" err="1" smtClean="0">
                <a:solidFill>
                  <a:schemeClr val="bg1">
                    <a:lumMod val="95000"/>
                  </a:schemeClr>
                </a:solidFill>
              </a:rPr>
              <a:t>Grid</a:t>
            </a:r>
            <a:r>
              <a:rPr lang="hu-HU" sz="2800" dirty="0" smtClean="0">
                <a:solidFill>
                  <a:schemeClr val="bg1">
                    <a:lumMod val="95000"/>
                  </a:schemeClr>
                </a:solidFill>
              </a:rPr>
              <a:t> az egyik leggyakrabban használt elrendezés vezérlő a WPF világban.</a:t>
            </a:r>
          </a:p>
          <a:p>
            <a:pPr marL="514350" indent="-514350" algn="just">
              <a:buNone/>
            </a:pPr>
            <a:r>
              <a:rPr lang="hu-HU" sz="2800" dirty="0" smtClean="0">
                <a:solidFill>
                  <a:schemeClr val="bg1">
                    <a:lumMod val="95000"/>
                  </a:schemeClr>
                </a:solidFill>
              </a:rPr>
              <a:t>	A </a:t>
            </a:r>
            <a:r>
              <a:rPr lang="hu-HU" sz="2800" dirty="0" err="1" smtClean="0">
                <a:solidFill>
                  <a:schemeClr val="bg1">
                    <a:lumMod val="95000"/>
                  </a:schemeClr>
                </a:solidFill>
              </a:rPr>
              <a:t>Gridben</a:t>
            </a:r>
            <a:r>
              <a:rPr lang="hu-HU" sz="2800" dirty="0" smtClean="0">
                <a:solidFill>
                  <a:schemeClr val="bg1">
                    <a:lumMod val="95000"/>
                  </a:schemeClr>
                </a:solidFill>
              </a:rPr>
              <a:t> definiálhatunk oszlopokat és sorokat, és ezekbe pozícionálhatjuk </a:t>
            </a:r>
            <a:r>
              <a:rPr lang="hu-HU" sz="2800" dirty="0" err="1" smtClean="0">
                <a:solidFill>
                  <a:schemeClr val="bg1">
                    <a:lumMod val="95000"/>
                  </a:schemeClr>
                </a:solidFill>
              </a:rPr>
              <a:t>controljainkat</a:t>
            </a:r>
            <a:r>
              <a:rPr lang="hu-HU" sz="2800" dirty="0" smtClean="0">
                <a:solidFill>
                  <a:schemeClr val="bg1">
                    <a:lumMod val="95000"/>
                  </a:schemeClr>
                </a:solidFill>
              </a:rPr>
              <a:t>.</a:t>
            </a:r>
          </a:p>
          <a:p>
            <a:pPr marL="514350" indent="-514350" algn="just">
              <a:buNone/>
            </a:pPr>
            <a:endParaRPr lang="hu-HU" sz="2800" dirty="0" smtClean="0">
              <a:solidFill>
                <a:schemeClr val="bg1">
                  <a:lumMod val="95000"/>
                </a:schemeClr>
              </a:solidFill>
            </a:endParaRPr>
          </a:p>
          <a:p>
            <a:pPr marL="514350" indent="-514350" algn="just">
              <a:buNone/>
            </a:pPr>
            <a:r>
              <a:rPr lang="hu-HU" sz="2800" dirty="0" smtClean="0">
                <a:solidFill>
                  <a:schemeClr val="bg1">
                    <a:lumMod val="95000"/>
                  </a:schemeClr>
                </a:solidFill>
              </a:rPr>
              <a:t>	 A </a:t>
            </a:r>
            <a:r>
              <a:rPr lang="hu-HU" sz="2800" dirty="0" err="1" smtClean="0">
                <a:solidFill>
                  <a:schemeClr val="bg1">
                    <a:lumMod val="95000"/>
                  </a:schemeClr>
                </a:solidFill>
              </a:rPr>
              <a:t>Gridnél</a:t>
            </a:r>
            <a:r>
              <a:rPr lang="hu-HU" sz="2800" dirty="0" smtClean="0">
                <a:solidFill>
                  <a:schemeClr val="bg1">
                    <a:lumMod val="95000"/>
                  </a:schemeClr>
                </a:solidFill>
              </a:rPr>
              <a:t> oszlop </a:t>
            </a:r>
            <a:r>
              <a:rPr lang="hu-HU" sz="2000" i="1" dirty="0" smtClean="0">
                <a:solidFill>
                  <a:schemeClr val="bg1">
                    <a:lumMod val="95000"/>
                  </a:schemeClr>
                </a:solidFill>
              </a:rPr>
              <a:t>(</a:t>
            </a:r>
            <a:r>
              <a:rPr lang="hu-HU" sz="2000" i="1" dirty="0" err="1" smtClean="0">
                <a:solidFill>
                  <a:schemeClr val="bg1">
                    <a:lumMod val="95000"/>
                  </a:schemeClr>
                </a:solidFill>
              </a:rPr>
              <a:t>ColumnDefinition</a:t>
            </a:r>
            <a:r>
              <a:rPr lang="hu-HU" sz="2000" i="1" dirty="0" smtClean="0">
                <a:solidFill>
                  <a:schemeClr val="bg1">
                    <a:lumMod val="95000"/>
                  </a:schemeClr>
                </a:solidFill>
              </a:rPr>
              <a:t>) </a:t>
            </a:r>
            <a:r>
              <a:rPr lang="hu-HU" sz="2800" dirty="0" smtClean="0">
                <a:solidFill>
                  <a:schemeClr val="bg1">
                    <a:lumMod val="95000"/>
                  </a:schemeClr>
                </a:solidFill>
              </a:rPr>
              <a:t>és sor </a:t>
            </a:r>
            <a:r>
              <a:rPr lang="hu-HU" sz="2000" i="1" dirty="0" smtClean="0">
                <a:solidFill>
                  <a:schemeClr val="bg1">
                    <a:lumMod val="95000"/>
                  </a:schemeClr>
                </a:solidFill>
              </a:rPr>
              <a:t>(</a:t>
            </a:r>
            <a:r>
              <a:rPr lang="hu-HU" sz="2000" i="1" dirty="0" err="1" smtClean="0">
                <a:solidFill>
                  <a:schemeClr val="bg1">
                    <a:lumMod val="95000"/>
                  </a:schemeClr>
                </a:solidFill>
              </a:rPr>
              <a:t>RowDefinition</a:t>
            </a:r>
            <a:r>
              <a:rPr lang="hu-HU" sz="2000" i="1" dirty="0" smtClean="0">
                <a:solidFill>
                  <a:schemeClr val="bg1">
                    <a:lumMod val="95000"/>
                  </a:schemeClr>
                </a:solidFill>
              </a:rPr>
              <a:t>)</a:t>
            </a:r>
            <a:r>
              <a:rPr lang="hu-HU" sz="2000" dirty="0" smtClean="0">
                <a:solidFill>
                  <a:schemeClr val="bg1">
                    <a:lumMod val="95000"/>
                  </a:schemeClr>
                </a:solidFill>
              </a:rPr>
              <a:t> </a:t>
            </a:r>
            <a:r>
              <a:rPr lang="hu-HU" sz="2800" dirty="0" smtClean="0">
                <a:solidFill>
                  <a:schemeClr val="bg1">
                    <a:lumMod val="95000"/>
                  </a:schemeClr>
                </a:solidFill>
              </a:rPr>
              <a:t>definíciókat adhatunk meg.</a:t>
            </a:r>
          </a:p>
          <a:p>
            <a:pPr marL="514350" indent="-514350">
              <a:buNone/>
            </a:pPr>
            <a:endParaRPr lang="hu-HU" sz="2800" dirty="0" smtClean="0">
              <a:solidFill>
                <a:schemeClr val="bg1">
                  <a:lumMod val="95000"/>
                </a:schemeClr>
              </a:solidFill>
            </a:endParaRPr>
          </a:p>
          <a:p>
            <a:pPr marL="514350" indent="-514350">
              <a:buNone/>
            </a:pPr>
            <a:endParaRPr lang="hu-HU" sz="2800" dirty="0" smtClean="0">
              <a:solidFill>
                <a:schemeClr val="bg1">
                  <a:lumMod val="95000"/>
                </a:schemeClr>
              </a:solidFill>
            </a:endParaRPr>
          </a:p>
          <a:p>
            <a:pPr marL="514350" indent="-514350">
              <a:buNone/>
            </a:pPr>
            <a:r>
              <a:rPr lang="hu-HU" sz="2800" dirty="0" smtClean="0">
                <a:solidFill>
                  <a:schemeClr val="bg1">
                    <a:lumMod val="95000"/>
                  </a:schemeClr>
                </a:solidFill>
              </a:rPr>
              <a:t>	Kitölti a teljes rendelkezésre </a:t>
            </a:r>
            <a:br>
              <a:rPr lang="hu-HU" sz="2800" dirty="0" smtClean="0">
                <a:solidFill>
                  <a:schemeClr val="bg1">
                    <a:lumMod val="95000"/>
                  </a:schemeClr>
                </a:solidFill>
              </a:rPr>
            </a:br>
            <a:r>
              <a:rPr lang="hu-HU" sz="2800" dirty="0" smtClean="0">
                <a:solidFill>
                  <a:schemeClr val="bg1">
                    <a:lumMod val="95000"/>
                  </a:schemeClr>
                </a:solidFill>
              </a:rPr>
              <a:t>álló felületet, de a második sor</a:t>
            </a:r>
            <a:br>
              <a:rPr lang="hu-HU" sz="2800" dirty="0" smtClean="0">
                <a:solidFill>
                  <a:schemeClr val="bg1">
                    <a:lumMod val="95000"/>
                  </a:schemeClr>
                </a:solidFill>
              </a:rPr>
            </a:br>
            <a:r>
              <a:rPr lang="hu-HU" sz="2800" dirty="0" smtClean="0">
                <a:solidFill>
                  <a:schemeClr val="bg1">
                    <a:lumMod val="95000"/>
                  </a:schemeClr>
                </a:solidFill>
              </a:rPr>
              <a:t>mindig 2x akkora lesz mint az </a:t>
            </a:r>
            <a:br>
              <a:rPr lang="hu-HU" sz="2800" dirty="0" smtClean="0">
                <a:solidFill>
                  <a:schemeClr val="bg1">
                    <a:lumMod val="95000"/>
                  </a:schemeClr>
                </a:solidFill>
              </a:rPr>
            </a:br>
            <a:r>
              <a:rPr lang="hu-HU" sz="2800" dirty="0" smtClean="0">
                <a:solidFill>
                  <a:schemeClr val="bg1">
                    <a:lumMod val="95000"/>
                  </a:schemeClr>
                </a:solidFill>
              </a:rPr>
              <a:t>első sor.</a:t>
            </a:r>
          </a:p>
        </p:txBody>
      </p:sp>
      <p:sp>
        <p:nvSpPr>
          <p:cNvPr id="4" name="Szövegdoboz 3"/>
          <p:cNvSpPr txBox="1"/>
          <p:nvPr/>
        </p:nvSpPr>
        <p:spPr>
          <a:xfrm>
            <a:off x="5357818" y="3357562"/>
            <a:ext cx="3357586" cy="2246769"/>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400" dirty="0" smtClean="0">
                <a:solidFill>
                  <a:srgbClr val="0000FF"/>
                </a:solidFill>
              </a:rPr>
              <a:t>&lt;</a:t>
            </a:r>
            <a:r>
              <a:rPr lang="hu-HU" sz="1400" dirty="0" err="1" smtClean="0">
                <a:solidFill>
                  <a:srgbClr val="A31515"/>
                </a:solidFill>
              </a:rPr>
              <a:t>Grid</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Grid.RowDefinitions</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RowDefinition</a:t>
            </a:r>
            <a:r>
              <a:rPr lang="hu-HU" sz="1400" dirty="0" smtClean="0">
                <a:solidFill>
                  <a:srgbClr val="FF0000"/>
                </a:solidFill>
              </a:rPr>
              <a:t> </a:t>
            </a:r>
            <a:r>
              <a:rPr lang="hu-HU" sz="1400" dirty="0" err="1" smtClean="0">
                <a:solidFill>
                  <a:srgbClr val="FF0000"/>
                </a:solidFill>
              </a:rPr>
              <a:t>Height</a:t>
            </a:r>
            <a:r>
              <a:rPr lang="hu-HU" sz="1400" dirty="0" smtClean="0">
                <a:solidFill>
                  <a:srgbClr val="0000FF"/>
                </a:solidFill>
              </a:rPr>
              <a:t>="125*"/&gt;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RowDefinition</a:t>
            </a:r>
            <a:r>
              <a:rPr lang="hu-HU" sz="1400" dirty="0" smtClean="0">
                <a:solidFill>
                  <a:srgbClr val="FF0000"/>
                </a:solidFill>
              </a:rPr>
              <a:t> </a:t>
            </a:r>
            <a:r>
              <a:rPr lang="hu-HU" sz="1400" dirty="0" err="1" smtClean="0">
                <a:solidFill>
                  <a:srgbClr val="FF0000"/>
                </a:solidFill>
              </a:rPr>
              <a:t>Height</a:t>
            </a:r>
            <a:r>
              <a:rPr lang="hu-HU" sz="1400" dirty="0" smtClean="0">
                <a:solidFill>
                  <a:srgbClr val="0000FF"/>
                </a:solidFill>
              </a:rPr>
              <a:t>="125*"/&gt;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Grid.RowDefinitions</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Grid.ColumnDefinitions</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ColumnDefinition</a:t>
            </a:r>
            <a:r>
              <a:rPr lang="hu-HU" sz="1400" dirty="0" smtClean="0">
                <a:solidFill>
                  <a:srgbClr val="FF0000"/>
                </a:solidFill>
              </a:rPr>
              <a:t> </a:t>
            </a:r>
            <a:r>
              <a:rPr lang="hu-HU" sz="1400" dirty="0" err="1" smtClean="0">
                <a:solidFill>
                  <a:srgbClr val="FF0000"/>
                </a:solidFill>
              </a:rPr>
              <a:t>Width</a:t>
            </a:r>
            <a:r>
              <a:rPr lang="hu-HU" sz="1400" dirty="0" smtClean="0">
                <a:solidFill>
                  <a:srgbClr val="0000FF"/>
                </a:solidFill>
              </a:rPr>
              <a:t>="80*"/&gt;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ColumnDefinition</a:t>
            </a:r>
            <a:r>
              <a:rPr lang="hu-HU" sz="1400" dirty="0" smtClean="0">
                <a:solidFill>
                  <a:srgbClr val="FF0000"/>
                </a:solidFill>
              </a:rPr>
              <a:t> </a:t>
            </a:r>
            <a:r>
              <a:rPr lang="hu-HU" sz="1400" dirty="0" err="1" smtClean="0">
                <a:solidFill>
                  <a:srgbClr val="FF0000"/>
                </a:solidFill>
              </a:rPr>
              <a:t>Width</a:t>
            </a:r>
            <a:r>
              <a:rPr lang="hu-HU" sz="1400" dirty="0" smtClean="0">
                <a:solidFill>
                  <a:srgbClr val="0000FF"/>
                </a:solidFill>
              </a:rPr>
              <a:t>="120*"/&gt;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Grid.ColumnDefinitions</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Grid</a:t>
            </a:r>
            <a:r>
              <a:rPr lang="hu-HU" sz="1400" dirty="0" smtClean="0">
                <a:solidFill>
                  <a:srgbClr val="0000FF"/>
                </a:solidFill>
              </a:rPr>
              <a:t>&gt;</a:t>
            </a:r>
            <a:endParaRPr lang="hu-HU" sz="1400" dirty="0" smtClean="0">
              <a:solidFill>
                <a:schemeClr val="tx1"/>
              </a:solidFill>
            </a:endParaRPr>
          </a:p>
        </p:txBody>
      </p:sp>
      <p:sp>
        <p:nvSpPr>
          <p:cNvPr id="5" name="Szövegdoboz 4"/>
          <p:cNvSpPr txBox="1"/>
          <p:nvPr/>
        </p:nvSpPr>
        <p:spPr>
          <a:xfrm>
            <a:off x="857224" y="3786190"/>
            <a:ext cx="3357586" cy="523220"/>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400" dirty="0" smtClean="0">
                <a:solidFill>
                  <a:srgbClr val="0000FF"/>
                </a:solidFill>
              </a:rPr>
              <a:t>&lt;</a:t>
            </a:r>
            <a:r>
              <a:rPr lang="hu-HU" sz="1400" dirty="0" err="1" smtClean="0">
                <a:solidFill>
                  <a:srgbClr val="A31515"/>
                </a:solidFill>
              </a:rPr>
              <a:t>RowDefinition</a:t>
            </a:r>
            <a:r>
              <a:rPr lang="hu-HU" sz="1400" dirty="0" smtClean="0">
                <a:solidFill>
                  <a:srgbClr val="FF0000"/>
                </a:solidFill>
              </a:rPr>
              <a:t> </a:t>
            </a:r>
            <a:r>
              <a:rPr lang="hu-HU" sz="1400" dirty="0" err="1" smtClean="0">
                <a:solidFill>
                  <a:srgbClr val="FF0000"/>
                </a:solidFill>
              </a:rPr>
              <a:t>Height</a:t>
            </a:r>
            <a:r>
              <a:rPr lang="hu-HU" sz="1400" dirty="0" smtClean="0">
                <a:solidFill>
                  <a:srgbClr val="0000FF"/>
                </a:solidFill>
              </a:rPr>
              <a:t>="10*"/&gt;</a:t>
            </a:r>
          </a:p>
          <a:p>
            <a:r>
              <a:rPr lang="hu-HU" sz="1400" dirty="0" smtClean="0">
                <a:solidFill>
                  <a:srgbClr val="0000FF"/>
                </a:solidFill>
              </a:rPr>
              <a:t>&lt;</a:t>
            </a:r>
            <a:r>
              <a:rPr lang="hu-HU" sz="1400" dirty="0" err="1" smtClean="0">
                <a:solidFill>
                  <a:srgbClr val="A31515"/>
                </a:solidFill>
              </a:rPr>
              <a:t>RowDefinition</a:t>
            </a:r>
            <a:r>
              <a:rPr lang="hu-HU" sz="1400" dirty="0" smtClean="0">
                <a:solidFill>
                  <a:srgbClr val="FF0000"/>
                </a:solidFill>
              </a:rPr>
              <a:t> </a:t>
            </a:r>
            <a:r>
              <a:rPr lang="hu-HU" sz="1400" dirty="0" err="1" smtClean="0">
                <a:solidFill>
                  <a:srgbClr val="FF0000"/>
                </a:solidFill>
              </a:rPr>
              <a:t>Height</a:t>
            </a:r>
            <a:r>
              <a:rPr lang="hu-HU" sz="1400" dirty="0" smtClean="0">
                <a:solidFill>
                  <a:srgbClr val="0000FF"/>
                </a:solidFill>
              </a:rPr>
              <a:t>="20*"/&gt;</a:t>
            </a: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Grid</a:t>
            </a: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 Panel</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214282" y="571480"/>
            <a:ext cx="8229600" cy="5643602"/>
          </a:xfrm>
        </p:spPr>
        <p:txBody>
          <a:bodyPr>
            <a:normAutofit/>
          </a:bodyPr>
          <a:lstStyle/>
          <a:p>
            <a:pPr marL="514350" indent="-514350" algn="just">
              <a:buNone/>
            </a:pPr>
            <a:r>
              <a:rPr lang="hu-HU" dirty="0" smtClean="0">
                <a:solidFill>
                  <a:schemeClr val="bg1">
                    <a:lumMod val="95000"/>
                  </a:schemeClr>
                </a:solidFill>
              </a:rPr>
              <a:t>	A </a:t>
            </a:r>
            <a:r>
              <a:rPr lang="hu-HU" dirty="0" err="1" smtClean="0">
                <a:solidFill>
                  <a:schemeClr val="bg1">
                    <a:lumMod val="95000"/>
                  </a:schemeClr>
                </a:solidFill>
              </a:rPr>
              <a:t>Gridnél</a:t>
            </a:r>
            <a:r>
              <a:rPr lang="hu-HU" dirty="0" smtClean="0">
                <a:solidFill>
                  <a:schemeClr val="bg1">
                    <a:lumMod val="95000"/>
                  </a:schemeClr>
                </a:solidFill>
              </a:rPr>
              <a:t> ha meghatározzuk a sor és az oszlop definíciókat, akkor a </a:t>
            </a:r>
            <a:r>
              <a:rPr lang="hu-HU" dirty="0" err="1" smtClean="0">
                <a:solidFill>
                  <a:schemeClr val="bg1">
                    <a:lumMod val="95000"/>
                  </a:schemeClr>
                </a:solidFill>
              </a:rPr>
              <a:t>Grid</a:t>
            </a:r>
            <a:r>
              <a:rPr lang="hu-HU" dirty="0" smtClean="0">
                <a:solidFill>
                  <a:schemeClr val="bg1">
                    <a:lumMod val="95000"/>
                  </a:schemeClr>
                </a:solidFill>
              </a:rPr>
              <a:t> </a:t>
            </a:r>
            <a:r>
              <a:rPr lang="hu-HU" dirty="0" err="1" smtClean="0">
                <a:solidFill>
                  <a:schemeClr val="bg1">
                    <a:lumMod val="95000"/>
                  </a:schemeClr>
                </a:solidFill>
              </a:rPr>
              <a:t>attached</a:t>
            </a:r>
            <a:r>
              <a:rPr lang="hu-HU" dirty="0" smtClean="0">
                <a:solidFill>
                  <a:schemeClr val="bg1">
                    <a:lumMod val="95000"/>
                  </a:schemeClr>
                </a:solidFill>
              </a:rPr>
              <a:t> </a:t>
            </a:r>
            <a:r>
              <a:rPr lang="hu-HU" dirty="0" err="1" smtClean="0">
                <a:solidFill>
                  <a:schemeClr val="bg1">
                    <a:lumMod val="95000"/>
                  </a:schemeClr>
                </a:solidFill>
              </a:rPr>
              <a:t>property</a:t>
            </a:r>
            <a:r>
              <a:rPr lang="hu-HU" dirty="0" smtClean="0">
                <a:solidFill>
                  <a:schemeClr val="bg1">
                    <a:lumMod val="95000"/>
                  </a:schemeClr>
                </a:solidFill>
              </a:rPr>
              <a:t> –</a:t>
            </a:r>
            <a:r>
              <a:rPr lang="hu-HU" dirty="0" err="1" smtClean="0">
                <a:solidFill>
                  <a:schemeClr val="bg1">
                    <a:lumMod val="95000"/>
                  </a:schemeClr>
                </a:solidFill>
              </a:rPr>
              <a:t>jei</a:t>
            </a:r>
            <a:r>
              <a:rPr lang="hu-HU" dirty="0" smtClean="0">
                <a:solidFill>
                  <a:schemeClr val="bg1">
                    <a:lumMod val="95000"/>
                  </a:schemeClr>
                </a:solidFill>
              </a:rPr>
              <a:t> segítségével (adhatjuk meg a </a:t>
            </a:r>
            <a:r>
              <a:rPr lang="hu-HU" dirty="0" err="1" smtClean="0">
                <a:solidFill>
                  <a:schemeClr val="bg1">
                    <a:lumMod val="95000"/>
                  </a:schemeClr>
                </a:solidFill>
              </a:rPr>
              <a:t>control</a:t>
            </a:r>
            <a:r>
              <a:rPr lang="hu-HU" dirty="0" smtClean="0">
                <a:solidFill>
                  <a:schemeClr val="bg1">
                    <a:lumMod val="95000"/>
                  </a:schemeClr>
                </a:solidFill>
              </a:rPr>
              <a:t> számára, hogy melyik cellába tartozik. Bal felső sarok a </a:t>
            </a:r>
            <a:r>
              <a:rPr lang="hu-HU" dirty="0" err="1" smtClean="0">
                <a:solidFill>
                  <a:schemeClr val="bg1">
                    <a:lumMod val="95000"/>
                  </a:schemeClr>
                </a:solidFill>
              </a:rPr>
              <a:t>Row</a:t>
            </a:r>
            <a:r>
              <a:rPr lang="hu-HU" dirty="0" smtClean="0">
                <a:solidFill>
                  <a:schemeClr val="bg1">
                    <a:lumMod val="95000"/>
                  </a:schemeClr>
                </a:solidFill>
              </a:rPr>
              <a:t>=0, </a:t>
            </a:r>
            <a:r>
              <a:rPr lang="hu-HU" dirty="0" err="1" smtClean="0">
                <a:solidFill>
                  <a:schemeClr val="bg1">
                    <a:lumMod val="95000"/>
                  </a:schemeClr>
                </a:solidFill>
              </a:rPr>
              <a:t>Column</a:t>
            </a:r>
            <a:r>
              <a:rPr lang="hu-HU" dirty="0" smtClean="0">
                <a:solidFill>
                  <a:schemeClr val="bg1">
                    <a:lumMod val="95000"/>
                  </a:schemeClr>
                </a:solidFill>
              </a:rPr>
              <a:t>=</a:t>
            </a:r>
            <a:r>
              <a:rPr lang="hu-HU" dirty="0" err="1" smtClean="0">
                <a:solidFill>
                  <a:schemeClr val="bg1">
                    <a:lumMod val="95000"/>
                  </a:schemeClr>
                </a:solidFill>
              </a:rPr>
              <a:t>0</a:t>
            </a:r>
            <a:r>
              <a:rPr lang="hu-HU" dirty="0" smtClean="0">
                <a:solidFill>
                  <a:schemeClr val="bg1">
                    <a:lumMod val="95000"/>
                  </a:schemeClr>
                </a:solidFill>
              </a:rPr>
              <a:t>	</a:t>
            </a:r>
          </a:p>
          <a:p>
            <a:pPr marL="514350" indent="-514350">
              <a:buNone/>
            </a:pPr>
            <a:r>
              <a:rPr lang="hu-HU" dirty="0" smtClean="0">
                <a:solidFill>
                  <a:schemeClr val="bg1">
                    <a:lumMod val="95000"/>
                  </a:schemeClr>
                </a:solidFill>
              </a:rPr>
              <a:t>	</a:t>
            </a:r>
          </a:p>
        </p:txBody>
      </p:sp>
      <p:sp>
        <p:nvSpPr>
          <p:cNvPr id="4" name="Szövegdoboz 3"/>
          <p:cNvSpPr txBox="1"/>
          <p:nvPr/>
        </p:nvSpPr>
        <p:spPr>
          <a:xfrm>
            <a:off x="785786" y="3500438"/>
            <a:ext cx="3357586" cy="2246769"/>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400" dirty="0" smtClean="0">
                <a:solidFill>
                  <a:srgbClr val="0000FF"/>
                </a:solidFill>
              </a:rPr>
              <a:t>&lt;</a:t>
            </a:r>
            <a:r>
              <a:rPr lang="hu-HU" sz="1400" dirty="0" err="1" smtClean="0">
                <a:solidFill>
                  <a:srgbClr val="A31515"/>
                </a:solidFill>
              </a:rPr>
              <a:t>Grid</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Grid.RowDefinitions</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RowDefinition</a:t>
            </a:r>
            <a:r>
              <a:rPr lang="hu-HU" sz="1400" dirty="0" smtClean="0">
                <a:solidFill>
                  <a:srgbClr val="FF0000"/>
                </a:solidFill>
              </a:rPr>
              <a:t> </a:t>
            </a:r>
            <a:r>
              <a:rPr lang="hu-HU" sz="1400" dirty="0" err="1" smtClean="0">
                <a:solidFill>
                  <a:srgbClr val="FF0000"/>
                </a:solidFill>
              </a:rPr>
              <a:t>Height</a:t>
            </a:r>
            <a:r>
              <a:rPr lang="hu-HU" sz="1400" dirty="0" smtClean="0">
                <a:solidFill>
                  <a:srgbClr val="0000FF"/>
                </a:solidFill>
              </a:rPr>
              <a:t>="125*"/&gt;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RowDefinition</a:t>
            </a:r>
            <a:r>
              <a:rPr lang="hu-HU" sz="1400" dirty="0" smtClean="0">
                <a:solidFill>
                  <a:srgbClr val="FF0000"/>
                </a:solidFill>
              </a:rPr>
              <a:t> </a:t>
            </a:r>
            <a:r>
              <a:rPr lang="hu-HU" sz="1400" dirty="0" err="1" smtClean="0">
                <a:solidFill>
                  <a:srgbClr val="FF0000"/>
                </a:solidFill>
              </a:rPr>
              <a:t>Height</a:t>
            </a:r>
            <a:r>
              <a:rPr lang="hu-HU" sz="1400" dirty="0" smtClean="0">
                <a:solidFill>
                  <a:srgbClr val="0000FF"/>
                </a:solidFill>
              </a:rPr>
              <a:t>="125*"/&gt;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Grid.RowDefinitions</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Grid.ColumnDefinitions</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ColumnDefinition</a:t>
            </a:r>
            <a:r>
              <a:rPr lang="hu-HU" sz="1400" dirty="0" smtClean="0">
                <a:solidFill>
                  <a:srgbClr val="FF0000"/>
                </a:solidFill>
              </a:rPr>
              <a:t> </a:t>
            </a:r>
            <a:r>
              <a:rPr lang="hu-HU" sz="1400" dirty="0" err="1" smtClean="0">
                <a:solidFill>
                  <a:srgbClr val="FF0000"/>
                </a:solidFill>
              </a:rPr>
              <a:t>Width</a:t>
            </a:r>
            <a:r>
              <a:rPr lang="hu-HU" sz="1400" dirty="0" smtClean="0">
                <a:solidFill>
                  <a:srgbClr val="0000FF"/>
                </a:solidFill>
              </a:rPr>
              <a:t>="80*"/&gt;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ColumnDefinition</a:t>
            </a:r>
            <a:r>
              <a:rPr lang="hu-HU" sz="1400" dirty="0" smtClean="0">
                <a:solidFill>
                  <a:srgbClr val="FF0000"/>
                </a:solidFill>
              </a:rPr>
              <a:t> </a:t>
            </a:r>
            <a:r>
              <a:rPr lang="hu-HU" sz="1400" dirty="0" err="1" smtClean="0">
                <a:solidFill>
                  <a:srgbClr val="FF0000"/>
                </a:solidFill>
              </a:rPr>
              <a:t>Width</a:t>
            </a:r>
            <a:r>
              <a:rPr lang="hu-HU" sz="1400" dirty="0" smtClean="0">
                <a:solidFill>
                  <a:srgbClr val="0000FF"/>
                </a:solidFill>
              </a:rPr>
              <a:t>="120*"/&gt;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Grid.ColumnDefinitions</a:t>
            </a:r>
            <a:r>
              <a:rPr lang="hu-HU"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Grid</a:t>
            </a:r>
            <a:r>
              <a:rPr lang="hu-HU" sz="1400" dirty="0" smtClean="0">
                <a:solidFill>
                  <a:srgbClr val="0000FF"/>
                </a:solidFill>
              </a:rPr>
              <a:t>&gt;</a:t>
            </a:r>
            <a:endParaRPr lang="hu-HU" sz="1400" dirty="0" smtClean="0">
              <a:solidFill>
                <a:schemeClr val="tx1"/>
              </a:solidFill>
            </a:endParaRPr>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GridSplitter</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214282" y="571480"/>
            <a:ext cx="8229600" cy="2143140"/>
          </a:xfrm>
        </p:spPr>
        <p:txBody>
          <a:bodyPr>
            <a:normAutofit/>
          </a:bodyPr>
          <a:lstStyle/>
          <a:p>
            <a:pPr marL="514350" indent="-514350" algn="just">
              <a:buNone/>
            </a:pPr>
            <a:r>
              <a:rPr lang="hu-HU" sz="2800" dirty="0" smtClean="0">
                <a:solidFill>
                  <a:schemeClr val="bg1">
                    <a:lumMod val="95000"/>
                  </a:schemeClr>
                </a:solidFill>
              </a:rPr>
              <a:t>	A </a:t>
            </a:r>
            <a:r>
              <a:rPr lang="hu-HU" sz="2800" dirty="0" err="1" smtClean="0">
                <a:solidFill>
                  <a:schemeClr val="bg1">
                    <a:lumMod val="95000"/>
                  </a:schemeClr>
                </a:solidFill>
              </a:rPr>
              <a:t>GridSplitter</a:t>
            </a:r>
            <a:r>
              <a:rPr lang="hu-HU" sz="2800" dirty="0" smtClean="0">
                <a:solidFill>
                  <a:schemeClr val="bg1">
                    <a:lumMod val="95000"/>
                  </a:schemeClr>
                </a:solidFill>
              </a:rPr>
              <a:t> segítségünkre lehet abban, hogy a </a:t>
            </a:r>
            <a:r>
              <a:rPr lang="hu-HU" sz="2800" dirty="0" err="1" smtClean="0">
                <a:solidFill>
                  <a:schemeClr val="bg1">
                    <a:lumMod val="95000"/>
                  </a:schemeClr>
                </a:solidFill>
              </a:rPr>
              <a:t>Grid</a:t>
            </a:r>
            <a:r>
              <a:rPr lang="hu-HU" sz="2800" dirty="0" smtClean="0">
                <a:solidFill>
                  <a:schemeClr val="bg1">
                    <a:lumMod val="95000"/>
                  </a:schemeClr>
                </a:solidFill>
              </a:rPr>
              <a:t> oszlopait vagy sorait futási időben átméretezzük.  Mind horizontálisan, mind vertikálisan működhet.</a:t>
            </a:r>
          </a:p>
          <a:p>
            <a:pPr marL="514350" indent="-514350">
              <a:buNone/>
            </a:pPr>
            <a:endParaRPr lang="hu-HU" sz="2800" dirty="0" smtClean="0">
              <a:solidFill>
                <a:schemeClr val="bg1">
                  <a:lumMod val="95000"/>
                </a:schemeClr>
              </a:solidFill>
            </a:endParaRPr>
          </a:p>
        </p:txBody>
      </p:sp>
      <p:graphicFrame>
        <p:nvGraphicFramePr>
          <p:cNvPr id="4" name="Táblázat 3"/>
          <p:cNvGraphicFramePr>
            <a:graphicFrameLocks noGrp="1"/>
          </p:cNvGraphicFramePr>
          <p:nvPr/>
        </p:nvGraphicFramePr>
        <p:xfrm>
          <a:off x="1000100" y="3786190"/>
          <a:ext cx="6524628" cy="1483360"/>
        </p:xfrm>
        <a:graphic>
          <a:graphicData uri="http://schemas.openxmlformats.org/drawingml/2006/table">
            <a:tbl>
              <a:tblPr firstRow="1" bandRow="1">
                <a:tableStyleId>{5C22544A-7EE6-4342-B048-85BDC9FD1C3A}</a:tableStyleId>
              </a:tblPr>
              <a:tblGrid>
                <a:gridCol w="2174876"/>
                <a:gridCol w="2174876"/>
                <a:gridCol w="2174876"/>
              </a:tblGrid>
              <a:tr h="370840">
                <a:tc>
                  <a:txBody>
                    <a:bodyPr/>
                    <a:lstStyle/>
                    <a:p>
                      <a:pPr algn="ctr"/>
                      <a:r>
                        <a:rPr lang="hu-HU" b="0" dirty="0" err="1" smtClean="0">
                          <a:solidFill>
                            <a:schemeClr val="bg1"/>
                          </a:solidFill>
                        </a:rPr>
                        <a:t>Grid.Column</a:t>
                      </a:r>
                      <a:endParaRPr lang="hu-HU" b="0" dirty="0">
                        <a:solidFill>
                          <a:schemeClr val="bg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cell3D prstMaterial="dkEdge">
                      <a:bevel/>
                      <a:lightRig rig="flood" dir="t"/>
                    </a:cell3D>
                    <a:noFill/>
                  </a:tcPr>
                </a:tc>
                <a:tc>
                  <a:txBody>
                    <a:bodyPr/>
                    <a:lstStyle/>
                    <a:p>
                      <a:pPr algn="ctr"/>
                      <a:r>
                        <a:rPr lang="hu-HU" b="0" dirty="0" err="1" smtClean="0">
                          <a:solidFill>
                            <a:schemeClr val="bg1"/>
                          </a:solidFill>
                        </a:rPr>
                        <a:t>Grid.ColumnSpan</a:t>
                      </a:r>
                      <a:endParaRPr lang="hu-HU" b="0" dirty="0">
                        <a:solidFill>
                          <a:schemeClr val="bg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cell3D prstMaterial="dkEdge">
                      <a:bevel/>
                      <a:lightRig rig="flood" dir="t"/>
                    </a:cell3D>
                    <a:noFill/>
                  </a:tcPr>
                </a:tc>
                <a:tc>
                  <a:txBody>
                    <a:bodyPr/>
                    <a:lstStyle/>
                    <a:p>
                      <a:pPr algn="ctr"/>
                      <a:r>
                        <a:rPr lang="hu-HU" b="0" dirty="0" err="1" smtClean="0">
                          <a:solidFill>
                            <a:schemeClr val="bg1"/>
                          </a:solidFill>
                        </a:rPr>
                        <a:t>Grid.Row</a:t>
                      </a:r>
                      <a:endParaRPr lang="hu-HU" b="0" dirty="0">
                        <a:solidFill>
                          <a:schemeClr val="bg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cell3D prstMaterial="dkEdge">
                      <a:bevel/>
                      <a:lightRig rig="flood" dir="t"/>
                    </a:cell3D>
                    <a:noFill/>
                  </a:tcPr>
                </a:tc>
              </a:tr>
              <a:tr h="370840">
                <a:tc>
                  <a:txBody>
                    <a:bodyPr/>
                    <a:lstStyle/>
                    <a:p>
                      <a:pPr algn="ctr"/>
                      <a:r>
                        <a:rPr lang="hu-HU" b="0" dirty="0" err="1" smtClean="0">
                          <a:solidFill>
                            <a:schemeClr val="bg1"/>
                          </a:solidFill>
                        </a:rPr>
                        <a:t>Grid.RowSpan</a:t>
                      </a:r>
                      <a:endParaRPr lang="hu-HU" b="0" dirty="0">
                        <a:solidFill>
                          <a:schemeClr val="bg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pPr algn="ctr"/>
                      <a:r>
                        <a:rPr lang="hu-HU" b="0" dirty="0" err="1" smtClean="0">
                          <a:solidFill>
                            <a:schemeClr val="bg1"/>
                          </a:solidFill>
                        </a:rPr>
                        <a:t>Height</a:t>
                      </a:r>
                      <a:endParaRPr lang="hu-HU" b="0" dirty="0">
                        <a:solidFill>
                          <a:schemeClr val="bg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pPr algn="ctr"/>
                      <a:r>
                        <a:rPr lang="hu-HU" b="0" dirty="0" err="1" smtClean="0">
                          <a:solidFill>
                            <a:schemeClr val="bg1"/>
                          </a:solidFill>
                        </a:rPr>
                        <a:t>HorizontalAlignment</a:t>
                      </a:r>
                      <a:endParaRPr lang="hu-HU" b="0" dirty="0">
                        <a:solidFill>
                          <a:schemeClr val="bg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cell3D prstMaterial="dkEdge">
                      <a:bevel/>
                      <a:lightRig rig="flood" dir="t"/>
                    </a:cell3D>
                    <a:noFill/>
                  </a:tcPr>
                </a:tc>
              </a:tr>
              <a:tr h="370840">
                <a:tc>
                  <a:txBody>
                    <a:bodyPr/>
                    <a:lstStyle/>
                    <a:p>
                      <a:pPr algn="ctr"/>
                      <a:r>
                        <a:rPr lang="hu-HU" b="0" dirty="0" err="1" smtClean="0">
                          <a:solidFill>
                            <a:schemeClr val="bg1"/>
                          </a:solidFill>
                        </a:rPr>
                        <a:t>Margin</a:t>
                      </a:r>
                      <a:endParaRPr lang="hu-HU" b="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pPr algn="ctr"/>
                      <a:r>
                        <a:rPr lang="hu-HU" b="0" dirty="0" err="1" smtClean="0">
                          <a:solidFill>
                            <a:schemeClr val="bg1"/>
                          </a:solidFill>
                        </a:rPr>
                        <a:t>ResizeBehavior</a:t>
                      </a:r>
                      <a:endParaRPr lang="hu-HU" b="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pPr algn="ctr"/>
                      <a:r>
                        <a:rPr lang="hu-HU" b="0" dirty="0" err="1" smtClean="0">
                          <a:solidFill>
                            <a:schemeClr val="bg1"/>
                          </a:solidFill>
                        </a:rPr>
                        <a:t>ResizeDirection</a:t>
                      </a:r>
                      <a:endParaRPr lang="hu-HU" b="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r>
              <a:tr h="370840">
                <a:tc>
                  <a:txBody>
                    <a:bodyPr/>
                    <a:lstStyle/>
                    <a:p>
                      <a:pPr algn="ctr"/>
                      <a:r>
                        <a:rPr lang="hu-HU" b="0" dirty="0" err="1" smtClean="0">
                          <a:solidFill>
                            <a:schemeClr val="bg1"/>
                          </a:solidFill>
                        </a:rPr>
                        <a:t>ShowPreview</a:t>
                      </a:r>
                      <a:endParaRPr lang="hu-HU" b="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pPr algn="ctr"/>
                      <a:r>
                        <a:rPr lang="hu-HU" b="0" dirty="0" err="1" smtClean="0">
                          <a:solidFill>
                            <a:schemeClr val="bg1"/>
                          </a:solidFill>
                        </a:rPr>
                        <a:t>VerticalAlignment</a:t>
                      </a:r>
                      <a:endParaRPr lang="hu-HU" b="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pPr algn="ctr"/>
                      <a:r>
                        <a:rPr lang="hu-HU" b="0" dirty="0" err="1" smtClean="0">
                          <a:solidFill>
                            <a:schemeClr val="bg1"/>
                          </a:solidFill>
                        </a:rPr>
                        <a:t>Width</a:t>
                      </a:r>
                      <a:endParaRPr lang="hu-HU" b="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r>
            </a:tbl>
          </a:graphicData>
        </a:graphic>
      </p:graphicFrame>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UniformGrid</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214282" y="571480"/>
            <a:ext cx="8229600" cy="4643470"/>
          </a:xfrm>
        </p:spPr>
        <p:txBody>
          <a:bodyPr>
            <a:normAutofit/>
          </a:bodyPr>
          <a:lstStyle/>
          <a:p>
            <a:pPr marL="514350" indent="-514350" algn="just">
              <a:buNone/>
            </a:pPr>
            <a:r>
              <a:rPr lang="hu-HU" sz="3200" dirty="0" smtClean="0">
                <a:solidFill>
                  <a:schemeClr val="bg1">
                    <a:lumMod val="95000"/>
                  </a:schemeClr>
                </a:solidFill>
              </a:rPr>
              <a:t>	</a:t>
            </a:r>
            <a:r>
              <a:rPr lang="hu-HU" sz="2800" dirty="0" smtClean="0">
                <a:solidFill>
                  <a:schemeClr val="bg1">
                    <a:lumMod val="95000"/>
                  </a:schemeClr>
                </a:solidFill>
              </a:rPr>
              <a:t>Ritkán használatos </a:t>
            </a:r>
            <a:r>
              <a:rPr lang="hu-HU" sz="2800" dirty="0" err="1" smtClean="0">
                <a:solidFill>
                  <a:schemeClr val="bg1">
                    <a:lumMod val="95000"/>
                  </a:schemeClr>
                </a:solidFill>
              </a:rPr>
              <a:t>control</a:t>
            </a:r>
            <a:r>
              <a:rPr lang="hu-HU" sz="2800" dirty="0" smtClean="0">
                <a:solidFill>
                  <a:schemeClr val="bg1">
                    <a:lumMod val="95000"/>
                  </a:schemeClr>
                </a:solidFill>
              </a:rPr>
              <a:t>. Hasonló elven alapul mint a </a:t>
            </a:r>
            <a:r>
              <a:rPr lang="hu-HU" sz="2800" dirty="0" err="1" smtClean="0">
                <a:solidFill>
                  <a:schemeClr val="bg1">
                    <a:lumMod val="95000"/>
                  </a:schemeClr>
                </a:solidFill>
              </a:rPr>
              <a:t>Grid</a:t>
            </a:r>
            <a:r>
              <a:rPr lang="hu-HU" sz="2800" dirty="0" smtClean="0">
                <a:solidFill>
                  <a:schemeClr val="bg1">
                    <a:lumMod val="95000"/>
                  </a:schemeClr>
                </a:solidFill>
              </a:rPr>
              <a:t> csak fix a cella méret. A cellák száma függ a kontrolok számától is. </a:t>
            </a:r>
          </a:p>
          <a:p>
            <a:pPr marL="514350" indent="-514350" algn="just">
              <a:buNone/>
            </a:pPr>
            <a:endParaRPr lang="hu-HU" sz="2800" dirty="0" smtClean="0">
              <a:solidFill>
                <a:schemeClr val="bg1">
                  <a:lumMod val="95000"/>
                </a:schemeClr>
              </a:solidFill>
            </a:endParaRPr>
          </a:p>
          <a:p>
            <a:pPr marL="514350" indent="-514350" algn="just">
              <a:buNone/>
            </a:pPr>
            <a:r>
              <a:rPr lang="hu-HU" sz="2800" dirty="0" smtClean="0">
                <a:solidFill>
                  <a:schemeClr val="bg1">
                    <a:lumMod val="95000"/>
                  </a:schemeClr>
                </a:solidFill>
              </a:rPr>
              <a:t>	De előre is definiálhatjuk az </a:t>
            </a:r>
            <a:r>
              <a:rPr lang="hu-HU" sz="2800" dirty="0" err="1" smtClean="0">
                <a:solidFill>
                  <a:schemeClr val="bg1">
                    <a:lumMod val="95000"/>
                  </a:schemeClr>
                </a:solidFill>
              </a:rPr>
              <a:t>unifromgrid</a:t>
            </a:r>
            <a:r>
              <a:rPr lang="hu-HU" sz="2800" dirty="0" smtClean="0">
                <a:solidFill>
                  <a:schemeClr val="bg1">
                    <a:lumMod val="95000"/>
                  </a:schemeClr>
                </a:solidFill>
              </a:rPr>
              <a:t> celláinak számát. Ekkor maximálisan meghatározzuk a kontrolok számát is, amit önmagába foglalhat.</a:t>
            </a:r>
            <a:endParaRPr lang="hu-HU" sz="3200" dirty="0" smtClean="0">
              <a:solidFill>
                <a:schemeClr val="bg1">
                  <a:lumMod val="95000"/>
                </a:schemeClr>
              </a:solidFill>
            </a:endParaRPr>
          </a:p>
        </p:txBody>
      </p:sp>
      <p:sp>
        <p:nvSpPr>
          <p:cNvPr id="4" name="Szövegdoboz 3"/>
          <p:cNvSpPr txBox="1"/>
          <p:nvPr/>
        </p:nvSpPr>
        <p:spPr>
          <a:xfrm>
            <a:off x="785786" y="4000504"/>
            <a:ext cx="3357586" cy="523220"/>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en-US" sz="1400" dirty="0" smtClean="0">
                <a:solidFill>
                  <a:srgbClr val="0000FF"/>
                </a:solidFill>
              </a:rPr>
              <a:t>&lt;</a:t>
            </a:r>
            <a:r>
              <a:rPr lang="en-US" sz="1400" dirty="0" err="1" smtClean="0">
                <a:solidFill>
                  <a:srgbClr val="A31515"/>
                </a:solidFill>
              </a:rPr>
              <a:t>UniformGrid</a:t>
            </a:r>
            <a:r>
              <a:rPr lang="en-US" sz="1400" dirty="0" smtClean="0">
                <a:solidFill>
                  <a:srgbClr val="FF0000"/>
                </a:solidFill>
              </a:rPr>
              <a:t> Rows</a:t>
            </a:r>
            <a:r>
              <a:rPr lang="en-US" sz="1400" dirty="0" smtClean="0">
                <a:solidFill>
                  <a:srgbClr val="0000FF"/>
                </a:solidFill>
              </a:rPr>
              <a:t>="2"</a:t>
            </a:r>
            <a:r>
              <a:rPr lang="en-US" sz="1400" dirty="0" smtClean="0">
                <a:solidFill>
                  <a:srgbClr val="FF0000"/>
                </a:solidFill>
              </a:rPr>
              <a:t> Columns</a:t>
            </a:r>
            <a:r>
              <a:rPr lang="en-US" sz="1400" dirty="0" smtClean="0">
                <a:solidFill>
                  <a:srgbClr val="0000FF"/>
                </a:solidFill>
              </a:rPr>
              <a:t>="2"&gt;</a:t>
            </a:r>
          </a:p>
          <a:p>
            <a:r>
              <a:rPr lang="hu-HU" sz="1400" dirty="0" smtClean="0">
                <a:solidFill>
                  <a:srgbClr val="0000FF"/>
                </a:solidFill>
              </a:rPr>
              <a:t>&lt;/</a:t>
            </a:r>
            <a:r>
              <a:rPr lang="hu-HU" sz="1400" dirty="0" err="1" smtClean="0">
                <a:solidFill>
                  <a:srgbClr val="A31515"/>
                </a:solidFill>
              </a:rPr>
              <a:t>UniformGrid</a:t>
            </a:r>
            <a:r>
              <a:rPr lang="hu-HU" sz="1400" dirty="0" smtClean="0">
                <a:solidFill>
                  <a:srgbClr val="0000FF"/>
                </a:solidFill>
              </a:rPr>
              <a:t>&gt;</a:t>
            </a:r>
            <a:endParaRPr lang="hu-HU" sz="1400" dirty="0" smtClean="0">
              <a:solidFill>
                <a:schemeClr val="tx1"/>
              </a:solidFill>
            </a:endParaRPr>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StackPanel</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214282" y="571480"/>
            <a:ext cx="8229600" cy="1285884"/>
          </a:xfrm>
        </p:spPr>
        <p:txBody>
          <a:bodyPr>
            <a:normAutofit/>
          </a:bodyPr>
          <a:lstStyle/>
          <a:p>
            <a:pPr marL="514350" indent="-514350">
              <a:buNone/>
            </a:pPr>
            <a:r>
              <a:rPr lang="hu-HU" sz="3200" dirty="0" smtClean="0">
                <a:solidFill>
                  <a:schemeClr val="bg1">
                    <a:lumMod val="95000"/>
                  </a:schemeClr>
                </a:solidFill>
              </a:rPr>
              <a:t>	</a:t>
            </a:r>
          </a:p>
        </p:txBody>
      </p:sp>
      <p:sp>
        <p:nvSpPr>
          <p:cNvPr id="4" name="Szövegdoboz 3"/>
          <p:cNvSpPr txBox="1"/>
          <p:nvPr/>
        </p:nvSpPr>
        <p:spPr>
          <a:xfrm>
            <a:off x="5000628" y="2571744"/>
            <a:ext cx="3357586" cy="523220"/>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400" dirty="0" smtClean="0">
                <a:solidFill>
                  <a:srgbClr val="0000FF"/>
                </a:solidFill>
              </a:rPr>
              <a:t>&lt;</a:t>
            </a:r>
            <a:r>
              <a:rPr lang="hu-HU" sz="1400" dirty="0" err="1" smtClean="0">
                <a:solidFill>
                  <a:srgbClr val="A31515"/>
                </a:solidFill>
              </a:rPr>
              <a:t>StackPanel</a:t>
            </a:r>
            <a:r>
              <a:rPr lang="hu-HU" sz="1400" dirty="0" smtClean="0">
                <a:solidFill>
                  <a:srgbClr val="FF0000"/>
                </a:solidFill>
              </a:rPr>
              <a:t> </a:t>
            </a:r>
            <a:r>
              <a:rPr lang="hu-HU" sz="1400" dirty="0" err="1" smtClean="0">
                <a:solidFill>
                  <a:srgbClr val="FF0000"/>
                </a:solidFill>
              </a:rPr>
              <a:t>Orientation</a:t>
            </a:r>
            <a:r>
              <a:rPr lang="hu-HU" sz="1400" dirty="0" smtClean="0">
                <a:solidFill>
                  <a:srgbClr val="0000FF"/>
                </a:solidFill>
              </a:rPr>
              <a:t>="</a:t>
            </a:r>
            <a:r>
              <a:rPr lang="hu-HU" sz="1400" dirty="0" err="1" smtClean="0">
                <a:solidFill>
                  <a:srgbClr val="0000FF"/>
                </a:solidFill>
              </a:rPr>
              <a:t>Horizontal</a:t>
            </a:r>
            <a:r>
              <a:rPr lang="hu-HU" sz="1400" dirty="0" smtClean="0">
                <a:solidFill>
                  <a:srgbClr val="0000FF"/>
                </a:solidFill>
              </a:rPr>
              <a:t>"&gt;</a:t>
            </a:r>
            <a:r>
              <a:rPr lang="hu-HU" sz="1400" dirty="0" smtClean="0">
                <a:solidFill>
                  <a:srgbClr val="A31515"/>
                </a:solidFill>
              </a:rPr>
              <a:t> </a:t>
            </a:r>
          </a:p>
          <a:p>
            <a:r>
              <a:rPr lang="hu-HU" sz="1400" dirty="0" smtClean="0">
                <a:solidFill>
                  <a:srgbClr val="0000FF"/>
                </a:solidFill>
              </a:rPr>
              <a:t>&lt;/</a:t>
            </a:r>
            <a:r>
              <a:rPr lang="hu-HU" sz="1400" dirty="0" err="1" smtClean="0">
                <a:solidFill>
                  <a:srgbClr val="A31515"/>
                </a:solidFill>
              </a:rPr>
              <a:t>StackPanel</a:t>
            </a:r>
            <a:r>
              <a:rPr lang="hu-HU" sz="1400" dirty="0" smtClean="0">
                <a:solidFill>
                  <a:srgbClr val="0000FF"/>
                </a:solidFill>
              </a:rPr>
              <a:t>&gt;</a:t>
            </a:r>
            <a:endParaRPr lang="hu-HU" sz="1400" dirty="0" smtClean="0">
              <a:solidFill>
                <a:schemeClr val="tx1"/>
              </a:solidFill>
            </a:endParaRPr>
          </a:p>
        </p:txBody>
      </p:sp>
      <p:pic>
        <p:nvPicPr>
          <p:cNvPr id="5" name="Picture 14"/>
          <p:cNvPicPr>
            <a:picLocks noChangeAspect="1" noChangeArrowheads="1"/>
          </p:cNvPicPr>
          <p:nvPr/>
        </p:nvPicPr>
        <p:blipFill>
          <a:blip r:embed="rId2" cstate="print"/>
          <a:srcRect/>
          <a:stretch>
            <a:fillRect/>
          </a:stretch>
        </p:blipFill>
        <p:spPr bwMode="auto">
          <a:xfrm>
            <a:off x="5286380" y="3286124"/>
            <a:ext cx="3019425" cy="3076575"/>
          </a:xfrm>
          <a:prstGeom prst="rect">
            <a:avLst/>
          </a:prstGeom>
          <a:ln>
            <a:noFill/>
          </a:ln>
          <a:effectLst>
            <a:softEdge rad="112500"/>
          </a:effectLst>
        </p:spPr>
      </p:pic>
      <p:pic>
        <p:nvPicPr>
          <p:cNvPr id="6" name="Picture 17"/>
          <p:cNvPicPr>
            <a:picLocks noChangeAspect="1" noChangeArrowheads="1"/>
          </p:cNvPicPr>
          <p:nvPr/>
        </p:nvPicPr>
        <p:blipFill>
          <a:blip r:embed="rId3" cstate="print"/>
          <a:srcRect/>
          <a:stretch>
            <a:fillRect/>
          </a:stretch>
        </p:blipFill>
        <p:spPr bwMode="auto">
          <a:xfrm>
            <a:off x="857224" y="3286124"/>
            <a:ext cx="3019425" cy="3076575"/>
          </a:xfrm>
          <a:prstGeom prst="rect">
            <a:avLst/>
          </a:prstGeom>
          <a:ln>
            <a:noFill/>
          </a:ln>
          <a:effectLst>
            <a:softEdge rad="112500"/>
          </a:effectLst>
        </p:spPr>
      </p:pic>
      <p:sp>
        <p:nvSpPr>
          <p:cNvPr id="7" name="Tartalom helye 2"/>
          <p:cNvSpPr txBox="1">
            <a:spLocks/>
          </p:cNvSpPr>
          <p:nvPr/>
        </p:nvSpPr>
        <p:spPr>
          <a:xfrm>
            <a:off x="214282" y="571480"/>
            <a:ext cx="8229600" cy="5643602"/>
          </a:xfrm>
          <a:prstGeom prst="rect">
            <a:avLst/>
          </a:prstGeom>
        </p:spPr>
        <p:txBody>
          <a:bodyPr vert="horz" lIns="91440" tIns="45720" rIns="91440" bIns="45720" rtlCol="0">
            <a:normAutofit/>
          </a:bodyPr>
          <a:lstStyle/>
          <a:p>
            <a:pPr marL="514350" marR="0" lvl="0" indent="-514350" algn="just" defTabSz="914400" rtl="0" eaLnBrk="1" fontAlgn="auto" latinLnBrk="0" hangingPunct="1">
              <a:lnSpc>
                <a:spcPct val="100000"/>
              </a:lnSpc>
              <a:spcBef>
                <a:spcPct val="20000"/>
              </a:spcBef>
              <a:spcAft>
                <a:spcPts val="0"/>
              </a:spcAft>
              <a:buClrTx/>
              <a:buSzTx/>
              <a:buFont typeface="Arial" pitchFamily="34" charset="0"/>
              <a:buNone/>
              <a:tabLst/>
              <a:defRPr/>
            </a:pPr>
            <a:r>
              <a:rPr kumimoji="0" lang="hu-HU" sz="3200" b="0" i="0" u="none" strike="noStrike" kern="1200" cap="none" spc="0" normalizeH="0" baseline="0" noProof="0" dirty="0" smtClean="0">
                <a:ln>
                  <a:noFill/>
                </a:ln>
                <a:solidFill>
                  <a:schemeClr val="bg1">
                    <a:lumMod val="95000"/>
                  </a:schemeClr>
                </a:solidFill>
                <a:effectLst/>
                <a:uLnTx/>
                <a:uFillTx/>
                <a:latin typeface="+mn-lt"/>
                <a:ea typeface="+mn-ea"/>
                <a:cs typeface="+mn-cs"/>
              </a:rPr>
              <a:t>	</a:t>
            </a:r>
            <a:r>
              <a:rPr lang="hu-HU" sz="2800" dirty="0" smtClean="0">
                <a:solidFill>
                  <a:schemeClr val="bg1">
                    <a:lumMod val="95000"/>
                  </a:schemeClr>
                </a:solidFill>
              </a:rPr>
              <a:t>Egyszerű elrendezés vezérlő. A benne található kontrolok vertikálisan, vagy horizontálisan a teljes területet </a:t>
            </a:r>
            <a:r>
              <a:rPr lang="hu-HU" sz="2000" i="1" dirty="0" smtClean="0">
                <a:solidFill>
                  <a:schemeClr val="bg1">
                    <a:lumMod val="95000"/>
                  </a:schemeClr>
                </a:solidFill>
              </a:rPr>
              <a:t>(hosszában, vagy széltében)</a:t>
            </a:r>
            <a:r>
              <a:rPr lang="hu-HU" sz="2800" i="1" dirty="0" smtClean="0">
                <a:solidFill>
                  <a:schemeClr val="bg1">
                    <a:lumMod val="95000"/>
                  </a:schemeClr>
                </a:solidFill>
              </a:rPr>
              <a:t> </a:t>
            </a:r>
            <a:r>
              <a:rPr lang="hu-HU" sz="2800" dirty="0" smtClean="0">
                <a:solidFill>
                  <a:schemeClr val="bg1">
                    <a:lumMod val="95000"/>
                  </a:schemeClr>
                </a:solidFill>
              </a:rPr>
              <a:t>elfoglalják, és a többi kontrol is ennek mintájára helyezkedik el.</a:t>
            </a:r>
            <a:endParaRPr kumimoji="0" lang="hu-HU" sz="3200" b="0" i="0" u="none" strike="noStrike" kern="1200" cap="none" spc="0" normalizeH="0" baseline="0" noProof="0" dirty="0" smtClean="0">
              <a:ln>
                <a:noFill/>
              </a:ln>
              <a:solidFill>
                <a:schemeClr val="bg1">
                  <a:lumMod val="95000"/>
                </a:schemeClr>
              </a:solidFill>
              <a:effectLst/>
              <a:uLnTx/>
              <a:uFillTx/>
              <a:latin typeface="+mn-lt"/>
              <a:ea typeface="+mn-ea"/>
              <a:cs typeface="+mn-cs"/>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Content</a:t>
            </a: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 </a:t>
            </a: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Controls</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1"/>
            <a:ext cx="8229600" cy="2714644"/>
          </a:xfrm>
        </p:spPr>
        <p:txBody>
          <a:bodyPr>
            <a:normAutofit/>
          </a:bodyPr>
          <a:lstStyle/>
          <a:p>
            <a:pPr algn="just">
              <a:buNone/>
            </a:pPr>
            <a:r>
              <a:rPr lang="hu-HU" dirty="0" smtClean="0">
                <a:solidFill>
                  <a:schemeClr val="bg1">
                    <a:lumMod val="95000"/>
                  </a:schemeClr>
                </a:solidFill>
              </a:rPr>
              <a:t>	Bár a </a:t>
            </a:r>
            <a:r>
              <a:rPr lang="hu-HU" dirty="0" err="1" smtClean="0">
                <a:solidFill>
                  <a:schemeClr val="bg1">
                    <a:lumMod val="95000"/>
                  </a:schemeClr>
                </a:solidFill>
              </a:rPr>
              <a:t>Content</a:t>
            </a:r>
            <a:r>
              <a:rPr lang="hu-HU" dirty="0" smtClean="0">
                <a:solidFill>
                  <a:schemeClr val="bg1">
                    <a:lumMod val="95000"/>
                  </a:schemeClr>
                </a:solidFill>
              </a:rPr>
              <a:t> </a:t>
            </a:r>
            <a:r>
              <a:rPr lang="hu-HU" dirty="0" err="1" smtClean="0">
                <a:solidFill>
                  <a:schemeClr val="bg1">
                    <a:lumMod val="95000"/>
                  </a:schemeClr>
                </a:solidFill>
              </a:rPr>
              <a:t>Controlok</a:t>
            </a:r>
            <a:r>
              <a:rPr lang="hu-HU" dirty="0" smtClean="0">
                <a:solidFill>
                  <a:schemeClr val="bg1">
                    <a:lumMod val="95000"/>
                  </a:schemeClr>
                </a:solidFill>
              </a:rPr>
              <a:t> csak 1 elemet foglalhatnak magukba, az viszont nincs megkötve ha elrendezést vezérlőt helyezünk el benne. Így tetszőleges számú kontrolt helyezhetünk el a </a:t>
            </a:r>
            <a:r>
              <a:rPr lang="hu-HU" dirty="0" err="1" smtClean="0">
                <a:solidFill>
                  <a:schemeClr val="bg1">
                    <a:lumMod val="95000"/>
                  </a:schemeClr>
                </a:solidFill>
              </a:rPr>
              <a:t>Content</a:t>
            </a:r>
            <a:r>
              <a:rPr lang="hu-HU" dirty="0" smtClean="0">
                <a:solidFill>
                  <a:schemeClr val="bg1">
                    <a:lumMod val="95000"/>
                  </a:schemeClr>
                </a:solidFill>
              </a:rPr>
              <a:t> kontrolba.</a:t>
            </a:r>
            <a:endParaRPr lang="hu-HU" dirty="0">
              <a:solidFill>
                <a:schemeClr val="bg1">
                  <a:lumMod val="95000"/>
                </a:schemeClr>
              </a:solidFill>
            </a:endParaRPr>
          </a:p>
        </p:txBody>
      </p:sp>
      <p:sp>
        <p:nvSpPr>
          <p:cNvPr id="4" name="Szövegdoboz 3"/>
          <p:cNvSpPr txBox="1"/>
          <p:nvPr/>
        </p:nvSpPr>
        <p:spPr>
          <a:xfrm>
            <a:off x="928662" y="3714752"/>
            <a:ext cx="7643866" cy="1754326"/>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en-US" dirty="0" smtClean="0">
                <a:solidFill>
                  <a:srgbClr val="0000FF"/>
                </a:solidFill>
              </a:rPr>
              <a:t>&lt;</a:t>
            </a:r>
            <a:r>
              <a:rPr lang="en-US" dirty="0" smtClean="0">
                <a:solidFill>
                  <a:srgbClr val="A31515"/>
                </a:solidFill>
              </a:rPr>
              <a:t>Button</a:t>
            </a:r>
            <a:r>
              <a:rPr lang="en-US" dirty="0" smtClean="0">
                <a:solidFill>
                  <a:srgbClr val="FF0000"/>
                </a:solidFill>
              </a:rPr>
              <a:t> Margin</a:t>
            </a:r>
            <a:r>
              <a:rPr lang="en-US" dirty="0" smtClean="0">
                <a:solidFill>
                  <a:srgbClr val="0000FF"/>
                </a:solidFill>
              </a:rPr>
              <a:t>="20,20,29,74"</a:t>
            </a:r>
            <a:r>
              <a:rPr lang="en-US" dirty="0" smtClean="0">
                <a:solidFill>
                  <a:srgbClr val="FF0000"/>
                </a:solidFill>
              </a:rPr>
              <a:t> Name</a:t>
            </a:r>
            <a:r>
              <a:rPr lang="en-US" dirty="0" smtClean="0">
                <a:solidFill>
                  <a:srgbClr val="0000FF"/>
                </a:solidFill>
              </a:rPr>
              <a:t>="button2"&gt;</a:t>
            </a:r>
          </a:p>
          <a:p>
            <a:r>
              <a:rPr lang="hu-HU" dirty="0" smtClean="0">
                <a:solidFill>
                  <a:srgbClr val="A31515"/>
                </a:solidFill>
              </a:rPr>
              <a:t>            </a:t>
            </a:r>
            <a:r>
              <a:rPr lang="hu-HU" dirty="0" smtClean="0">
                <a:solidFill>
                  <a:srgbClr val="0000FF"/>
                </a:solidFill>
              </a:rPr>
              <a:t>&lt;</a:t>
            </a:r>
            <a:r>
              <a:rPr lang="hu-HU" dirty="0" err="1" smtClean="0">
                <a:solidFill>
                  <a:srgbClr val="A31515"/>
                </a:solidFill>
              </a:rPr>
              <a:t>StackPanel</a:t>
            </a:r>
            <a:r>
              <a:rPr lang="hu-HU" dirty="0" smtClean="0">
                <a:solidFill>
                  <a:srgbClr val="0000FF"/>
                </a:solidFill>
              </a:rPr>
              <a:t>&gt;</a:t>
            </a:r>
          </a:p>
          <a:p>
            <a:r>
              <a:rPr lang="hu-HU" dirty="0" smtClean="0">
                <a:solidFill>
                  <a:srgbClr val="A31515"/>
                </a:solidFill>
              </a:rPr>
              <a:t>                </a:t>
            </a:r>
            <a:r>
              <a:rPr lang="hu-HU" dirty="0" smtClean="0">
                <a:solidFill>
                  <a:srgbClr val="0000FF"/>
                </a:solidFill>
              </a:rPr>
              <a:t>&lt;</a:t>
            </a:r>
            <a:r>
              <a:rPr lang="hu-HU" dirty="0" smtClean="0">
                <a:solidFill>
                  <a:srgbClr val="A31515"/>
                </a:solidFill>
              </a:rPr>
              <a:t>Image</a:t>
            </a:r>
            <a:r>
              <a:rPr lang="hu-HU" dirty="0" smtClean="0">
                <a:solidFill>
                  <a:srgbClr val="FF0000"/>
                </a:solidFill>
              </a:rPr>
              <a:t> </a:t>
            </a:r>
            <a:r>
              <a:rPr lang="hu-HU" dirty="0" err="1" smtClean="0">
                <a:solidFill>
                  <a:srgbClr val="FF0000"/>
                </a:solidFill>
              </a:rPr>
              <a:t>Source</a:t>
            </a:r>
            <a:r>
              <a:rPr lang="hu-HU" dirty="0" smtClean="0">
                <a:solidFill>
                  <a:srgbClr val="0000FF"/>
                </a:solidFill>
              </a:rPr>
              <a:t>="C:\</a:t>
            </a:r>
            <a:r>
              <a:rPr lang="hu-HU" dirty="0" err="1" smtClean="0">
                <a:solidFill>
                  <a:srgbClr val="0000FF"/>
                </a:solidFill>
              </a:rPr>
              <a:t>Kepek</a:t>
            </a:r>
            <a:r>
              <a:rPr lang="hu-HU" dirty="0" smtClean="0">
                <a:solidFill>
                  <a:srgbClr val="0000FF"/>
                </a:solidFill>
              </a:rPr>
              <a:t>\</a:t>
            </a:r>
            <a:r>
              <a:rPr lang="hu-HU" dirty="0" err="1" smtClean="0">
                <a:solidFill>
                  <a:srgbClr val="0000FF"/>
                </a:solidFill>
              </a:rPr>
              <a:t>logo.jpg</a:t>
            </a:r>
            <a:r>
              <a:rPr lang="hu-HU" dirty="0" smtClean="0">
                <a:solidFill>
                  <a:srgbClr val="0000FF"/>
                </a:solidFill>
              </a:rPr>
              <a:t>"/&gt;</a:t>
            </a:r>
          </a:p>
          <a:p>
            <a:r>
              <a:rPr lang="en-US" dirty="0" smtClean="0">
                <a:solidFill>
                  <a:srgbClr val="A31515"/>
                </a:solidFill>
              </a:rPr>
              <a:t>                </a:t>
            </a:r>
            <a:r>
              <a:rPr lang="en-US" dirty="0" smtClean="0">
                <a:solidFill>
                  <a:srgbClr val="0000FF"/>
                </a:solidFill>
              </a:rPr>
              <a:t>&lt;</a:t>
            </a:r>
            <a:r>
              <a:rPr lang="en-US" dirty="0" err="1" smtClean="0">
                <a:solidFill>
                  <a:srgbClr val="A31515"/>
                </a:solidFill>
              </a:rPr>
              <a:t>TextBlock</a:t>
            </a:r>
            <a:r>
              <a:rPr lang="en-US" dirty="0" smtClean="0">
                <a:solidFill>
                  <a:srgbClr val="0000FF"/>
                </a:solidFill>
              </a:rPr>
              <a:t>&gt;</a:t>
            </a:r>
            <a:r>
              <a:rPr lang="en-US" dirty="0" err="1" smtClean="0">
                <a:solidFill>
                  <a:srgbClr val="A31515"/>
                </a:solidFill>
              </a:rPr>
              <a:t>Ez</a:t>
            </a:r>
            <a:r>
              <a:rPr lang="en-US" dirty="0" smtClean="0">
                <a:solidFill>
                  <a:srgbClr val="A31515"/>
                </a:solidFill>
              </a:rPr>
              <a:t> is </a:t>
            </a:r>
            <a:r>
              <a:rPr lang="en-US" dirty="0" err="1" smtClean="0">
                <a:solidFill>
                  <a:srgbClr val="A31515"/>
                </a:solidFill>
              </a:rPr>
              <a:t>egy</a:t>
            </a:r>
            <a:r>
              <a:rPr lang="en-US" dirty="0" smtClean="0">
                <a:solidFill>
                  <a:srgbClr val="A31515"/>
                </a:solidFill>
              </a:rPr>
              <a:t> content</a:t>
            </a:r>
            <a:r>
              <a:rPr lang="en-US" dirty="0" smtClean="0">
                <a:solidFill>
                  <a:srgbClr val="0000FF"/>
                </a:solidFill>
              </a:rPr>
              <a:t>&lt;/</a:t>
            </a:r>
            <a:r>
              <a:rPr lang="en-US" dirty="0" err="1" smtClean="0">
                <a:solidFill>
                  <a:srgbClr val="A31515"/>
                </a:solidFill>
              </a:rPr>
              <a:t>TextBlock</a:t>
            </a:r>
            <a:r>
              <a:rPr lang="en-US" dirty="0" smtClean="0">
                <a:solidFill>
                  <a:srgbClr val="0000FF"/>
                </a:solidFill>
              </a:rPr>
              <a:t>&gt;</a:t>
            </a:r>
          </a:p>
          <a:p>
            <a:r>
              <a:rPr lang="hu-HU" dirty="0" smtClean="0">
                <a:solidFill>
                  <a:srgbClr val="A31515"/>
                </a:solidFill>
              </a:rPr>
              <a:t>            </a:t>
            </a:r>
            <a:r>
              <a:rPr lang="hu-HU" dirty="0" smtClean="0">
                <a:solidFill>
                  <a:srgbClr val="0000FF"/>
                </a:solidFill>
              </a:rPr>
              <a:t>&lt;/</a:t>
            </a:r>
            <a:r>
              <a:rPr lang="hu-HU" dirty="0" err="1" smtClean="0">
                <a:solidFill>
                  <a:srgbClr val="A31515"/>
                </a:solidFill>
              </a:rPr>
              <a:t>StackPanel</a:t>
            </a:r>
            <a:r>
              <a:rPr lang="hu-HU" dirty="0" smtClean="0">
                <a:solidFill>
                  <a:srgbClr val="0000FF"/>
                </a:solidFill>
              </a:rPr>
              <a:t>&gt;</a:t>
            </a:r>
          </a:p>
          <a:p>
            <a:r>
              <a:rPr lang="hu-HU" dirty="0" smtClean="0">
                <a:solidFill>
                  <a:srgbClr val="A31515"/>
                </a:solidFill>
              </a:rPr>
              <a:t>        </a:t>
            </a:r>
            <a:r>
              <a:rPr lang="hu-HU" dirty="0" smtClean="0">
                <a:solidFill>
                  <a:srgbClr val="0000FF"/>
                </a:solidFill>
              </a:rPr>
              <a:t>&lt;/</a:t>
            </a:r>
            <a:r>
              <a:rPr lang="hu-HU" dirty="0" err="1" smtClean="0">
                <a:solidFill>
                  <a:srgbClr val="A31515"/>
                </a:solidFill>
              </a:rPr>
              <a:t>Button</a:t>
            </a:r>
            <a:r>
              <a:rPr lang="hu-HU" dirty="0" smtClean="0">
                <a:solidFill>
                  <a:srgbClr val="0000FF"/>
                </a:solidFill>
              </a:rPr>
              <a:t>&gt;</a:t>
            </a:r>
            <a:endParaRPr lang="hu-HU" dirty="0" smtClean="0">
              <a:solidFill>
                <a:schemeClr val="tx1"/>
              </a:solidFill>
            </a:endParaRPr>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WrapPanel</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214282" y="571480"/>
            <a:ext cx="8229600" cy="5643602"/>
          </a:xfrm>
        </p:spPr>
        <p:txBody>
          <a:bodyPr>
            <a:normAutofit/>
          </a:bodyPr>
          <a:lstStyle/>
          <a:p>
            <a:pPr marL="514350" indent="-514350" algn="just">
              <a:buNone/>
            </a:pPr>
            <a:r>
              <a:rPr lang="hu-HU" sz="3200" dirty="0" smtClean="0">
                <a:solidFill>
                  <a:schemeClr val="bg1">
                    <a:lumMod val="95000"/>
                  </a:schemeClr>
                </a:solidFill>
              </a:rPr>
              <a:t>	</a:t>
            </a:r>
            <a:r>
              <a:rPr lang="hu-HU" sz="2800" dirty="0" smtClean="0">
                <a:solidFill>
                  <a:schemeClr val="bg1">
                    <a:lumMod val="95000"/>
                  </a:schemeClr>
                </a:solidFill>
              </a:rPr>
              <a:t>Nagyon egyszerű elrendezés vezérlő. A benne lévő kontrolok horizontálisan egymás mellé kerülnek, és ha nincs elég hely akkor a következő sorba fut át. </a:t>
            </a:r>
            <a:br>
              <a:rPr lang="hu-HU" sz="2800" dirty="0" smtClean="0">
                <a:solidFill>
                  <a:schemeClr val="bg1">
                    <a:lumMod val="95000"/>
                  </a:schemeClr>
                </a:solidFill>
              </a:rPr>
            </a:br>
            <a:r>
              <a:rPr lang="hu-HU" sz="2800" dirty="0" smtClean="0">
                <a:solidFill>
                  <a:schemeClr val="bg1">
                    <a:lumMod val="95000"/>
                  </a:schemeClr>
                </a:solidFill>
              </a:rPr>
              <a:t>A kontrolok elhelyezése lehet, balról jobbra felé, illetve  jobbról balra. </a:t>
            </a:r>
            <a:r>
              <a:rPr lang="hu-HU" sz="2000" i="1" dirty="0" smtClean="0">
                <a:solidFill>
                  <a:schemeClr val="bg1">
                    <a:lumMod val="95000"/>
                  </a:schemeClr>
                </a:solidFill>
              </a:rPr>
              <a:t>(Felhasználása: saját </a:t>
            </a:r>
            <a:r>
              <a:rPr lang="hu-HU" sz="2000" i="1" dirty="0" err="1" smtClean="0">
                <a:solidFill>
                  <a:schemeClr val="bg1">
                    <a:lumMod val="95000"/>
                  </a:schemeClr>
                </a:solidFill>
              </a:rPr>
              <a:t>toolbar</a:t>
            </a:r>
            <a:r>
              <a:rPr lang="hu-HU" sz="2000" i="1" dirty="0" smtClean="0">
                <a:solidFill>
                  <a:schemeClr val="bg1">
                    <a:lumMod val="95000"/>
                  </a:schemeClr>
                </a:solidFill>
              </a:rPr>
              <a:t> készítése)</a:t>
            </a:r>
            <a:endParaRPr lang="hu-HU" sz="3200" i="1" dirty="0" smtClean="0">
              <a:solidFill>
                <a:schemeClr val="bg1">
                  <a:lumMod val="95000"/>
                </a:schemeClr>
              </a:solidFill>
            </a:endParaRPr>
          </a:p>
        </p:txBody>
      </p:sp>
      <p:sp>
        <p:nvSpPr>
          <p:cNvPr id="4" name="Szövegdoboz 3"/>
          <p:cNvSpPr txBox="1"/>
          <p:nvPr/>
        </p:nvSpPr>
        <p:spPr>
          <a:xfrm>
            <a:off x="857224" y="3357562"/>
            <a:ext cx="3357586" cy="523220"/>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400" dirty="0" smtClean="0">
                <a:solidFill>
                  <a:srgbClr val="0000FF"/>
                </a:solidFill>
              </a:rPr>
              <a:t>&lt;</a:t>
            </a:r>
            <a:r>
              <a:rPr lang="hu-HU" sz="1400" dirty="0" err="1" smtClean="0">
                <a:solidFill>
                  <a:srgbClr val="A31515"/>
                </a:solidFill>
              </a:rPr>
              <a:t>WrapPanel</a:t>
            </a:r>
            <a:r>
              <a:rPr lang="hu-HU" sz="1400" dirty="0" smtClean="0">
                <a:solidFill>
                  <a:srgbClr val="FF0000"/>
                </a:solidFill>
              </a:rPr>
              <a:t> </a:t>
            </a:r>
            <a:r>
              <a:rPr lang="hu-HU" sz="1400" dirty="0" err="1" smtClean="0">
                <a:solidFill>
                  <a:srgbClr val="FF0000"/>
                </a:solidFill>
              </a:rPr>
              <a:t>FlowDirection</a:t>
            </a:r>
            <a:r>
              <a:rPr lang="hu-HU" sz="1400" dirty="0" smtClean="0">
                <a:solidFill>
                  <a:srgbClr val="0000FF"/>
                </a:solidFill>
              </a:rPr>
              <a:t>="</a:t>
            </a:r>
            <a:r>
              <a:rPr lang="hu-HU" sz="1400" dirty="0" err="1" smtClean="0">
                <a:solidFill>
                  <a:srgbClr val="0000FF"/>
                </a:solidFill>
              </a:rPr>
              <a:t>LeftToRight</a:t>
            </a:r>
            <a:r>
              <a:rPr lang="hu-HU" sz="1400" dirty="0" smtClean="0">
                <a:solidFill>
                  <a:srgbClr val="0000FF"/>
                </a:solidFill>
              </a:rPr>
              <a:t>"&gt;</a:t>
            </a:r>
          </a:p>
          <a:p>
            <a:r>
              <a:rPr lang="hu-HU" sz="1400" dirty="0" smtClean="0">
                <a:solidFill>
                  <a:srgbClr val="0000FF"/>
                </a:solidFill>
              </a:rPr>
              <a:t>&lt;/</a:t>
            </a:r>
            <a:r>
              <a:rPr lang="hu-HU" sz="1400" dirty="0" err="1" smtClean="0">
                <a:solidFill>
                  <a:srgbClr val="A31515"/>
                </a:solidFill>
              </a:rPr>
              <a:t>WrapPanel</a:t>
            </a:r>
            <a:r>
              <a:rPr lang="hu-HU" sz="1400" dirty="0" smtClean="0">
                <a:solidFill>
                  <a:srgbClr val="0000FF"/>
                </a:solidFill>
              </a:rPr>
              <a:t>&gt;</a:t>
            </a:r>
            <a:endParaRPr lang="hu-HU" sz="1400" dirty="0" smtClean="0">
              <a:solidFill>
                <a:schemeClr val="tx1"/>
              </a:solidFill>
            </a:endParaRPr>
          </a:p>
        </p:txBody>
      </p:sp>
      <p:pic>
        <p:nvPicPr>
          <p:cNvPr id="5" name="Picture 13"/>
          <p:cNvPicPr>
            <a:picLocks noChangeAspect="1" noChangeArrowheads="1"/>
          </p:cNvPicPr>
          <p:nvPr/>
        </p:nvPicPr>
        <p:blipFill>
          <a:blip r:embed="rId2" cstate="print"/>
          <a:srcRect/>
          <a:stretch>
            <a:fillRect/>
          </a:stretch>
        </p:blipFill>
        <p:spPr bwMode="auto">
          <a:xfrm>
            <a:off x="5286380" y="2857496"/>
            <a:ext cx="3019425" cy="3076575"/>
          </a:xfrm>
          <a:prstGeom prst="rect">
            <a:avLst/>
          </a:prstGeom>
          <a:ln>
            <a:noFill/>
          </a:ln>
          <a:effectLst>
            <a:softEdge rad="112500"/>
          </a:effectLst>
        </p:spPr>
      </p:pic>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DockPanel</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214282" y="571480"/>
            <a:ext cx="8229600" cy="5643602"/>
          </a:xfrm>
        </p:spPr>
        <p:txBody>
          <a:bodyPr>
            <a:normAutofit/>
          </a:bodyPr>
          <a:lstStyle/>
          <a:p>
            <a:pPr marL="514350" indent="-514350" algn="just">
              <a:buNone/>
            </a:pPr>
            <a:r>
              <a:rPr lang="hu-HU" sz="3200" dirty="0" smtClean="0">
                <a:solidFill>
                  <a:schemeClr val="bg1">
                    <a:lumMod val="95000"/>
                  </a:schemeClr>
                </a:solidFill>
              </a:rPr>
              <a:t>	</a:t>
            </a:r>
            <a:r>
              <a:rPr lang="hu-HU" sz="2800" dirty="0" smtClean="0">
                <a:solidFill>
                  <a:schemeClr val="bg1">
                    <a:lumMod val="95000"/>
                  </a:schemeClr>
                </a:solidFill>
              </a:rPr>
              <a:t>A </a:t>
            </a:r>
            <a:r>
              <a:rPr lang="hu-HU" sz="2800" dirty="0" err="1" smtClean="0">
                <a:solidFill>
                  <a:schemeClr val="bg1">
                    <a:lumMod val="95000"/>
                  </a:schemeClr>
                </a:solidFill>
              </a:rPr>
              <a:t>DocPanel</a:t>
            </a:r>
            <a:r>
              <a:rPr lang="hu-HU" sz="2800" dirty="0" smtClean="0">
                <a:solidFill>
                  <a:schemeClr val="bg1">
                    <a:lumMod val="95000"/>
                  </a:schemeClr>
                </a:solidFill>
              </a:rPr>
              <a:t> lehetőséget biztosít arra,</a:t>
            </a:r>
          </a:p>
          <a:p>
            <a:pPr marL="514350" indent="-514350" algn="just">
              <a:buNone/>
            </a:pPr>
            <a:r>
              <a:rPr lang="hu-HU" sz="2800" dirty="0" smtClean="0">
                <a:solidFill>
                  <a:schemeClr val="bg1">
                    <a:lumMod val="95000"/>
                  </a:schemeClr>
                </a:solidFill>
              </a:rPr>
              <a:t>	hogy a benne található kontroljainkat</a:t>
            </a:r>
          </a:p>
          <a:p>
            <a:pPr marL="514350" indent="-514350" algn="just">
              <a:buNone/>
            </a:pPr>
            <a:r>
              <a:rPr lang="hu-HU" sz="2800" dirty="0" smtClean="0">
                <a:solidFill>
                  <a:schemeClr val="bg1">
                    <a:lumMod val="95000"/>
                  </a:schemeClr>
                </a:solidFill>
              </a:rPr>
              <a:t>	a </a:t>
            </a:r>
            <a:r>
              <a:rPr lang="hu-HU" sz="2800" dirty="0" err="1" smtClean="0">
                <a:solidFill>
                  <a:schemeClr val="bg1">
                    <a:lumMod val="95000"/>
                  </a:schemeClr>
                </a:solidFill>
              </a:rPr>
              <a:t>DockPanel</a:t>
            </a:r>
            <a:r>
              <a:rPr lang="hu-HU" sz="2800" dirty="0" smtClean="0">
                <a:solidFill>
                  <a:schemeClr val="bg1">
                    <a:lumMod val="95000"/>
                  </a:schemeClr>
                </a:solidFill>
              </a:rPr>
              <a:t> széleihez </a:t>
            </a:r>
            <a:r>
              <a:rPr lang="hu-HU" sz="2800" dirty="0" err="1" smtClean="0">
                <a:solidFill>
                  <a:schemeClr val="bg1">
                    <a:lumMod val="95000"/>
                  </a:schemeClr>
                </a:solidFill>
              </a:rPr>
              <a:t>dockoljuk</a:t>
            </a:r>
            <a:r>
              <a:rPr lang="hu-HU" sz="2800" dirty="0" smtClean="0">
                <a:solidFill>
                  <a:schemeClr val="bg1">
                    <a:lumMod val="95000"/>
                  </a:schemeClr>
                </a:solidFill>
              </a:rPr>
              <a:t>.</a:t>
            </a:r>
          </a:p>
          <a:p>
            <a:pPr marL="514350" indent="-514350" algn="just">
              <a:buNone/>
            </a:pPr>
            <a:r>
              <a:rPr lang="hu-HU" sz="2800" dirty="0" smtClean="0">
                <a:solidFill>
                  <a:schemeClr val="bg1">
                    <a:lumMod val="95000"/>
                  </a:schemeClr>
                </a:solidFill>
              </a:rPr>
              <a:t>	</a:t>
            </a:r>
          </a:p>
          <a:p>
            <a:pPr marL="514350" indent="-514350" algn="just">
              <a:buNone/>
            </a:pPr>
            <a:r>
              <a:rPr lang="hu-HU" sz="2800" dirty="0" smtClean="0">
                <a:solidFill>
                  <a:schemeClr val="bg1">
                    <a:lumMod val="95000"/>
                  </a:schemeClr>
                </a:solidFill>
              </a:rPr>
              <a:t>	</a:t>
            </a:r>
            <a:r>
              <a:rPr lang="hu-HU" sz="2800" i="1" dirty="0" smtClean="0">
                <a:solidFill>
                  <a:schemeClr val="bg1">
                    <a:lumMod val="95000"/>
                  </a:schemeClr>
                </a:solidFill>
              </a:rPr>
              <a:t>Nem ugyan azt biztosítja, mint a</a:t>
            </a:r>
          </a:p>
          <a:p>
            <a:pPr marL="514350" indent="-514350" algn="just">
              <a:buNone/>
            </a:pPr>
            <a:r>
              <a:rPr lang="hu-HU" sz="2800" i="1" dirty="0" smtClean="0">
                <a:solidFill>
                  <a:schemeClr val="bg1">
                    <a:lumMod val="95000"/>
                  </a:schemeClr>
                </a:solidFill>
              </a:rPr>
              <a:t>	Windows </a:t>
            </a:r>
            <a:r>
              <a:rPr lang="hu-HU" sz="2800" i="1" dirty="0" err="1" smtClean="0">
                <a:solidFill>
                  <a:schemeClr val="bg1">
                    <a:lumMod val="95000"/>
                  </a:schemeClr>
                </a:solidFill>
              </a:rPr>
              <a:t>Forms</a:t>
            </a:r>
            <a:r>
              <a:rPr lang="hu-HU" sz="2800" i="1" dirty="0" smtClean="0">
                <a:solidFill>
                  <a:schemeClr val="bg1">
                    <a:lumMod val="95000"/>
                  </a:schemeClr>
                </a:solidFill>
              </a:rPr>
              <a:t> világban megismert</a:t>
            </a:r>
          </a:p>
          <a:p>
            <a:pPr marL="514350" indent="-514350" algn="just">
              <a:buNone/>
            </a:pPr>
            <a:r>
              <a:rPr lang="hu-HU" sz="2800" i="1" dirty="0" smtClean="0">
                <a:solidFill>
                  <a:schemeClr val="bg1">
                    <a:lumMod val="95000"/>
                  </a:schemeClr>
                </a:solidFill>
              </a:rPr>
              <a:t>	</a:t>
            </a:r>
            <a:r>
              <a:rPr lang="hu-HU" sz="2800" i="1" dirty="0" err="1" smtClean="0">
                <a:solidFill>
                  <a:schemeClr val="bg1">
                    <a:lumMod val="95000"/>
                  </a:schemeClr>
                </a:solidFill>
              </a:rPr>
              <a:t>Dock</a:t>
            </a:r>
            <a:r>
              <a:rPr lang="hu-HU" sz="2800" i="1" dirty="0" smtClean="0">
                <a:solidFill>
                  <a:schemeClr val="bg1">
                    <a:lumMod val="95000"/>
                  </a:schemeClr>
                </a:solidFill>
              </a:rPr>
              <a:t> </a:t>
            </a:r>
            <a:r>
              <a:rPr lang="hu-HU" sz="2800" i="1" dirty="0" err="1" smtClean="0">
                <a:solidFill>
                  <a:schemeClr val="bg1">
                    <a:lumMod val="95000"/>
                  </a:schemeClr>
                </a:solidFill>
              </a:rPr>
              <a:t>property</a:t>
            </a:r>
            <a:r>
              <a:rPr lang="hu-HU" sz="2800" i="1" dirty="0" smtClean="0">
                <a:solidFill>
                  <a:schemeClr val="bg1">
                    <a:lumMod val="95000"/>
                  </a:schemeClr>
                </a:solidFill>
              </a:rPr>
              <a:t>.</a:t>
            </a:r>
          </a:p>
          <a:p>
            <a:pPr marL="514350" indent="-514350" algn="just">
              <a:buNone/>
            </a:pPr>
            <a:endParaRPr lang="hu-HU" sz="2800" i="1" dirty="0" smtClean="0">
              <a:solidFill>
                <a:schemeClr val="bg1">
                  <a:lumMod val="95000"/>
                </a:schemeClr>
              </a:solidFill>
            </a:endParaRPr>
          </a:p>
          <a:p>
            <a:pPr marL="514350" indent="-514350" algn="just">
              <a:buNone/>
            </a:pPr>
            <a:r>
              <a:rPr lang="hu-HU" sz="2800" i="1" dirty="0" smtClean="0">
                <a:solidFill>
                  <a:schemeClr val="bg1">
                    <a:lumMod val="95000"/>
                  </a:schemeClr>
                </a:solidFill>
              </a:rPr>
              <a:t>	</a:t>
            </a:r>
            <a:r>
              <a:rPr lang="hu-HU" sz="2800" dirty="0" err="1" smtClean="0">
                <a:solidFill>
                  <a:schemeClr val="bg1">
                    <a:lumMod val="95000"/>
                  </a:schemeClr>
                </a:solidFill>
              </a:rPr>
              <a:t>DockPanel.Dock</a:t>
            </a:r>
            <a:r>
              <a:rPr lang="hu-HU" sz="2800" dirty="0" smtClean="0">
                <a:solidFill>
                  <a:schemeClr val="bg1">
                    <a:lumMod val="95000"/>
                  </a:schemeClr>
                </a:solidFill>
              </a:rPr>
              <a:t>=„Top/</a:t>
            </a:r>
            <a:r>
              <a:rPr lang="hu-HU" sz="2800" dirty="0" err="1" smtClean="0">
                <a:solidFill>
                  <a:schemeClr val="bg1">
                    <a:lumMod val="95000"/>
                  </a:schemeClr>
                </a:solidFill>
              </a:rPr>
              <a:t>Bottom</a:t>
            </a:r>
            <a:r>
              <a:rPr lang="hu-HU" sz="2800" dirty="0" smtClean="0">
                <a:solidFill>
                  <a:schemeClr val="bg1">
                    <a:lumMod val="95000"/>
                  </a:schemeClr>
                </a:solidFill>
              </a:rPr>
              <a:t>/</a:t>
            </a:r>
            <a:r>
              <a:rPr lang="hu-HU" sz="2800" dirty="0" err="1" smtClean="0">
                <a:solidFill>
                  <a:schemeClr val="bg1">
                    <a:lumMod val="95000"/>
                  </a:schemeClr>
                </a:solidFill>
              </a:rPr>
              <a:t>Left</a:t>
            </a:r>
            <a:r>
              <a:rPr lang="hu-HU" sz="2800" dirty="0" smtClean="0">
                <a:solidFill>
                  <a:schemeClr val="bg1">
                    <a:lumMod val="95000"/>
                  </a:schemeClr>
                </a:solidFill>
              </a:rPr>
              <a:t>/</a:t>
            </a:r>
            <a:r>
              <a:rPr lang="hu-HU" sz="2800" dirty="0" err="1" smtClean="0">
                <a:solidFill>
                  <a:schemeClr val="bg1">
                    <a:lumMod val="95000"/>
                  </a:schemeClr>
                </a:solidFill>
              </a:rPr>
              <a:t>Reight</a:t>
            </a:r>
            <a:r>
              <a:rPr lang="hu-HU" sz="2800" dirty="0" smtClean="0">
                <a:solidFill>
                  <a:schemeClr val="bg1">
                    <a:lumMod val="95000"/>
                  </a:schemeClr>
                </a:solidFill>
              </a:rPr>
              <a:t>”</a:t>
            </a:r>
            <a:endParaRPr lang="hu-HU" sz="2800" i="1" dirty="0" smtClean="0">
              <a:solidFill>
                <a:schemeClr val="bg1">
                  <a:lumMod val="95000"/>
                </a:schemeClr>
              </a:solidFill>
            </a:endParaRPr>
          </a:p>
          <a:p>
            <a:pPr marL="514350" indent="-514350" algn="just">
              <a:buNone/>
            </a:pPr>
            <a:r>
              <a:rPr lang="hu-HU" sz="2800" i="1" dirty="0" smtClean="0">
                <a:solidFill>
                  <a:schemeClr val="bg1">
                    <a:lumMod val="95000"/>
                  </a:schemeClr>
                </a:solidFill>
              </a:rPr>
              <a:t>	</a:t>
            </a:r>
            <a:r>
              <a:rPr lang="hu-HU" sz="2800" dirty="0" err="1" smtClean="0">
                <a:solidFill>
                  <a:schemeClr val="bg1">
                    <a:lumMod val="95000"/>
                  </a:schemeClr>
                </a:solidFill>
              </a:rPr>
              <a:t>LastChildFill</a:t>
            </a:r>
            <a:r>
              <a:rPr lang="hu-HU" sz="2800" dirty="0" smtClean="0">
                <a:solidFill>
                  <a:schemeClr val="bg1">
                    <a:lumMod val="95000"/>
                  </a:schemeClr>
                </a:solidFill>
              </a:rPr>
              <a:t> (</a:t>
            </a:r>
            <a:r>
              <a:rPr lang="hu-HU" sz="2800" dirty="0" err="1" smtClean="0">
                <a:solidFill>
                  <a:schemeClr val="bg1">
                    <a:lumMod val="95000"/>
                  </a:schemeClr>
                </a:solidFill>
              </a:rPr>
              <a:t>True</a:t>
            </a:r>
            <a:r>
              <a:rPr lang="hu-HU" sz="2800" dirty="0" smtClean="0">
                <a:solidFill>
                  <a:schemeClr val="bg1">
                    <a:lumMod val="95000"/>
                  </a:schemeClr>
                </a:solidFill>
              </a:rPr>
              <a:t> /</a:t>
            </a:r>
            <a:r>
              <a:rPr lang="hu-HU" sz="2800" dirty="0" err="1" smtClean="0">
                <a:solidFill>
                  <a:schemeClr val="bg1">
                    <a:lumMod val="95000"/>
                  </a:schemeClr>
                </a:solidFill>
              </a:rPr>
              <a:t>False</a:t>
            </a:r>
            <a:r>
              <a:rPr lang="hu-HU" sz="2800" dirty="0" smtClean="0">
                <a:solidFill>
                  <a:schemeClr val="bg1">
                    <a:lumMod val="95000"/>
                  </a:schemeClr>
                </a:solidFill>
              </a:rPr>
              <a:t>)</a:t>
            </a:r>
            <a:endParaRPr lang="hu-HU" sz="3200" i="1" dirty="0" smtClean="0">
              <a:solidFill>
                <a:schemeClr val="bg1">
                  <a:lumMod val="95000"/>
                </a:schemeClr>
              </a:solidFill>
            </a:endParaRPr>
          </a:p>
        </p:txBody>
      </p:sp>
      <p:pic>
        <p:nvPicPr>
          <p:cNvPr id="6" name="Picture 16"/>
          <p:cNvPicPr>
            <a:picLocks noChangeAspect="1" noChangeArrowheads="1"/>
          </p:cNvPicPr>
          <p:nvPr/>
        </p:nvPicPr>
        <p:blipFill>
          <a:blip r:embed="rId2" cstate="print"/>
          <a:srcRect/>
          <a:stretch>
            <a:fillRect/>
          </a:stretch>
        </p:blipFill>
        <p:spPr bwMode="auto">
          <a:xfrm>
            <a:off x="6124575" y="571480"/>
            <a:ext cx="3019425" cy="3076575"/>
          </a:xfrm>
          <a:prstGeom prst="rect">
            <a:avLst/>
          </a:prstGeom>
          <a:ln>
            <a:noFill/>
          </a:ln>
          <a:effectLst>
            <a:softEdge rad="112500"/>
          </a:effectLst>
        </p:spPr>
      </p:pic>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Canvas</a:t>
            </a: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  </a:t>
            </a: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Controls</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214282" y="571480"/>
            <a:ext cx="8229600" cy="5643602"/>
          </a:xfrm>
        </p:spPr>
        <p:txBody>
          <a:bodyPr>
            <a:normAutofit fontScale="92500" lnSpcReduction="10000"/>
          </a:bodyPr>
          <a:lstStyle/>
          <a:p>
            <a:pPr marL="514350" indent="-514350" algn="just">
              <a:buNone/>
            </a:pPr>
            <a:r>
              <a:rPr lang="hu-HU" sz="2800" dirty="0" smtClean="0">
                <a:solidFill>
                  <a:schemeClr val="bg1">
                    <a:lumMod val="95000"/>
                  </a:schemeClr>
                </a:solidFill>
              </a:rPr>
              <a:t>	Abszolút pozícióba helyezhetjük el a kontroljainkat. </a:t>
            </a:r>
            <a:r>
              <a:rPr lang="hu-HU" sz="2000" i="1" dirty="0" smtClean="0">
                <a:solidFill>
                  <a:schemeClr val="bg1">
                    <a:lumMod val="95000"/>
                  </a:schemeClr>
                </a:solidFill>
              </a:rPr>
              <a:t>(Ahova leraktuk az ott is marad) </a:t>
            </a:r>
            <a:r>
              <a:rPr lang="hu-HU" sz="2800" dirty="0" smtClean="0">
                <a:solidFill>
                  <a:schemeClr val="bg1">
                    <a:lumMod val="95000"/>
                  </a:schemeClr>
                </a:solidFill>
              </a:rPr>
              <a:t>Semmilyen elrendezés vezérlői logikával nem rendelkezik a </a:t>
            </a:r>
            <a:r>
              <a:rPr lang="hu-HU" sz="2800" dirty="0" err="1" smtClean="0">
                <a:solidFill>
                  <a:schemeClr val="bg1">
                    <a:lumMod val="95000"/>
                  </a:schemeClr>
                </a:solidFill>
              </a:rPr>
              <a:t>Canvas</a:t>
            </a:r>
            <a:r>
              <a:rPr lang="hu-HU" sz="2800" dirty="0" smtClean="0">
                <a:solidFill>
                  <a:schemeClr val="bg1">
                    <a:lumMod val="95000"/>
                  </a:schemeClr>
                </a:solidFill>
              </a:rPr>
              <a:t>, így ha nagyítjuk az ablak méretét a kontrolok ugyanott maradnak, ahova elhelyeztük őket, és a méretük sem változik.  </a:t>
            </a:r>
            <a:br>
              <a:rPr lang="hu-HU" sz="2800" dirty="0" smtClean="0">
                <a:solidFill>
                  <a:schemeClr val="bg1">
                    <a:lumMod val="95000"/>
                  </a:schemeClr>
                </a:solidFill>
              </a:rPr>
            </a:br>
            <a:r>
              <a:rPr lang="hu-HU" sz="2800" dirty="0" smtClean="0">
                <a:solidFill>
                  <a:schemeClr val="bg1">
                    <a:lumMod val="95000"/>
                  </a:schemeClr>
                </a:solidFill>
              </a:rPr>
              <a:t>(</a:t>
            </a:r>
            <a:r>
              <a:rPr lang="hu-HU" sz="2800" dirty="0" err="1" smtClean="0">
                <a:solidFill>
                  <a:schemeClr val="bg1">
                    <a:lumMod val="95000"/>
                  </a:schemeClr>
                </a:solidFill>
              </a:rPr>
              <a:t>Canvas.Top</a:t>
            </a:r>
            <a:r>
              <a:rPr lang="hu-HU" sz="2800" dirty="0" smtClean="0">
                <a:solidFill>
                  <a:schemeClr val="bg1">
                    <a:lumMod val="95000"/>
                  </a:schemeClr>
                </a:solidFill>
              </a:rPr>
              <a:t>, </a:t>
            </a:r>
            <a:r>
              <a:rPr lang="hu-HU" sz="2800" dirty="0" err="1" smtClean="0">
                <a:solidFill>
                  <a:schemeClr val="bg1">
                    <a:lumMod val="95000"/>
                  </a:schemeClr>
                </a:solidFill>
              </a:rPr>
              <a:t>Canvas.Buttom</a:t>
            </a:r>
            <a:r>
              <a:rPr lang="hu-HU" sz="2800" dirty="0" smtClean="0">
                <a:solidFill>
                  <a:schemeClr val="bg1">
                    <a:lumMod val="95000"/>
                  </a:schemeClr>
                </a:solidFill>
              </a:rPr>
              <a:t>, </a:t>
            </a:r>
            <a:r>
              <a:rPr lang="hu-HU" sz="2800" dirty="0" err="1" smtClean="0">
                <a:solidFill>
                  <a:schemeClr val="bg1">
                    <a:lumMod val="95000"/>
                  </a:schemeClr>
                </a:solidFill>
              </a:rPr>
              <a:t>Canvas.Right</a:t>
            </a:r>
            <a:r>
              <a:rPr lang="hu-HU" sz="2800" dirty="0" smtClean="0">
                <a:solidFill>
                  <a:schemeClr val="bg1">
                    <a:lumMod val="95000"/>
                  </a:schemeClr>
                </a:solidFill>
              </a:rPr>
              <a:t>, </a:t>
            </a:r>
            <a:r>
              <a:rPr lang="hu-HU" sz="2800" dirty="0" err="1" smtClean="0">
                <a:solidFill>
                  <a:schemeClr val="bg1">
                    <a:lumMod val="95000"/>
                  </a:schemeClr>
                </a:solidFill>
              </a:rPr>
              <a:t>Canvas.Left</a:t>
            </a:r>
            <a:r>
              <a:rPr lang="hu-HU" sz="2800" dirty="0" smtClean="0">
                <a:solidFill>
                  <a:schemeClr val="bg1">
                    <a:lumMod val="95000"/>
                  </a:schemeClr>
                </a:solidFill>
              </a:rPr>
              <a:t>) </a:t>
            </a:r>
          </a:p>
          <a:p>
            <a:pPr marL="514350" indent="-514350">
              <a:buNone/>
            </a:pPr>
            <a:endParaRPr lang="hu-HU" sz="2800" dirty="0" smtClean="0">
              <a:solidFill>
                <a:schemeClr val="bg1">
                  <a:lumMod val="95000"/>
                </a:schemeClr>
              </a:solidFill>
            </a:endParaRPr>
          </a:p>
          <a:p>
            <a:pPr marL="514350" indent="-514350">
              <a:buNone/>
            </a:pPr>
            <a:endParaRPr lang="hu-HU" sz="2800" dirty="0" smtClean="0">
              <a:solidFill>
                <a:schemeClr val="bg1">
                  <a:lumMod val="95000"/>
                </a:schemeClr>
              </a:solidFill>
            </a:endParaRPr>
          </a:p>
          <a:p>
            <a:pPr marL="514350" indent="-514350">
              <a:buNone/>
            </a:pPr>
            <a:r>
              <a:rPr lang="hu-HU" sz="2800" dirty="0" smtClean="0">
                <a:solidFill>
                  <a:schemeClr val="bg1">
                    <a:lumMod val="95000"/>
                  </a:schemeClr>
                </a:solidFill>
              </a:rPr>
              <a:t>	Mivel egymást fedhetik a </a:t>
            </a:r>
            <a:r>
              <a:rPr lang="hu-HU" sz="2800" dirty="0" err="1" smtClean="0">
                <a:solidFill>
                  <a:schemeClr val="bg1">
                    <a:lumMod val="95000"/>
                  </a:schemeClr>
                </a:solidFill>
              </a:rPr>
              <a:t>controlok</a:t>
            </a:r>
            <a:r>
              <a:rPr lang="hu-HU" sz="2800" dirty="0" smtClean="0">
                <a:solidFill>
                  <a:schemeClr val="bg1">
                    <a:lumMod val="95000"/>
                  </a:schemeClr>
                </a:solidFill>
              </a:rPr>
              <a:t/>
            </a:r>
            <a:br>
              <a:rPr lang="hu-HU" sz="2800" dirty="0" smtClean="0">
                <a:solidFill>
                  <a:schemeClr val="bg1">
                    <a:lumMod val="95000"/>
                  </a:schemeClr>
                </a:solidFill>
              </a:rPr>
            </a:br>
            <a:r>
              <a:rPr lang="hu-HU" sz="2800" dirty="0" err="1" smtClean="0">
                <a:solidFill>
                  <a:schemeClr val="bg1">
                    <a:lumMod val="95000"/>
                  </a:schemeClr>
                </a:solidFill>
              </a:rPr>
              <a:t>Canvasnál</a:t>
            </a:r>
            <a:r>
              <a:rPr lang="hu-HU" sz="2800" dirty="0" smtClean="0">
                <a:solidFill>
                  <a:schemeClr val="bg1">
                    <a:lumMod val="95000"/>
                  </a:schemeClr>
                </a:solidFill>
              </a:rPr>
              <a:t>, így a </a:t>
            </a:r>
            <a:r>
              <a:rPr lang="hu-HU" sz="2800" dirty="0" err="1" smtClean="0">
                <a:solidFill>
                  <a:schemeClr val="bg1">
                    <a:lumMod val="95000"/>
                  </a:schemeClr>
                </a:solidFill>
              </a:rPr>
              <a:t>Zindex</a:t>
            </a:r>
            <a:r>
              <a:rPr lang="hu-HU" sz="2800" dirty="0" smtClean="0">
                <a:solidFill>
                  <a:schemeClr val="bg1">
                    <a:lumMod val="95000"/>
                  </a:schemeClr>
                </a:solidFill>
              </a:rPr>
              <a:t> </a:t>
            </a:r>
            <a:br>
              <a:rPr lang="hu-HU" sz="2800" dirty="0" smtClean="0">
                <a:solidFill>
                  <a:schemeClr val="bg1">
                    <a:lumMod val="95000"/>
                  </a:schemeClr>
                </a:solidFill>
              </a:rPr>
            </a:br>
            <a:r>
              <a:rPr lang="hu-HU" sz="2800" dirty="0" smtClean="0">
                <a:solidFill>
                  <a:schemeClr val="bg1">
                    <a:lumMod val="95000"/>
                  </a:schemeClr>
                </a:solidFill>
              </a:rPr>
              <a:t>tulajdonsággal megmondhatjuk,</a:t>
            </a:r>
            <a:br>
              <a:rPr lang="hu-HU" sz="2800" dirty="0" smtClean="0">
                <a:solidFill>
                  <a:schemeClr val="bg1">
                    <a:lumMod val="95000"/>
                  </a:schemeClr>
                </a:solidFill>
              </a:rPr>
            </a:br>
            <a:r>
              <a:rPr lang="hu-HU" sz="2800" dirty="0" smtClean="0">
                <a:solidFill>
                  <a:schemeClr val="bg1">
                    <a:lumMod val="95000"/>
                  </a:schemeClr>
                </a:solidFill>
              </a:rPr>
              <a:t>hogy melyik kerül előrébb. 	</a:t>
            </a:r>
          </a:p>
          <a:p>
            <a:pPr marL="514350" indent="-514350">
              <a:buNone/>
            </a:pPr>
            <a:r>
              <a:rPr lang="hu-HU" sz="2800" dirty="0" smtClean="0">
                <a:solidFill>
                  <a:schemeClr val="bg1">
                    <a:lumMod val="95000"/>
                  </a:schemeClr>
                </a:solidFill>
              </a:rPr>
              <a:t>	Amelyik </a:t>
            </a:r>
            <a:r>
              <a:rPr lang="hu-HU" sz="2800" dirty="0" err="1" smtClean="0">
                <a:solidFill>
                  <a:schemeClr val="bg1">
                    <a:lumMod val="95000"/>
                  </a:schemeClr>
                </a:solidFill>
              </a:rPr>
              <a:t>controlnak</a:t>
            </a:r>
            <a:r>
              <a:rPr lang="hu-HU" sz="2800" dirty="0" smtClean="0">
                <a:solidFill>
                  <a:schemeClr val="bg1">
                    <a:lumMod val="95000"/>
                  </a:schemeClr>
                </a:solidFill>
              </a:rPr>
              <a:t> magasabb </a:t>
            </a:r>
            <a:br>
              <a:rPr lang="hu-HU" sz="2800" dirty="0" smtClean="0">
                <a:solidFill>
                  <a:schemeClr val="bg1">
                    <a:lumMod val="95000"/>
                  </a:schemeClr>
                </a:solidFill>
              </a:rPr>
            </a:br>
            <a:r>
              <a:rPr lang="hu-HU" sz="2800" dirty="0" smtClean="0">
                <a:solidFill>
                  <a:schemeClr val="bg1">
                    <a:lumMod val="95000"/>
                  </a:schemeClr>
                </a:solidFill>
              </a:rPr>
              <a:t>a </a:t>
            </a:r>
            <a:r>
              <a:rPr lang="hu-HU" sz="2800" dirty="0" err="1" smtClean="0">
                <a:solidFill>
                  <a:schemeClr val="bg1">
                    <a:lumMod val="95000"/>
                  </a:schemeClr>
                </a:solidFill>
              </a:rPr>
              <a:t>Zindexe</a:t>
            </a:r>
            <a:r>
              <a:rPr lang="hu-HU" sz="2800" dirty="0" smtClean="0">
                <a:solidFill>
                  <a:schemeClr val="bg1">
                    <a:lumMod val="95000"/>
                  </a:schemeClr>
                </a:solidFill>
              </a:rPr>
              <a:t> az kerül felülre.</a:t>
            </a:r>
          </a:p>
        </p:txBody>
      </p:sp>
      <p:sp>
        <p:nvSpPr>
          <p:cNvPr id="5" name="Szövegdoboz 4"/>
          <p:cNvSpPr txBox="1"/>
          <p:nvPr/>
        </p:nvSpPr>
        <p:spPr>
          <a:xfrm>
            <a:off x="785786" y="2857496"/>
            <a:ext cx="5143536" cy="738664"/>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400" dirty="0" smtClean="0">
                <a:solidFill>
                  <a:srgbClr val="0000FF"/>
                </a:solidFill>
              </a:rPr>
              <a:t>&lt;</a:t>
            </a:r>
            <a:r>
              <a:rPr lang="hu-HU" sz="1400" dirty="0" err="1" smtClean="0">
                <a:solidFill>
                  <a:srgbClr val="A31515"/>
                </a:solidFill>
              </a:rPr>
              <a:t>Canvas</a:t>
            </a:r>
            <a:r>
              <a:rPr lang="hu-HU" sz="1400" dirty="0" smtClean="0">
                <a:solidFill>
                  <a:srgbClr val="0000FF"/>
                </a:solidFill>
              </a:rPr>
              <a:t>&gt;</a:t>
            </a:r>
          </a:p>
          <a:p>
            <a:r>
              <a:rPr lang="en-US" sz="1400" dirty="0" smtClean="0">
                <a:solidFill>
                  <a:srgbClr val="A31515"/>
                </a:solidFill>
              </a:rPr>
              <a:t>            </a:t>
            </a:r>
            <a:r>
              <a:rPr lang="en-US" sz="1400" dirty="0" smtClean="0">
                <a:solidFill>
                  <a:srgbClr val="0000FF"/>
                </a:solidFill>
              </a:rPr>
              <a:t>&lt;</a:t>
            </a:r>
            <a:r>
              <a:rPr lang="en-US" sz="1400" dirty="0" smtClean="0">
                <a:solidFill>
                  <a:srgbClr val="A31515"/>
                </a:solidFill>
              </a:rPr>
              <a:t>Button</a:t>
            </a:r>
            <a:r>
              <a:rPr lang="en-US" sz="1400" dirty="0" smtClean="0">
                <a:solidFill>
                  <a:srgbClr val="FF0000"/>
                </a:solidFill>
              </a:rPr>
              <a:t> </a:t>
            </a:r>
            <a:r>
              <a:rPr lang="en-US" sz="1400" dirty="0" err="1" smtClean="0">
                <a:solidFill>
                  <a:srgbClr val="FF0000"/>
                </a:solidFill>
              </a:rPr>
              <a:t>Canvas.Top</a:t>
            </a:r>
            <a:r>
              <a:rPr lang="en-US" sz="1400" dirty="0" smtClean="0">
                <a:solidFill>
                  <a:srgbClr val="0000FF"/>
                </a:solidFill>
              </a:rPr>
              <a:t>="20"</a:t>
            </a:r>
            <a:r>
              <a:rPr lang="en-US" sz="1400" dirty="0" smtClean="0">
                <a:solidFill>
                  <a:srgbClr val="FF0000"/>
                </a:solidFill>
              </a:rPr>
              <a:t> </a:t>
            </a:r>
            <a:r>
              <a:rPr lang="en-US" sz="1400" dirty="0" err="1" smtClean="0">
                <a:solidFill>
                  <a:srgbClr val="FF0000"/>
                </a:solidFill>
              </a:rPr>
              <a:t>Canvas.Left</a:t>
            </a:r>
            <a:r>
              <a:rPr lang="en-US" sz="1400" dirty="0" smtClean="0">
                <a:solidFill>
                  <a:srgbClr val="0000FF"/>
                </a:solidFill>
              </a:rPr>
              <a:t>="30"&gt;</a:t>
            </a:r>
            <a:r>
              <a:rPr lang="en-US" sz="1400" dirty="0" smtClean="0">
                <a:solidFill>
                  <a:srgbClr val="A31515"/>
                </a:solidFill>
              </a:rPr>
              <a:t>Button</a:t>
            </a:r>
            <a:r>
              <a:rPr lang="en-US" sz="1400" dirty="0" smtClean="0">
                <a:solidFill>
                  <a:srgbClr val="0000FF"/>
                </a:solidFill>
              </a:rPr>
              <a:t>&lt;/</a:t>
            </a:r>
            <a:r>
              <a:rPr lang="en-US" sz="1400" dirty="0" smtClean="0">
                <a:solidFill>
                  <a:srgbClr val="A31515"/>
                </a:solidFill>
              </a:rPr>
              <a:t>Button</a:t>
            </a:r>
            <a:r>
              <a:rPr lang="en-US" sz="1400" dirty="0" smtClean="0">
                <a:solidFill>
                  <a:srgbClr val="0000FF"/>
                </a:solidFill>
              </a:rPr>
              <a:t>&gt;</a:t>
            </a:r>
          </a:p>
          <a:p>
            <a:r>
              <a:rPr lang="hu-HU" sz="1400" dirty="0" smtClean="0">
                <a:solidFill>
                  <a:srgbClr val="0000FF"/>
                </a:solidFill>
              </a:rPr>
              <a:t>&lt;/</a:t>
            </a:r>
            <a:r>
              <a:rPr lang="hu-HU" sz="1400" dirty="0" err="1" smtClean="0">
                <a:solidFill>
                  <a:srgbClr val="A31515"/>
                </a:solidFill>
              </a:rPr>
              <a:t>Canvas</a:t>
            </a:r>
            <a:r>
              <a:rPr lang="hu-HU" sz="1400" dirty="0" smtClean="0">
                <a:solidFill>
                  <a:srgbClr val="0000FF"/>
                </a:solidFill>
              </a:rPr>
              <a:t>&gt;</a:t>
            </a:r>
            <a:endParaRPr lang="hu-HU" sz="1400" dirty="0" smtClean="0">
              <a:solidFill>
                <a:schemeClr val="tx1"/>
              </a:solidFill>
            </a:endParaRPr>
          </a:p>
        </p:txBody>
      </p:sp>
      <p:pic>
        <p:nvPicPr>
          <p:cNvPr id="7" name="Picture 12"/>
          <p:cNvPicPr>
            <a:picLocks noChangeAspect="1" noChangeArrowheads="1"/>
          </p:cNvPicPr>
          <p:nvPr/>
        </p:nvPicPr>
        <p:blipFill>
          <a:blip r:embed="rId3" cstate="print"/>
          <a:srcRect/>
          <a:stretch>
            <a:fillRect/>
          </a:stretch>
        </p:blipFill>
        <p:spPr bwMode="auto">
          <a:xfrm>
            <a:off x="6000760" y="2857496"/>
            <a:ext cx="3019425" cy="3076575"/>
          </a:xfrm>
          <a:prstGeom prst="rect">
            <a:avLst/>
          </a:prstGeom>
          <a:ln>
            <a:noFill/>
          </a:ln>
          <a:effectLst>
            <a:softEdge rad="112500"/>
          </a:effectLst>
        </p:spPr>
      </p:pic>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p:txBody>
          <a:bodyPr/>
          <a:lstStyle/>
          <a:p>
            <a:endParaRPr lang="hu-HU"/>
          </a:p>
        </p:txBody>
      </p:sp>
      <p:pic>
        <p:nvPicPr>
          <p:cNvPr id="4" name="Picture 11"/>
          <p:cNvPicPr>
            <a:picLocks noChangeAspect="1" noChangeArrowheads="1"/>
          </p:cNvPicPr>
          <p:nvPr/>
        </p:nvPicPr>
        <p:blipFill>
          <a:blip r:embed="rId2" cstate="print"/>
          <a:srcRect/>
          <a:stretch>
            <a:fillRect/>
          </a:stretch>
        </p:blipFill>
        <p:spPr bwMode="auto">
          <a:xfrm>
            <a:off x="-32" y="3714752"/>
            <a:ext cx="3019425" cy="3076575"/>
          </a:xfrm>
          <a:prstGeom prst="rect">
            <a:avLst/>
          </a:prstGeom>
          <a:ln>
            <a:noFill/>
          </a:ln>
          <a:effectLst>
            <a:softEdge rad="112500"/>
          </a:effectLst>
        </p:spPr>
      </p:pic>
      <p:pic>
        <p:nvPicPr>
          <p:cNvPr id="5" name="Picture 12"/>
          <p:cNvPicPr>
            <a:picLocks noChangeAspect="1" noChangeArrowheads="1"/>
          </p:cNvPicPr>
          <p:nvPr/>
        </p:nvPicPr>
        <p:blipFill>
          <a:blip r:embed="rId3" cstate="print"/>
          <a:srcRect/>
          <a:stretch>
            <a:fillRect/>
          </a:stretch>
        </p:blipFill>
        <p:spPr bwMode="auto">
          <a:xfrm>
            <a:off x="3071802" y="3710011"/>
            <a:ext cx="3019425" cy="3076575"/>
          </a:xfrm>
          <a:prstGeom prst="rect">
            <a:avLst/>
          </a:prstGeom>
          <a:ln>
            <a:noFill/>
          </a:ln>
          <a:effectLst>
            <a:softEdge rad="112500"/>
          </a:effectLst>
        </p:spPr>
      </p:pic>
      <p:pic>
        <p:nvPicPr>
          <p:cNvPr id="6" name="Picture 13"/>
          <p:cNvPicPr>
            <a:picLocks noChangeAspect="1" noChangeArrowheads="1"/>
          </p:cNvPicPr>
          <p:nvPr/>
        </p:nvPicPr>
        <p:blipFill>
          <a:blip r:embed="rId4" cstate="print"/>
          <a:srcRect/>
          <a:stretch>
            <a:fillRect/>
          </a:stretch>
        </p:blipFill>
        <p:spPr bwMode="auto">
          <a:xfrm>
            <a:off x="6124607" y="3710011"/>
            <a:ext cx="3019425" cy="3076575"/>
          </a:xfrm>
          <a:prstGeom prst="rect">
            <a:avLst/>
          </a:prstGeom>
          <a:ln>
            <a:noFill/>
          </a:ln>
          <a:effectLst>
            <a:softEdge rad="112500"/>
          </a:effectLst>
        </p:spPr>
      </p:pic>
      <p:pic>
        <p:nvPicPr>
          <p:cNvPr id="7" name="Picture 14"/>
          <p:cNvPicPr>
            <a:picLocks noChangeAspect="1" noChangeArrowheads="1"/>
          </p:cNvPicPr>
          <p:nvPr/>
        </p:nvPicPr>
        <p:blipFill>
          <a:blip r:embed="rId5" cstate="print"/>
          <a:srcRect/>
          <a:stretch>
            <a:fillRect/>
          </a:stretch>
        </p:blipFill>
        <p:spPr bwMode="auto">
          <a:xfrm>
            <a:off x="-32" y="571480"/>
            <a:ext cx="3019425" cy="3076575"/>
          </a:xfrm>
          <a:prstGeom prst="rect">
            <a:avLst/>
          </a:prstGeom>
          <a:ln>
            <a:noFill/>
          </a:ln>
          <a:effectLst>
            <a:softEdge rad="112500"/>
          </a:effectLst>
        </p:spPr>
      </p:pic>
      <p:pic>
        <p:nvPicPr>
          <p:cNvPr id="8" name="Picture 16"/>
          <p:cNvPicPr>
            <a:picLocks noChangeAspect="1" noChangeArrowheads="1"/>
          </p:cNvPicPr>
          <p:nvPr/>
        </p:nvPicPr>
        <p:blipFill>
          <a:blip r:embed="rId6" cstate="print"/>
          <a:srcRect/>
          <a:stretch>
            <a:fillRect/>
          </a:stretch>
        </p:blipFill>
        <p:spPr bwMode="auto">
          <a:xfrm>
            <a:off x="6124607" y="571480"/>
            <a:ext cx="3019425" cy="3076575"/>
          </a:xfrm>
          <a:prstGeom prst="rect">
            <a:avLst/>
          </a:prstGeom>
          <a:ln>
            <a:noFill/>
          </a:ln>
          <a:effectLst>
            <a:softEdge rad="112500"/>
          </a:effectLst>
        </p:spPr>
      </p:pic>
      <p:pic>
        <p:nvPicPr>
          <p:cNvPr id="9" name="Picture 17"/>
          <p:cNvPicPr>
            <a:picLocks noChangeAspect="1" noChangeArrowheads="1"/>
          </p:cNvPicPr>
          <p:nvPr/>
        </p:nvPicPr>
        <p:blipFill>
          <a:blip r:embed="rId7" cstate="print"/>
          <a:srcRect/>
          <a:stretch>
            <a:fillRect/>
          </a:stretch>
        </p:blipFill>
        <p:spPr bwMode="auto">
          <a:xfrm>
            <a:off x="3071802" y="571480"/>
            <a:ext cx="3019425" cy="3076575"/>
          </a:xfrm>
          <a:prstGeom prst="rect">
            <a:avLst/>
          </a:prstGeom>
          <a:ln>
            <a:noFill/>
          </a:ln>
          <a:effectLst>
            <a:softEdge rad="112500"/>
          </a:effectLst>
        </p:spPr>
      </p:pic>
      <p:sp>
        <p:nvSpPr>
          <p:cNvPr id="10" name="Cím 1"/>
          <p:cNvSpPr>
            <a:spLocks noGrp="1"/>
          </p:cNvSpPr>
          <p:nvPr>
            <p:ph type="title"/>
          </p:nvPr>
        </p:nvSpPr>
        <p:spPr>
          <a:xfrm>
            <a:off x="0" y="0"/>
            <a:ext cx="9144000" cy="439718"/>
          </a:xfrm>
        </p:spPr>
        <p:txBody>
          <a:bodyPr>
            <a:noAutofit/>
          </a:bodyPr>
          <a:lstStyle/>
          <a:p>
            <a:pPr algn="l">
              <a:spcBef>
                <a:spcPct val="20000"/>
              </a:spcBef>
            </a:pP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Elrendezés vezérlők</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Control</a:t>
            </a: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 hozzáadása kódból</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214282" y="571480"/>
            <a:ext cx="8229600" cy="5643602"/>
          </a:xfrm>
        </p:spPr>
        <p:txBody>
          <a:bodyPr>
            <a:normAutofit/>
          </a:bodyPr>
          <a:lstStyle/>
          <a:p>
            <a:pPr marL="514350" indent="-514350" algn="just">
              <a:buNone/>
            </a:pPr>
            <a:r>
              <a:rPr lang="hu-HU" sz="2800" dirty="0" smtClean="0">
                <a:solidFill>
                  <a:schemeClr val="bg1">
                    <a:lumMod val="95000"/>
                  </a:schemeClr>
                </a:solidFill>
              </a:rPr>
              <a:t>	Az elrendezés vezérlőknek van egy </a:t>
            </a:r>
            <a:r>
              <a:rPr lang="hu-HU" sz="2800" i="1" dirty="0" err="1" smtClean="0">
                <a:solidFill>
                  <a:schemeClr val="bg1">
                    <a:lumMod val="95000"/>
                  </a:schemeClr>
                </a:solidFill>
              </a:rPr>
              <a:t>Children</a:t>
            </a:r>
            <a:r>
              <a:rPr lang="hu-HU" sz="2800" dirty="0" smtClean="0">
                <a:solidFill>
                  <a:schemeClr val="bg1">
                    <a:lumMod val="95000"/>
                  </a:schemeClr>
                </a:solidFill>
              </a:rPr>
              <a:t> </a:t>
            </a:r>
            <a:r>
              <a:rPr lang="hu-HU" sz="2800" dirty="0" err="1" smtClean="0">
                <a:solidFill>
                  <a:schemeClr val="bg1">
                    <a:lumMod val="95000"/>
                  </a:schemeClr>
                </a:solidFill>
              </a:rPr>
              <a:t>propertyje</a:t>
            </a:r>
            <a:r>
              <a:rPr lang="hu-HU" sz="2800" dirty="0" smtClean="0">
                <a:solidFill>
                  <a:schemeClr val="bg1">
                    <a:lumMod val="95000"/>
                  </a:schemeClr>
                </a:solidFill>
              </a:rPr>
              <a:t> aminek a segítségével kódból elérhetjük a </a:t>
            </a:r>
            <a:r>
              <a:rPr lang="hu-HU" sz="2800" dirty="0" err="1" smtClean="0">
                <a:solidFill>
                  <a:schemeClr val="bg1">
                    <a:lumMod val="95000"/>
                  </a:schemeClr>
                </a:solidFill>
              </a:rPr>
              <a:t>container</a:t>
            </a:r>
            <a:r>
              <a:rPr lang="hu-HU" sz="2800" dirty="0" smtClean="0">
                <a:solidFill>
                  <a:schemeClr val="bg1">
                    <a:lumMod val="95000"/>
                  </a:schemeClr>
                </a:solidFill>
              </a:rPr>
              <a:t> elmeit. </a:t>
            </a:r>
          </a:p>
          <a:p>
            <a:pPr marL="514350" indent="-514350" algn="just">
              <a:buNone/>
            </a:pPr>
            <a:endParaRPr lang="hu-HU" sz="2800" dirty="0" smtClean="0">
              <a:solidFill>
                <a:schemeClr val="bg1">
                  <a:lumMod val="95000"/>
                </a:schemeClr>
              </a:solidFill>
            </a:endParaRPr>
          </a:p>
          <a:p>
            <a:pPr marL="514350" indent="-514350" algn="just">
              <a:buNone/>
            </a:pPr>
            <a:r>
              <a:rPr lang="hu-HU" sz="2800" dirty="0" smtClean="0">
                <a:solidFill>
                  <a:schemeClr val="bg1">
                    <a:lumMod val="95000"/>
                  </a:schemeClr>
                </a:solidFill>
              </a:rPr>
              <a:t>	Letudjuk kérdezni az adott indexű elemet.</a:t>
            </a:r>
          </a:p>
          <a:p>
            <a:pPr marL="514350" indent="-514350" algn="just">
              <a:buNone/>
            </a:pPr>
            <a:endParaRPr lang="hu-HU" sz="2800" dirty="0" smtClean="0">
              <a:solidFill>
                <a:schemeClr val="bg1">
                  <a:lumMod val="95000"/>
                </a:schemeClr>
              </a:solidFill>
            </a:endParaRPr>
          </a:p>
          <a:p>
            <a:pPr marL="514350" indent="-514350" algn="just">
              <a:buNone/>
            </a:pPr>
            <a:r>
              <a:rPr lang="hu-HU" sz="2800" dirty="0" smtClean="0">
                <a:solidFill>
                  <a:schemeClr val="bg1">
                    <a:lumMod val="95000"/>
                  </a:schemeClr>
                </a:solidFill>
              </a:rPr>
              <a:t>	Új elemet is hozzá adhatunk.</a:t>
            </a:r>
          </a:p>
          <a:p>
            <a:pPr marL="514350" indent="-514350" algn="just">
              <a:buNone/>
            </a:pPr>
            <a:endParaRPr lang="hu-HU" sz="2800" dirty="0" smtClean="0">
              <a:solidFill>
                <a:schemeClr val="bg1">
                  <a:lumMod val="95000"/>
                </a:schemeClr>
              </a:solidFill>
            </a:endParaRPr>
          </a:p>
          <a:p>
            <a:pPr marL="514350" indent="-514350" algn="just">
              <a:buNone/>
            </a:pPr>
            <a:r>
              <a:rPr lang="hu-HU" sz="2800" dirty="0" smtClean="0">
                <a:solidFill>
                  <a:schemeClr val="bg1">
                    <a:lumMod val="95000"/>
                  </a:schemeClr>
                </a:solidFill>
              </a:rPr>
              <a:t>	Vagy épp törölhetjük</a:t>
            </a:r>
          </a:p>
        </p:txBody>
      </p:sp>
      <p:sp>
        <p:nvSpPr>
          <p:cNvPr id="4" name="Szövegdoboz 3"/>
          <p:cNvSpPr txBox="1"/>
          <p:nvPr/>
        </p:nvSpPr>
        <p:spPr>
          <a:xfrm>
            <a:off x="785786" y="2928934"/>
            <a:ext cx="3357586" cy="523220"/>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400" dirty="0" smtClean="0"/>
              <a:t> </a:t>
            </a:r>
            <a:r>
              <a:rPr lang="hu-HU" sz="1400" dirty="0" err="1" smtClean="0">
                <a:solidFill>
                  <a:srgbClr val="2B91AF"/>
                </a:solidFill>
              </a:rPr>
              <a:t>Button</a:t>
            </a:r>
            <a:r>
              <a:rPr lang="hu-HU" sz="1400" dirty="0" smtClean="0">
                <a:solidFill>
                  <a:srgbClr val="2B91AF"/>
                </a:solidFill>
              </a:rPr>
              <a:t> </a:t>
            </a:r>
            <a:r>
              <a:rPr lang="hu-HU" sz="1400" dirty="0" err="1" smtClean="0">
                <a:solidFill>
                  <a:schemeClr val="tx1"/>
                </a:solidFill>
              </a:rPr>
              <a:t>aButton</a:t>
            </a:r>
            <a:r>
              <a:rPr lang="hu-HU" sz="1400" dirty="0" smtClean="0">
                <a:solidFill>
                  <a:schemeClr val="tx1"/>
                </a:solidFill>
              </a:rPr>
              <a:t>;</a:t>
            </a:r>
          </a:p>
          <a:p>
            <a:r>
              <a:rPr lang="hu-HU" sz="1400" dirty="0" err="1" smtClean="0">
                <a:solidFill>
                  <a:schemeClr val="tx1"/>
                </a:solidFill>
              </a:rPr>
              <a:t>aButton</a:t>
            </a:r>
            <a:r>
              <a:rPr lang="hu-HU" sz="1400" dirty="0" smtClean="0">
                <a:solidFill>
                  <a:schemeClr val="tx1"/>
                </a:solidFill>
              </a:rPr>
              <a:t> = (</a:t>
            </a:r>
            <a:r>
              <a:rPr lang="hu-HU" sz="1400" dirty="0" err="1" smtClean="0">
                <a:solidFill>
                  <a:srgbClr val="2B91AF"/>
                </a:solidFill>
              </a:rPr>
              <a:t>Button</a:t>
            </a:r>
            <a:r>
              <a:rPr lang="hu-HU" sz="1400" dirty="0" smtClean="0">
                <a:solidFill>
                  <a:schemeClr val="tx1"/>
                </a:solidFill>
              </a:rPr>
              <a:t>)grid1.Children[3];</a:t>
            </a:r>
          </a:p>
        </p:txBody>
      </p:sp>
      <p:sp>
        <p:nvSpPr>
          <p:cNvPr id="5" name="Szövegdoboz 4"/>
          <p:cNvSpPr txBox="1"/>
          <p:nvPr/>
        </p:nvSpPr>
        <p:spPr>
          <a:xfrm>
            <a:off x="785786" y="3977350"/>
            <a:ext cx="3357586" cy="523220"/>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400" dirty="0" smtClean="0"/>
              <a:t> </a:t>
            </a:r>
            <a:r>
              <a:rPr lang="hu-HU" sz="1400" dirty="0" err="1" smtClean="0">
                <a:solidFill>
                  <a:srgbClr val="2B91AF"/>
                </a:solidFill>
              </a:rPr>
              <a:t>Button</a:t>
            </a:r>
            <a:r>
              <a:rPr lang="hu-HU" sz="1400" dirty="0" smtClean="0">
                <a:solidFill>
                  <a:srgbClr val="2B91AF"/>
                </a:solidFill>
              </a:rPr>
              <a:t> </a:t>
            </a:r>
            <a:r>
              <a:rPr lang="hu-HU" sz="1400" dirty="0" err="1" smtClean="0">
                <a:solidFill>
                  <a:schemeClr val="tx1"/>
                </a:solidFill>
              </a:rPr>
              <a:t>aButton</a:t>
            </a:r>
            <a:r>
              <a:rPr lang="hu-HU" sz="1400" dirty="0" smtClean="0">
                <a:solidFill>
                  <a:srgbClr val="2B91AF"/>
                </a:solidFill>
              </a:rPr>
              <a:t> </a:t>
            </a:r>
            <a:r>
              <a:rPr lang="hu-HU" sz="1400" dirty="0" smtClean="0">
                <a:solidFill>
                  <a:schemeClr val="tx1"/>
                </a:solidFill>
              </a:rPr>
              <a:t>=</a:t>
            </a:r>
            <a:r>
              <a:rPr lang="hu-HU" sz="1400" dirty="0" smtClean="0">
                <a:solidFill>
                  <a:srgbClr val="2B91AF"/>
                </a:solidFill>
              </a:rPr>
              <a:t> </a:t>
            </a:r>
            <a:r>
              <a:rPr lang="hu-HU" sz="1400" dirty="0" err="1" smtClean="0">
                <a:solidFill>
                  <a:srgbClr val="0000FF"/>
                </a:solidFill>
              </a:rPr>
              <a:t>new</a:t>
            </a:r>
            <a:r>
              <a:rPr lang="hu-HU" sz="1400" dirty="0" smtClean="0">
                <a:solidFill>
                  <a:srgbClr val="0000FF"/>
                </a:solidFill>
              </a:rPr>
              <a:t> </a:t>
            </a:r>
            <a:r>
              <a:rPr lang="hu-HU" sz="1400" dirty="0" err="1" smtClean="0">
                <a:solidFill>
                  <a:srgbClr val="2B91AF"/>
                </a:solidFill>
              </a:rPr>
              <a:t>Button</a:t>
            </a:r>
            <a:r>
              <a:rPr lang="hu-HU" sz="1400" dirty="0" smtClean="0">
                <a:solidFill>
                  <a:schemeClr val="tx1"/>
                </a:solidFill>
              </a:rPr>
              <a:t>();</a:t>
            </a:r>
          </a:p>
          <a:p>
            <a:r>
              <a:rPr lang="hu-HU" sz="1400" dirty="0" smtClean="0">
                <a:solidFill>
                  <a:schemeClr val="tx1"/>
                </a:solidFill>
              </a:rPr>
              <a:t>grid1.Children.Add(</a:t>
            </a:r>
            <a:r>
              <a:rPr lang="hu-HU" sz="1400" dirty="0" err="1" smtClean="0">
                <a:solidFill>
                  <a:schemeClr val="tx1"/>
                </a:solidFill>
              </a:rPr>
              <a:t>aButton</a:t>
            </a:r>
            <a:r>
              <a:rPr lang="hu-HU" sz="1400" dirty="0" smtClean="0">
                <a:solidFill>
                  <a:schemeClr val="tx1"/>
                </a:solidFill>
              </a:rPr>
              <a:t>);</a:t>
            </a:r>
          </a:p>
        </p:txBody>
      </p:sp>
      <p:sp>
        <p:nvSpPr>
          <p:cNvPr id="6" name="Szövegdoboz 5"/>
          <p:cNvSpPr txBox="1"/>
          <p:nvPr/>
        </p:nvSpPr>
        <p:spPr>
          <a:xfrm>
            <a:off x="785786" y="5072074"/>
            <a:ext cx="3357586" cy="523220"/>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400" dirty="0" smtClean="0"/>
              <a:t>grid1.Children.Remove(</a:t>
            </a:r>
            <a:r>
              <a:rPr lang="hu-HU" sz="1400" dirty="0" err="1" smtClean="0"/>
              <a:t>aButton</a:t>
            </a:r>
            <a:r>
              <a:rPr lang="hu-HU" sz="1400" dirty="0" smtClean="0"/>
              <a:t>);</a:t>
            </a:r>
          </a:p>
          <a:p>
            <a:r>
              <a:rPr lang="hu-HU" sz="1400" dirty="0" smtClean="0"/>
              <a:t>grid1.Children.RemoveAt(3);</a:t>
            </a:r>
            <a:endParaRPr lang="hu-HU" sz="1400" dirty="0" smtClean="0">
              <a:solidFill>
                <a:schemeClr val="tx1"/>
              </a:solidFill>
            </a:endParaRPr>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Aligning</a:t>
            </a: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 </a:t>
            </a: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Content</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214282" y="571480"/>
            <a:ext cx="8229600" cy="2714644"/>
          </a:xfrm>
        </p:spPr>
        <p:txBody>
          <a:bodyPr>
            <a:normAutofit/>
          </a:bodyPr>
          <a:lstStyle/>
          <a:p>
            <a:pPr marL="514350" indent="-514350" algn="just">
              <a:buNone/>
            </a:pPr>
            <a:r>
              <a:rPr lang="hu-HU" sz="2800" dirty="0" smtClean="0">
                <a:solidFill>
                  <a:schemeClr val="bg1">
                    <a:lumMod val="95000"/>
                  </a:schemeClr>
                </a:solidFill>
              </a:rPr>
              <a:t>	Tervezési időben gyakori igény az, hogy a kontrolokat egymáshoz képest próbáljuk igazítani. A Visual </a:t>
            </a:r>
            <a:r>
              <a:rPr lang="hu-HU" sz="2800" dirty="0" err="1" smtClean="0">
                <a:solidFill>
                  <a:schemeClr val="bg1">
                    <a:lumMod val="95000"/>
                  </a:schemeClr>
                </a:solidFill>
              </a:rPr>
              <a:t>Studio</a:t>
            </a:r>
            <a:r>
              <a:rPr lang="hu-HU" sz="2800" dirty="0" smtClean="0">
                <a:solidFill>
                  <a:schemeClr val="bg1">
                    <a:lumMod val="95000"/>
                  </a:schemeClr>
                </a:solidFill>
              </a:rPr>
              <a:t> segítségünkre van ebben, hisz a </a:t>
            </a:r>
            <a:r>
              <a:rPr lang="hu-HU" sz="2800" dirty="0" err="1" smtClean="0">
                <a:solidFill>
                  <a:schemeClr val="bg1">
                    <a:lumMod val="95000"/>
                  </a:schemeClr>
                </a:solidFill>
              </a:rPr>
              <a:t>Snaplineok</a:t>
            </a:r>
            <a:r>
              <a:rPr lang="hu-HU" sz="2800" dirty="0" smtClean="0">
                <a:solidFill>
                  <a:schemeClr val="bg1">
                    <a:lumMod val="95000"/>
                  </a:schemeClr>
                </a:solidFill>
              </a:rPr>
              <a:t> segítségével egymáshoz, tartalomhoz (vagy épp a </a:t>
            </a:r>
            <a:r>
              <a:rPr lang="hu-HU" sz="2800" dirty="0" err="1" smtClean="0">
                <a:solidFill>
                  <a:schemeClr val="bg1">
                    <a:lumMod val="95000"/>
                  </a:schemeClr>
                </a:solidFill>
              </a:rPr>
              <a:t>container</a:t>
            </a:r>
            <a:r>
              <a:rPr lang="hu-HU" sz="2800" dirty="0" smtClean="0">
                <a:solidFill>
                  <a:schemeClr val="bg1">
                    <a:lumMod val="95000"/>
                  </a:schemeClr>
                </a:solidFill>
              </a:rPr>
              <a:t> széleihez) tudjuk igazítani a kontrolokat.</a:t>
            </a:r>
          </a:p>
        </p:txBody>
      </p:sp>
      <p:pic>
        <p:nvPicPr>
          <p:cNvPr id="1026" name="Picture 2"/>
          <p:cNvPicPr>
            <a:picLocks noChangeAspect="1" noChangeArrowheads="1"/>
          </p:cNvPicPr>
          <p:nvPr/>
        </p:nvPicPr>
        <p:blipFill>
          <a:blip r:embed="rId2" cstate="print"/>
          <a:srcRect/>
          <a:stretch>
            <a:fillRect/>
          </a:stretch>
        </p:blipFill>
        <p:spPr bwMode="auto">
          <a:xfrm>
            <a:off x="142844" y="3500438"/>
            <a:ext cx="2914650" cy="2914650"/>
          </a:xfrm>
          <a:prstGeom prst="rect">
            <a:avLst/>
          </a:prstGeom>
          <a:noFill/>
          <a:ln w="9525">
            <a:noFill/>
            <a:miter lim="800000"/>
            <a:headEnd/>
            <a:tailEnd/>
          </a:ln>
          <a:effectLst>
            <a:softEdge rad="31750"/>
          </a:effectLst>
        </p:spPr>
      </p:pic>
      <p:pic>
        <p:nvPicPr>
          <p:cNvPr id="1027" name="Picture 3"/>
          <p:cNvPicPr>
            <a:picLocks noChangeAspect="1" noChangeArrowheads="1"/>
          </p:cNvPicPr>
          <p:nvPr/>
        </p:nvPicPr>
        <p:blipFill>
          <a:blip r:embed="rId3" cstate="print"/>
          <a:srcRect/>
          <a:stretch>
            <a:fillRect/>
          </a:stretch>
        </p:blipFill>
        <p:spPr bwMode="auto">
          <a:xfrm>
            <a:off x="3143240" y="3500438"/>
            <a:ext cx="2943225" cy="2905125"/>
          </a:xfrm>
          <a:prstGeom prst="rect">
            <a:avLst/>
          </a:prstGeom>
          <a:noFill/>
          <a:ln w="9525">
            <a:noFill/>
            <a:miter lim="800000"/>
            <a:headEnd/>
            <a:tailEnd/>
          </a:ln>
          <a:effectLst>
            <a:softEdge rad="31750"/>
          </a:effectLst>
        </p:spPr>
      </p:pic>
      <p:pic>
        <p:nvPicPr>
          <p:cNvPr id="1028" name="Picture 4"/>
          <p:cNvPicPr>
            <a:picLocks noChangeAspect="1" noChangeArrowheads="1"/>
          </p:cNvPicPr>
          <p:nvPr/>
        </p:nvPicPr>
        <p:blipFill>
          <a:blip r:embed="rId4" cstate="print"/>
          <a:srcRect/>
          <a:stretch>
            <a:fillRect/>
          </a:stretch>
        </p:blipFill>
        <p:spPr bwMode="auto">
          <a:xfrm>
            <a:off x="6143636" y="3500438"/>
            <a:ext cx="2933700" cy="2952750"/>
          </a:xfrm>
          <a:prstGeom prst="rect">
            <a:avLst/>
          </a:prstGeom>
          <a:noFill/>
          <a:ln w="9525">
            <a:noFill/>
            <a:miter lim="800000"/>
            <a:headEnd/>
            <a:tailEnd/>
          </a:ln>
          <a:effectLst>
            <a:softEdge rad="31750"/>
          </a:effectLst>
        </p:spPr>
      </p:pic>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2" descr="title-slide-lines-grey_BIG.png"/>
          <p:cNvPicPr>
            <a:picLocks noChangeAspect="1"/>
          </p:cNvPicPr>
          <p:nvPr/>
        </p:nvPicPr>
        <p:blipFill>
          <a:blip r:embed="rId3" cstate="print">
            <a:lum bright="10000" contrast="-30000"/>
          </a:blip>
          <a:srcRect/>
          <a:stretch>
            <a:fillRect/>
          </a:stretch>
        </p:blipFill>
        <p:spPr bwMode="auto">
          <a:xfrm rot="10800000">
            <a:off x="0" y="0"/>
            <a:ext cx="5969000" cy="6858000"/>
          </a:xfrm>
          <a:prstGeom prst="rect">
            <a:avLst/>
          </a:prstGeom>
          <a:noFill/>
          <a:ln w="9525">
            <a:noFill/>
            <a:miter lim="800000"/>
            <a:headEnd/>
            <a:tailEnd/>
          </a:ln>
        </p:spPr>
      </p:pic>
      <p:sp>
        <p:nvSpPr>
          <p:cNvPr id="4" name="Cím 1"/>
          <p:cNvSpPr txBox="1">
            <a:spLocks/>
          </p:cNvSpPr>
          <p:nvPr/>
        </p:nvSpPr>
        <p:spPr>
          <a:xfrm>
            <a:off x="4572000" y="3286124"/>
            <a:ext cx="3971924"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hu-HU" sz="6600" b="1" i="1" u="none" strike="noStrike" kern="1200" cap="none" spc="50" normalizeH="0" baseline="0" noProof="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uLnTx/>
                <a:uFillTx/>
                <a:latin typeface="+mj-lt"/>
                <a:ea typeface="+mj-ea"/>
                <a:cs typeface="+mj-cs"/>
              </a:rPr>
              <a:t>Lab’s</a:t>
            </a:r>
            <a:endParaRPr kumimoji="0" lang="hu-HU" sz="6600" b="1" i="1" u="none" strike="noStrike" kern="1200" cap="none" spc="50" normalizeH="0" baseline="0" noProof="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2" descr="title-slide-lines-grey_BIG.png"/>
          <p:cNvPicPr>
            <a:picLocks noChangeAspect="1"/>
          </p:cNvPicPr>
          <p:nvPr/>
        </p:nvPicPr>
        <p:blipFill>
          <a:blip r:embed="rId2" cstate="print">
            <a:lum bright="10000" contrast="-30000"/>
          </a:blip>
          <a:srcRect/>
          <a:stretch>
            <a:fillRect/>
          </a:stretch>
        </p:blipFill>
        <p:spPr bwMode="auto">
          <a:xfrm rot="10800000">
            <a:off x="0" y="0"/>
            <a:ext cx="5969000" cy="6858000"/>
          </a:xfrm>
          <a:prstGeom prst="rect">
            <a:avLst/>
          </a:prstGeom>
          <a:noFill/>
          <a:ln w="9525">
            <a:noFill/>
            <a:miter lim="800000"/>
            <a:headEnd/>
            <a:tailEnd/>
          </a:ln>
        </p:spPr>
      </p:pic>
      <p:pic>
        <p:nvPicPr>
          <p:cNvPr id="5" name="Picture 5" descr="YPOP_logo_magyar_alul"/>
          <p:cNvPicPr>
            <a:picLocks noChangeAspect="1" noChangeArrowheads="1"/>
          </p:cNvPicPr>
          <p:nvPr/>
        </p:nvPicPr>
        <p:blipFill>
          <a:blip r:embed="rId3" cstate="print"/>
          <a:srcRect/>
          <a:stretch>
            <a:fillRect/>
          </a:stretch>
        </p:blipFill>
        <p:spPr bwMode="auto">
          <a:xfrm>
            <a:off x="1428728" y="2324101"/>
            <a:ext cx="6913563" cy="1319213"/>
          </a:xfrm>
          <a:prstGeom prst="rect">
            <a:avLst/>
          </a:prstGeom>
          <a:noFill/>
        </p:spPr>
      </p:pic>
      <p:sp>
        <p:nvSpPr>
          <p:cNvPr id="7" name="Text Box 6"/>
          <p:cNvSpPr txBox="1">
            <a:spLocks noChangeArrowheads="1"/>
          </p:cNvSpPr>
          <p:nvPr/>
        </p:nvSpPr>
        <p:spPr bwMode="auto">
          <a:xfrm>
            <a:off x="285720" y="6396335"/>
            <a:ext cx="8532812" cy="461665"/>
          </a:xfrm>
          <a:prstGeom prst="rect">
            <a:avLst/>
          </a:prstGeom>
          <a:noFill/>
          <a:ln w="12700" cap="flat" cmpd="sng" algn="ctr">
            <a:noFill/>
            <a:prstDash val="solid"/>
            <a:miter lim="800000"/>
            <a:headEnd type="none" w="sm" len="sm"/>
            <a:tailEnd type="none" w="sm" len="sm"/>
          </a:ln>
          <a:effectLst/>
        </p:spPr>
        <p:txBody>
          <a:bodyPr vert="horz" wrap="square" lIns="91440" tIns="45720" rIns="91440" bIns="45720" anchor="t" compatLnSpc="1">
            <a:spAutoFit/>
          </a:bodyPr>
          <a:lstStyle/>
          <a:p>
            <a:pPr algn="ctr" eaLnBrk="0" fontAlgn="base" hangingPunct="0">
              <a:spcBef>
                <a:spcPct val="0"/>
              </a:spcBef>
              <a:spcAft>
                <a:spcPct val="0"/>
              </a:spcAft>
            </a:pPr>
            <a:r>
              <a:rPr lang="en-US" sz="600" dirty="0">
                <a:solidFill>
                  <a:schemeClr val="bg1">
                    <a:lumMod val="50000"/>
                  </a:schemeClr>
                </a:solidFill>
                <a:latin typeface="Segoe"/>
                <a:cs typeface="Arial"/>
              </a:rPr>
              <a:t>© </a:t>
            </a:r>
            <a:r>
              <a:rPr lang="en-US" sz="600" dirty="0" smtClean="0">
                <a:solidFill>
                  <a:schemeClr val="bg1">
                    <a:lumMod val="50000"/>
                  </a:schemeClr>
                </a:solidFill>
                <a:latin typeface="Segoe"/>
                <a:cs typeface="Arial"/>
              </a:rPr>
              <a:t>200</a:t>
            </a:r>
            <a:r>
              <a:rPr lang="hu-HU" sz="600" dirty="0" smtClean="0">
                <a:solidFill>
                  <a:schemeClr val="bg1">
                    <a:lumMod val="50000"/>
                  </a:schemeClr>
                </a:solidFill>
                <a:latin typeface="Segoe"/>
                <a:cs typeface="Arial"/>
              </a:rPr>
              <a:t>9</a:t>
            </a:r>
            <a:r>
              <a:rPr lang="en-US" sz="600" dirty="0" smtClean="0">
                <a:solidFill>
                  <a:schemeClr val="bg1">
                    <a:lumMod val="50000"/>
                  </a:schemeClr>
                </a:solidFill>
                <a:latin typeface="Segoe"/>
                <a:cs typeface="Arial"/>
              </a:rPr>
              <a:t> </a:t>
            </a:r>
            <a:r>
              <a:rPr lang="en-US" sz="600" dirty="0">
                <a:solidFill>
                  <a:schemeClr val="bg1">
                    <a:lumMod val="50000"/>
                  </a:schemeClr>
                </a:solidFill>
                <a:latin typeface="Segoe"/>
                <a:cs typeface="Arial"/>
              </a:rPr>
              <a:t>Microsoft Corporation. All rights reserved. Microsoft, Windows, Windows Vista and other product names are or may be registered trademarks and/or trademarks in the U.S. and/or other countries.</a:t>
            </a:r>
            <a:endParaRPr lang="hu-HU" sz="1600" dirty="0">
              <a:solidFill>
                <a:schemeClr val="bg1">
                  <a:lumMod val="50000"/>
                </a:schemeClr>
              </a:solidFill>
            </a:endParaRPr>
          </a:p>
          <a:p>
            <a:pPr algn="ctr" eaLnBrk="0" fontAlgn="base" hangingPunct="0">
              <a:spcBef>
                <a:spcPct val="0"/>
              </a:spcBef>
              <a:spcAft>
                <a:spcPct val="0"/>
              </a:spcAft>
            </a:pPr>
            <a:r>
              <a:rPr lang="en-US" sz="600" dirty="0">
                <a:solidFill>
                  <a:schemeClr val="bg1">
                    <a:lumMod val="50000"/>
                  </a:schemeClr>
                </a:solidFill>
                <a:latin typeface="Segoe"/>
                <a:cs typeface="Aria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600" dirty="0">
                <a:solidFill>
                  <a:schemeClr val="bg1">
                    <a:lumMod val="50000"/>
                  </a:schemeClr>
                </a:solidFill>
                <a:latin typeface="Segoe"/>
                <a:cs typeface="Arial"/>
              </a:rPr>
            </a:br>
            <a:r>
              <a:rPr lang="en-US" sz="600" dirty="0">
                <a:solidFill>
                  <a:schemeClr val="bg1">
                    <a:lumMod val="50000"/>
                  </a:schemeClr>
                </a:solidFill>
                <a:latin typeface="Segoe"/>
                <a:cs typeface="Arial"/>
              </a:rPr>
              <a:t>MICROSOFT MAKES NO WARRANTIES, EXPRESS, IMPLIED OR STATUTORY, AS TO THE INFORMATION IN THIS PRESENTATION.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Label</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500034" y="500042"/>
            <a:ext cx="8229600" cy="5500726"/>
          </a:xfrm>
        </p:spPr>
        <p:txBody>
          <a:bodyPr>
            <a:normAutofit/>
          </a:bodyPr>
          <a:lstStyle/>
          <a:p>
            <a:pPr algn="just">
              <a:buNone/>
            </a:pPr>
            <a:r>
              <a:rPr lang="hu-HU" dirty="0" smtClean="0">
                <a:solidFill>
                  <a:schemeClr val="bg1">
                    <a:lumMod val="95000"/>
                  </a:schemeClr>
                </a:solidFill>
              </a:rPr>
              <a:t>	A legegyszerűbb WPF kontrol.</a:t>
            </a:r>
          </a:p>
          <a:p>
            <a:pPr algn="just">
              <a:buNone/>
            </a:pPr>
            <a:r>
              <a:rPr lang="hu-HU" dirty="0" smtClean="0">
                <a:solidFill>
                  <a:schemeClr val="bg1">
                    <a:lumMod val="95000"/>
                  </a:schemeClr>
                </a:solidFill>
              </a:rPr>
              <a:t>	Elsődleges szöveg megjelenítő kontrol.</a:t>
            </a:r>
          </a:p>
          <a:p>
            <a:pPr algn="just">
              <a:buNone/>
            </a:pPr>
            <a:endParaRPr lang="hu-HU" dirty="0" smtClean="0">
              <a:solidFill>
                <a:schemeClr val="bg1">
                  <a:lumMod val="95000"/>
                </a:schemeClr>
              </a:solidFill>
            </a:endParaRPr>
          </a:p>
          <a:p>
            <a:pPr algn="just">
              <a:buNone/>
            </a:pPr>
            <a:r>
              <a:rPr lang="hu-HU" dirty="0" smtClean="0">
                <a:solidFill>
                  <a:schemeClr val="bg1">
                    <a:lumMod val="95000"/>
                  </a:schemeClr>
                </a:solidFill>
              </a:rPr>
              <a:t>	A </a:t>
            </a:r>
            <a:r>
              <a:rPr lang="hu-HU" dirty="0" err="1" smtClean="0">
                <a:solidFill>
                  <a:schemeClr val="bg1">
                    <a:lumMod val="95000"/>
                  </a:schemeClr>
                </a:solidFill>
              </a:rPr>
              <a:t>Label</a:t>
            </a:r>
            <a:r>
              <a:rPr lang="hu-HU" dirty="0" smtClean="0">
                <a:solidFill>
                  <a:schemeClr val="bg1">
                    <a:lumMod val="95000"/>
                  </a:schemeClr>
                </a:solidFill>
              </a:rPr>
              <a:t> támogatja a </a:t>
            </a:r>
            <a:r>
              <a:rPr lang="hu-HU" dirty="0" err="1" smtClean="0">
                <a:solidFill>
                  <a:schemeClr val="bg1">
                    <a:lumMod val="95000"/>
                  </a:schemeClr>
                </a:solidFill>
              </a:rPr>
              <a:t>Menomonic</a:t>
            </a:r>
            <a:r>
              <a:rPr lang="hu-HU" dirty="0" smtClean="0">
                <a:solidFill>
                  <a:schemeClr val="bg1">
                    <a:lumMod val="95000"/>
                  </a:schemeClr>
                </a:solidFill>
              </a:rPr>
              <a:t> –</a:t>
            </a:r>
            <a:r>
              <a:rPr lang="hu-HU" dirty="0" err="1" smtClean="0">
                <a:solidFill>
                  <a:schemeClr val="bg1">
                    <a:lumMod val="95000"/>
                  </a:schemeClr>
                </a:solidFill>
              </a:rPr>
              <a:t>okat</a:t>
            </a:r>
            <a:r>
              <a:rPr lang="hu-HU" dirty="0" smtClean="0">
                <a:solidFill>
                  <a:schemeClr val="bg1">
                    <a:lumMod val="95000"/>
                  </a:schemeClr>
                </a:solidFill>
              </a:rPr>
              <a:t>. Így az ALT + </a:t>
            </a:r>
            <a:r>
              <a:rPr lang="hu-HU" sz="2400" i="1" dirty="0" smtClean="0">
                <a:solidFill>
                  <a:schemeClr val="bg1">
                    <a:lumMod val="95000"/>
                  </a:schemeClr>
                </a:solidFill>
              </a:rPr>
              <a:t>(Meghatározott karakter)</a:t>
            </a:r>
            <a:r>
              <a:rPr lang="hu-HU" dirty="0" smtClean="0">
                <a:solidFill>
                  <a:schemeClr val="bg1">
                    <a:lumMod val="95000"/>
                  </a:schemeClr>
                </a:solidFill>
              </a:rPr>
              <a:t>  segítségével egyszerűbben navigálhatunk.</a:t>
            </a:r>
          </a:p>
          <a:p>
            <a:pPr algn="just">
              <a:buNone/>
            </a:pPr>
            <a:r>
              <a:rPr lang="hu-HU" dirty="0" smtClean="0">
                <a:solidFill>
                  <a:schemeClr val="bg1">
                    <a:lumMod val="95000"/>
                  </a:schemeClr>
                </a:solidFill>
              </a:rPr>
              <a:t>	Jelölése </a:t>
            </a:r>
            <a:r>
              <a:rPr lang="hu-HU" b="1" dirty="0" smtClean="0">
                <a:solidFill>
                  <a:schemeClr val="bg2">
                    <a:lumMod val="75000"/>
                  </a:schemeClr>
                </a:solidFill>
                <a:effectLst>
                  <a:outerShdw blurRad="38100" dist="38100" dir="2700000" algn="tl">
                    <a:srgbClr val="000000">
                      <a:alpha val="43137"/>
                    </a:srgbClr>
                  </a:outerShdw>
                </a:effectLst>
              </a:rPr>
              <a:t>_</a:t>
            </a:r>
            <a:r>
              <a:rPr lang="hu-HU" dirty="0" smtClean="0">
                <a:solidFill>
                  <a:schemeClr val="bg1">
                    <a:lumMod val="95000"/>
                  </a:schemeClr>
                </a:solidFill>
              </a:rPr>
              <a:t> jellel</a:t>
            </a:r>
          </a:p>
          <a:p>
            <a:pPr algn="just">
              <a:buNone/>
            </a:pPr>
            <a:r>
              <a:rPr lang="hu-HU" dirty="0" smtClean="0">
                <a:solidFill>
                  <a:schemeClr val="bg1">
                    <a:lumMod val="95000"/>
                  </a:schemeClr>
                </a:solidFill>
              </a:rPr>
              <a:t>	</a:t>
            </a:r>
            <a:r>
              <a:rPr lang="hu-HU" dirty="0" err="1" smtClean="0">
                <a:solidFill>
                  <a:schemeClr val="bg1">
                    <a:lumMod val="95000"/>
                  </a:schemeClr>
                </a:solidFill>
              </a:rPr>
              <a:t>Binding</a:t>
            </a:r>
            <a:r>
              <a:rPr lang="hu-HU" dirty="0" smtClean="0">
                <a:solidFill>
                  <a:schemeClr val="bg1">
                    <a:lumMod val="95000"/>
                  </a:schemeClr>
                </a:solidFill>
              </a:rPr>
              <a:t> meghatározása szükséges!</a:t>
            </a:r>
          </a:p>
          <a:p>
            <a:pPr>
              <a:buNone/>
            </a:pPr>
            <a:r>
              <a:rPr lang="hu-HU" dirty="0" smtClean="0">
                <a:solidFill>
                  <a:schemeClr val="bg1">
                    <a:lumMod val="95000"/>
                  </a:schemeClr>
                </a:solidFill>
              </a:rPr>
              <a:t>	</a:t>
            </a:r>
          </a:p>
          <a:p>
            <a:pPr>
              <a:buNone/>
            </a:pPr>
            <a:endParaRPr lang="hu-HU" dirty="0">
              <a:solidFill>
                <a:schemeClr val="bg1">
                  <a:lumMod val="95000"/>
                </a:schemeClr>
              </a:solidFill>
            </a:endParaRPr>
          </a:p>
        </p:txBody>
      </p:sp>
      <p:sp>
        <p:nvSpPr>
          <p:cNvPr id="5" name="Szövegdoboz 4"/>
          <p:cNvSpPr txBox="1"/>
          <p:nvPr/>
        </p:nvSpPr>
        <p:spPr>
          <a:xfrm>
            <a:off x="928662" y="1763901"/>
            <a:ext cx="4929222" cy="307777"/>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en-US" sz="1400" dirty="0" smtClean="0">
                <a:solidFill>
                  <a:srgbClr val="0000FF"/>
                </a:solidFill>
              </a:rPr>
              <a:t>&lt;</a:t>
            </a:r>
            <a:r>
              <a:rPr lang="en-US" sz="1400" dirty="0" smtClean="0">
                <a:solidFill>
                  <a:srgbClr val="A31515"/>
                </a:solidFill>
              </a:rPr>
              <a:t>Label</a:t>
            </a:r>
            <a:r>
              <a:rPr lang="en-US" sz="1400" dirty="0" smtClean="0">
                <a:solidFill>
                  <a:srgbClr val="FF0000"/>
                </a:solidFill>
              </a:rPr>
              <a:t> Name</a:t>
            </a:r>
            <a:r>
              <a:rPr lang="en-US" sz="1400" dirty="0" smtClean="0">
                <a:solidFill>
                  <a:srgbClr val="0000FF"/>
                </a:solidFill>
              </a:rPr>
              <a:t>="label1"&gt;</a:t>
            </a:r>
            <a:r>
              <a:rPr lang="en-US" sz="1400" dirty="0" smtClean="0">
                <a:solidFill>
                  <a:srgbClr val="A31515"/>
                </a:solidFill>
              </a:rPr>
              <a:t>This is a Label</a:t>
            </a:r>
            <a:r>
              <a:rPr lang="en-US" sz="1400" dirty="0" smtClean="0">
                <a:solidFill>
                  <a:srgbClr val="0000FF"/>
                </a:solidFill>
              </a:rPr>
              <a:t>&lt;/</a:t>
            </a:r>
            <a:r>
              <a:rPr lang="en-US" sz="1400" dirty="0" smtClean="0">
                <a:solidFill>
                  <a:srgbClr val="A31515"/>
                </a:solidFill>
              </a:rPr>
              <a:t>Label</a:t>
            </a:r>
            <a:r>
              <a:rPr lang="en-US" sz="1400" dirty="0" smtClean="0">
                <a:solidFill>
                  <a:srgbClr val="0000FF"/>
                </a:solidFill>
              </a:rPr>
              <a:t>&gt;</a:t>
            </a:r>
            <a:endParaRPr lang="hu-HU" sz="1400" dirty="0" smtClean="0">
              <a:solidFill>
                <a:schemeClr val="tx1"/>
              </a:solidFill>
            </a:endParaRPr>
          </a:p>
        </p:txBody>
      </p:sp>
      <p:sp>
        <p:nvSpPr>
          <p:cNvPr id="6" name="Szövegdoboz 5"/>
          <p:cNvSpPr txBox="1"/>
          <p:nvPr/>
        </p:nvSpPr>
        <p:spPr>
          <a:xfrm>
            <a:off x="785786" y="5286388"/>
            <a:ext cx="7643834" cy="738664"/>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400" dirty="0" smtClean="0">
                <a:solidFill>
                  <a:srgbClr val="0000FF"/>
                </a:solidFill>
              </a:rPr>
              <a:t>&lt;</a:t>
            </a:r>
            <a:r>
              <a:rPr lang="hu-HU" sz="1400" dirty="0" err="1" smtClean="0">
                <a:solidFill>
                  <a:srgbClr val="A31515"/>
                </a:solidFill>
              </a:rPr>
              <a:t>Label</a:t>
            </a:r>
            <a:r>
              <a:rPr lang="hu-HU" sz="1400" dirty="0" smtClean="0">
                <a:solidFill>
                  <a:srgbClr val="FF0000"/>
                </a:solidFill>
              </a:rPr>
              <a:t> </a:t>
            </a:r>
            <a:r>
              <a:rPr lang="hu-HU" sz="1400" dirty="0" err="1" smtClean="0">
                <a:solidFill>
                  <a:srgbClr val="FF0000"/>
                </a:solidFill>
              </a:rPr>
              <a:t>Target</a:t>
            </a:r>
            <a:r>
              <a:rPr lang="hu-HU" sz="1400" dirty="0" smtClean="0">
                <a:solidFill>
                  <a:srgbClr val="0000FF"/>
                </a:solidFill>
              </a:rPr>
              <a:t>="{</a:t>
            </a:r>
            <a:r>
              <a:rPr lang="hu-HU" sz="1400" dirty="0" err="1" smtClean="0">
                <a:solidFill>
                  <a:srgbClr val="A31515"/>
                </a:solidFill>
              </a:rPr>
              <a:t>Binding</a:t>
            </a:r>
            <a:r>
              <a:rPr lang="hu-HU" sz="1400" dirty="0" smtClean="0">
                <a:solidFill>
                  <a:srgbClr val="FF0000"/>
                </a:solidFill>
              </a:rPr>
              <a:t> </a:t>
            </a:r>
            <a:r>
              <a:rPr lang="hu-HU" sz="1400" dirty="0" err="1" smtClean="0">
                <a:solidFill>
                  <a:srgbClr val="FF0000"/>
                </a:solidFill>
              </a:rPr>
              <a:t>ElementName</a:t>
            </a:r>
            <a:r>
              <a:rPr lang="hu-HU" sz="1400" dirty="0" smtClean="0">
                <a:solidFill>
                  <a:srgbClr val="0000FF"/>
                </a:solidFill>
              </a:rPr>
              <a:t>=TextBox1}"</a:t>
            </a:r>
            <a:r>
              <a:rPr lang="hu-HU" sz="1400" dirty="0" smtClean="0">
                <a:solidFill>
                  <a:srgbClr val="FF0000"/>
                </a:solidFill>
              </a:rPr>
              <a:t> </a:t>
            </a:r>
            <a:r>
              <a:rPr lang="hu-HU" sz="1400" dirty="0" err="1" smtClean="0">
                <a:solidFill>
                  <a:srgbClr val="FF0000"/>
                </a:solidFill>
              </a:rPr>
              <a:t>Height</a:t>
            </a:r>
            <a:r>
              <a:rPr lang="hu-HU" sz="1400" dirty="0" smtClean="0">
                <a:solidFill>
                  <a:srgbClr val="0000FF"/>
                </a:solidFill>
              </a:rPr>
              <a:t>="27"</a:t>
            </a:r>
            <a:r>
              <a:rPr lang="hu-HU" sz="1400" dirty="0" smtClean="0">
                <a:solidFill>
                  <a:srgbClr val="FF0000"/>
                </a:solidFill>
              </a:rPr>
              <a:t> </a:t>
            </a:r>
            <a:r>
              <a:rPr lang="hu-HU" sz="1400" dirty="0" err="1" smtClean="0">
                <a:solidFill>
                  <a:srgbClr val="FF0000"/>
                </a:solidFill>
              </a:rPr>
              <a:t>HorizontalAlignment</a:t>
            </a:r>
            <a:r>
              <a:rPr lang="hu-HU" sz="1400" dirty="0" smtClean="0">
                <a:solidFill>
                  <a:srgbClr val="0000FF"/>
                </a:solidFill>
              </a:rPr>
              <a:t>="</a:t>
            </a:r>
            <a:r>
              <a:rPr lang="hu-HU" sz="1400" dirty="0" err="1" smtClean="0">
                <a:solidFill>
                  <a:srgbClr val="0000FF"/>
                </a:solidFill>
              </a:rPr>
              <a:t>Left</a:t>
            </a:r>
            <a:r>
              <a:rPr lang="hu-HU" sz="1400" dirty="0" smtClean="0">
                <a:solidFill>
                  <a:srgbClr val="0000FF"/>
                </a:solidFill>
              </a:rPr>
              <a:t>„</a:t>
            </a:r>
          </a:p>
          <a:p>
            <a:r>
              <a:rPr lang="hu-HU" sz="1400" dirty="0" smtClean="0">
                <a:solidFill>
                  <a:srgbClr val="FF0000"/>
                </a:solidFill>
              </a:rPr>
              <a:t> </a:t>
            </a:r>
            <a:r>
              <a:rPr lang="hu-HU" sz="1400" dirty="0" err="1" smtClean="0">
                <a:solidFill>
                  <a:srgbClr val="FF0000"/>
                </a:solidFill>
              </a:rPr>
              <a:t>VerticalAlignment</a:t>
            </a:r>
            <a:r>
              <a:rPr lang="hu-HU" sz="1400" dirty="0" smtClean="0">
                <a:solidFill>
                  <a:srgbClr val="0000FF"/>
                </a:solidFill>
              </a:rPr>
              <a:t>="Top"</a:t>
            </a:r>
            <a:r>
              <a:rPr lang="hu-HU" sz="1400" dirty="0" smtClean="0">
                <a:solidFill>
                  <a:srgbClr val="FF0000"/>
                </a:solidFill>
              </a:rPr>
              <a:t> </a:t>
            </a:r>
            <a:r>
              <a:rPr lang="hu-HU" sz="1400" dirty="0" err="1" smtClean="0">
                <a:solidFill>
                  <a:srgbClr val="FF0000"/>
                </a:solidFill>
              </a:rPr>
              <a:t>Width</a:t>
            </a:r>
            <a:r>
              <a:rPr lang="hu-HU" sz="1400" dirty="0" smtClean="0">
                <a:solidFill>
                  <a:srgbClr val="0000FF"/>
                </a:solidFill>
              </a:rPr>
              <a:t>="51"&gt;</a:t>
            </a:r>
            <a:r>
              <a:rPr lang="hu-HU" sz="1400" dirty="0" smtClean="0">
                <a:solidFill>
                  <a:srgbClr val="A31515"/>
                </a:solidFill>
              </a:rPr>
              <a:t>_</a:t>
            </a:r>
            <a:r>
              <a:rPr lang="hu-HU" sz="1400" dirty="0" err="1" smtClean="0">
                <a:solidFill>
                  <a:srgbClr val="A31515"/>
                </a:solidFill>
              </a:rPr>
              <a:t>Name</a:t>
            </a:r>
            <a:r>
              <a:rPr lang="hu-HU" sz="1400" dirty="0" smtClean="0">
                <a:solidFill>
                  <a:srgbClr val="0000FF"/>
                </a:solidFill>
              </a:rPr>
              <a:t>&lt;/</a:t>
            </a:r>
            <a:r>
              <a:rPr lang="hu-HU" sz="1400" dirty="0" err="1" smtClean="0">
                <a:solidFill>
                  <a:srgbClr val="A31515"/>
                </a:solidFill>
              </a:rPr>
              <a:t>Label</a:t>
            </a:r>
            <a:r>
              <a:rPr lang="hu-HU" sz="1400" dirty="0" smtClean="0">
                <a:solidFill>
                  <a:srgbClr val="0000FF"/>
                </a:solidFill>
              </a:rPr>
              <a:t>&gt;</a:t>
            </a:r>
          </a:p>
          <a:p>
            <a:r>
              <a:rPr lang="en-US" sz="1400" dirty="0" smtClean="0">
                <a:solidFill>
                  <a:srgbClr val="A31515"/>
                </a:solidFill>
              </a:rPr>
              <a:t>        </a:t>
            </a:r>
            <a:r>
              <a:rPr lang="en-US" sz="1400" dirty="0" smtClean="0">
                <a:solidFill>
                  <a:srgbClr val="0000FF"/>
                </a:solidFill>
              </a:rPr>
              <a:t>&lt;</a:t>
            </a:r>
            <a:r>
              <a:rPr lang="en-US" sz="1400" dirty="0" err="1" smtClean="0">
                <a:solidFill>
                  <a:srgbClr val="A31515"/>
                </a:solidFill>
              </a:rPr>
              <a:t>TextBox</a:t>
            </a:r>
            <a:r>
              <a:rPr lang="en-US" sz="1400" dirty="0" smtClean="0">
                <a:solidFill>
                  <a:srgbClr val="FF0000"/>
                </a:solidFill>
              </a:rPr>
              <a:t> Name</a:t>
            </a:r>
            <a:r>
              <a:rPr lang="en-US" sz="1400" dirty="0" smtClean="0">
                <a:solidFill>
                  <a:srgbClr val="0000FF"/>
                </a:solidFill>
              </a:rPr>
              <a:t>="TextBox1"</a:t>
            </a:r>
            <a:r>
              <a:rPr lang="en-US" sz="1400" dirty="0" smtClean="0">
                <a:solidFill>
                  <a:srgbClr val="FF0000"/>
                </a:solidFill>
              </a:rPr>
              <a:t> Margin</a:t>
            </a:r>
            <a:r>
              <a:rPr lang="en-US" sz="1400" dirty="0" smtClean="0">
                <a:solidFill>
                  <a:srgbClr val="0000FF"/>
                </a:solidFill>
              </a:rPr>
              <a:t>="53,1,94,0"</a:t>
            </a:r>
            <a:r>
              <a:rPr lang="en-US" sz="1400" dirty="0" smtClean="0">
                <a:solidFill>
                  <a:srgbClr val="FF0000"/>
                </a:solidFill>
              </a:rPr>
              <a:t> Height</a:t>
            </a:r>
            <a:r>
              <a:rPr lang="en-US" sz="1400" dirty="0" smtClean="0">
                <a:solidFill>
                  <a:srgbClr val="0000FF"/>
                </a:solidFill>
              </a:rPr>
              <a:t>="26"</a:t>
            </a:r>
            <a:r>
              <a:rPr lang="en-US" sz="1400" dirty="0" smtClean="0">
                <a:solidFill>
                  <a:srgbClr val="FF0000"/>
                </a:solidFill>
              </a:rPr>
              <a:t> </a:t>
            </a:r>
            <a:r>
              <a:rPr lang="en-US" sz="1400" dirty="0" err="1" smtClean="0">
                <a:solidFill>
                  <a:srgbClr val="FF0000"/>
                </a:solidFill>
              </a:rPr>
              <a:t>VerticalAlignment</a:t>
            </a:r>
            <a:r>
              <a:rPr lang="en-US" sz="1400" dirty="0" smtClean="0">
                <a:solidFill>
                  <a:srgbClr val="0000FF"/>
                </a:solidFill>
              </a:rPr>
              <a:t>="Top"&gt;&lt;/</a:t>
            </a:r>
            <a:r>
              <a:rPr lang="en-US" sz="1400" dirty="0" err="1" smtClean="0">
                <a:solidFill>
                  <a:srgbClr val="A31515"/>
                </a:solidFill>
              </a:rPr>
              <a:t>TextBox</a:t>
            </a:r>
            <a:r>
              <a:rPr lang="en-US" sz="1400" dirty="0" smtClean="0">
                <a:solidFill>
                  <a:srgbClr val="0000FF"/>
                </a:solidFill>
              </a:rPr>
              <a:t>&gt;</a:t>
            </a:r>
            <a:endParaRPr lang="hu-HU" sz="1400" dirty="0" smtClean="0">
              <a:solidFill>
                <a:schemeClr val="tx1"/>
              </a:solidFill>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Button</a:t>
            </a: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 </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142844" y="571480"/>
            <a:ext cx="8429684" cy="5929354"/>
          </a:xfrm>
        </p:spPr>
        <p:txBody>
          <a:bodyPr>
            <a:normAutofit/>
          </a:bodyPr>
          <a:lstStyle/>
          <a:p>
            <a:pPr algn="just">
              <a:buNone/>
            </a:pPr>
            <a:r>
              <a:rPr lang="hu-HU" dirty="0" smtClean="0">
                <a:solidFill>
                  <a:schemeClr val="bg1">
                    <a:lumMod val="95000"/>
                  </a:schemeClr>
                </a:solidFill>
              </a:rPr>
              <a:t>	Elsődleges parancs beviteli kontrol.</a:t>
            </a:r>
          </a:p>
          <a:p>
            <a:pPr algn="just">
              <a:buNone/>
            </a:pPr>
            <a:r>
              <a:rPr lang="hu-HU" dirty="0" smtClean="0">
                <a:solidFill>
                  <a:schemeClr val="bg1">
                    <a:lumMod val="95000"/>
                  </a:schemeClr>
                </a:solidFill>
              </a:rPr>
              <a:t>	Legfontosabb tulajdonságok:</a:t>
            </a:r>
          </a:p>
          <a:p>
            <a:pPr lvl="2" algn="just"/>
            <a:r>
              <a:rPr lang="hu-HU" sz="2800" dirty="0" err="1" smtClean="0">
                <a:solidFill>
                  <a:schemeClr val="bg1">
                    <a:lumMod val="95000"/>
                  </a:schemeClr>
                </a:solidFill>
              </a:rPr>
              <a:t>IsDefault</a:t>
            </a:r>
            <a:r>
              <a:rPr lang="hu-HU" sz="2800" dirty="0" smtClean="0">
                <a:solidFill>
                  <a:schemeClr val="bg1">
                    <a:lumMod val="95000"/>
                  </a:schemeClr>
                </a:solidFill>
              </a:rPr>
              <a:t> (</a:t>
            </a:r>
            <a:r>
              <a:rPr lang="hu-HU" sz="2800" dirty="0" err="1" smtClean="0">
                <a:solidFill>
                  <a:schemeClr val="bg1">
                    <a:lumMod val="95000"/>
                  </a:schemeClr>
                </a:solidFill>
              </a:rPr>
              <a:t>True</a:t>
            </a:r>
            <a:r>
              <a:rPr lang="hu-HU" sz="2800" dirty="0" smtClean="0">
                <a:solidFill>
                  <a:schemeClr val="bg1">
                    <a:lumMod val="95000"/>
                  </a:schemeClr>
                </a:solidFill>
              </a:rPr>
              <a:t> -&gt; Enter)</a:t>
            </a:r>
          </a:p>
          <a:p>
            <a:pPr lvl="2" algn="just"/>
            <a:r>
              <a:rPr lang="hu-HU" sz="2800" dirty="0" err="1" smtClean="0">
                <a:solidFill>
                  <a:schemeClr val="bg1">
                    <a:lumMod val="95000"/>
                  </a:schemeClr>
                </a:solidFill>
              </a:rPr>
              <a:t>IsCancel</a:t>
            </a:r>
            <a:r>
              <a:rPr lang="hu-HU" sz="2800" dirty="0" smtClean="0">
                <a:solidFill>
                  <a:schemeClr val="bg1">
                    <a:lumMod val="95000"/>
                  </a:schemeClr>
                </a:solidFill>
              </a:rPr>
              <a:t> (</a:t>
            </a:r>
            <a:r>
              <a:rPr lang="hu-HU" sz="2800" dirty="0" err="1" smtClean="0">
                <a:solidFill>
                  <a:schemeClr val="bg1">
                    <a:lumMod val="95000"/>
                  </a:schemeClr>
                </a:solidFill>
              </a:rPr>
              <a:t>True</a:t>
            </a:r>
            <a:r>
              <a:rPr lang="hu-HU" sz="2800" dirty="0" smtClean="0">
                <a:solidFill>
                  <a:schemeClr val="bg1">
                    <a:lumMod val="95000"/>
                  </a:schemeClr>
                </a:solidFill>
              </a:rPr>
              <a:t> -&gt; </a:t>
            </a:r>
            <a:r>
              <a:rPr lang="hu-HU" sz="2800" dirty="0" err="1" smtClean="0">
                <a:solidFill>
                  <a:schemeClr val="bg1">
                    <a:lumMod val="95000"/>
                  </a:schemeClr>
                </a:solidFill>
              </a:rPr>
              <a:t>Esc</a:t>
            </a:r>
            <a:r>
              <a:rPr lang="hu-HU" sz="2800" dirty="0" smtClean="0">
                <a:solidFill>
                  <a:schemeClr val="bg1">
                    <a:lumMod val="95000"/>
                  </a:schemeClr>
                </a:solidFill>
              </a:rPr>
              <a:t>)</a:t>
            </a:r>
          </a:p>
          <a:p>
            <a:pPr lvl="2" algn="just"/>
            <a:endParaRPr lang="hu-HU" sz="2800" dirty="0">
              <a:solidFill>
                <a:schemeClr val="bg1">
                  <a:lumMod val="95000"/>
                </a:schemeClr>
              </a:solidFill>
            </a:endParaRPr>
          </a:p>
          <a:p>
            <a:pPr lvl="1" algn="just">
              <a:buNone/>
            </a:pPr>
            <a:r>
              <a:rPr lang="hu-HU" sz="3200" dirty="0" smtClean="0">
                <a:solidFill>
                  <a:schemeClr val="bg1">
                    <a:lumMod val="95000"/>
                  </a:schemeClr>
                </a:solidFill>
              </a:rPr>
              <a:t>	Access Key: Ugyan azon analógián alapú mint a </a:t>
            </a:r>
            <a:r>
              <a:rPr lang="hu-HU" sz="3200" dirty="0" err="1" smtClean="0">
                <a:solidFill>
                  <a:schemeClr val="bg1">
                    <a:lumMod val="95000"/>
                  </a:schemeClr>
                </a:solidFill>
              </a:rPr>
              <a:t>Label-ek</a:t>
            </a:r>
            <a:r>
              <a:rPr lang="hu-HU" sz="3200" dirty="0" smtClean="0">
                <a:solidFill>
                  <a:schemeClr val="bg1">
                    <a:lumMod val="95000"/>
                  </a:schemeClr>
                </a:solidFill>
              </a:rPr>
              <a:t> esetén a </a:t>
            </a:r>
            <a:r>
              <a:rPr lang="hu-HU" sz="3200" dirty="0" err="1" smtClean="0">
                <a:solidFill>
                  <a:schemeClr val="bg1">
                    <a:lumMod val="95000"/>
                  </a:schemeClr>
                </a:solidFill>
              </a:rPr>
              <a:t>Mnenmonic</a:t>
            </a:r>
            <a:r>
              <a:rPr lang="hu-HU" sz="3200" dirty="0" smtClean="0">
                <a:solidFill>
                  <a:schemeClr val="bg1">
                    <a:lumMod val="95000"/>
                  </a:schemeClr>
                </a:solidFill>
              </a:rPr>
              <a:t> kulcsok. </a:t>
            </a:r>
          </a:p>
          <a:p>
            <a:pPr lvl="1" algn="just">
              <a:buNone/>
            </a:pPr>
            <a:r>
              <a:rPr lang="hu-HU" sz="3200" dirty="0" smtClean="0">
                <a:solidFill>
                  <a:schemeClr val="bg1">
                    <a:lumMod val="95000"/>
                  </a:schemeClr>
                </a:solidFill>
              </a:rPr>
              <a:t>	Jelölése: </a:t>
            </a:r>
            <a:r>
              <a:rPr lang="hu-HU" sz="3200" dirty="0" smtClean="0">
                <a:solidFill>
                  <a:schemeClr val="bg2">
                    <a:lumMod val="75000"/>
                  </a:schemeClr>
                </a:solidFill>
              </a:rPr>
              <a:t>_</a:t>
            </a:r>
          </a:p>
        </p:txBody>
      </p:sp>
      <p:sp>
        <p:nvSpPr>
          <p:cNvPr id="5" name="Szövegdoboz 4"/>
          <p:cNvSpPr txBox="1"/>
          <p:nvPr/>
        </p:nvSpPr>
        <p:spPr>
          <a:xfrm>
            <a:off x="642910" y="5286388"/>
            <a:ext cx="4929222" cy="307777"/>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400" dirty="0" smtClean="0">
                <a:solidFill>
                  <a:srgbClr val="0000FF"/>
                </a:solidFill>
              </a:rPr>
              <a:t>&lt;</a:t>
            </a:r>
            <a:r>
              <a:rPr lang="hu-HU" sz="1400" dirty="0" err="1" smtClean="0">
                <a:solidFill>
                  <a:srgbClr val="A31515"/>
                </a:solidFill>
              </a:rPr>
              <a:t>Button</a:t>
            </a:r>
            <a:r>
              <a:rPr lang="hu-HU" sz="1400" dirty="0" smtClean="0">
                <a:solidFill>
                  <a:srgbClr val="0000FF"/>
                </a:solidFill>
              </a:rPr>
              <a:t>&gt;</a:t>
            </a:r>
            <a:r>
              <a:rPr lang="hu-HU" sz="1400" dirty="0" smtClean="0">
                <a:solidFill>
                  <a:srgbClr val="A31515"/>
                </a:solidFill>
              </a:rPr>
              <a:t>_</a:t>
            </a:r>
            <a:r>
              <a:rPr lang="hu-HU" sz="1400" dirty="0" err="1" smtClean="0">
                <a:solidFill>
                  <a:srgbClr val="A31515"/>
                </a:solidFill>
              </a:rPr>
              <a:t>Click</a:t>
            </a:r>
            <a:r>
              <a:rPr lang="hu-HU" sz="1400" dirty="0" smtClean="0">
                <a:solidFill>
                  <a:srgbClr val="A31515"/>
                </a:solidFill>
              </a:rPr>
              <a:t> </a:t>
            </a:r>
            <a:r>
              <a:rPr lang="hu-HU" sz="1400" dirty="0" err="1" smtClean="0">
                <a:solidFill>
                  <a:srgbClr val="A31515"/>
                </a:solidFill>
              </a:rPr>
              <a:t>Me</a:t>
            </a:r>
            <a:r>
              <a:rPr lang="hu-HU" sz="1400" dirty="0" smtClean="0">
                <a:solidFill>
                  <a:srgbClr val="0000FF"/>
                </a:solidFill>
              </a:rPr>
              <a:t>&lt;/</a:t>
            </a:r>
            <a:r>
              <a:rPr lang="hu-HU" sz="1400" dirty="0" err="1" smtClean="0">
                <a:solidFill>
                  <a:srgbClr val="A31515"/>
                </a:solidFill>
              </a:rPr>
              <a:t>Button</a:t>
            </a:r>
            <a:r>
              <a:rPr lang="hu-HU" sz="1400" dirty="0" smtClean="0">
                <a:solidFill>
                  <a:srgbClr val="0000FF"/>
                </a:solidFill>
              </a:rPr>
              <a:t>&gt;</a:t>
            </a:r>
            <a:endParaRPr lang="hu-HU" sz="1400" dirty="0" smtClean="0">
              <a:solidFill>
                <a:schemeClr val="tx1"/>
              </a:solidFill>
            </a:endParaRPr>
          </a:p>
        </p:txBody>
      </p:sp>
      <p:pic>
        <p:nvPicPr>
          <p:cNvPr id="2050" name="Picture 2"/>
          <p:cNvPicPr>
            <a:picLocks noChangeAspect="1" noChangeArrowheads="1"/>
          </p:cNvPicPr>
          <p:nvPr/>
        </p:nvPicPr>
        <p:blipFill>
          <a:blip r:embed="rId2" cstate="print"/>
          <a:srcRect/>
          <a:stretch>
            <a:fillRect/>
          </a:stretch>
        </p:blipFill>
        <p:spPr bwMode="auto">
          <a:xfrm>
            <a:off x="5786446" y="1071547"/>
            <a:ext cx="2857520" cy="2143140"/>
          </a:xfrm>
          <a:prstGeom prst="roundRect">
            <a:avLst/>
          </a:prstGeom>
          <a:ln>
            <a:noFill/>
          </a:ln>
          <a:effectLst>
            <a:softEdge rad="112500"/>
          </a:effectLst>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Checkbox</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5786478"/>
          </a:xfrm>
        </p:spPr>
        <p:txBody>
          <a:bodyPr>
            <a:normAutofit/>
          </a:bodyPr>
          <a:lstStyle/>
          <a:p>
            <a:pPr algn="just">
              <a:buNone/>
            </a:pPr>
            <a:r>
              <a:rPr lang="hu-HU" dirty="0" smtClean="0">
                <a:solidFill>
                  <a:schemeClr val="bg1">
                    <a:lumMod val="95000"/>
                  </a:schemeClr>
                </a:solidFill>
              </a:rPr>
              <a:t>	</a:t>
            </a:r>
            <a:r>
              <a:rPr lang="hu-HU" sz="2800" dirty="0" err="1" smtClean="0">
                <a:solidFill>
                  <a:schemeClr val="bg1">
                    <a:lumMod val="95000"/>
                  </a:schemeClr>
                </a:solidFill>
              </a:rPr>
              <a:t>ButtonBase</a:t>
            </a:r>
            <a:r>
              <a:rPr lang="hu-HU" sz="2800" dirty="0" smtClean="0">
                <a:solidFill>
                  <a:schemeClr val="bg1">
                    <a:lumMod val="95000"/>
                  </a:schemeClr>
                </a:solidFill>
              </a:rPr>
              <a:t> –</a:t>
            </a:r>
            <a:r>
              <a:rPr lang="hu-HU" sz="2800" dirty="0" err="1" smtClean="0">
                <a:solidFill>
                  <a:schemeClr val="bg1">
                    <a:lumMod val="95000"/>
                  </a:schemeClr>
                </a:solidFill>
              </a:rPr>
              <a:t>ből</a:t>
            </a:r>
            <a:r>
              <a:rPr lang="hu-HU" sz="2800" dirty="0" smtClean="0">
                <a:solidFill>
                  <a:schemeClr val="bg1">
                    <a:lumMod val="95000"/>
                  </a:schemeClr>
                </a:solidFill>
              </a:rPr>
              <a:t> származik a </a:t>
            </a:r>
            <a:r>
              <a:rPr lang="hu-HU" sz="2800" dirty="0" err="1" smtClean="0">
                <a:solidFill>
                  <a:schemeClr val="bg1">
                    <a:lumMod val="95000"/>
                  </a:schemeClr>
                </a:solidFill>
              </a:rPr>
              <a:t>Checkbox</a:t>
            </a:r>
            <a:r>
              <a:rPr lang="hu-HU" sz="2800" dirty="0" smtClean="0">
                <a:solidFill>
                  <a:schemeClr val="bg1">
                    <a:lumMod val="95000"/>
                  </a:schemeClr>
                </a:solidFill>
              </a:rPr>
              <a:t> kontrol. </a:t>
            </a:r>
            <a:r>
              <a:rPr lang="hu-HU" dirty="0" smtClean="0">
                <a:solidFill>
                  <a:schemeClr val="bg1">
                    <a:lumMod val="95000"/>
                  </a:schemeClr>
                </a:solidFill>
              </a:rPr>
              <a:t/>
            </a:r>
            <a:br>
              <a:rPr lang="hu-HU" dirty="0" smtClean="0">
                <a:solidFill>
                  <a:schemeClr val="bg1">
                    <a:lumMod val="95000"/>
                  </a:schemeClr>
                </a:solidFill>
              </a:rPr>
            </a:br>
            <a:r>
              <a:rPr lang="hu-HU" sz="2000" i="1" dirty="0" smtClean="0">
                <a:solidFill>
                  <a:schemeClr val="bg1">
                    <a:lumMod val="95000"/>
                  </a:schemeClr>
                </a:solidFill>
              </a:rPr>
              <a:t>(Így </a:t>
            </a:r>
            <a:r>
              <a:rPr lang="hu-HU" sz="2000" i="1" dirty="0" err="1" smtClean="0">
                <a:solidFill>
                  <a:schemeClr val="bg1">
                    <a:lumMod val="95000"/>
                  </a:schemeClr>
                </a:solidFill>
              </a:rPr>
              <a:t>Click</a:t>
            </a:r>
            <a:r>
              <a:rPr lang="hu-HU" sz="2000" i="1" dirty="0" smtClean="0">
                <a:solidFill>
                  <a:schemeClr val="bg1">
                    <a:lumMod val="95000"/>
                  </a:schemeClr>
                </a:solidFill>
              </a:rPr>
              <a:t> eseménykor mind a </a:t>
            </a:r>
            <a:r>
              <a:rPr lang="hu-HU" sz="2000" i="1" dirty="0" err="1" smtClean="0">
                <a:solidFill>
                  <a:schemeClr val="bg1">
                    <a:lumMod val="95000"/>
                  </a:schemeClr>
                </a:solidFill>
              </a:rPr>
              <a:t>check</a:t>
            </a:r>
            <a:r>
              <a:rPr lang="hu-HU" sz="2000" i="1" dirty="0" smtClean="0">
                <a:solidFill>
                  <a:schemeClr val="bg1">
                    <a:lumMod val="95000"/>
                  </a:schemeClr>
                </a:solidFill>
              </a:rPr>
              <a:t> mind az </a:t>
            </a:r>
            <a:r>
              <a:rPr lang="hu-HU" sz="2000" i="1" dirty="0" err="1" smtClean="0">
                <a:solidFill>
                  <a:schemeClr val="bg1">
                    <a:lumMod val="95000"/>
                  </a:schemeClr>
                </a:solidFill>
              </a:rPr>
              <a:t>uncheck</a:t>
            </a:r>
            <a:r>
              <a:rPr lang="hu-HU" sz="2000" i="1" dirty="0" smtClean="0">
                <a:solidFill>
                  <a:schemeClr val="bg1">
                    <a:lumMod val="95000"/>
                  </a:schemeClr>
                </a:solidFill>
              </a:rPr>
              <a:t> eseménykor bekövetkezik. Van külön speciális esemény is ezekre)</a:t>
            </a:r>
            <a:endParaRPr lang="hu-HU" i="1" dirty="0" smtClean="0">
              <a:solidFill>
                <a:schemeClr val="bg1">
                  <a:lumMod val="95000"/>
                </a:schemeClr>
              </a:solidFill>
            </a:endParaRPr>
          </a:p>
          <a:p>
            <a:pPr algn="just">
              <a:buNone/>
            </a:pPr>
            <a:endParaRPr lang="hu-HU" dirty="0" smtClean="0">
              <a:solidFill>
                <a:schemeClr val="bg1">
                  <a:lumMod val="95000"/>
                </a:schemeClr>
              </a:solidFill>
            </a:endParaRPr>
          </a:p>
          <a:p>
            <a:pPr algn="just">
              <a:buNone/>
            </a:pPr>
            <a:r>
              <a:rPr lang="hu-HU" dirty="0" smtClean="0">
                <a:solidFill>
                  <a:schemeClr val="bg1">
                    <a:lumMod val="95000"/>
                  </a:schemeClr>
                </a:solidFill>
              </a:rPr>
              <a:t>	</a:t>
            </a:r>
            <a:r>
              <a:rPr lang="hu-HU" sz="2800" dirty="0" smtClean="0">
                <a:solidFill>
                  <a:schemeClr val="bg1">
                    <a:lumMod val="95000"/>
                  </a:schemeClr>
                </a:solidFill>
              </a:rPr>
              <a:t>Lekérdezhetjük, hogy a </a:t>
            </a:r>
            <a:r>
              <a:rPr lang="hu-HU" sz="2800" dirty="0" err="1" smtClean="0">
                <a:solidFill>
                  <a:schemeClr val="bg1">
                    <a:lumMod val="95000"/>
                  </a:schemeClr>
                </a:solidFill>
              </a:rPr>
              <a:t>Checkbox</a:t>
            </a:r>
            <a:r>
              <a:rPr lang="hu-HU" sz="2800" dirty="0" smtClean="0">
                <a:solidFill>
                  <a:schemeClr val="bg1">
                    <a:lumMod val="95000"/>
                  </a:schemeClr>
                </a:solidFill>
              </a:rPr>
              <a:t> bevan-e jelölve vagy sem. Az </a:t>
            </a:r>
            <a:r>
              <a:rPr lang="hu-HU" sz="2800" i="1" dirty="0" err="1" smtClean="0">
                <a:solidFill>
                  <a:schemeClr val="bg1">
                    <a:lumMod val="95000"/>
                  </a:schemeClr>
                </a:solidFill>
              </a:rPr>
              <a:t>IsChecked</a:t>
            </a:r>
            <a:r>
              <a:rPr lang="hu-HU" sz="2800" dirty="0" smtClean="0">
                <a:solidFill>
                  <a:schemeClr val="bg1">
                    <a:lumMod val="95000"/>
                  </a:schemeClr>
                </a:solidFill>
              </a:rPr>
              <a:t> tulajdonság segítségével kérdezhetjük le az állapotát.</a:t>
            </a:r>
            <a:endParaRPr lang="hu-HU" dirty="0" smtClean="0">
              <a:solidFill>
                <a:schemeClr val="bg1">
                  <a:lumMod val="95000"/>
                </a:schemeClr>
              </a:solidFill>
            </a:endParaRPr>
          </a:p>
          <a:p>
            <a:pPr algn="just">
              <a:buNone/>
            </a:pPr>
            <a:endParaRPr lang="hu-HU" dirty="0" smtClean="0">
              <a:solidFill>
                <a:schemeClr val="bg1">
                  <a:lumMod val="95000"/>
                </a:schemeClr>
              </a:solidFill>
            </a:endParaRPr>
          </a:p>
          <a:p>
            <a:pPr algn="just">
              <a:buNone/>
            </a:pPr>
            <a:r>
              <a:rPr lang="hu-HU" dirty="0" smtClean="0">
                <a:solidFill>
                  <a:schemeClr val="bg1">
                    <a:lumMod val="95000"/>
                  </a:schemeClr>
                </a:solidFill>
              </a:rPr>
              <a:t>	</a:t>
            </a:r>
            <a:r>
              <a:rPr lang="hu-HU" sz="2800" i="1" dirty="0" err="1" smtClean="0">
                <a:solidFill>
                  <a:schemeClr val="bg1">
                    <a:lumMod val="95000"/>
                  </a:schemeClr>
                </a:solidFill>
              </a:rPr>
              <a:t>Boolen</a:t>
            </a:r>
            <a:r>
              <a:rPr lang="hu-HU" sz="2800" i="1" dirty="0" smtClean="0">
                <a:solidFill>
                  <a:schemeClr val="bg1">
                    <a:lumMod val="95000"/>
                  </a:schemeClr>
                </a:solidFill>
              </a:rPr>
              <a:t>?</a:t>
            </a:r>
            <a:r>
              <a:rPr lang="hu-HU" sz="2800" dirty="0" smtClean="0">
                <a:solidFill>
                  <a:schemeClr val="bg1">
                    <a:lumMod val="95000"/>
                  </a:schemeClr>
                </a:solidFill>
              </a:rPr>
              <a:t> az értéke. Így </a:t>
            </a:r>
            <a:r>
              <a:rPr lang="hu-HU" sz="2800" dirty="0" err="1" smtClean="0">
                <a:solidFill>
                  <a:schemeClr val="bg1">
                    <a:lumMod val="95000"/>
                  </a:schemeClr>
                </a:solidFill>
              </a:rPr>
              <a:t>indeterminate</a:t>
            </a:r>
            <a:r>
              <a:rPr lang="hu-HU" sz="2800" dirty="0" smtClean="0">
                <a:solidFill>
                  <a:schemeClr val="bg1">
                    <a:lumMod val="95000"/>
                  </a:schemeClr>
                </a:solidFill>
              </a:rPr>
              <a:t> állapota is lehet! </a:t>
            </a:r>
            <a:r>
              <a:rPr lang="hu-HU" sz="2400" i="1" dirty="0" smtClean="0">
                <a:solidFill>
                  <a:schemeClr val="bg1">
                    <a:lumMod val="95000"/>
                  </a:schemeClr>
                </a:solidFill>
              </a:rPr>
              <a:t>(</a:t>
            </a:r>
            <a:r>
              <a:rPr lang="hu-HU" sz="2400" i="1" dirty="0" err="1" smtClean="0">
                <a:solidFill>
                  <a:schemeClr val="bg1">
                    <a:lumMod val="95000"/>
                  </a:schemeClr>
                </a:solidFill>
              </a:rPr>
              <a:t>True</a:t>
            </a:r>
            <a:r>
              <a:rPr lang="hu-HU" sz="2400" i="1" dirty="0" smtClean="0">
                <a:solidFill>
                  <a:schemeClr val="bg1">
                    <a:lumMod val="95000"/>
                  </a:schemeClr>
                </a:solidFill>
              </a:rPr>
              <a:t>, </a:t>
            </a:r>
            <a:r>
              <a:rPr lang="hu-HU" sz="2400" i="1" dirty="0" err="1" smtClean="0">
                <a:solidFill>
                  <a:schemeClr val="bg1">
                    <a:lumMod val="95000"/>
                  </a:schemeClr>
                </a:solidFill>
              </a:rPr>
              <a:t>False</a:t>
            </a:r>
            <a:r>
              <a:rPr lang="hu-HU" sz="2400" i="1" dirty="0" smtClean="0">
                <a:solidFill>
                  <a:schemeClr val="bg1">
                    <a:lumMod val="95000"/>
                  </a:schemeClr>
                </a:solidFill>
              </a:rPr>
              <a:t>, Null)</a:t>
            </a:r>
            <a:endParaRPr lang="hu-HU" i="1" dirty="0">
              <a:solidFill>
                <a:schemeClr val="bg1">
                  <a:lumMod val="95000"/>
                </a:schemeClr>
              </a:solidFill>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RadioButton</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214282" y="571480"/>
            <a:ext cx="7143800" cy="5072098"/>
          </a:xfrm>
        </p:spPr>
        <p:txBody>
          <a:bodyPr>
            <a:normAutofit/>
          </a:bodyPr>
          <a:lstStyle/>
          <a:p>
            <a:pPr marL="514350" indent="-514350">
              <a:buNone/>
            </a:pPr>
            <a:r>
              <a:rPr lang="hu-HU" dirty="0" smtClean="0">
                <a:solidFill>
                  <a:schemeClr val="bg1">
                    <a:lumMod val="95000"/>
                  </a:schemeClr>
                </a:solidFill>
              </a:rPr>
              <a:t>	</a:t>
            </a:r>
            <a:r>
              <a:rPr lang="hu-HU" sz="2800" dirty="0" smtClean="0">
                <a:solidFill>
                  <a:schemeClr val="bg1">
                    <a:lumMod val="95000"/>
                  </a:schemeClr>
                </a:solidFill>
              </a:rPr>
              <a:t>Ahogy a </a:t>
            </a:r>
            <a:r>
              <a:rPr lang="hu-HU" sz="2800" dirty="0" err="1" smtClean="0">
                <a:solidFill>
                  <a:schemeClr val="bg1">
                    <a:lumMod val="95000"/>
                  </a:schemeClr>
                </a:solidFill>
              </a:rPr>
              <a:t>CheckBox</a:t>
            </a:r>
            <a:r>
              <a:rPr lang="hu-HU" sz="2800" dirty="0" smtClean="0">
                <a:solidFill>
                  <a:schemeClr val="bg1">
                    <a:lumMod val="95000"/>
                  </a:schemeClr>
                </a:solidFill>
              </a:rPr>
              <a:t> </a:t>
            </a:r>
            <a:r>
              <a:rPr lang="hu-HU" sz="2800" dirty="0" err="1" smtClean="0">
                <a:solidFill>
                  <a:schemeClr val="bg1">
                    <a:lumMod val="95000"/>
                  </a:schemeClr>
                </a:solidFill>
              </a:rPr>
              <a:t>a</a:t>
            </a:r>
            <a:r>
              <a:rPr lang="hu-HU" sz="2800" dirty="0" smtClean="0">
                <a:solidFill>
                  <a:schemeClr val="bg1">
                    <a:lumMod val="95000"/>
                  </a:schemeClr>
                </a:solidFill>
              </a:rPr>
              <a:t> </a:t>
            </a:r>
            <a:r>
              <a:rPr lang="hu-HU" sz="2800" dirty="0" err="1" smtClean="0">
                <a:solidFill>
                  <a:schemeClr val="bg1">
                    <a:lumMod val="95000"/>
                  </a:schemeClr>
                </a:solidFill>
              </a:rPr>
              <a:t>RadioButton</a:t>
            </a:r>
            <a:r>
              <a:rPr lang="hu-HU" sz="2800" dirty="0" smtClean="0">
                <a:solidFill>
                  <a:schemeClr val="bg1">
                    <a:lumMod val="95000"/>
                  </a:schemeClr>
                </a:solidFill>
              </a:rPr>
              <a:t> is a </a:t>
            </a:r>
            <a:r>
              <a:rPr lang="hu-HU" sz="2800" dirty="0" err="1" smtClean="0">
                <a:solidFill>
                  <a:schemeClr val="bg1">
                    <a:lumMod val="95000"/>
                  </a:schemeClr>
                </a:solidFill>
              </a:rPr>
              <a:t>ButtonBase-ből</a:t>
            </a:r>
            <a:r>
              <a:rPr lang="hu-HU" sz="2800" dirty="0" smtClean="0">
                <a:solidFill>
                  <a:schemeClr val="bg1">
                    <a:lumMod val="95000"/>
                  </a:schemeClr>
                </a:solidFill>
              </a:rPr>
              <a:t> származik.</a:t>
            </a:r>
          </a:p>
          <a:p>
            <a:pPr marL="514350" indent="-514350">
              <a:buNone/>
            </a:pPr>
            <a:r>
              <a:rPr lang="hu-HU" sz="2800" dirty="0" smtClean="0">
                <a:solidFill>
                  <a:schemeClr val="bg1">
                    <a:lumMod val="95000"/>
                  </a:schemeClr>
                </a:solidFill>
              </a:rPr>
              <a:t>	Egy lehetőség választása a csoportból. </a:t>
            </a:r>
            <a:br>
              <a:rPr lang="hu-HU" sz="2800" dirty="0" smtClean="0">
                <a:solidFill>
                  <a:schemeClr val="bg1">
                    <a:lumMod val="95000"/>
                  </a:schemeClr>
                </a:solidFill>
              </a:rPr>
            </a:br>
            <a:r>
              <a:rPr lang="hu-HU" sz="2400" i="1" dirty="0" smtClean="0">
                <a:solidFill>
                  <a:schemeClr val="bg1">
                    <a:lumMod val="95000"/>
                  </a:schemeClr>
                </a:solidFill>
              </a:rPr>
              <a:t>(Ha egyet kiválasztunk, akkor az előző kijelölése, eltűnik. Egy csoporton belül)</a:t>
            </a:r>
          </a:p>
          <a:p>
            <a:pPr marL="514350" indent="-514350">
              <a:buNone/>
            </a:pPr>
            <a:endParaRPr lang="hu-HU" i="1" dirty="0" smtClean="0">
              <a:solidFill>
                <a:schemeClr val="bg1">
                  <a:lumMod val="95000"/>
                </a:schemeClr>
              </a:solidFill>
            </a:endParaRPr>
          </a:p>
          <a:p>
            <a:pPr marL="514350" indent="-514350">
              <a:buNone/>
            </a:pPr>
            <a:r>
              <a:rPr lang="hu-HU" dirty="0" smtClean="0">
                <a:solidFill>
                  <a:schemeClr val="bg1">
                    <a:lumMod val="95000"/>
                  </a:schemeClr>
                </a:solidFill>
              </a:rPr>
              <a:t>	</a:t>
            </a:r>
            <a:r>
              <a:rPr lang="hu-HU" sz="2800" dirty="0" smtClean="0">
                <a:solidFill>
                  <a:schemeClr val="bg1">
                    <a:lumMod val="95000"/>
                  </a:schemeClr>
                </a:solidFill>
              </a:rPr>
              <a:t>Nincs lehetőség arra, hogy egy csoporton belül többet is kijelöljünk.</a:t>
            </a:r>
          </a:p>
        </p:txBody>
      </p:sp>
      <p:pic>
        <p:nvPicPr>
          <p:cNvPr id="3074" name="Picture 2"/>
          <p:cNvPicPr>
            <a:picLocks noChangeAspect="1" noChangeArrowheads="1"/>
          </p:cNvPicPr>
          <p:nvPr/>
        </p:nvPicPr>
        <p:blipFill>
          <a:blip r:embed="rId2" cstate="print"/>
          <a:srcRect/>
          <a:stretch>
            <a:fillRect/>
          </a:stretch>
        </p:blipFill>
        <p:spPr bwMode="auto">
          <a:xfrm>
            <a:off x="6916621" y="571480"/>
            <a:ext cx="2227379" cy="1357309"/>
          </a:xfrm>
          <a:prstGeom prst="rect">
            <a:avLst/>
          </a:prstGeom>
          <a:noFill/>
          <a:ln w="9525">
            <a:noFill/>
            <a:miter lim="800000"/>
            <a:headEnd/>
            <a:tailEnd/>
          </a:ln>
          <a:effectLst>
            <a:softEdge rad="127000"/>
          </a:effectLst>
          <a:scene3d>
            <a:camera prst="perspectiveHeroicExtremeLeftFacing"/>
            <a:lightRig rig="threePt" dir="t"/>
          </a:scene3d>
        </p:spPr>
      </p:pic>
      <p:pic>
        <p:nvPicPr>
          <p:cNvPr id="3075" name="Picture 3"/>
          <p:cNvPicPr>
            <a:picLocks noChangeAspect="1" noChangeArrowheads="1"/>
          </p:cNvPicPr>
          <p:nvPr/>
        </p:nvPicPr>
        <p:blipFill>
          <a:blip r:embed="rId3" cstate="print"/>
          <a:srcRect/>
          <a:stretch>
            <a:fillRect/>
          </a:stretch>
        </p:blipFill>
        <p:spPr bwMode="auto">
          <a:xfrm>
            <a:off x="6845183" y="1500174"/>
            <a:ext cx="2071702" cy="1327184"/>
          </a:xfrm>
          <a:prstGeom prst="rect">
            <a:avLst/>
          </a:prstGeom>
          <a:noFill/>
          <a:ln w="9525">
            <a:noFill/>
            <a:miter lim="800000"/>
            <a:headEnd/>
            <a:tailEnd/>
          </a:ln>
          <a:effectLst>
            <a:softEdge rad="127000"/>
          </a:effectLst>
          <a:scene3d>
            <a:camera prst="perspectiveHeroicExtremeLeftFacing"/>
            <a:lightRig rig="threePt" dir="t"/>
          </a:scene3d>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RadioButton</a:t>
            </a: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 - Csoportok</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285720" y="571480"/>
            <a:ext cx="8401080" cy="5072098"/>
          </a:xfrm>
        </p:spPr>
        <p:txBody>
          <a:bodyPr>
            <a:normAutofit/>
          </a:bodyPr>
          <a:lstStyle/>
          <a:p>
            <a:pPr marL="514350" indent="-514350">
              <a:buNone/>
            </a:pPr>
            <a:r>
              <a:rPr lang="hu-HU" sz="2800" dirty="0" smtClean="0">
                <a:solidFill>
                  <a:schemeClr val="bg1">
                    <a:lumMod val="95000"/>
                  </a:schemeClr>
                </a:solidFill>
              </a:rPr>
              <a:t>	Ha egy </a:t>
            </a:r>
            <a:r>
              <a:rPr lang="hu-HU" sz="2800" dirty="0" err="1" smtClean="0">
                <a:solidFill>
                  <a:schemeClr val="bg1">
                    <a:lumMod val="95000"/>
                  </a:schemeClr>
                </a:solidFill>
              </a:rPr>
              <a:t>Containeren</a:t>
            </a:r>
            <a:r>
              <a:rPr lang="hu-HU" sz="2800" dirty="0" smtClean="0">
                <a:solidFill>
                  <a:schemeClr val="bg1">
                    <a:lumMod val="95000"/>
                  </a:schemeClr>
                </a:solidFill>
              </a:rPr>
              <a:t> belül szeretnénk több </a:t>
            </a:r>
            <a:r>
              <a:rPr lang="hu-HU" sz="2800" dirty="0" err="1" smtClean="0">
                <a:solidFill>
                  <a:schemeClr val="bg1">
                    <a:lumMod val="95000"/>
                  </a:schemeClr>
                </a:solidFill>
              </a:rPr>
              <a:t>RadioButton</a:t>
            </a:r>
            <a:r>
              <a:rPr lang="hu-HU" sz="2800" dirty="0" smtClean="0">
                <a:solidFill>
                  <a:schemeClr val="bg1">
                    <a:lumMod val="95000"/>
                  </a:schemeClr>
                </a:solidFill>
              </a:rPr>
              <a:t> csoportot létrehozni, akkor a </a:t>
            </a:r>
            <a:r>
              <a:rPr lang="hu-HU" sz="2800" dirty="0" err="1" smtClean="0">
                <a:solidFill>
                  <a:schemeClr val="bg1">
                    <a:lumMod val="95000"/>
                  </a:schemeClr>
                </a:solidFill>
              </a:rPr>
              <a:t>GroupName</a:t>
            </a:r>
            <a:r>
              <a:rPr lang="hu-HU" sz="2800" dirty="0" smtClean="0">
                <a:solidFill>
                  <a:schemeClr val="bg1">
                    <a:lumMod val="95000"/>
                  </a:schemeClr>
                </a:solidFill>
              </a:rPr>
              <a:t> </a:t>
            </a:r>
            <a:r>
              <a:rPr lang="hu-HU" sz="2800" dirty="0" err="1" smtClean="0">
                <a:solidFill>
                  <a:schemeClr val="bg1">
                    <a:lumMod val="95000"/>
                  </a:schemeClr>
                </a:solidFill>
              </a:rPr>
              <a:t>tulajdonsogot</a:t>
            </a:r>
            <a:r>
              <a:rPr lang="hu-HU" sz="2800" dirty="0" smtClean="0">
                <a:solidFill>
                  <a:schemeClr val="bg1">
                    <a:lumMod val="95000"/>
                  </a:schemeClr>
                </a:solidFill>
              </a:rPr>
              <a:t> kell megadnunk.</a:t>
            </a:r>
          </a:p>
          <a:p>
            <a:pPr marL="514350" indent="-514350">
              <a:buNone/>
            </a:pPr>
            <a:endParaRPr lang="hu-HU" sz="2800" dirty="0" smtClean="0">
              <a:solidFill>
                <a:schemeClr val="bg1">
                  <a:lumMod val="95000"/>
                </a:schemeClr>
              </a:solidFill>
            </a:endParaRPr>
          </a:p>
          <a:p>
            <a:pPr marL="514350" indent="-514350">
              <a:buNone/>
            </a:pPr>
            <a:r>
              <a:rPr lang="hu-HU" sz="2800" dirty="0" smtClean="0">
                <a:solidFill>
                  <a:schemeClr val="bg1">
                    <a:lumMod val="95000"/>
                  </a:schemeClr>
                </a:solidFill>
              </a:rPr>
              <a:t>	</a:t>
            </a:r>
          </a:p>
          <a:p>
            <a:pPr marL="514350" indent="-514350">
              <a:buNone/>
            </a:pPr>
            <a:endParaRPr lang="hu-HU" sz="2800" dirty="0" smtClean="0">
              <a:solidFill>
                <a:schemeClr val="bg1">
                  <a:lumMod val="95000"/>
                </a:schemeClr>
              </a:solidFill>
            </a:endParaRPr>
          </a:p>
          <a:p>
            <a:pPr marL="514350" indent="-514350">
              <a:buNone/>
            </a:pPr>
            <a:endParaRPr lang="hu-HU" sz="2800" dirty="0" smtClean="0">
              <a:solidFill>
                <a:schemeClr val="bg1">
                  <a:lumMod val="95000"/>
                </a:schemeClr>
              </a:solidFill>
            </a:endParaRPr>
          </a:p>
          <a:p>
            <a:pPr marL="514350" indent="-514350">
              <a:buNone/>
            </a:pPr>
            <a:r>
              <a:rPr lang="hu-HU" sz="2800" dirty="0" smtClean="0">
                <a:solidFill>
                  <a:schemeClr val="bg1">
                    <a:lumMod val="95000"/>
                  </a:schemeClr>
                </a:solidFill>
              </a:rPr>
              <a:t>	Ha külön </a:t>
            </a:r>
            <a:r>
              <a:rPr lang="hu-HU" sz="2800" dirty="0" err="1" smtClean="0">
                <a:solidFill>
                  <a:schemeClr val="bg1">
                    <a:lumMod val="95000"/>
                  </a:schemeClr>
                </a:solidFill>
              </a:rPr>
              <a:t>Containerbe</a:t>
            </a:r>
            <a:r>
              <a:rPr lang="hu-HU" sz="2800" dirty="0" smtClean="0">
                <a:solidFill>
                  <a:schemeClr val="bg1">
                    <a:lumMod val="95000"/>
                  </a:schemeClr>
                </a:solidFill>
              </a:rPr>
              <a:t> rakjuk a </a:t>
            </a:r>
            <a:r>
              <a:rPr lang="hu-HU" sz="2800" dirty="0" err="1" smtClean="0">
                <a:solidFill>
                  <a:schemeClr val="bg1">
                    <a:lumMod val="95000"/>
                  </a:schemeClr>
                </a:solidFill>
              </a:rPr>
              <a:t>RadioButtonokat</a:t>
            </a:r>
            <a:r>
              <a:rPr lang="hu-HU" sz="2800" dirty="0" smtClean="0">
                <a:solidFill>
                  <a:schemeClr val="bg1">
                    <a:lumMod val="95000"/>
                  </a:schemeClr>
                </a:solidFill>
              </a:rPr>
              <a:t>, akkor rögtön más csoportba kerülnek.</a:t>
            </a:r>
          </a:p>
        </p:txBody>
      </p:sp>
      <p:sp>
        <p:nvSpPr>
          <p:cNvPr id="4" name="Szövegdoboz 3"/>
          <p:cNvSpPr txBox="1"/>
          <p:nvPr/>
        </p:nvSpPr>
        <p:spPr>
          <a:xfrm>
            <a:off x="571472" y="2071678"/>
            <a:ext cx="7858180" cy="1815882"/>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400" dirty="0" smtClean="0">
                <a:solidFill>
                  <a:srgbClr val="0000FF"/>
                </a:solidFill>
              </a:rPr>
              <a:t>        </a:t>
            </a:r>
            <a:r>
              <a:rPr lang="en-US" sz="1400" dirty="0" smtClean="0">
                <a:solidFill>
                  <a:srgbClr val="0000FF"/>
                </a:solidFill>
              </a:rPr>
              <a:t>&lt;</a:t>
            </a:r>
            <a:r>
              <a:rPr lang="en-US" sz="1400" dirty="0" err="1" smtClean="0">
                <a:solidFill>
                  <a:srgbClr val="A31515"/>
                </a:solidFill>
              </a:rPr>
              <a:t>RadioButton</a:t>
            </a:r>
            <a:r>
              <a:rPr lang="en-US" sz="1400" dirty="0" smtClean="0">
                <a:solidFill>
                  <a:srgbClr val="FF0000"/>
                </a:solidFill>
              </a:rPr>
              <a:t> </a:t>
            </a:r>
            <a:r>
              <a:rPr lang="en-US" sz="1400" dirty="0" err="1" smtClean="0">
                <a:solidFill>
                  <a:srgbClr val="FF0000"/>
                </a:solidFill>
              </a:rPr>
              <a:t>GroupName</a:t>
            </a:r>
            <a:r>
              <a:rPr lang="en-US" sz="1400" dirty="0" smtClean="0">
                <a:solidFill>
                  <a:srgbClr val="0000FF"/>
                </a:solidFill>
              </a:rPr>
              <a:t>="Group1"</a:t>
            </a:r>
            <a:r>
              <a:rPr lang="en-US" sz="1400" dirty="0" smtClean="0">
                <a:solidFill>
                  <a:srgbClr val="FF0000"/>
                </a:solidFill>
              </a:rPr>
              <a:t> Height</a:t>
            </a:r>
            <a:r>
              <a:rPr lang="en-US" sz="1400" dirty="0" smtClean="0">
                <a:solidFill>
                  <a:srgbClr val="0000FF"/>
                </a:solidFill>
              </a:rPr>
              <a:t>="22"</a:t>
            </a:r>
            <a:r>
              <a:rPr lang="en-US" sz="1400" dirty="0" smtClean="0">
                <a:solidFill>
                  <a:srgbClr val="FF0000"/>
                </a:solidFill>
              </a:rPr>
              <a:t> </a:t>
            </a:r>
            <a:r>
              <a:rPr lang="en-US" sz="1400" dirty="0" err="1" smtClean="0">
                <a:solidFill>
                  <a:srgbClr val="FF0000"/>
                </a:solidFill>
              </a:rPr>
              <a:t>HorizontalAlignment</a:t>
            </a:r>
            <a:r>
              <a:rPr lang="en-US" sz="1400" dirty="0" smtClean="0">
                <a:solidFill>
                  <a:srgbClr val="0000FF"/>
                </a:solidFill>
              </a:rPr>
              <a:t>="Left"</a:t>
            </a:r>
            <a:r>
              <a:rPr lang="en-US" sz="1400" dirty="0" smtClean="0">
                <a:solidFill>
                  <a:srgbClr val="FF0000"/>
                </a:solidFill>
              </a:rPr>
              <a:t> Margin</a:t>
            </a:r>
            <a:r>
              <a:rPr lang="en-US" sz="1400" dirty="0" smtClean="0">
                <a:solidFill>
                  <a:srgbClr val="0000FF"/>
                </a:solidFill>
              </a:rPr>
              <a:t>="10,12,192,0"</a:t>
            </a:r>
          </a:p>
          <a:p>
            <a:r>
              <a:rPr lang="en-US" sz="1400" dirty="0" smtClean="0">
                <a:solidFill>
                  <a:srgbClr val="0000FF"/>
                </a:solidFill>
              </a:rPr>
              <a:t>                    </a:t>
            </a:r>
            <a:r>
              <a:rPr lang="en-US" sz="1400" dirty="0" smtClean="0">
                <a:solidFill>
                  <a:srgbClr val="FF0000"/>
                </a:solidFill>
              </a:rPr>
              <a:t> Name</a:t>
            </a:r>
            <a:r>
              <a:rPr lang="en-US" sz="1400" dirty="0" smtClean="0">
                <a:solidFill>
                  <a:srgbClr val="0000FF"/>
                </a:solidFill>
              </a:rPr>
              <a:t>="radioButton1"</a:t>
            </a:r>
            <a:r>
              <a:rPr lang="en-US" sz="1400" dirty="0" smtClean="0">
                <a:solidFill>
                  <a:srgbClr val="FF0000"/>
                </a:solidFill>
              </a:rPr>
              <a:t> </a:t>
            </a:r>
            <a:r>
              <a:rPr lang="en-US" sz="1400" dirty="0" err="1" smtClean="0">
                <a:solidFill>
                  <a:srgbClr val="FF0000"/>
                </a:solidFill>
              </a:rPr>
              <a:t>VerticalAlignment</a:t>
            </a:r>
            <a:r>
              <a:rPr lang="en-US" sz="1400" dirty="0" smtClean="0">
                <a:solidFill>
                  <a:srgbClr val="0000FF"/>
                </a:solidFill>
              </a:rPr>
              <a:t>="Top"&gt;</a:t>
            </a:r>
            <a:r>
              <a:rPr lang="en-US" sz="1400" dirty="0" smtClean="0">
                <a:solidFill>
                  <a:srgbClr val="A31515"/>
                </a:solidFill>
              </a:rPr>
              <a:t>Button 1</a:t>
            </a:r>
            <a:r>
              <a:rPr lang="en-US" sz="1400" dirty="0" smtClean="0">
                <a:solidFill>
                  <a:srgbClr val="0000FF"/>
                </a:solidFill>
              </a:rPr>
              <a:t>&lt;/</a:t>
            </a:r>
            <a:r>
              <a:rPr lang="en-US" sz="1400" dirty="0" err="1" smtClean="0">
                <a:solidFill>
                  <a:srgbClr val="A31515"/>
                </a:solidFill>
              </a:rPr>
              <a:t>RadioButton</a:t>
            </a:r>
            <a:r>
              <a:rPr lang="en-US" sz="1400" dirty="0" smtClean="0">
                <a:solidFill>
                  <a:srgbClr val="0000FF"/>
                </a:solidFill>
              </a:rPr>
              <a:t>&gt;</a:t>
            </a:r>
          </a:p>
          <a:p>
            <a:r>
              <a:rPr lang="en-US" sz="1400" dirty="0" smtClean="0">
                <a:solidFill>
                  <a:srgbClr val="A31515"/>
                </a:solidFill>
              </a:rPr>
              <a:t>        </a:t>
            </a:r>
            <a:r>
              <a:rPr lang="en-US" sz="1400" dirty="0" smtClean="0">
                <a:solidFill>
                  <a:srgbClr val="0000FF"/>
                </a:solidFill>
              </a:rPr>
              <a:t>&lt;</a:t>
            </a:r>
            <a:r>
              <a:rPr lang="en-US" sz="1400" dirty="0" err="1" smtClean="0">
                <a:solidFill>
                  <a:srgbClr val="A31515"/>
                </a:solidFill>
              </a:rPr>
              <a:t>RadioButton</a:t>
            </a:r>
            <a:r>
              <a:rPr lang="en-US" sz="1400" dirty="0" smtClean="0">
                <a:solidFill>
                  <a:srgbClr val="FF0000"/>
                </a:solidFill>
              </a:rPr>
              <a:t> </a:t>
            </a:r>
            <a:r>
              <a:rPr lang="en-US" sz="1400" dirty="0" err="1" smtClean="0">
                <a:solidFill>
                  <a:srgbClr val="FF0000"/>
                </a:solidFill>
              </a:rPr>
              <a:t>GroupName</a:t>
            </a:r>
            <a:r>
              <a:rPr lang="en-US" sz="1400" dirty="0" smtClean="0">
                <a:solidFill>
                  <a:srgbClr val="0000FF"/>
                </a:solidFill>
              </a:rPr>
              <a:t>="Group1"</a:t>
            </a:r>
            <a:r>
              <a:rPr lang="en-US" sz="1400" dirty="0" smtClean="0">
                <a:solidFill>
                  <a:srgbClr val="FF0000"/>
                </a:solidFill>
              </a:rPr>
              <a:t> Height</a:t>
            </a:r>
            <a:r>
              <a:rPr lang="en-US" sz="1400" dirty="0" smtClean="0">
                <a:solidFill>
                  <a:srgbClr val="0000FF"/>
                </a:solidFill>
              </a:rPr>
              <a:t>="22"</a:t>
            </a:r>
            <a:r>
              <a:rPr lang="en-US" sz="1400" dirty="0" smtClean="0">
                <a:solidFill>
                  <a:srgbClr val="FF0000"/>
                </a:solidFill>
              </a:rPr>
              <a:t> </a:t>
            </a:r>
            <a:r>
              <a:rPr lang="en-US" sz="1400" dirty="0" err="1" smtClean="0">
                <a:solidFill>
                  <a:srgbClr val="FF0000"/>
                </a:solidFill>
              </a:rPr>
              <a:t>HorizontalAlignment</a:t>
            </a:r>
            <a:r>
              <a:rPr lang="en-US" sz="1400" dirty="0" smtClean="0">
                <a:solidFill>
                  <a:srgbClr val="0000FF"/>
                </a:solidFill>
              </a:rPr>
              <a:t>="Left"</a:t>
            </a:r>
            <a:r>
              <a:rPr lang="en-US" sz="1400" dirty="0" smtClean="0">
                <a:solidFill>
                  <a:srgbClr val="FF0000"/>
                </a:solidFill>
              </a:rPr>
              <a:t> Margin</a:t>
            </a:r>
            <a:r>
              <a:rPr lang="en-US" sz="1400" dirty="0" smtClean="0">
                <a:solidFill>
                  <a:srgbClr val="0000FF"/>
                </a:solidFill>
              </a:rPr>
              <a:t>="10,30,0,0"</a:t>
            </a:r>
          </a:p>
          <a:p>
            <a:r>
              <a:rPr lang="en-US" sz="1400" dirty="0" smtClean="0">
                <a:solidFill>
                  <a:srgbClr val="0000FF"/>
                </a:solidFill>
              </a:rPr>
              <a:t>                    </a:t>
            </a:r>
            <a:r>
              <a:rPr lang="en-US" sz="1400" dirty="0" smtClean="0">
                <a:solidFill>
                  <a:srgbClr val="FF0000"/>
                </a:solidFill>
              </a:rPr>
              <a:t> Name</a:t>
            </a:r>
            <a:r>
              <a:rPr lang="en-US" sz="1400" dirty="0" smtClean="0">
                <a:solidFill>
                  <a:srgbClr val="0000FF"/>
                </a:solidFill>
              </a:rPr>
              <a:t>="radioButton2"</a:t>
            </a:r>
            <a:r>
              <a:rPr lang="en-US" sz="1400" dirty="0" smtClean="0">
                <a:solidFill>
                  <a:srgbClr val="FF0000"/>
                </a:solidFill>
              </a:rPr>
              <a:t> </a:t>
            </a:r>
            <a:r>
              <a:rPr lang="en-US" sz="1400" dirty="0" err="1" smtClean="0">
                <a:solidFill>
                  <a:srgbClr val="FF0000"/>
                </a:solidFill>
              </a:rPr>
              <a:t>VerticalAlignment</a:t>
            </a:r>
            <a:r>
              <a:rPr lang="en-US" sz="1400" dirty="0" smtClean="0">
                <a:solidFill>
                  <a:srgbClr val="0000FF"/>
                </a:solidFill>
              </a:rPr>
              <a:t>="Top"</a:t>
            </a:r>
            <a:r>
              <a:rPr lang="en-US" sz="1400" dirty="0" smtClean="0">
                <a:solidFill>
                  <a:srgbClr val="FF0000"/>
                </a:solidFill>
              </a:rPr>
              <a:t> Width</a:t>
            </a:r>
            <a:r>
              <a:rPr lang="en-US" sz="1400" dirty="0" smtClean="0">
                <a:solidFill>
                  <a:srgbClr val="0000FF"/>
                </a:solidFill>
              </a:rPr>
              <a:t>="76"&gt;</a:t>
            </a:r>
            <a:r>
              <a:rPr lang="en-US" sz="1400" dirty="0" smtClean="0">
                <a:solidFill>
                  <a:srgbClr val="A31515"/>
                </a:solidFill>
              </a:rPr>
              <a:t>Button 2</a:t>
            </a:r>
            <a:r>
              <a:rPr lang="en-US" sz="1400" dirty="0" smtClean="0">
                <a:solidFill>
                  <a:srgbClr val="0000FF"/>
                </a:solidFill>
              </a:rPr>
              <a:t>&lt;/</a:t>
            </a:r>
            <a:r>
              <a:rPr lang="en-US" sz="1400" dirty="0" err="1" smtClean="0">
                <a:solidFill>
                  <a:srgbClr val="A31515"/>
                </a:solidFill>
              </a:rPr>
              <a:t>RadioButton</a:t>
            </a:r>
            <a:r>
              <a:rPr lang="en-US" sz="1400" dirty="0" smtClean="0">
                <a:solidFill>
                  <a:srgbClr val="0000FF"/>
                </a:solidFill>
              </a:rPr>
              <a:t>&gt;</a:t>
            </a:r>
          </a:p>
          <a:p>
            <a:r>
              <a:rPr lang="en-US" sz="1400" dirty="0" smtClean="0">
                <a:solidFill>
                  <a:srgbClr val="A31515"/>
                </a:solidFill>
              </a:rPr>
              <a:t>        </a:t>
            </a:r>
            <a:r>
              <a:rPr lang="en-US" sz="1400" dirty="0" smtClean="0">
                <a:solidFill>
                  <a:srgbClr val="0000FF"/>
                </a:solidFill>
              </a:rPr>
              <a:t>&lt;</a:t>
            </a:r>
            <a:r>
              <a:rPr lang="en-US" sz="1400" dirty="0" err="1" smtClean="0">
                <a:solidFill>
                  <a:srgbClr val="A31515"/>
                </a:solidFill>
              </a:rPr>
              <a:t>RadioButton</a:t>
            </a:r>
            <a:r>
              <a:rPr lang="en-US" sz="1400" dirty="0" smtClean="0">
                <a:solidFill>
                  <a:srgbClr val="FF0000"/>
                </a:solidFill>
              </a:rPr>
              <a:t> </a:t>
            </a:r>
            <a:r>
              <a:rPr lang="en-US" sz="1400" dirty="0" err="1" smtClean="0">
                <a:solidFill>
                  <a:srgbClr val="FF0000"/>
                </a:solidFill>
              </a:rPr>
              <a:t>GroupName</a:t>
            </a:r>
            <a:r>
              <a:rPr lang="en-US" sz="1400" dirty="0" smtClean="0">
                <a:solidFill>
                  <a:srgbClr val="0000FF"/>
                </a:solidFill>
              </a:rPr>
              <a:t>="Group1"</a:t>
            </a:r>
            <a:r>
              <a:rPr lang="en-US" sz="1400" dirty="0" smtClean="0">
                <a:solidFill>
                  <a:srgbClr val="FF0000"/>
                </a:solidFill>
              </a:rPr>
              <a:t> Height</a:t>
            </a:r>
            <a:r>
              <a:rPr lang="en-US" sz="1400" dirty="0" smtClean="0">
                <a:solidFill>
                  <a:srgbClr val="0000FF"/>
                </a:solidFill>
              </a:rPr>
              <a:t>="22"</a:t>
            </a:r>
            <a:r>
              <a:rPr lang="en-US" sz="1400" dirty="0" smtClean="0">
                <a:solidFill>
                  <a:srgbClr val="FF0000"/>
                </a:solidFill>
              </a:rPr>
              <a:t> </a:t>
            </a:r>
            <a:r>
              <a:rPr lang="en-US" sz="1400" dirty="0" err="1" smtClean="0">
                <a:solidFill>
                  <a:srgbClr val="FF0000"/>
                </a:solidFill>
              </a:rPr>
              <a:t>HorizontalAlignment</a:t>
            </a:r>
            <a:r>
              <a:rPr lang="en-US" sz="1400" dirty="0" smtClean="0">
                <a:solidFill>
                  <a:srgbClr val="0000FF"/>
                </a:solidFill>
              </a:rPr>
              <a:t>="Left"</a:t>
            </a:r>
            <a:r>
              <a:rPr lang="en-US" sz="1400" dirty="0" smtClean="0">
                <a:solidFill>
                  <a:srgbClr val="FF0000"/>
                </a:solidFill>
              </a:rPr>
              <a:t> Margin</a:t>
            </a:r>
            <a:r>
              <a:rPr lang="en-US" sz="1400" dirty="0" smtClean="0">
                <a:solidFill>
                  <a:srgbClr val="0000FF"/>
                </a:solidFill>
              </a:rPr>
              <a:t>="10,66,0,0"</a:t>
            </a:r>
          </a:p>
          <a:p>
            <a:r>
              <a:rPr lang="en-US" sz="1400" dirty="0" smtClean="0">
                <a:solidFill>
                  <a:srgbClr val="0000FF"/>
                </a:solidFill>
              </a:rPr>
              <a:t>                    </a:t>
            </a:r>
            <a:r>
              <a:rPr lang="en-US" sz="1400" dirty="0" smtClean="0">
                <a:solidFill>
                  <a:srgbClr val="FF0000"/>
                </a:solidFill>
              </a:rPr>
              <a:t> Name</a:t>
            </a:r>
            <a:r>
              <a:rPr lang="en-US" sz="1400" dirty="0" smtClean="0">
                <a:solidFill>
                  <a:srgbClr val="0000FF"/>
                </a:solidFill>
              </a:rPr>
              <a:t>="radioButton3"</a:t>
            </a:r>
            <a:r>
              <a:rPr lang="en-US" sz="1400" dirty="0" smtClean="0">
                <a:solidFill>
                  <a:srgbClr val="FF0000"/>
                </a:solidFill>
              </a:rPr>
              <a:t> </a:t>
            </a:r>
            <a:r>
              <a:rPr lang="en-US" sz="1400" dirty="0" err="1" smtClean="0">
                <a:solidFill>
                  <a:srgbClr val="FF0000"/>
                </a:solidFill>
              </a:rPr>
              <a:t>VerticalAlignment</a:t>
            </a:r>
            <a:r>
              <a:rPr lang="en-US" sz="1400" dirty="0" smtClean="0">
                <a:solidFill>
                  <a:srgbClr val="0000FF"/>
                </a:solidFill>
              </a:rPr>
              <a:t>="Top"</a:t>
            </a:r>
            <a:r>
              <a:rPr lang="en-US" sz="1400" dirty="0" smtClean="0">
                <a:solidFill>
                  <a:srgbClr val="FF0000"/>
                </a:solidFill>
              </a:rPr>
              <a:t> Width</a:t>
            </a:r>
            <a:r>
              <a:rPr lang="en-US" sz="1400" dirty="0" smtClean="0">
                <a:solidFill>
                  <a:srgbClr val="0000FF"/>
                </a:solidFill>
              </a:rPr>
              <a:t>="76"&gt;</a:t>
            </a:r>
            <a:r>
              <a:rPr lang="en-US" sz="1400" dirty="0" smtClean="0">
                <a:solidFill>
                  <a:srgbClr val="A31515"/>
                </a:solidFill>
              </a:rPr>
              <a:t>Button 3</a:t>
            </a:r>
            <a:r>
              <a:rPr lang="en-US" sz="1400" dirty="0" smtClean="0">
                <a:solidFill>
                  <a:srgbClr val="0000FF"/>
                </a:solidFill>
              </a:rPr>
              <a:t>&lt;/</a:t>
            </a:r>
            <a:r>
              <a:rPr lang="en-US" sz="1400" dirty="0" err="1" smtClean="0">
                <a:solidFill>
                  <a:srgbClr val="A31515"/>
                </a:solidFill>
              </a:rPr>
              <a:t>RadioButton</a:t>
            </a:r>
            <a:r>
              <a:rPr lang="en-US" sz="1400" dirty="0" smtClean="0">
                <a:solidFill>
                  <a:srgbClr val="0000FF"/>
                </a:solidFill>
              </a:rPr>
              <a:t>&gt;</a:t>
            </a:r>
          </a:p>
          <a:p>
            <a:r>
              <a:rPr lang="en-US" sz="1400" dirty="0" smtClean="0">
                <a:solidFill>
                  <a:srgbClr val="A31515"/>
                </a:solidFill>
              </a:rPr>
              <a:t>        </a:t>
            </a:r>
            <a:r>
              <a:rPr lang="en-US" sz="1400" dirty="0" smtClean="0">
                <a:solidFill>
                  <a:srgbClr val="0000FF"/>
                </a:solidFill>
              </a:rPr>
              <a:t>&lt;</a:t>
            </a:r>
            <a:r>
              <a:rPr lang="en-US" sz="1400" dirty="0" err="1" smtClean="0">
                <a:solidFill>
                  <a:srgbClr val="A31515"/>
                </a:solidFill>
              </a:rPr>
              <a:t>RadioButton</a:t>
            </a:r>
            <a:r>
              <a:rPr lang="en-US" sz="1400" dirty="0" smtClean="0">
                <a:solidFill>
                  <a:srgbClr val="FF0000"/>
                </a:solidFill>
              </a:rPr>
              <a:t> </a:t>
            </a:r>
            <a:r>
              <a:rPr lang="en-US" sz="1400" dirty="0" err="1" smtClean="0">
                <a:solidFill>
                  <a:srgbClr val="FF0000"/>
                </a:solidFill>
              </a:rPr>
              <a:t>GroupName</a:t>
            </a:r>
            <a:r>
              <a:rPr lang="en-US" sz="1400" dirty="0" smtClean="0">
                <a:solidFill>
                  <a:srgbClr val="0000FF"/>
                </a:solidFill>
              </a:rPr>
              <a:t>="Group1"</a:t>
            </a:r>
            <a:r>
              <a:rPr lang="en-US" sz="1400" dirty="0" smtClean="0">
                <a:solidFill>
                  <a:srgbClr val="FF0000"/>
                </a:solidFill>
              </a:rPr>
              <a:t> Height</a:t>
            </a:r>
            <a:r>
              <a:rPr lang="en-US" sz="1400" dirty="0" smtClean="0">
                <a:solidFill>
                  <a:srgbClr val="0000FF"/>
                </a:solidFill>
              </a:rPr>
              <a:t>="22"</a:t>
            </a:r>
            <a:r>
              <a:rPr lang="en-US" sz="1400" dirty="0" smtClean="0">
                <a:solidFill>
                  <a:srgbClr val="FF0000"/>
                </a:solidFill>
              </a:rPr>
              <a:t> </a:t>
            </a:r>
            <a:r>
              <a:rPr lang="en-US" sz="1400" dirty="0" err="1" smtClean="0">
                <a:solidFill>
                  <a:srgbClr val="FF0000"/>
                </a:solidFill>
              </a:rPr>
              <a:t>HorizontalAlignment</a:t>
            </a:r>
            <a:r>
              <a:rPr lang="en-US" sz="1400" dirty="0" smtClean="0">
                <a:solidFill>
                  <a:srgbClr val="0000FF"/>
                </a:solidFill>
              </a:rPr>
              <a:t>="Left"</a:t>
            </a:r>
            <a:r>
              <a:rPr lang="en-US" sz="1400" dirty="0" smtClean="0">
                <a:solidFill>
                  <a:srgbClr val="FF0000"/>
                </a:solidFill>
              </a:rPr>
              <a:t> Margin</a:t>
            </a:r>
            <a:r>
              <a:rPr lang="en-US" sz="1400" dirty="0" smtClean="0">
                <a:solidFill>
                  <a:srgbClr val="0000FF"/>
                </a:solidFill>
              </a:rPr>
              <a:t>="10,49,0,0"</a:t>
            </a:r>
          </a:p>
          <a:p>
            <a:r>
              <a:rPr lang="en-US" sz="1400" dirty="0" smtClean="0">
                <a:solidFill>
                  <a:srgbClr val="0000FF"/>
                </a:solidFill>
              </a:rPr>
              <a:t>                    </a:t>
            </a:r>
            <a:r>
              <a:rPr lang="en-US" sz="1400" dirty="0" smtClean="0">
                <a:solidFill>
                  <a:srgbClr val="FF0000"/>
                </a:solidFill>
              </a:rPr>
              <a:t> Name</a:t>
            </a:r>
            <a:r>
              <a:rPr lang="en-US" sz="1400" dirty="0" smtClean="0">
                <a:solidFill>
                  <a:srgbClr val="0000FF"/>
                </a:solidFill>
              </a:rPr>
              <a:t>="radioButton4"</a:t>
            </a:r>
            <a:r>
              <a:rPr lang="en-US" sz="1400" dirty="0" smtClean="0">
                <a:solidFill>
                  <a:srgbClr val="FF0000"/>
                </a:solidFill>
              </a:rPr>
              <a:t> </a:t>
            </a:r>
            <a:r>
              <a:rPr lang="en-US" sz="1400" dirty="0" err="1" smtClean="0">
                <a:solidFill>
                  <a:srgbClr val="FF0000"/>
                </a:solidFill>
              </a:rPr>
              <a:t>VerticalAlignment</a:t>
            </a:r>
            <a:r>
              <a:rPr lang="en-US" sz="1400" dirty="0" smtClean="0">
                <a:solidFill>
                  <a:srgbClr val="0000FF"/>
                </a:solidFill>
              </a:rPr>
              <a:t>="Top"</a:t>
            </a:r>
            <a:r>
              <a:rPr lang="en-US" sz="1400" dirty="0" smtClean="0">
                <a:solidFill>
                  <a:srgbClr val="FF0000"/>
                </a:solidFill>
              </a:rPr>
              <a:t> Width</a:t>
            </a:r>
            <a:r>
              <a:rPr lang="en-US" sz="1400" dirty="0" smtClean="0">
                <a:solidFill>
                  <a:srgbClr val="0000FF"/>
                </a:solidFill>
              </a:rPr>
              <a:t>="76"&gt;</a:t>
            </a:r>
            <a:r>
              <a:rPr lang="en-US" sz="1400" dirty="0" smtClean="0">
                <a:solidFill>
                  <a:srgbClr val="A31515"/>
                </a:solidFill>
              </a:rPr>
              <a:t>Button 4</a:t>
            </a:r>
            <a:r>
              <a:rPr lang="en-US" sz="1400" dirty="0" smtClean="0">
                <a:solidFill>
                  <a:srgbClr val="0000FF"/>
                </a:solidFill>
              </a:rPr>
              <a:t>&lt;/</a:t>
            </a:r>
            <a:r>
              <a:rPr lang="en-US" sz="1400" dirty="0" err="1" smtClean="0">
                <a:solidFill>
                  <a:srgbClr val="A31515"/>
                </a:solidFill>
              </a:rPr>
              <a:t>RadioButton</a:t>
            </a:r>
            <a:r>
              <a:rPr lang="en-US" sz="1400" dirty="0" smtClean="0">
                <a:solidFill>
                  <a:srgbClr val="0000FF"/>
                </a:solidFill>
              </a:rPr>
              <a:t>&gt;</a:t>
            </a:r>
            <a:endParaRPr lang="hu-HU" sz="1400" dirty="0" smtClean="0">
              <a:solidFill>
                <a:schemeClr val="tx1"/>
              </a:solidFill>
            </a:endParaRPr>
          </a:p>
        </p:txBody>
      </p:sp>
      <p:sp>
        <p:nvSpPr>
          <p:cNvPr id="5" name="Szövegdoboz 4"/>
          <p:cNvSpPr txBox="1"/>
          <p:nvPr/>
        </p:nvSpPr>
        <p:spPr>
          <a:xfrm>
            <a:off x="642910" y="4929198"/>
            <a:ext cx="7858180" cy="1815882"/>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400" dirty="0" smtClean="0">
                <a:solidFill>
                  <a:srgbClr val="0000FF"/>
                </a:solidFill>
              </a:rPr>
              <a:t>        </a:t>
            </a:r>
            <a:r>
              <a:rPr lang="en-US" sz="1400" dirty="0" smtClean="0">
                <a:solidFill>
                  <a:srgbClr val="0000FF"/>
                </a:solidFill>
              </a:rPr>
              <a:t>&lt;</a:t>
            </a:r>
            <a:r>
              <a:rPr lang="en-US" sz="1400" dirty="0" err="1" smtClean="0">
                <a:solidFill>
                  <a:srgbClr val="A31515"/>
                </a:solidFill>
              </a:rPr>
              <a:t>StackPanel</a:t>
            </a:r>
            <a:r>
              <a:rPr lang="en-US" sz="1400" dirty="0" smtClean="0">
                <a:solidFill>
                  <a:srgbClr val="FF0000"/>
                </a:solidFill>
              </a:rPr>
              <a:t> Height</a:t>
            </a:r>
            <a:r>
              <a:rPr lang="en-US" sz="1400" dirty="0" smtClean="0">
                <a:solidFill>
                  <a:srgbClr val="0000FF"/>
                </a:solidFill>
              </a:rPr>
              <a:t>="29"</a:t>
            </a:r>
            <a:r>
              <a:rPr lang="en-US" sz="1400" dirty="0" smtClean="0">
                <a:solidFill>
                  <a:srgbClr val="FF0000"/>
                </a:solidFill>
              </a:rPr>
              <a:t> </a:t>
            </a:r>
            <a:r>
              <a:rPr lang="en-US" sz="1400" dirty="0" err="1" smtClean="0">
                <a:solidFill>
                  <a:srgbClr val="FF0000"/>
                </a:solidFill>
              </a:rPr>
              <a:t>VerticalAlignment</a:t>
            </a:r>
            <a:r>
              <a:rPr lang="en-US" sz="1400" dirty="0" smtClean="0">
                <a:solidFill>
                  <a:srgbClr val="0000FF"/>
                </a:solidFill>
              </a:rPr>
              <a:t>="Top"&gt;</a:t>
            </a:r>
          </a:p>
          <a:p>
            <a:r>
              <a:rPr lang="it-IT" sz="1400" dirty="0" smtClean="0">
                <a:solidFill>
                  <a:srgbClr val="A31515"/>
                </a:solidFill>
              </a:rPr>
              <a:t>            </a:t>
            </a:r>
            <a:r>
              <a:rPr lang="it-IT" sz="1400" dirty="0" smtClean="0">
                <a:solidFill>
                  <a:srgbClr val="0000FF"/>
                </a:solidFill>
              </a:rPr>
              <a:t>&lt;</a:t>
            </a:r>
            <a:r>
              <a:rPr lang="it-IT" sz="1400" dirty="0" smtClean="0">
                <a:solidFill>
                  <a:srgbClr val="A31515"/>
                </a:solidFill>
              </a:rPr>
              <a:t>RadioButton</a:t>
            </a:r>
            <a:r>
              <a:rPr lang="it-IT" sz="1400" dirty="0" smtClean="0">
                <a:solidFill>
                  <a:srgbClr val="FF0000"/>
                </a:solidFill>
              </a:rPr>
              <a:t> Name</a:t>
            </a:r>
            <a:r>
              <a:rPr lang="it-IT" sz="1400" dirty="0" smtClean="0">
                <a:solidFill>
                  <a:srgbClr val="0000FF"/>
                </a:solidFill>
              </a:rPr>
              <a:t>="radioButton1"&gt;</a:t>
            </a:r>
            <a:r>
              <a:rPr lang="it-IT" sz="1400" dirty="0" smtClean="0">
                <a:solidFill>
                  <a:srgbClr val="A31515"/>
                </a:solidFill>
              </a:rPr>
              <a:t>Button 1</a:t>
            </a:r>
            <a:r>
              <a:rPr lang="it-IT" sz="1400" dirty="0" smtClean="0">
                <a:solidFill>
                  <a:srgbClr val="0000FF"/>
                </a:solidFill>
              </a:rPr>
              <a:t>&lt;/</a:t>
            </a:r>
            <a:r>
              <a:rPr lang="it-IT" sz="1400" dirty="0" smtClean="0">
                <a:solidFill>
                  <a:srgbClr val="A31515"/>
                </a:solidFill>
              </a:rPr>
              <a:t>RadioButton</a:t>
            </a:r>
            <a:r>
              <a:rPr lang="it-IT" sz="1400" dirty="0" smtClean="0">
                <a:solidFill>
                  <a:srgbClr val="0000FF"/>
                </a:solidFill>
              </a:rPr>
              <a:t>&gt;</a:t>
            </a:r>
          </a:p>
          <a:p>
            <a:r>
              <a:rPr lang="it-IT" sz="1400" dirty="0" smtClean="0">
                <a:solidFill>
                  <a:srgbClr val="A31515"/>
                </a:solidFill>
              </a:rPr>
              <a:t>            </a:t>
            </a:r>
            <a:r>
              <a:rPr lang="it-IT" sz="1400" dirty="0" smtClean="0">
                <a:solidFill>
                  <a:srgbClr val="0000FF"/>
                </a:solidFill>
              </a:rPr>
              <a:t>&lt;</a:t>
            </a:r>
            <a:r>
              <a:rPr lang="it-IT" sz="1400" dirty="0" smtClean="0">
                <a:solidFill>
                  <a:srgbClr val="A31515"/>
                </a:solidFill>
              </a:rPr>
              <a:t>RadioButton</a:t>
            </a:r>
            <a:r>
              <a:rPr lang="it-IT" sz="1400" dirty="0" smtClean="0">
                <a:solidFill>
                  <a:srgbClr val="FF0000"/>
                </a:solidFill>
              </a:rPr>
              <a:t> Name</a:t>
            </a:r>
            <a:r>
              <a:rPr lang="it-IT" sz="1400" dirty="0" smtClean="0">
                <a:solidFill>
                  <a:srgbClr val="0000FF"/>
                </a:solidFill>
              </a:rPr>
              <a:t>="radioButton2"&gt;</a:t>
            </a:r>
            <a:r>
              <a:rPr lang="it-IT" sz="1400" dirty="0" smtClean="0">
                <a:solidFill>
                  <a:srgbClr val="A31515"/>
                </a:solidFill>
              </a:rPr>
              <a:t>Button 2</a:t>
            </a:r>
            <a:r>
              <a:rPr lang="it-IT" sz="1400" dirty="0" smtClean="0">
                <a:solidFill>
                  <a:srgbClr val="0000FF"/>
                </a:solidFill>
              </a:rPr>
              <a:t>&lt;/</a:t>
            </a:r>
            <a:r>
              <a:rPr lang="it-IT" sz="1400" dirty="0" smtClean="0">
                <a:solidFill>
                  <a:srgbClr val="A31515"/>
                </a:solidFill>
              </a:rPr>
              <a:t>RadioButton</a:t>
            </a:r>
            <a:r>
              <a:rPr lang="it-IT"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StackPanel</a:t>
            </a:r>
            <a:r>
              <a:rPr lang="hu-HU" sz="1400" dirty="0" smtClean="0">
                <a:solidFill>
                  <a:srgbClr val="0000FF"/>
                </a:solidFill>
              </a:rPr>
              <a:t>&gt;</a:t>
            </a:r>
          </a:p>
          <a:p>
            <a:r>
              <a:rPr lang="en-US" sz="1400" dirty="0" smtClean="0">
                <a:solidFill>
                  <a:srgbClr val="A31515"/>
                </a:solidFill>
              </a:rPr>
              <a:t>        </a:t>
            </a:r>
            <a:r>
              <a:rPr lang="en-US" sz="1400" dirty="0" smtClean="0">
                <a:solidFill>
                  <a:srgbClr val="0000FF"/>
                </a:solidFill>
              </a:rPr>
              <a:t>&lt;</a:t>
            </a:r>
            <a:r>
              <a:rPr lang="en-US" sz="1400" dirty="0" err="1" smtClean="0">
                <a:solidFill>
                  <a:srgbClr val="A31515"/>
                </a:solidFill>
              </a:rPr>
              <a:t>StackPanel</a:t>
            </a:r>
            <a:r>
              <a:rPr lang="en-US" sz="1400" dirty="0" smtClean="0">
                <a:solidFill>
                  <a:srgbClr val="FF0000"/>
                </a:solidFill>
              </a:rPr>
              <a:t> Height</a:t>
            </a:r>
            <a:r>
              <a:rPr lang="en-US" sz="1400" dirty="0" smtClean="0">
                <a:solidFill>
                  <a:srgbClr val="0000FF"/>
                </a:solidFill>
              </a:rPr>
              <a:t>="34"</a:t>
            </a:r>
            <a:r>
              <a:rPr lang="en-US" sz="1400" dirty="0" smtClean="0">
                <a:solidFill>
                  <a:srgbClr val="FF0000"/>
                </a:solidFill>
              </a:rPr>
              <a:t> </a:t>
            </a:r>
            <a:r>
              <a:rPr lang="en-US" sz="1400" dirty="0" err="1" smtClean="0">
                <a:solidFill>
                  <a:srgbClr val="FF0000"/>
                </a:solidFill>
              </a:rPr>
              <a:t>VerticalAlignment</a:t>
            </a:r>
            <a:r>
              <a:rPr lang="en-US" sz="1400" dirty="0" smtClean="0">
                <a:solidFill>
                  <a:srgbClr val="0000FF"/>
                </a:solidFill>
              </a:rPr>
              <a:t>="Top"</a:t>
            </a:r>
            <a:r>
              <a:rPr lang="en-US" sz="1400" dirty="0" smtClean="0">
                <a:solidFill>
                  <a:srgbClr val="FF0000"/>
                </a:solidFill>
              </a:rPr>
              <a:t> Margin</a:t>
            </a:r>
            <a:r>
              <a:rPr lang="en-US" sz="1400" dirty="0" smtClean="0">
                <a:solidFill>
                  <a:srgbClr val="0000FF"/>
                </a:solidFill>
              </a:rPr>
              <a:t>="0,80,0,0"&gt;</a:t>
            </a:r>
          </a:p>
          <a:p>
            <a:r>
              <a:rPr lang="it-IT" sz="1400" dirty="0" smtClean="0">
                <a:solidFill>
                  <a:srgbClr val="A31515"/>
                </a:solidFill>
              </a:rPr>
              <a:t>            </a:t>
            </a:r>
            <a:r>
              <a:rPr lang="it-IT" sz="1400" dirty="0" smtClean="0">
                <a:solidFill>
                  <a:srgbClr val="0000FF"/>
                </a:solidFill>
              </a:rPr>
              <a:t>&lt;</a:t>
            </a:r>
            <a:r>
              <a:rPr lang="it-IT" sz="1400" dirty="0" smtClean="0">
                <a:solidFill>
                  <a:srgbClr val="A31515"/>
                </a:solidFill>
              </a:rPr>
              <a:t>RadioButton</a:t>
            </a:r>
            <a:r>
              <a:rPr lang="it-IT" sz="1400" dirty="0" smtClean="0">
                <a:solidFill>
                  <a:srgbClr val="FF0000"/>
                </a:solidFill>
              </a:rPr>
              <a:t> Name</a:t>
            </a:r>
            <a:r>
              <a:rPr lang="it-IT" sz="1400" dirty="0" smtClean="0">
                <a:solidFill>
                  <a:srgbClr val="0000FF"/>
                </a:solidFill>
              </a:rPr>
              <a:t>="radioButton3"&gt;</a:t>
            </a:r>
            <a:r>
              <a:rPr lang="it-IT" sz="1400" dirty="0" smtClean="0">
                <a:solidFill>
                  <a:srgbClr val="A31515"/>
                </a:solidFill>
              </a:rPr>
              <a:t>Button 3</a:t>
            </a:r>
            <a:r>
              <a:rPr lang="it-IT" sz="1400" dirty="0" smtClean="0">
                <a:solidFill>
                  <a:srgbClr val="0000FF"/>
                </a:solidFill>
              </a:rPr>
              <a:t>&lt;/</a:t>
            </a:r>
            <a:r>
              <a:rPr lang="it-IT" sz="1400" dirty="0" smtClean="0">
                <a:solidFill>
                  <a:srgbClr val="A31515"/>
                </a:solidFill>
              </a:rPr>
              <a:t>RadioButton</a:t>
            </a:r>
            <a:r>
              <a:rPr lang="it-IT" sz="1400" dirty="0" smtClean="0">
                <a:solidFill>
                  <a:srgbClr val="0000FF"/>
                </a:solidFill>
              </a:rPr>
              <a:t>&gt;</a:t>
            </a:r>
          </a:p>
          <a:p>
            <a:r>
              <a:rPr lang="it-IT" sz="1400" dirty="0" smtClean="0">
                <a:solidFill>
                  <a:srgbClr val="A31515"/>
                </a:solidFill>
              </a:rPr>
              <a:t>            </a:t>
            </a:r>
            <a:r>
              <a:rPr lang="it-IT" sz="1400" dirty="0" smtClean="0">
                <a:solidFill>
                  <a:srgbClr val="0000FF"/>
                </a:solidFill>
              </a:rPr>
              <a:t>&lt;</a:t>
            </a:r>
            <a:r>
              <a:rPr lang="it-IT" sz="1400" dirty="0" smtClean="0">
                <a:solidFill>
                  <a:srgbClr val="A31515"/>
                </a:solidFill>
              </a:rPr>
              <a:t>RadioButton</a:t>
            </a:r>
            <a:r>
              <a:rPr lang="it-IT" sz="1400" dirty="0" smtClean="0">
                <a:solidFill>
                  <a:srgbClr val="FF0000"/>
                </a:solidFill>
              </a:rPr>
              <a:t> Name</a:t>
            </a:r>
            <a:r>
              <a:rPr lang="it-IT" sz="1400" dirty="0" smtClean="0">
                <a:solidFill>
                  <a:srgbClr val="0000FF"/>
                </a:solidFill>
              </a:rPr>
              <a:t>="radioButton4"&gt;</a:t>
            </a:r>
            <a:r>
              <a:rPr lang="it-IT" sz="1400" dirty="0" smtClean="0">
                <a:solidFill>
                  <a:srgbClr val="A31515"/>
                </a:solidFill>
              </a:rPr>
              <a:t>Button 4</a:t>
            </a:r>
            <a:r>
              <a:rPr lang="it-IT" sz="1400" dirty="0" smtClean="0">
                <a:solidFill>
                  <a:srgbClr val="0000FF"/>
                </a:solidFill>
              </a:rPr>
              <a:t>&lt;/</a:t>
            </a:r>
            <a:r>
              <a:rPr lang="it-IT" sz="1400" dirty="0" smtClean="0">
                <a:solidFill>
                  <a:srgbClr val="A31515"/>
                </a:solidFill>
              </a:rPr>
              <a:t>RadioButton</a:t>
            </a:r>
            <a:r>
              <a:rPr lang="it-IT"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StackPanel</a:t>
            </a:r>
            <a:r>
              <a:rPr lang="hu-HU" sz="1400" dirty="0" smtClean="0">
                <a:solidFill>
                  <a:srgbClr val="0000FF"/>
                </a:solidFill>
              </a:rPr>
              <a:t>&gt;</a:t>
            </a:r>
            <a:endParaRPr lang="hu-HU" sz="1400" dirty="0" smtClean="0">
              <a:solidFill>
                <a:schemeClr val="tx1"/>
              </a:solidFill>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1576</TotalTime>
  <Words>1741</Words>
  <Application>Microsoft Office PowerPoint</Application>
  <PresentationFormat>Diavetítés a képernyőre (4:3 oldalarány)</PresentationFormat>
  <Paragraphs>625</Paragraphs>
  <Slides>47</Slides>
  <Notes>5</Notes>
  <HiddenSlides>0</HiddenSlides>
  <MMClips>0</MMClips>
  <ScaleCrop>false</ScaleCrop>
  <HeadingPairs>
    <vt:vector size="4" baseType="variant">
      <vt:variant>
        <vt:lpstr>Téma</vt:lpstr>
      </vt:variant>
      <vt:variant>
        <vt:i4>1</vt:i4>
      </vt:variant>
      <vt:variant>
        <vt:lpstr>Diacímek</vt:lpstr>
      </vt:variant>
      <vt:variant>
        <vt:i4>47</vt:i4>
      </vt:variant>
    </vt:vector>
  </HeadingPairs>
  <TitlesOfParts>
    <vt:vector size="48" baseType="lpstr">
      <vt:lpstr>Office-téma</vt:lpstr>
      <vt:lpstr>Building the User Interface</vt:lpstr>
      <vt:lpstr>2. dia</vt:lpstr>
      <vt:lpstr>Content Controls</vt:lpstr>
      <vt:lpstr>Content Controls</vt:lpstr>
      <vt:lpstr>Label</vt:lpstr>
      <vt:lpstr>Button </vt:lpstr>
      <vt:lpstr>Checkbox</vt:lpstr>
      <vt:lpstr>RadioButton</vt:lpstr>
      <vt:lpstr>RadioButton - Csoportok</vt:lpstr>
      <vt:lpstr>További Controlok</vt:lpstr>
      <vt:lpstr>TextBlock</vt:lpstr>
      <vt:lpstr>Image</vt:lpstr>
      <vt:lpstr>Image.Stretch</vt:lpstr>
      <vt:lpstr>TextBox</vt:lpstr>
      <vt:lpstr>ProgressBar</vt:lpstr>
      <vt:lpstr>Slider</vt:lpstr>
      <vt:lpstr>Tab Order</vt:lpstr>
      <vt:lpstr>18. dia</vt:lpstr>
      <vt:lpstr>19. dia</vt:lpstr>
      <vt:lpstr>Item Controls</vt:lpstr>
      <vt:lpstr>ListBox</vt:lpstr>
      <vt:lpstr>ListBox</vt:lpstr>
      <vt:lpstr>ComboBox</vt:lpstr>
      <vt:lpstr>TreeView</vt:lpstr>
      <vt:lpstr>Menu</vt:lpstr>
      <vt:lpstr>Menu</vt:lpstr>
      <vt:lpstr>ContextMenu</vt:lpstr>
      <vt:lpstr>ToolBar</vt:lpstr>
      <vt:lpstr>ToolBar</vt:lpstr>
      <vt:lpstr>ToolBarTray</vt:lpstr>
      <vt:lpstr>StatusBar</vt:lpstr>
      <vt:lpstr>32. dia</vt:lpstr>
      <vt:lpstr>33. dia</vt:lpstr>
      <vt:lpstr>Control Layout Properties</vt:lpstr>
      <vt:lpstr>Grid Panels</vt:lpstr>
      <vt:lpstr>Grid Panel</vt:lpstr>
      <vt:lpstr>GridSplitter</vt:lpstr>
      <vt:lpstr>UniformGrid</vt:lpstr>
      <vt:lpstr>StackPanel</vt:lpstr>
      <vt:lpstr>WrapPanel</vt:lpstr>
      <vt:lpstr>DockPanel</vt:lpstr>
      <vt:lpstr>Canvas  Controls</vt:lpstr>
      <vt:lpstr>Elrendezés vezérlők</vt:lpstr>
      <vt:lpstr>Control hozzáadása kódból</vt:lpstr>
      <vt:lpstr>Aligning Content</vt:lpstr>
      <vt:lpstr>46. dia</vt:lpstr>
      <vt:lpstr>47. dia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XML</dc:title>
  <dc:creator>Turóczy Attila</dc:creator>
  <cp:lastModifiedBy>Turoczy Attila</cp:lastModifiedBy>
  <cp:revision>140</cp:revision>
  <dcterms:created xsi:type="dcterms:W3CDTF">2009-05-29T17:20:58Z</dcterms:created>
  <dcterms:modified xsi:type="dcterms:W3CDTF">2010-06-08T18:41:28Z</dcterms:modified>
</cp:coreProperties>
</file>