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6" r:id="rId2"/>
    <p:sldId id="326" r:id="rId3"/>
    <p:sldId id="333" r:id="rId4"/>
    <p:sldId id="321" r:id="rId5"/>
    <p:sldId id="323" r:id="rId6"/>
    <p:sldId id="324" r:id="rId7"/>
    <p:sldId id="325" r:id="rId8"/>
    <p:sldId id="329" r:id="rId9"/>
    <p:sldId id="330" r:id="rId10"/>
    <p:sldId id="331" r:id="rId11"/>
    <p:sldId id="320" r:id="rId12"/>
    <p:sldId id="332" r:id="rId13"/>
    <p:sldId id="257" r:id="rId14"/>
    <p:sldId id="258" r:id="rId15"/>
    <p:sldId id="292" r:id="rId16"/>
    <p:sldId id="295" r:id="rId17"/>
    <p:sldId id="296" r:id="rId18"/>
    <p:sldId id="297" r:id="rId19"/>
    <p:sldId id="298" r:id="rId20"/>
    <p:sldId id="293" r:id="rId21"/>
    <p:sldId id="299" r:id="rId22"/>
    <p:sldId id="300" r:id="rId23"/>
    <p:sldId id="294" r:id="rId24"/>
    <p:sldId id="301" r:id="rId25"/>
    <p:sldId id="311" r:id="rId26"/>
    <p:sldId id="302" r:id="rId27"/>
    <p:sldId id="314" r:id="rId28"/>
    <p:sldId id="315" r:id="rId29"/>
    <p:sldId id="316" r:id="rId30"/>
    <p:sldId id="318" r:id="rId31"/>
    <p:sldId id="317" r:id="rId32"/>
    <p:sldId id="303" r:id="rId33"/>
    <p:sldId id="304" r:id="rId34"/>
    <p:sldId id="312" r:id="rId35"/>
    <p:sldId id="305" r:id="rId36"/>
    <p:sldId id="306" r:id="rId37"/>
    <p:sldId id="307" r:id="rId38"/>
    <p:sldId id="308" r:id="rId39"/>
    <p:sldId id="309" r:id="rId40"/>
    <p:sldId id="319" r:id="rId41"/>
    <p:sldId id="310" r:id="rId42"/>
    <p:sldId id="313" r:id="rId43"/>
    <p:sldId id="328" r:id="rId44"/>
    <p:sldId id="259" r:id="rId45"/>
    <p:sldId id="260" r:id="rId46"/>
  </p:sldIdLst>
  <p:sldSz cx="9144000" cy="6858000" type="screen4x3"/>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30" autoAdjust="0"/>
    <p:restoredTop sz="72098" autoAdjust="0"/>
  </p:normalViewPr>
  <p:slideViewPr>
    <p:cSldViewPr>
      <p:cViewPr varScale="1">
        <p:scale>
          <a:sx n="80" d="100"/>
          <a:sy n="80" d="100"/>
        </p:scale>
        <p:origin x="-1866" y="-84"/>
      </p:cViewPr>
      <p:guideLst>
        <p:guide orient="horz" pos="2160"/>
        <p:guide pos="2880"/>
      </p:guideLst>
    </p:cSldViewPr>
  </p:slideViewPr>
  <p:outlineViewPr>
    <p:cViewPr>
      <p:scale>
        <a:sx n="33" d="100"/>
        <a:sy n="33" d="100"/>
      </p:scale>
      <p:origin x="0" y="135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F1C5A2-CE90-4F40-B1DB-04952D8FFC4A}" type="datetimeFigureOut">
              <a:rPr lang="hu-HU" smtClean="0"/>
              <a:pPr/>
              <a:t>2010.05.29.</a:t>
            </a:fld>
            <a:endParaRPr lang="hu-HU"/>
          </a:p>
        </p:txBody>
      </p:sp>
      <p:sp>
        <p:nvSpPr>
          <p:cNvPr id="4" name="Diakép hely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705B80-146B-42FA-90AE-D5BDCEFB1C9C}" type="slidenum">
              <a:rPr lang="hu-HU" smtClean="0"/>
              <a:pPr/>
              <a:t>‹#›</a:t>
            </a:fld>
            <a:endParaRPr lang="hu-H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fontScale="92500"/>
          </a:bodyPr>
          <a:lstStyle/>
          <a:p>
            <a:r>
              <a:rPr lang="hu-HU" b="1" dirty="0" smtClean="0"/>
              <a:t>WPF: </a:t>
            </a:r>
            <a:r>
              <a:rPr lang="hu-HU" sz="1200" kern="1200" dirty="0" smtClean="0">
                <a:solidFill>
                  <a:schemeClr val="tx1"/>
                </a:solidFill>
                <a:latin typeface="+mn-lt"/>
                <a:ea typeface="+mn-ea"/>
                <a:cs typeface="+mn-cs"/>
              </a:rPr>
              <a:t>Következő generációs prezentációs alrendszer, mely egyesíti a UI, dokumentum, média és 3D képességeket a </a:t>
            </a:r>
            <a:r>
              <a:rPr lang="hu-HU" sz="1200" kern="1200" dirty="0" err="1" smtClean="0">
                <a:solidFill>
                  <a:schemeClr val="tx1"/>
                </a:solidFill>
                <a:latin typeface="+mn-lt"/>
                <a:ea typeface="+mn-ea"/>
                <a:cs typeface="+mn-cs"/>
              </a:rPr>
              <a:t>mendzselt</a:t>
            </a:r>
            <a:r>
              <a:rPr lang="hu-HU" sz="1200" kern="1200" dirty="0" smtClean="0">
                <a:solidFill>
                  <a:schemeClr val="tx1"/>
                </a:solidFill>
                <a:latin typeface="+mn-lt"/>
                <a:ea typeface="+mn-ea"/>
                <a:cs typeface="+mn-cs"/>
              </a:rPr>
              <a:t> kódban írt alkalmazások </a:t>
            </a:r>
          </a:p>
          <a:p>
            <a:endParaRPr lang="hu-HU"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r>
              <a:rPr lang="hu-HU"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WCF:  </a:t>
            </a:r>
            <a:r>
              <a:rPr lang="hu-HU" sz="1200" kern="1200" dirty="0" smtClean="0">
                <a:solidFill>
                  <a:schemeClr val="tx1"/>
                </a:solidFill>
                <a:latin typeface="+mn-lt"/>
                <a:ea typeface="+mn-ea"/>
                <a:cs typeface="+mn-cs"/>
              </a:rPr>
              <a:t>Windows </a:t>
            </a:r>
            <a:r>
              <a:rPr lang="hu-HU" sz="1200" kern="1200" dirty="0" err="1" smtClean="0">
                <a:solidFill>
                  <a:schemeClr val="tx1"/>
                </a:solidFill>
                <a:latin typeface="+mn-lt"/>
                <a:ea typeface="+mn-ea"/>
                <a:cs typeface="+mn-cs"/>
              </a:rPr>
              <a:t>Communication</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Foundation</a:t>
            </a:r>
            <a:r>
              <a:rPr lang="hu-HU" sz="1200" kern="1200" dirty="0" smtClean="0">
                <a:solidFill>
                  <a:schemeClr val="tx1"/>
                </a:solidFill>
                <a:latin typeface="+mn-lt"/>
                <a:ea typeface="+mn-ea"/>
                <a:cs typeface="+mn-cs"/>
              </a:rPr>
              <a:t> a Windows platform újgenerációs technológiája elosztott alkalmazások fejlesztéséhez. A legnagyobb előnye, hogy egységes programozási modellt nyújt, legyen szó egyszerű </a:t>
            </a:r>
            <a:r>
              <a:rPr lang="hu-HU" sz="1200" kern="1200" dirty="0" err="1" smtClean="0">
                <a:solidFill>
                  <a:schemeClr val="tx1"/>
                </a:solidFill>
                <a:latin typeface="+mn-lt"/>
                <a:ea typeface="+mn-ea"/>
                <a:cs typeface="+mn-cs"/>
              </a:rPr>
              <a:t>webszolgáltatás</a:t>
            </a:r>
            <a:r>
              <a:rPr lang="hu-HU" sz="1200" kern="1200" dirty="0" smtClean="0">
                <a:solidFill>
                  <a:schemeClr val="tx1"/>
                </a:solidFill>
                <a:latin typeface="+mn-lt"/>
                <a:ea typeface="+mn-ea"/>
                <a:cs typeface="+mn-cs"/>
              </a:rPr>
              <a:t>, biztonságos </a:t>
            </a:r>
            <a:r>
              <a:rPr lang="hu-HU" sz="1200" kern="1200" dirty="0" err="1" smtClean="0">
                <a:solidFill>
                  <a:schemeClr val="tx1"/>
                </a:solidFill>
                <a:latin typeface="+mn-lt"/>
                <a:ea typeface="+mn-ea"/>
                <a:cs typeface="+mn-cs"/>
              </a:rPr>
              <a:t>webszolgáltatás</a:t>
            </a:r>
            <a:r>
              <a:rPr lang="hu-HU" sz="1200" kern="1200" dirty="0" smtClean="0">
                <a:solidFill>
                  <a:schemeClr val="tx1"/>
                </a:solidFill>
                <a:latin typeface="+mn-lt"/>
                <a:ea typeface="+mn-ea"/>
                <a:cs typeface="+mn-cs"/>
              </a:rPr>
              <a:t>, rendkívül hatékony bináris formátumú, üzenetsor vagy akár </a:t>
            </a:r>
            <a:r>
              <a:rPr lang="hu-HU" sz="1200" kern="1200" dirty="0" err="1" smtClean="0">
                <a:solidFill>
                  <a:schemeClr val="tx1"/>
                </a:solidFill>
                <a:latin typeface="+mn-lt"/>
                <a:ea typeface="+mn-ea"/>
                <a:cs typeface="+mn-cs"/>
              </a:rPr>
              <a:t>peer-to-peer</a:t>
            </a:r>
            <a:r>
              <a:rPr lang="hu-HU" sz="1200" kern="1200" dirty="0" smtClean="0">
                <a:solidFill>
                  <a:schemeClr val="tx1"/>
                </a:solidFill>
                <a:latin typeface="+mn-lt"/>
                <a:ea typeface="+mn-ea"/>
                <a:cs typeface="+mn-cs"/>
              </a:rPr>
              <a:t> alapú kommunikációról. Ennek következtében a fejlesztők a jövőben egy kommunikációs technológia ismeretével és jelentősen kevesebb kód megírásával – vagyis a korábbinál egyszerűbben és hatékonyabban készíthetnek elosztott alkalmazásokat.</a:t>
            </a:r>
          </a:p>
          <a:p>
            <a:endParaRPr lang="hu-HU"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r>
              <a:rPr lang="hu-HU"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WF: </a:t>
            </a:r>
            <a:r>
              <a:rPr lang="hu-HU" sz="1200" kern="1200" dirty="0" smtClean="0">
                <a:solidFill>
                  <a:schemeClr val="tx1"/>
                </a:solidFill>
                <a:latin typeface="+mn-lt"/>
                <a:ea typeface="+mn-ea"/>
                <a:cs typeface="+mn-cs"/>
              </a:rPr>
              <a:t>Windows </a:t>
            </a:r>
            <a:r>
              <a:rPr lang="hu-HU" sz="1200" kern="1200" dirty="0" err="1" smtClean="0">
                <a:solidFill>
                  <a:schemeClr val="tx1"/>
                </a:solidFill>
                <a:latin typeface="+mn-lt"/>
                <a:ea typeface="+mn-ea"/>
                <a:cs typeface="+mn-cs"/>
              </a:rPr>
              <a:t>Workflow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Foundation</a:t>
            </a:r>
            <a:r>
              <a:rPr lang="hu-HU" sz="1200" kern="1200" dirty="0" smtClean="0">
                <a:solidFill>
                  <a:schemeClr val="tx1"/>
                </a:solidFill>
                <a:latin typeface="+mn-lt"/>
                <a:ea typeface="+mn-ea"/>
                <a:cs typeface="+mn-cs"/>
              </a:rPr>
              <a:t> lehetővé teszi, hogy az alkalmazásunkban található üzleti logikát a forráskód egyetlen pontján implementáljuk, ráadásul olyan módon, hogy mind az implementáció utólagos átlátása és karbantartása, mind pedig dokumentálása a korábbi megoldásoknál egyszerűbb legyen. További előny, hogy a </a:t>
            </a:r>
            <a:r>
              <a:rPr lang="hu-HU" sz="1200" kern="1200" dirty="0" err="1" smtClean="0">
                <a:solidFill>
                  <a:schemeClr val="tx1"/>
                </a:solidFill>
                <a:latin typeface="+mn-lt"/>
                <a:ea typeface="+mn-ea"/>
                <a:cs typeface="+mn-cs"/>
              </a:rPr>
              <a:t>Workflow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Foundation</a:t>
            </a:r>
            <a:r>
              <a:rPr lang="hu-HU" sz="1200" kern="1200" dirty="0" smtClean="0">
                <a:solidFill>
                  <a:schemeClr val="tx1"/>
                </a:solidFill>
                <a:latin typeface="+mn-lt"/>
                <a:ea typeface="+mn-ea"/>
                <a:cs typeface="+mn-cs"/>
              </a:rPr>
              <a:t> alapú folyamatok készítését a Visual </a:t>
            </a:r>
            <a:r>
              <a:rPr lang="hu-HU" sz="1200" kern="1200" dirty="0" err="1" smtClean="0">
                <a:solidFill>
                  <a:schemeClr val="tx1"/>
                </a:solidFill>
                <a:latin typeface="+mn-lt"/>
                <a:ea typeface="+mn-ea"/>
                <a:cs typeface="+mn-cs"/>
              </a:rPr>
              <a:t>Studio</a:t>
            </a:r>
            <a:r>
              <a:rPr lang="hu-HU" sz="1200" kern="1200" dirty="0" smtClean="0">
                <a:solidFill>
                  <a:schemeClr val="tx1"/>
                </a:solidFill>
                <a:latin typeface="+mn-lt"/>
                <a:ea typeface="+mn-ea"/>
                <a:cs typeface="+mn-cs"/>
              </a:rPr>
              <a:t> 2005-be integrált grafikus tervezőeszköz jelentősen segíti. A platform szintű megközelítésnek köszönhetően a </a:t>
            </a:r>
            <a:r>
              <a:rPr lang="hu-HU" sz="1200" kern="1200" dirty="0" err="1" smtClean="0">
                <a:solidFill>
                  <a:schemeClr val="tx1"/>
                </a:solidFill>
                <a:latin typeface="+mn-lt"/>
                <a:ea typeface="+mn-ea"/>
                <a:cs typeface="+mn-cs"/>
              </a:rPr>
              <a:t>Workflow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Foundation</a:t>
            </a:r>
            <a:r>
              <a:rPr lang="hu-HU" sz="1200" kern="1200" dirty="0" smtClean="0">
                <a:solidFill>
                  <a:schemeClr val="tx1"/>
                </a:solidFill>
                <a:latin typeface="+mn-lt"/>
                <a:ea typeface="+mn-ea"/>
                <a:cs typeface="+mn-cs"/>
              </a:rPr>
              <a:t> nem csak a klasszikus </a:t>
            </a:r>
            <a:r>
              <a:rPr lang="hu-HU" sz="1200" kern="1200" dirty="0" err="1" smtClean="0">
                <a:solidFill>
                  <a:schemeClr val="tx1"/>
                </a:solidFill>
                <a:latin typeface="+mn-lt"/>
                <a:ea typeface="+mn-ea"/>
                <a:cs typeface="+mn-cs"/>
              </a:rPr>
              <a:t>workflow</a:t>
            </a:r>
            <a:r>
              <a:rPr lang="hu-HU" sz="1200" kern="1200" dirty="0" smtClean="0">
                <a:solidFill>
                  <a:schemeClr val="tx1"/>
                </a:solidFill>
                <a:latin typeface="+mn-lt"/>
                <a:ea typeface="+mn-ea"/>
                <a:cs typeface="+mn-cs"/>
              </a:rPr>
              <a:t> jellegű alkalmazásokban használható, hanem szinte bármilyen .NET alapú projektben.</a:t>
            </a:r>
          </a:p>
          <a:p>
            <a:endParaRPr lang="hu-HU"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a:p>
            <a:r>
              <a:rPr lang="hu-HU" b="1" spc="5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CarsSpace</a:t>
            </a:r>
            <a:r>
              <a:rPr lang="hu-HU"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 </a:t>
            </a:r>
            <a:r>
              <a:rPr lang="hu-HU" sz="1200" kern="1200" dirty="0" smtClean="0">
                <a:solidFill>
                  <a:schemeClr val="tx1"/>
                </a:solidFill>
                <a:latin typeface="+mn-lt"/>
                <a:ea typeface="+mn-ea"/>
                <a:cs typeface="+mn-cs"/>
              </a:rPr>
              <a:t>A </a:t>
            </a:r>
            <a:r>
              <a:rPr lang="hu-HU" sz="1200" kern="1200" dirty="0" err="1" smtClean="0">
                <a:solidFill>
                  <a:schemeClr val="tx1"/>
                </a:solidFill>
                <a:latin typeface="+mn-lt"/>
                <a:ea typeface="+mn-ea"/>
                <a:cs typeface="+mn-cs"/>
              </a:rPr>
              <a:t>CardSpace</a:t>
            </a:r>
            <a:r>
              <a:rPr lang="hu-HU" sz="1200" kern="1200" dirty="0" smtClean="0">
                <a:solidFill>
                  <a:schemeClr val="tx1"/>
                </a:solidFill>
                <a:latin typeface="+mn-lt"/>
                <a:ea typeface="+mn-ea"/>
                <a:cs typeface="+mn-cs"/>
              </a:rPr>
              <a:t> online hitelesítő technológia mielőbbi elterjedését segítendő elérhető egy kiegészítés, melynek segítségével a világ második legelterjedtebb internetböngészője, a </a:t>
            </a:r>
            <a:r>
              <a:rPr lang="hu-HU" sz="1200" kern="1200" dirty="0" err="1" smtClean="0">
                <a:solidFill>
                  <a:schemeClr val="tx1"/>
                </a:solidFill>
                <a:latin typeface="+mn-lt"/>
                <a:ea typeface="+mn-ea"/>
                <a:cs typeface="+mn-cs"/>
              </a:rPr>
              <a:t>Mozilla</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Firefox</a:t>
            </a:r>
            <a:r>
              <a:rPr lang="hu-HU" sz="1200" kern="1200" dirty="0" smtClean="0">
                <a:solidFill>
                  <a:schemeClr val="tx1"/>
                </a:solidFill>
                <a:latin typeface="+mn-lt"/>
                <a:ea typeface="+mn-ea"/>
                <a:cs typeface="+mn-cs"/>
              </a:rPr>
              <a:t> is képessé tehető az új szolgáltatás igénybevételére.</a:t>
            </a:r>
          </a:p>
          <a:p>
            <a:r>
              <a:rPr lang="hu-HU" dirty="0" smtClean="0"/>
              <a:t>A Microsoft </a:t>
            </a:r>
            <a:r>
              <a:rPr lang="hu-HU" dirty="0" err="1" smtClean="0"/>
              <a:t>azirányú</a:t>
            </a:r>
            <a:r>
              <a:rPr lang="hu-HU" dirty="0" smtClean="0"/>
              <a:t> törekvéseinek megtestesülése, miszerint a felhasználónak nem szükséges minden online (banki és egyéb nagyfokú biztonságot megkövetelő) kapcsolathoz egyéni név/jelszó párost megjegyeznie, mindössze egy digitális névjegykártyával kell rendelkeznie. Ezt a "kártyát" igénybe véve aztán könnyedén beléphet minden helyre anélkül, hogy számítógépén vagy </a:t>
            </a:r>
            <a:r>
              <a:rPr lang="hu-HU" dirty="0" err="1" smtClean="0"/>
              <a:t>papírcetliken</a:t>
            </a:r>
            <a:r>
              <a:rPr lang="hu-HU" dirty="0" smtClean="0"/>
              <a:t> feljegyzett jelszavakat kéne használnia. A </a:t>
            </a:r>
            <a:r>
              <a:rPr lang="hu-HU" dirty="0" err="1" smtClean="0"/>
              <a:t>CardSpace-t</a:t>
            </a:r>
            <a:r>
              <a:rPr lang="hu-HU" dirty="0" smtClean="0"/>
              <a:t> már most is számos szolgáltató támogatja, a most megjelent frissítés eredményeként pedig a technológia még gyorsabb elterjedését várhatjuk</a:t>
            </a:r>
            <a:endParaRPr lang="hu-HU" dirty="0"/>
          </a:p>
        </p:txBody>
      </p:sp>
      <p:sp>
        <p:nvSpPr>
          <p:cNvPr id="4" name="Dia számának helye 3"/>
          <p:cNvSpPr>
            <a:spLocks noGrp="1"/>
          </p:cNvSpPr>
          <p:nvPr>
            <p:ph type="sldNum" sz="quarter" idx="10"/>
          </p:nvPr>
        </p:nvSpPr>
        <p:spPr/>
        <p:txBody>
          <a:bodyPr/>
          <a:lstStyle/>
          <a:p>
            <a:fld id="{676FED6D-7189-4263-BF0A-1DC167A8F962}" type="slidenum">
              <a:rPr lang="hu-HU" smtClean="0"/>
              <a:pPr/>
              <a:t>3</a:t>
            </a:fld>
            <a:endParaRPr lang="hu-H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err="1" smtClean="0"/>
              <a:t>Irjunk</a:t>
            </a:r>
            <a:r>
              <a:rPr lang="hu-HU" dirty="0" smtClean="0"/>
              <a:t> olyan WPF</a:t>
            </a:r>
            <a:r>
              <a:rPr lang="hu-HU" baseline="0" dirty="0" smtClean="0"/>
              <a:t> alkalmazást amely elszámol 10 </a:t>
            </a:r>
            <a:r>
              <a:rPr lang="hu-HU" baseline="0" dirty="0" err="1" smtClean="0"/>
              <a:t>ig</a:t>
            </a:r>
            <a:r>
              <a:rPr lang="hu-HU" baseline="0" dirty="0" smtClean="0"/>
              <a:t> egy másik </a:t>
            </a:r>
            <a:r>
              <a:rPr lang="hu-HU" baseline="0" dirty="0" err="1" smtClean="0"/>
              <a:t>szállban</a:t>
            </a:r>
            <a:r>
              <a:rPr lang="hu-HU" baseline="0" dirty="0" smtClean="0"/>
              <a:t>, és egy </a:t>
            </a:r>
            <a:r>
              <a:rPr lang="hu-HU" baseline="0" dirty="0" err="1" smtClean="0"/>
              <a:t>progressbaron</a:t>
            </a:r>
            <a:r>
              <a:rPr lang="hu-HU" baseline="0" dirty="0" smtClean="0"/>
              <a:t> </a:t>
            </a:r>
            <a:r>
              <a:rPr lang="hu-HU" baseline="0" dirty="0" err="1" smtClean="0"/>
              <a:t>megjelenitit</a:t>
            </a:r>
            <a:r>
              <a:rPr lang="hu-HU" baseline="0" dirty="0" smtClean="0"/>
              <a:t> h hol tart. </a:t>
            </a:r>
          </a:p>
          <a:p>
            <a:r>
              <a:rPr lang="hu-HU" baseline="0" dirty="0" smtClean="0"/>
              <a:t>Ha elért a végéhez. Dobjon fel egy </a:t>
            </a:r>
            <a:r>
              <a:rPr lang="hu-HU" baseline="0" dirty="0" err="1" smtClean="0"/>
              <a:t>messageboxot</a:t>
            </a:r>
            <a:r>
              <a:rPr lang="hu-HU" baseline="0" dirty="0" smtClean="0"/>
              <a:t> h </a:t>
            </a:r>
            <a:r>
              <a:rPr lang="hu-HU" baseline="0" dirty="0" err="1" smtClean="0"/>
              <a:t>okés</a:t>
            </a:r>
            <a:r>
              <a:rPr lang="hu-HU" baseline="0" dirty="0" smtClean="0"/>
              <a:t> elkészültem!</a:t>
            </a:r>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44</a:t>
            </a:fld>
            <a:endParaRPr lang="hu-H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2000" dirty="0" smtClean="0"/>
              <a:t>Nagy</a:t>
            </a:r>
            <a:r>
              <a:rPr lang="hu-HU" sz="2000" baseline="0" dirty="0" smtClean="0"/>
              <a:t> gomb</a:t>
            </a:r>
          </a:p>
          <a:p>
            <a:r>
              <a:rPr lang="hu-HU" sz="2000" baseline="0" dirty="0" smtClean="0"/>
              <a:t>Bele </a:t>
            </a:r>
            <a:r>
              <a:rPr lang="hu-HU" sz="2000" baseline="0" dirty="0" err="1" smtClean="0"/>
              <a:t>chekcbox</a:t>
            </a:r>
            <a:endParaRPr lang="hu-HU" sz="2000" baseline="0" dirty="0" smtClean="0"/>
          </a:p>
          <a:p>
            <a:r>
              <a:rPr lang="hu-HU" sz="2000" baseline="0" dirty="0" smtClean="0"/>
              <a:t>Vagy tegyünk bele egy videót</a:t>
            </a:r>
          </a:p>
          <a:p>
            <a:r>
              <a:rPr lang="hu-HU" sz="1200" kern="1200" dirty="0" smtClean="0">
                <a:solidFill>
                  <a:schemeClr val="tx1"/>
                </a:solidFill>
                <a:latin typeface="Trebuchet MS" pitchFamily="34" charset="0"/>
                <a:ea typeface="+mn-ea"/>
                <a:cs typeface="+mn-cs"/>
              </a:rPr>
              <a:t> &lt;</a:t>
            </a:r>
            <a:r>
              <a:rPr lang="hu-HU" sz="1200" kern="1200" dirty="0" err="1" smtClean="0">
                <a:solidFill>
                  <a:schemeClr val="tx1"/>
                </a:solidFill>
                <a:latin typeface="Trebuchet MS" pitchFamily="34" charset="0"/>
                <a:ea typeface="+mn-ea"/>
                <a:cs typeface="+mn-cs"/>
              </a:rPr>
              <a:t>Button</a:t>
            </a:r>
            <a:r>
              <a:rPr lang="hu-HU" sz="1200" kern="1200" dirty="0" smtClean="0">
                <a:solidFill>
                  <a:schemeClr val="tx1"/>
                </a:solidFill>
                <a:latin typeface="Trebuchet MS" pitchFamily="34" charset="0"/>
                <a:ea typeface="+mn-ea"/>
                <a:cs typeface="+mn-cs"/>
              </a:rPr>
              <a:t>&gt;</a:t>
            </a:r>
          </a:p>
          <a:p>
            <a:r>
              <a:rPr lang="hu-HU" sz="1200" kern="1200" dirty="0" smtClean="0">
                <a:solidFill>
                  <a:schemeClr val="tx1"/>
                </a:solidFill>
                <a:latin typeface="Trebuchet MS" pitchFamily="34" charset="0"/>
                <a:ea typeface="+mn-ea"/>
                <a:cs typeface="+mn-cs"/>
              </a:rPr>
              <a:t>            &lt;</a:t>
            </a:r>
            <a:r>
              <a:rPr lang="hu-HU" sz="1200" kern="1200" dirty="0" err="1" smtClean="0">
                <a:solidFill>
                  <a:schemeClr val="tx1"/>
                </a:solidFill>
                <a:latin typeface="Trebuchet MS" pitchFamily="34" charset="0"/>
                <a:ea typeface="+mn-ea"/>
                <a:cs typeface="+mn-cs"/>
              </a:rPr>
              <a:t>StackPanel</a:t>
            </a:r>
            <a:r>
              <a:rPr lang="hu-HU" sz="1200" kern="1200" dirty="0" smtClean="0">
                <a:solidFill>
                  <a:schemeClr val="tx1"/>
                </a:solidFill>
                <a:latin typeface="Trebuchet MS" pitchFamily="34" charset="0"/>
                <a:ea typeface="+mn-ea"/>
                <a:cs typeface="+mn-cs"/>
              </a:rPr>
              <a:t>&gt;</a:t>
            </a:r>
          </a:p>
          <a:p>
            <a:r>
              <a:rPr lang="hu-HU" sz="1200" kern="1200" dirty="0" smtClean="0">
                <a:solidFill>
                  <a:schemeClr val="tx1"/>
                </a:solidFill>
                <a:latin typeface="Trebuchet MS" pitchFamily="34" charset="0"/>
                <a:ea typeface="+mn-ea"/>
                <a:cs typeface="+mn-cs"/>
              </a:rPr>
              <a:t>            &lt;</a:t>
            </a:r>
            <a:r>
              <a:rPr lang="hu-HU" sz="1200" kern="1200" dirty="0" err="1" smtClean="0">
                <a:solidFill>
                  <a:schemeClr val="tx1"/>
                </a:solidFill>
                <a:latin typeface="Trebuchet MS" pitchFamily="34" charset="0"/>
                <a:ea typeface="+mn-ea"/>
                <a:cs typeface="+mn-cs"/>
              </a:rPr>
              <a:t>CheckBox</a:t>
            </a:r>
            <a:r>
              <a:rPr lang="hu-HU" sz="1200" kern="1200" dirty="0" smtClean="0">
                <a:solidFill>
                  <a:schemeClr val="tx1"/>
                </a:solidFill>
                <a:latin typeface="Trebuchet MS" pitchFamily="34" charset="0"/>
                <a:ea typeface="+mn-ea"/>
                <a:cs typeface="+mn-cs"/>
              </a:rPr>
              <a:t>&gt;Hell </a:t>
            </a:r>
            <a:r>
              <a:rPr lang="hu-HU" sz="1200" kern="1200" dirty="0" err="1" smtClean="0">
                <a:solidFill>
                  <a:schemeClr val="tx1"/>
                </a:solidFill>
                <a:latin typeface="Trebuchet MS" pitchFamily="34" charset="0"/>
                <a:ea typeface="+mn-ea"/>
                <a:cs typeface="+mn-cs"/>
              </a:rPr>
              <a:t>Csekboksz</a:t>
            </a:r>
            <a:r>
              <a:rPr lang="hu-HU" sz="1200" kern="1200" dirty="0" smtClean="0">
                <a:solidFill>
                  <a:schemeClr val="tx1"/>
                </a:solidFill>
                <a:latin typeface="Trebuchet MS" pitchFamily="34" charset="0"/>
                <a:ea typeface="+mn-ea"/>
                <a:cs typeface="+mn-cs"/>
              </a:rPr>
              <a:t>!&lt;/</a:t>
            </a:r>
            <a:r>
              <a:rPr lang="hu-HU" sz="1200" kern="1200" dirty="0" err="1" smtClean="0">
                <a:solidFill>
                  <a:schemeClr val="tx1"/>
                </a:solidFill>
                <a:latin typeface="Trebuchet MS" pitchFamily="34" charset="0"/>
                <a:ea typeface="+mn-ea"/>
                <a:cs typeface="+mn-cs"/>
              </a:rPr>
              <a:t>CheckBox</a:t>
            </a:r>
            <a:r>
              <a:rPr lang="hu-HU" sz="1200" kern="1200" dirty="0" smtClean="0">
                <a:solidFill>
                  <a:schemeClr val="tx1"/>
                </a:solidFill>
                <a:latin typeface="Trebuchet MS" pitchFamily="34" charset="0"/>
                <a:ea typeface="+mn-ea"/>
                <a:cs typeface="+mn-cs"/>
              </a:rPr>
              <a:t>&gt;</a:t>
            </a:r>
          </a:p>
          <a:p>
            <a:r>
              <a:rPr lang="hu-HU" sz="1200" kern="1200" dirty="0" smtClean="0">
                <a:solidFill>
                  <a:schemeClr val="tx1"/>
                </a:solidFill>
                <a:latin typeface="Trebuchet MS" pitchFamily="34" charset="0"/>
                <a:ea typeface="+mn-ea"/>
                <a:cs typeface="+mn-cs"/>
              </a:rPr>
              <a:t>            &lt;</a:t>
            </a:r>
            <a:r>
              <a:rPr lang="hu-HU" sz="1200" kern="1200" dirty="0" err="1" smtClean="0">
                <a:solidFill>
                  <a:schemeClr val="tx1"/>
                </a:solidFill>
                <a:latin typeface="Trebuchet MS" pitchFamily="34" charset="0"/>
                <a:ea typeface="+mn-ea"/>
                <a:cs typeface="+mn-cs"/>
              </a:rPr>
              <a:t>CheckBox</a:t>
            </a:r>
            <a:r>
              <a:rPr lang="hu-HU" sz="1200" kern="1200" dirty="0" smtClean="0">
                <a:solidFill>
                  <a:schemeClr val="tx1"/>
                </a:solidFill>
                <a:latin typeface="Trebuchet MS" pitchFamily="34" charset="0"/>
                <a:ea typeface="+mn-ea"/>
                <a:cs typeface="+mn-cs"/>
              </a:rPr>
              <a:t>&gt;</a:t>
            </a:r>
            <a:r>
              <a:rPr lang="hu-HU" sz="1200" kern="1200" dirty="0" err="1" smtClean="0">
                <a:solidFill>
                  <a:schemeClr val="tx1"/>
                </a:solidFill>
                <a:latin typeface="Trebuchet MS" pitchFamily="34" charset="0"/>
                <a:ea typeface="+mn-ea"/>
                <a:cs typeface="+mn-cs"/>
              </a:rPr>
              <a:t>dddfg</a:t>
            </a:r>
            <a:r>
              <a:rPr lang="hu-HU" sz="1200" kern="1200" dirty="0" smtClean="0">
                <a:solidFill>
                  <a:schemeClr val="tx1"/>
                </a:solidFill>
                <a:latin typeface="Trebuchet MS" pitchFamily="34" charset="0"/>
                <a:ea typeface="+mn-ea"/>
                <a:cs typeface="+mn-cs"/>
              </a:rPr>
              <a:t>&lt;/</a:t>
            </a:r>
            <a:r>
              <a:rPr lang="hu-HU" sz="1200" kern="1200" dirty="0" err="1" smtClean="0">
                <a:solidFill>
                  <a:schemeClr val="tx1"/>
                </a:solidFill>
                <a:latin typeface="Trebuchet MS" pitchFamily="34" charset="0"/>
                <a:ea typeface="+mn-ea"/>
                <a:cs typeface="+mn-cs"/>
              </a:rPr>
              <a:t>CheckBox</a:t>
            </a:r>
            <a:r>
              <a:rPr lang="hu-HU" sz="1200" kern="1200" dirty="0" smtClean="0">
                <a:solidFill>
                  <a:schemeClr val="tx1"/>
                </a:solidFill>
                <a:latin typeface="Trebuchet MS" pitchFamily="34" charset="0"/>
                <a:ea typeface="+mn-ea"/>
                <a:cs typeface="+mn-cs"/>
              </a:rPr>
              <a:t>&gt;</a:t>
            </a:r>
          </a:p>
          <a:p>
            <a:r>
              <a:rPr lang="hu-HU" sz="1200" kern="1200" dirty="0" smtClean="0">
                <a:solidFill>
                  <a:schemeClr val="tx1"/>
                </a:solidFill>
                <a:latin typeface="Trebuchet MS" pitchFamily="34" charset="0"/>
                <a:ea typeface="+mn-ea"/>
                <a:cs typeface="+mn-cs"/>
              </a:rPr>
              <a:t>                &lt;</a:t>
            </a:r>
            <a:r>
              <a:rPr lang="hu-HU" sz="1200" kern="1200" dirty="0" err="1" smtClean="0">
                <a:solidFill>
                  <a:schemeClr val="tx1"/>
                </a:solidFill>
                <a:latin typeface="Trebuchet MS" pitchFamily="34" charset="0"/>
                <a:ea typeface="+mn-ea"/>
                <a:cs typeface="+mn-cs"/>
              </a:rPr>
              <a:t>MediaElement</a:t>
            </a:r>
            <a:r>
              <a:rPr lang="hu-HU" sz="1200" kern="1200" dirty="0" smtClean="0">
                <a:solidFill>
                  <a:schemeClr val="tx1"/>
                </a:solidFill>
                <a:latin typeface="Trebuchet MS" pitchFamily="34" charset="0"/>
                <a:ea typeface="+mn-ea"/>
                <a:cs typeface="+mn-cs"/>
              </a:rPr>
              <a:t> </a:t>
            </a:r>
            <a:r>
              <a:rPr lang="hu-HU" sz="1200" kern="1200" dirty="0" err="1" smtClean="0">
                <a:solidFill>
                  <a:schemeClr val="tx1"/>
                </a:solidFill>
                <a:latin typeface="Trebuchet MS" pitchFamily="34" charset="0"/>
                <a:ea typeface="+mn-ea"/>
                <a:cs typeface="+mn-cs"/>
              </a:rPr>
              <a:t>Source</a:t>
            </a:r>
            <a:r>
              <a:rPr lang="hu-HU" sz="1200" kern="1200" dirty="0" smtClean="0">
                <a:solidFill>
                  <a:schemeClr val="tx1"/>
                </a:solidFill>
                <a:latin typeface="Trebuchet MS" pitchFamily="34" charset="0"/>
                <a:ea typeface="+mn-ea"/>
                <a:cs typeface="+mn-cs"/>
              </a:rPr>
              <a:t>="C:\</a:t>
            </a:r>
            <a:r>
              <a:rPr lang="hu-HU" sz="1200" kern="1200" dirty="0" err="1" smtClean="0">
                <a:solidFill>
                  <a:schemeClr val="tx1"/>
                </a:solidFill>
                <a:latin typeface="Trebuchet MS" pitchFamily="34" charset="0"/>
                <a:ea typeface="+mn-ea"/>
                <a:cs typeface="+mn-cs"/>
              </a:rPr>
              <a:t>Users</a:t>
            </a:r>
            <a:r>
              <a:rPr lang="hu-HU" sz="1200" kern="1200" dirty="0" smtClean="0">
                <a:solidFill>
                  <a:schemeClr val="tx1"/>
                </a:solidFill>
                <a:latin typeface="Trebuchet MS" pitchFamily="34" charset="0"/>
                <a:ea typeface="+mn-ea"/>
                <a:cs typeface="+mn-cs"/>
              </a:rPr>
              <a:t>\Public\</a:t>
            </a:r>
            <a:r>
              <a:rPr lang="hu-HU" sz="1200" kern="1200" dirty="0" err="1" smtClean="0">
                <a:solidFill>
                  <a:schemeClr val="tx1"/>
                </a:solidFill>
                <a:latin typeface="Trebuchet MS" pitchFamily="34" charset="0"/>
                <a:ea typeface="+mn-ea"/>
                <a:cs typeface="+mn-cs"/>
              </a:rPr>
              <a:t>Videos</a:t>
            </a:r>
            <a:r>
              <a:rPr lang="hu-HU" sz="1200" kern="1200" dirty="0" smtClean="0">
                <a:solidFill>
                  <a:schemeClr val="tx1"/>
                </a:solidFill>
                <a:latin typeface="Trebuchet MS" pitchFamily="34" charset="0"/>
                <a:ea typeface="+mn-ea"/>
                <a:cs typeface="+mn-cs"/>
              </a:rPr>
              <a:t>\</a:t>
            </a:r>
            <a:r>
              <a:rPr lang="hu-HU" sz="1200" kern="1200" dirty="0" err="1" smtClean="0">
                <a:solidFill>
                  <a:schemeClr val="tx1"/>
                </a:solidFill>
                <a:latin typeface="Trebuchet MS" pitchFamily="34" charset="0"/>
                <a:ea typeface="+mn-ea"/>
                <a:cs typeface="+mn-cs"/>
              </a:rPr>
              <a:t>Sample</a:t>
            </a:r>
            <a:r>
              <a:rPr lang="hu-HU" sz="1200" kern="1200" dirty="0" smtClean="0">
                <a:solidFill>
                  <a:schemeClr val="tx1"/>
                </a:solidFill>
                <a:latin typeface="Trebuchet MS" pitchFamily="34" charset="0"/>
                <a:ea typeface="+mn-ea"/>
                <a:cs typeface="+mn-cs"/>
              </a:rPr>
              <a:t> </a:t>
            </a:r>
            <a:r>
              <a:rPr lang="hu-HU" sz="1200" kern="1200" dirty="0" err="1" smtClean="0">
                <a:solidFill>
                  <a:schemeClr val="tx1"/>
                </a:solidFill>
                <a:latin typeface="Trebuchet MS" pitchFamily="34" charset="0"/>
                <a:ea typeface="+mn-ea"/>
                <a:cs typeface="+mn-cs"/>
              </a:rPr>
              <a:t>Videos</a:t>
            </a:r>
            <a:r>
              <a:rPr lang="hu-HU" sz="1200" kern="1200" dirty="0" smtClean="0">
                <a:solidFill>
                  <a:schemeClr val="tx1"/>
                </a:solidFill>
                <a:latin typeface="Trebuchet MS" pitchFamily="34" charset="0"/>
                <a:ea typeface="+mn-ea"/>
                <a:cs typeface="+mn-cs"/>
              </a:rPr>
              <a:t>\</a:t>
            </a:r>
            <a:r>
              <a:rPr lang="hu-HU" sz="1200" kern="1200" dirty="0" err="1" smtClean="0">
                <a:solidFill>
                  <a:schemeClr val="tx1"/>
                </a:solidFill>
                <a:latin typeface="Trebuchet MS" pitchFamily="34" charset="0"/>
                <a:ea typeface="+mn-ea"/>
                <a:cs typeface="+mn-cs"/>
              </a:rPr>
              <a:t>Wildlife.wmv</a:t>
            </a:r>
            <a:r>
              <a:rPr lang="hu-HU" sz="1200" kern="1200" dirty="0" smtClean="0">
                <a:solidFill>
                  <a:schemeClr val="tx1"/>
                </a:solidFill>
                <a:latin typeface="Trebuchet MS" pitchFamily="34" charset="0"/>
                <a:ea typeface="+mn-ea"/>
                <a:cs typeface="+mn-cs"/>
              </a:rPr>
              <a:t>" </a:t>
            </a:r>
            <a:r>
              <a:rPr lang="hu-HU" sz="1200" kern="1200" dirty="0" err="1" smtClean="0">
                <a:solidFill>
                  <a:schemeClr val="tx1"/>
                </a:solidFill>
                <a:latin typeface="Trebuchet MS" pitchFamily="34" charset="0"/>
                <a:ea typeface="+mn-ea"/>
                <a:cs typeface="+mn-cs"/>
              </a:rPr>
              <a:t>Width</a:t>
            </a:r>
            <a:r>
              <a:rPr lang="hu-HU" sz="1200" kern="1200" dirty="0" smtClean="0">
                <a:solidFill>
                  <a:schemeClr val="tx1"/>
                </a:solidFill>
                <a:latin typeface="Trebuchet MS" pitchFamily="34" charset="0"/>
                <a:ea typeface="+mn-ea"/>
                <a:cs typeface="+mn-cs"/>
              </a:rPr>
              <a:t>="350" </a:t>
            </a:r>
            <a:r>
              <a:rPr lang="hu-HU" sz="1200" kern="1200" dirty="0" err="1" smtClean="0">
                <a:solidFill>
                  <a:schemeClr val="tx1"/>
                </a:solidFill>
                <a:latin typeface="Trebuchet MS" pitchFamily="34" charset="0"/>
                <a:ea typeface="+mn-ea"/>
                <a:cs typeface="+mn-cs"/>
              </a:rPr>
              <a:t>Height</a:t>
            </a:r>
            <a:r>
              <a:rPr lang="hu-HU" sz="1200" kern="1200" dirty="0" smtClean="0">
                <a:solidFill>
                  <a:schemeClr val="tx1"/>
                </a:solidFill>
                <a:latin typeface="Trebuchet MS" pitchFamily="34" charset="0"/>
                <a:ea typeface="+mn-ea"/>
                <a:cs typeface="+mn-cs"/>
              </a:rPr>
              <a:t>="200"/&gt;</a:t>
            </a:r>
          </a:p>
          <a:p>
            <a:r>
              <a:rPr lang="hu-HU" sz="1200" kern="1200" dirty="0" smtClean="0">
                <a:solidFill>
                  <a:schemeClr val="tx1"/>
                </a:solidFill>
                <a:latin typeface="Trebuchet MS" pitchFamily="34" charset="0"/>
                <a:ea typeface="+mn-ea"/>
                <a:cs typeface="+mn-cs"/>
              </a:rPr>
              <a:t>            &lt;/</a:t>
            </a:r>
            <a:r>
              <a:rPr lang="hu-HU" sz="1200" kern="1200" dirty="0" err="1" smtClean="0">
                <a:solidFill>
                  <a:schemeClr val="tx1"/>
                </a:solidFill>
                <a:latin typeface="Trebuchet MS" pitchFamily="34" charset="0"/>
                <a:ea typeface="+mn-ea"/>
                <a:cs typeface="+mn-cs"/>
              </a:rPr>
              <a:t>StackPanel</a:t>
            </a:r>
            <a:r>
              <a:rPr lang="hu-HU" sz="1200" kern="1200" dirty="0" smtClean="0">
                <a:solidFill>
                  <a:schemeClr val="tx1"/>
                </a:solidFill>
                <a:latin typeface="Trebuchet MS" pitchFamily="34" charset="0"/>
                <a:ea typeface="+mn-ea"/>
                <a:cs typeface="+mn-cs"/>
              </a:rPr>
              <a:t>&gt;</a:t>
            </a:r>
          </a:p>
          <a:p>
            <a:r>
              <a:rPr lang="hu-HU" sz="1200" kern="1200" dirty="0" smtClean="0">
                <a:solidFill>
                  <a:schemeClr val="tx1"/>
                </a:solidFill>
                <a:latin typeface="Trebuchet MS" pitchFamily="34" charset="0"/>
                <a:ea typeface="+mn-ea"/>
                <a:cs typeface="+mn-cs"/>
              </a:rPr>
              <a:t>        &lt;/</a:t>
            </a:r>
            <a:r>
              <a:rPr lang="hu-HU" sz="1200" kern="1200" dirty="0" err="1" smtClean="0">
                <a:solidFill>
                  <a:schemeClr val="tx1"/>
                </a:solidFill>
                <a:latin typeface="Trebuchet MS" pitchFamily="34" charset="0"/>
                <a:ea typeface="+mn-ea"/>
                <a:cs typeface="+mn-cs"/>
              </a:rPr>
              <a:t>Button</a:t>
            </a:r>
            <a:r>
              <a:rPr lang="hu-HU" sz="1200" kern="1200" dirty="0" smtClean="0">
                <a:solidFill>
                  <a:schemeClr val="tx1"/>
                </a:solidFill>
                <a:latin typeface="Trebuchet MS" pitchFamily="34" charset="0"/>
                <a:ea typeface="+mn-ea"/>
                <a:cs typeface="+mn-cs"/>
              </a:rPr>
              <a:t>&gt;</a:t>
            </a:r>
            <a:endParaRPr lang="hu-HU" sz="2000" dirty="0" smtClean="0"/>
          </a:p>
          <a:p>
            <a:endParaRPr lang="hu-HU" dirty="0" smtClean="0"/>
          </a:p>
          <a:p>
            <a:r>
              <a:rPr lang="hu-HU" dirty="0" smtClean="0"/>
              <a:t>Video!</a:t>
            </a:r>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12</a:t>
            </a:fld>
            <a:endParaRPr lang="hu-H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smtClean="0"/>
              <a:t>Minden alkalmazás típusnak megvannak az előnyei és hátrányai egyaránt.</a:t>
            </a:r>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14</a:t>
            </a:fld>
            <a:endParaRPr lang="hu-H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dirty="0" err="1" smtClean="0"/>
              <a:t>AllowTransparency</a:t>
            </a:r>
            <a:r>
              <a:rPr lang="hu-HU" baseline="0" dirty="0" smtClean="0"/>
              <a:t> – Átlátszóságot befolyásol. Csak akkor ha a </a:t>
            </a:r>
            <a:r>
              <a:rPr lang="hu-HU" baseline="0" dirty="0" err="1" smtClean="0"/>
              <a:t>WindowStyle</a:t>
            </a:r>
            <a:r>
              <a:rPr lang="hu-HU" baseline="0" dirty="0" smtClean="0"/>
              <a:t> </a:t>
            </a:r>
            <a:r>
              <a:rPr lang="hu-HU" baseline="0" dirty="0" err="1" smtClean="0"/>
              <a:t>NoBorder-re</a:t>
            </a:r>
            <a:r>
              <a:rPr lang="hu-HU" baseline="0" dirty="0" smtClean="0"/>
              <a:t> van állítva.</a:t>
            </a:r>
          </a:p>
          <a:p>
            <a:r>
              <a:rPr lang="hu-HU" baseline="0" dirty="0" err="1" smtClean="0"/>
              <a:t>Background</a:t>
            </a:r>
            <a:r>
              <a:rPr lang="hu-HU" baseline="0" dirty="0" smtClean="0"/>
              <a:t> – Megadhatunk neki egy </a:t>
            </a:r>
            <a:r>
              <a:rPr lang="hu-HU" baseline="0" dirty="0" err="1" smtClean="0"/>
              <a:t>brusht</a:t>
            </a:r>
            <a:r>
              <a:rPr lang="hu-HU" baseline="0" dirty="0" smtClean="0"/>
              <a:t> (ecsetet) h milyen színre (vagy másra) akarjuk beállítani az alkalmazás hátterét.</a:t>
            </a:r>
          </a:p>
          <a:p>
            <a:r>
              <a:rPr lang="hu-HU" baseline="0" dirty="0" err="1" smtClean="0"/>
              <a:t>Cursor</a:t>
            </a:r>
            <a:r>
              <a:rPr lang="hu-HU" baseline="0" dirty="0" smtClean="0"/>
              <a:t> – milyen egér kurzor jelenjen meg amikor az egeret a </a:t>
            </a:r>
            <a:r>
              <a:rPr lang="hu-HU" baseline="0" dirty="0" err="1" smtClean="0"/>
              <a:t>Window</a:t>
            </a:r>
            <a:r>
              <a:rPr lang="hu-HU" baseline="0" dirty="0" smtClean="0"/>
              <a:t> fölé visszük.</a:t>
            </a:r>
          </a:p>
          <a:p>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18</a:t>
            </a:fld>
            <a:endParaRPr lang="hu-H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StackPanel</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TextBlock</a:t>
            </a:r>
            <a:r>
              <a:rPr lang="hu-HU" sz="1200" kern="1200" dirty="0" smtClean="0">
                <a:solidFill>
                  <a:schemeClr val="tx1"/>
                </a:solidFill>
                <a:latin typeface="+mn-lt"/>
                <a:ea typeface="+mn-ea"/>
                <a:cs typeface="+mn-cs"/>
              </a:rPr>
              <a:t>&gt;Ez egy link &lt;</a:t>
            </a:r>
            <a:r>
              <a:rPr lang="hu-HU" sz="1200" kern="1200" dirty="0" err="1" smtClean="0">
                <a:solidFill>
                  <a:schemeClr val="tx1"/>
                </a:solidFill>
                <a:latin typeface="+mn-lt"/>
                <a:ea typeface="+mn-ea"/>
                <a:cs typeface="+mn-cs"/>
              </a:rPr>
              <a:t>Hyperlink</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NavigateUri</a:t>
            </a:r>
            <a:r>
              <a:rPr lang="hu-HU" sz="1200" kern="1200" dirty="0" smtClean="0">
                <a:solidFill>
                  <a:schemeClr val="tx1"/>
                </a:solidFill>
                <a:latin typeface="+mn-lt"/>
                <a:ea typeface="+mn-ea"/>
                <a:cs typeface="+mn-cs"/>
              </a:rPr>
              <a:t>="Page2.xaml"&gt;csak nem webes!&lt;/</a:t>
            </a:r>
            <a:r>
              <a:rPr lang="hu-HU" sz="1200" kern="1200" dirty="0" err="1" smtClean="0">
                <a:solidFill>
                  <a:schemeClr val="tx1"/>
                </a:solidFill>
                <a:latin typeface="+mn-lt"/>
                <a:ea typeface="+mn-ea"/>
                <a:cs typeface="+mn-cs"/>
              </a:rPr>
              <a:t>Hyperlink</a:t>
            </a:r>
            <a:r>
              <a:rPr lang="hu-HU" sz="1200" kern="1200" dirty="0" smtClean="0">
                <a:solidFill>
                  <a:schemeClr val="tx1"/>
                </a:solidFill>
                <a:latin typeface="+mn-lt"/>
                <a:ea typeface="+mn-ea"/>
                <a:cs typeface="+mn-cs"/>
              </a:rPr>
              <a:t>&gt;&lt;/</a:t>
            </a:r>
            <a:r>
              <a:rPr lang="hu-HU" sz="1200" kern="1200" dirty="0" err="1" smtClean="0">
                <a:solidFill>
                  <a:schemeClr val="tx1"/>
                </a:solidFill>
                <a:latin typeface="+mn-lt"/>
                <a:ea typeface="+mn-ea"/>
                <a:cs typeface="+mn-cs"/>
              </a:rPr>
              <a:t>TextBlock</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TextBlock</a:t>
            </a:r>
            <a:r>
              <a:rPr lang="hu-HU" sz="1200" kern="1200" dirty="0" smtClean="0">
                <a:solidFill>
                  <a:schemeClr val="tx1"/>
                </a:solidFill>
                <a:latin typeface="+mn-lt"/>
                <a:ea typeface="+mn-ea"/>
                <a:cs typeface="+mn-cs"/>
              </a:rPr>
              <a:t>&gt;Ez is egy link csak&lt;</a:t>
            </a:r>
            <a:r>
              <a:rPr lang="hu-HU" sz="1200" kern="1200" dirty="0" err="1" smtClean="0">
                <a:solidFill>
                  <a:schemeClr val="tx1"/>
                </a:solidFill>
                <a:latin typeface="+mn-lt"/>
                <a:ea typeface="+mn-ea"/>
                <a:cs typeface="+mn-cs"/>
              </a:rPr>
              <a:t>Hyperlink</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NavigateUri</a:t>
            </a:r>
            <a:r>
              <a:rPr lang="hu-HU" sz="1200" kern="1200" dirty="0" smtClean="0">
                <a:solidFill>
                  <a:schemeClr val="tx1"/>
                </a:solidFill>
                <a:latin typeface="+mn-lt"/>
                <a:ea typeface="+mn-ea"/>
                <a:cs typeface="+mn-cs"/>
              </a:rPr>
              <a:t>="http://devportal.hu"&gt;immár webes!&lt;/</a:t>
            </a:r>
            <a:r>
              <a:rPr lang="hu-HU" sz="1200" kern="1200" dirty="0" err="1" smtClean="0">
                <a:solidFill>
                  <a:schemeClr val="tx1"/>
                </a:solidFill>
                <a:latin typeface="+mn-lt"/>
                <a:ea typeface="+mn-ea"/>
                <a:cs typeface="+mn-cs"/>
              </a:rPr>
              <a:t>Hyperlink</a:t>
            </a:r>
            <a:r>
              <a:rPr lang="hu-HU" sz="1200" kern="1200" dirty="0" smtClean="0">
                <a:solidFill>
                  <a:schemeClr val="tx1"/>
                </a:solidFill>
                <a:latin typeface="+mn-lt"/>
                <a:ea typeface="+mn-ea"/>
                <a:cs typeface="+mn-cs"/>
              </a:rPr>
              <a:t>&gt;&lt;/</a:t>
            </a:r>
            <a:r>
              <a:rPr lang="hu-HU" sz="1200" kern="1200" dirty="0" err="1" smtClean="0">
                <a:solidFill>
                  <a:schemeClr val="tx1"/>
                </a:solidFill>
                <a:latin typeface="+mn-lt"/>
                <a:ea typeface="+mn-ea"/>
                <a:cs typeface="+mn-cs"/>
              </a:rPr>
              <a:t>TextBlock</a:t>
            </a:r>
            <a:r>
              <a:rPr lang="hu-HU" sz="1200" kern="1200" dirty="0" smtClean="0">
                <a:solidFill>
                  <a:schemeClr val="tx1"/>
                </a:solidFill>
                <a:latin typeface="+mn-lt"/>
                <a:ea typeface="+mn-ea"/>
                <a:cs typeface="+mn-cs"/>
              </a:rPr>
              <a:t>&gt;</a:t>
            </a:r>
          </a:p>
          <a:p>
            <a:r>
              <a:rPr lang="hu-HU" sz="1200" kern="1200" dirty="0" smtClean="0">
                <a:solidFill>
                  <a:schemeClr val="tx1"/>
                </a:solidFill>
                <a:latin typeface="+mn-lt"/>
                <a:ea typeface="+mn-ea"/>
                <a:cs typeface="+mn-cs"/>
              </a:rPr>
              <a:t>    &lt;/</a:t>
            </a:r>
            <a:r>
              <a:rPr lang="hu-HU" sz="1200" kern="1200" dirty="0" err="1" smtClean="0">
                <a:solidFill>
                  <a:schemeClr val="tx1"/>
                </a:solidFill>
                <a:latin typeface="+mn-lt"/>
                <a:ea typeface="+mn-ea"/>
                <a:cs typeface="+mn-cs"/>
              </a:rPr>
              <a:t>StackPanel</a:t>
            </a:r>
            <a:r>
              <a:rPr lang="hu-HU" sz="1200" kern="1200" dirty="0" smtClean="0">
                <a:solidFill>
                  <a:schemeClr val="tx1"/>
                </a:solidFill>
                <a:latin typeface="+mn-lt"/>
                <a:ea typeface="+mn-ea"/>
                <a:cs typeface="+mn-cs"/>
              </a:rPr>
              <a:t>&gt;</a:t>
            </a:r>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31</a:t>
            </a:fld>
            <a:endParaRPr lang="hu-H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lnSpcReduction="10000"/>
          </a:bodyPr>
          <a:lstStyle/>
          <a:p>
            <a:pPr rtl="0" eaLnBrk="1" fontAlgn="t" latinLnBrk="0" hangingPunct="1"/>
            <a:r>
              <a:rPr lang="hu-HU" sz="1200" b="1" i="0" u="none" strike="noStrike" kern="1200" dirty="0" err="1" smtClean="0">
                <a:solidFill>
                  <a:schemeClr val="tx1"/>
                </a:solidFill>
                <a:latin typeface="+mn-lt"/>
                <a:ea typeface="+mn-ea"/>
                <a:cs typeface="+mn-cs"/>
              </a:rPr>
              <a:t>CancelAsync</a:t>
            </a:r>
            <a:r>
              <a:rPr lang="hu-HU" sz="1200" b="1" i="0" u="none" strike="noStrike" kern="1200" dirty="0" smtClean="0">
                <a:solidFill>
                  <a:schemeClr val="tx1"/>
                </a:solidFill>
                <a:latin typeface="+mn-lt"/>
                <a:ea typeface="+mn-ea"/>
                <a:cs typeface="+mn-cs"/>
              </a:rPr>
              <a:t> </a:t>
            </a:r>
            <a:r>
              <a:rPr lang="hu-HU" sz="1200" b="0" i="0" u="none" strike="noStrike" kern="1200" dirty="0" smtClean="0">
                <a:solidFill>
                  <a:schemeClr val="tx1"/>
                </a:solidFill>
                <a:latin typeface="+mn-lt"/>
                <a:ea typeface="+mn-ea"/>
                <a:cs typeface="+mn-cs"/>
              </a:rPr>
              <a:t>– Ez a </a:t>
            </a:r>
            <a:r>
              <a:rPr lang="hu-HU" sz="1200" b="0" i="0" u="none" strike="noStrike" kern="1200" dirty="0" err="1" smtClean="0">
                <a:solidFill>
                  <a:schemeClr val="tx1"/>
                </a:solidFill>
                <a:latin typeface="+mn-lt"/>
                <a:ea typeface="+mn-ea"/>
                <a:cs typeface="+mn-cs"/>
              </a:rPr>
              <a:t>meótdus</a:t>
            </a:r>
            <a:r>
              <a:rPr lang="hu-HU" sz="1200" b="0" i="0" u="none" strike="noStrike" kern="1200" baseline="0" dirty="0" smtClean="0">
                <a:solidFill>
                  <a:schemeClr val="tx1"/>
                </a:solidFill>
                <a:latin typeface="+mn-lt"/>
                <a:ea typeface="+mn-ea"/>
                <a:cs typeface="+mn-cs"/>
              </a:rPr>
              <a:t> egy jelet küld a </a:t>
            </a:r>
            <a:r>
              <a:rPr lang="hu-HU" sz="1200" b="0" i="0" u="none" strike="noStrike" kern="1200" baseline="0" dirty="0" err="1" smtClean="0">
                <a:solidFill>
                  <a:schemeClr val="tx1"/>
                </a:solidFill>
                <a:latin typeface="+mn-lt"/>
                <a:ea typeface="+mn-ea"/>
                <a:cs typeface="+mn-cs"/>
              </a:rPr>
              <a:t>backgroundworkernek</a:t>
            </a:r>
            <a:r>
              <a:rPr lang="hu-HU" sz="1200" b="0" i="0" u="none" strike="noStrike" kern="1200" baseline="0" dirty="0" smtClean="0">
                <a:solidFill>
                  <a:schemeClr val="tx1"/>
                </a:solidFill>
                <a:latin typeface="+mn-lt"/>
                <a:ea typeface="+mn-ea"/>
                <a:cs typeface="+mn-cs"/>
              </a:rPr>
              <a:t>, hogy meg kéne szakítani a folyamatot. Nem áll le tőle, ez csak egy jelzés. A leállításról nekünk kell gondoskodni a szál működésén belül. </a:t>
            </a:r>
            <a:endParaRPr lang="hu-HU" sz="1200" b="0" i="0" u="none" strike="noStrike" kern="1200" dirty="0" smtClean="0">
              <a:solidFill>
                <a:schemeClr val="tx1"/>
              </a:solidFill>
              <a:latin typeface="+mn-lt"/>
              <a:ea typeface="+mn-ea"/>
              <a:cs typeface="+mn-cs"/>
            </a:endParaRPr>
          </a:p>
          <a:p>
            <a:pPr rtl="0" eaLnBrk="1" fontAlgn="t" latinLnBrk="0" hangingPunct="1"/>
            <a:r>
              <a:rPr lang="hu-HU" sz="1200" b="1" i="0" u="none" strike="noStrike" kern="1200" dirty="0" err="1" smtClean="0">
                <a:solidFill>
                  <a:schemeClr val="tx1"/>
                </a:solidFill>
                <a:latin typeface="+mn-lt"/>
                <a:ea typeface="+mn-ea"/>
                <a:cs typeface="+mn-cs"/>
              </a:rPr>
              <a:t>CancellationPending</a:t>
            </a:r>
            <a:r>
              <a:rPr lang="hu-HU" sz="1200" b="0" i="0" u="none" strike="noStrike" kern="1200" dirty="0" smtClean="0">
                <a:solidFill>
                  <a:schemeClr val="tx1"/>
                </a:solidFill>
                <a:latin typeface="+mn-lt"/>
                <a:ea typeface="+mn-ea"/>
                <a:cs typeface="+mn-cs"/>
              </a:rPr>
              <a:t> – A </a:t>
            </a:r>
            <a:r>
              <a:rPr lang="hu-HU" sz="1200" b="0" i="0" u="none" strike="noStrike" kern="1200" dirty="0" err="1" smtClean="0">
                <a:solidFill>
                  <a:schemeClr val="tx1"/>
                </a:solidFill>
                <a:latin typeface="+mn-lt"/>
                <a:ea typeface="+mn-ea"/>
                <a:cs typeface="+mn-cs"/>
              </a:rPr>
              <a:t>CancelAsync</a:t>
            </a:r>
            <a:r>
              <a:rPr lang="hu-HU" sz="1200" b="0" i="0" u="none" strike="noStrike" kern="1200" dirty="0" smtClean="0">
                <a:solidFill>
                  <a:schemeClr val="tx1"/>
                </a:solidFill>
                <a:latin typeface="+mn-lt"/>
                <a:ea typeface="+mn-ea"/>
                <a:cs typeface="+mn-cs"/>
              </a:rPr>
              <a:t> metódus indikálja</a:t>
            </a:r>
            <a:r>
              <a:rPr lang="hu-HU" sz="1200" b="0" i="0" u="none" strike="noStrike" kern="1200" baseline="0" dirty="0" smtClean="0">
                <a:solidFill>
                  <a:schemeClr val="tx1"/>
                </a:solidFill>
                <a:latin typeface="+mn-lt"/>
                <a:ea typeface="+mn-ea"/>
                <a:cs typeface="+mn-cs"/>
              </a:rPr>
              <a:t> ezt a </a:t>
            </a:r>
            <a:r>
              <a:rPr lang="hu-HU" sz="1200" b="0" i="0" u="none" strike="noStrike" kern="1200" baseline="0" dirty="0" err="1" smtClean="0">
                <a:solidFill>
                  <a:schemeClr val="tx1"/>
                </a:solidFill>
                <a:latin typeface="+mn-lt"/>
                <a:ea typeface="+mn-ea"/>
                <a:cs typeface="+mn-cs"/>
              </a:rPr>
              <a:t>property-t</a:t>
            </a:r>
            <a:r>
              <a:rPr lang="hu-HU" sz="1200" b="0" i="0" u="none" strike="noStrike" kern="1200" baseline="0" dirty="0" smtClean="0">
                <a:solidFill>
                  <a:schemeClr val="tx1"/>
                </a:solidFill>
                <a:latin typeface="+mn-lt"/>
                <a:ea typeface="+mn-ea"/>
                <a:cs typeface="+mn-cs"/>
              </a:rPr>
              <a:t>. Ezt vizsgáljuk meg a szálon belül, ha igazra van állítva és letudjuk </a:t>
            </a:r>
            <a:r>
              <a:rPr lang="hu-HU" sz="1200" b="0" i="0" u="none" strike="noStrike" kern="1200" baseline="0" dirty="0" err="1" smtClean="0">
                <a:solidFill>
                  <a:schemeClr val="tx1"/>
                </a:solidFill>
                <a:latin typeface="+mn-lt"/>
                <a:ea typeface="+mn-ea"/>
                <a:cs typeface="+mn-cs"/>
              </a:rPr>
              <a:t>állitani</a:t>
            </a:r>
            <a:r>
              <a:rPr lang="hu-HU" sz="1200" b="0" i="0" u="none" strike="noStrike" kern="1200" baseline="0" dirty="0" smtClean="0">
                <a:solidFill>
                  <a:schemeClr val="tx1"/>
                </a:solidFill>
                <a:latin typeface="+mn-lt"/>
                <a:ea typeface="+mn-ea"/>
                <a:cs typeface="+mn-cs"/>
              </a:rPr>
              <a:t> veszélytelenül a folyamatot akkor tegyük meg.</a:t>
            </a:r>
            <a:endParaRPr lang="hu-HU" sz="1200" b="0" i="0" u="none" strike="noStrike" kern="1200" dirty="0" smtClean="0">
              <a:solidFill>
                <a:schemeClr val="tx1"/>
              </a:solidFill>
              <a:latin typeface="+mn-lt"/>
              <a:ea typeface="+mn-ea"/>
              <a:cs typeface="+mn-cs"/>
            </a:endParaRPr>
          </a:p>
          <a:p>
            <a:pPr rtl="0" eaLnBrk="1" fontAlgn="t" latinLnBrk="0" hangingPunct="1"/>
            <a:r>
              <a:rPr lang="hu-HU" sz="1200" b="1" i="0" u="none" strike="noStrike" kern="1200" dirty="0" err="1" smtClean="0">
                <a:solidFill>
                  <a:schemeClr val="tx1"/>
                </a:solidFill>
                <a:latin typeface="+mn-lt"/>
                <a:ea typeface="+mn-ea"/>
                <a:cs typeface="+mn-cs"/>
              </a:rPr>
              <a:t>DoWork</a:t>
            </a:r>
            <a:r>
              <a:rPr lang="hu-HU" sz="1200" b="1" i="0" u="none" strike="noStrike" kern="1200" dirty="0" smtClean="0">
                <a:solidFill>
                  <a:schemeClr val="tx1"/>
                </a:solidFill>
                <a:latin typeface="+mn-lt"/>
                <a:ea typeface="+mn-ea"/>
                <a:cs typeface="+mn-cs"/>
              </a:rPr>
              <a:t> </a:t>
            </a:r>
            <a:r>
              <a:rPr lang="hu-HU" sz="1200" b="0" i="0" u="none" strike="noStrike" kern="1200" dirty="0" smtClean="0">
                <a:solidFill>
                  <a:schemeClr val="tx1"/>
                </a:solidFill>
                <a:latin typeface="+mn-lt"/>
                <a:ea typeface="+mn-ea"/>
                <a:cs typeface="+mn-cs"/>
              </a:rPr>
              <a:t>– Ebben</a:t>
            </a:r>
            <a:r>
              <a:rPr lang="hu-HU" sz="1200" b="0" i="0" u="none" strike="noStrike" kern="1200" baseline="0" dirty="0" smtClean="0">
                <a:solidFill>
                  <a:schemeClr val="tx1"/>
                </a:solidFill>
                <a:latin typeface="+mn-lt"/>
                <a:ea typeface="+mn-ea"/>
                <a:cs typeface="+mn-cs"/>
              </a:rPr>
              <a:t> az eseményben van az a kód, amit a szeparált szálban akarunk majd futtatni. </a:t>
            </a:r>
            <a:r>
              <a:rPr lang="hu-HU" sz="1200" b="0" i="0" u="none" strike="noStrike" kern="1200" baseline="0" dirty="0" err="1" smtClean="0">
                <a:solidFill>
                  <a:schemeClr val="tx1"/>
                </a:solidFill>
                <a:latin typeface="+mn-lt"/>
                <a:ea typeface="+mn-ea"/>
                <a:cs typeface="+mn-cs"/>
              </a:rPr>
              <a:t>RunWorkerAsync</a:t>
            </a:r>
            <a:r>
              <a:rPr lang="hu-HU" sz="1200" b="0" i="0" u="none" strike="noStrike" kern="1200" baseline="0" dirty="0" smtClean="0">
                <a:solidFill>
                  <a:schemeClr val="tx1"/>
                </a:solidFill>
                <a:latin typeface="+mn-lt"/>
                <a:ea typeface="+mn-ea"/>
                <a:cs typeface="+mn-cs"/>
              </a:rPr>
              <a:t>() metódussal indíthatjuk el.</a:t>
            </a:r>
            <a:endParaRPr lang="hu-HU" sz="1200" b="0" i="0" u="none" strike="noStrike" kern="1200" dirty="0" smtClean="0">
              <a:solidFill>
                <a:schemeClr val="tx1"/>
              </a:solidFill>
              <a:latin typeface="+mn-lt"/>
              <a:ea typeface="+mn-ea"/>
              <a:cs typeface="+mn-cs"/>
            </a:endParaRPr>
          </a:p>
          <a:p>
            <a:pPr rtl="0" eaLnBrk="1" fontAlgn="t" latinLnBrk="0" hangingPunct="1"/>
            <a:r>
              <a:rPr lang="hu-HU" sz="1200" b="1" i="0" u="none" strike="noStrike" kern="1200" dirty="0" err="1" smtClean="0">
                <a:solidFill>
                  <a:schemeClr val="tx1"/>
                </a:solidFill>
                <a:latin typeface="+mn-lt"/>
                <a:ea typeface="+mn-ea"/>
                <a:cs typeface="+mn-cs"/>
              </a:rPr>
              <a:t>IsBusy</a:t>
            </a:r>
            <a:r>
              <a:rPr lang="hu-HU" sz="1200" b="1" i="0" u="none" strike="noStrike" kern="1200" dirty="0" smtClean="0">
                <a:solidFill>
                  <a:schemeClr val="tx1"/>
                </a:solidFill>
                <a:latin typeface="+mn-lt"/>
                <a:ea typeface="+mn-ea"/>
                <a:cs typeface="+mn-cs"/>
              </a:rPr>
              <a:t> </a:t>
            </a:r>
            <a:r>
              <a:rPr lang="hu-HU" sz="1200" b="0" i="0" u="none" strike="noStrike" kern="1200" dirty="0" smtClean="0">
                <a:solidFill>
                  <a:schemeClr val="tx1"/>
                </a:solidFill>
                <a:latin typeface="+mn-lt"/>
                <a:ea typeface="+mn-ea"/>
                <a:cs typeface="+mn-cs"/>
              </a:rPr>
              <a:t>– Ez a </a:t>
            </a:r>
            <a:r>
              <a:rPr lang="hu-HU" sz="1200" b="0" i="0" u="none" strike="noStrike" kern="1200" dirty="0" err="1" smtClean="0">
                <a:solidFill>
                  <a:schemeClr val="tx1"/>
                </a:solidFill>
                <a:latin typeface="+mn-lt"/>
                <a:ea typeface="+mn-ea"/>
                <a:cs typeface="+mn-cs"/>
              </a:rPr>
              <a:t>property</a:t>
            </a:r>
            <a:r>
              <a:rPr lang="hu-HU" sz="1200" b="0" i="0" u="none" strike="noStrike" kern="1200" baseline="0" dirty="0" smtClean="0">
                <a:solidFill>
                  <a:schemeClr val="tx1"/>
                </a:solidFill>
                <a:latin typeface="+mn-lt"/>
                <a:ea typeface="+mn-ea"/>
                <a:cs typeface="+mn-cs"/>
              </a:rPr>
              <a:t> megmondja számunkra, hogy a </a:t>
            </a:r>
            <a:r>
              <a:rPr lang="hu-HU" sz="1200" b="0" i="0" u="none" strike="noStrike" kern="1200" baseline="0" dirty="0" err="1" smtClean="0">
                <a:solidFill>
                  <a:schemeClr val="tx1"/>
                </a:solidFill>
                <a:latin typeface="+mn-lt"/>
                <a:ea typeface="+mn-ea"/>
                <a:cs typeface="+mn-cs"/>
              </a:rPr>
              <a:t>backroundworker</a:t>
            </a:r>
            <a:r>
              <a:rPr lang="hu-HU" sz="1200" b="0" i="0" u="none" strike="noStrike" kern="1200" baseline="0" dirty="0" smtClean="0">
                <a:solidFill>
                  <a:schemeClr val="tx1"/>
                </a:solidFill>
                <a:latin typeface="+mn-lt"/>
                <a:ea typeface="+mn-ea"/>
                <a:cs typeface="+mn-cs"/>
              </a:rPr>
              <a:t> foglalt-e vagy szabad.</a:t>
            </a:r>
            <a:endParaRPr lang="hu-HU" sz="1200" b="0" i="0" u="none" strike="noStrike" kern="1200" dirty="0" smtClean="0">
              <a:solidFill>
                <a:schemeClr val="tx1"/>
              </a:solidFill>
              <a:latin typeface="+mn-lt"/>
              <a:ea typeface="+mn-ea"/>
              <a:cs typeface="+mn-cs"/>
            </a:endParaRPr>
          </a:p>
          <a:p>
            <a:pPr rtl="0" eaLnBrk="1" fontAlgn="t" latinLnBrk="0" hangingPunct="1"/>
            <a:r>
              <a:rPr lang="hu-HU" sz="1200" b="1" i="0" u="none" strike="noStrike" kern="1200" dirty="0" err="1" smtClean="0">
                <a:solidFill>
                  <a:schemeClr val="tx1"/>
                </a:solidFill>
                <a:latin typeface="+mn-lt"/>
                <a:ea typeface="+mn-ea"/>
                <a:cs typeface="+mn-cs"/>
              </a:rPr>
              <a:t>ProgressChanged</a:t>
            </a:r>
            <a:r>
              <a:rPr lang="hu-HU" sz="1200" b="0" i="0" u="none" strike="noStrike" kern="1200" dirty="0" smtClean="0">
                <a:solidFill>
                  <a:schemeClr val="tx1"/>
                </a:solidFill>
                <a:latin typeface="+mn-lt"/>
                <a:ea typeface="+mn-ea"/>
                <a:cs typeface="+mn-cs"/>
              </a:rPr>
              <a:t> – Ez az esemény akkor következik be,</a:t>
            </a:r>
            <a:r>
              <a:rPr lang="hu-HU" sz="1200" b="0" i="0" u="none" strike="noStrike" kern="1200" baseline="0" dirty="0" smtClean="0">
                <a:solidFill>
                  <a:schemeClr val="tx1"/>
                </a:solidFill>
                <a:latin typeface="+mn-lt"/>
                <a:ea typeface="+mn-ea"/>
                <a:cs typeface="+mn-cs"/>
              </a:rPr>
              <a:t> ha a </a:t>
            </a:r>
            <a:r>
              <a:rPr lang="hu-HU" sz="1200" b="0" i="0" u="none" strike="noStrike" kern="1200" baseline="0" dirty="0" err="1" smtClean="0">
                <a:solidFill>
                  <a:schemeClr val="tx1"/>
                </a:solidFill>
                <a:latin typeface="+mn-lt"/>
                <a:ea typeface="+mn-ea"/>
                <a:cs typeface="+mn-cs"/>
              </a:rPr>
              <a:t>backgroundworker</a:t>
            </a:r>
            <a:r>
              <a:rPr lang="hu-HU" sz="1200" b="0" i="0" u="none" strike="noStrike" kern="1200" baseline="0" dirty="0" smtClean="0">
                <a:solidFill>
                  <a:schemeClr val="tx1"/>
                </a:solidFill>
                <a:latin typeface="+mn-lt"/>
                <a:ea typeface="+mn-ea"/>
                <a:cs typeface="+mn-cs"/>
              </a:rPr>
              <a:t> </a:t>
            </a:r>
            <a:r>
              <a:rPr lang="hu-HU" sz="1200" b="0" i="0" u="none" strike="noStrike" kern="1200" baseline="0" dirty="0" err="1" smtClean="0">
                <a:solidFill>
                  <a:schemeClr val="tx1"/>
                </a:solidFill>
                <a:latin typeface="+mn-lt"/>
                <a:ea typeface="+mn-ea"/>
                <a:cs typeface="+mn-cs"/>
              </a:rPr>
              <a:t>ReportProgress</a:t>
            </a:r>
            <a:r>
              <a:rPr lang="hu-HU" sz="1200" b="0" i="0" u="none" strike="noStrike" kern="1200" baseline="0" dirty="0" smtClean="0">
                <a:solidFill>
                  <a:schemeClr val="tx1"/>
                </a:solidFill>
                <a:latin typeface="+mn-lt"/>
                <a:ea typeface="+mn-ea"/>
                <a:cs typeface="+mn-cs"/>
              </a:rPr>
              <a:t> meghívjuk. </a:t>
            </a:r>
            <a:r>
              <a:rPr lang="hu-HU" sz="1200" b="0" i="0" u="none" strike="noStrike" kern="1200" baseline="0" dirty="0" err="1" smtClean="0">
                <a:solidFill>
                  <a:schemeClr val="tx1"/>
                </a:solidFill>
                <a:latin typeface="+mn-lt"/>
                <a:ea typeface="+mn-ea"/>
                <a:cs typeface="+mn-cs"/>
              </a:rPr>
              <a:t>Pl</a:t>
            </a:r>
            <a:r>
              <a:rPr lang="hu-HU" sz="1200" b="0" i="0" u="none" strike="noStrike" kern="1200" baseline="0" dirty="0" smtClean="0">
                <a:solidFill>
                  <a:schemeClr val="tx1"/>
                </a:solidFill>
                <a:latin typeface="+mn-lt"/>
                <a:ea typeface="+mn-ea"/>
                <a:cs typeface="+mn-cs"/>
              </a:rPr>
              <a:t>: A segítségével egy </a:t>
            </a:r>
            <a:r>
              <a:rPr lang="hu-HU" sz="1200" b="0" i="0" u="none" strike="noStrike" kern="1200" baseline="0" dirty="0" err="1" smtClean="0">
                <a:solidFill>
                  <a:schemeClr val="tx1"/>
                </a:solidFill>
                <a:latin typeface="+mn-lt"/>
                <a:ea typeface="+mn-ea"/>
                <a:cs typeface="+mn-cs"/>
              </a:rPr>
              <a:t>progressbart</a:t>
            </a:r>
            <a:r>
              <a:rPr lang="hu-HU" sz="1200" b="0" i="0" u="none" strike="noStrike" kern="1200" baseline="0" dirty="0" smtClean="0">
                <a:solidFill>
                  <a:schemeClr val="tx1"/>
                </a:solidFill>
                <a:latin typeface="+mn-lt"/>
                <a:ea typeface="+mn-ea"/>
                <a:cs typeface="+mn-cs"/>
              </a:rPr>
              <a:t> értesíthetünk a </a:t>
            </a:r>
            <a:r>
              <a:rPr lang="hu-HU" sz="1200" b="0" i="0" u="none" strike="noStrike" kern="1200" baseline="0" dirty="0" err="1" smtClean="0">
                <a:solidFill>
                  <a:schemeClr val="tx1"/>
                </a:solidFill>
                <a:latin typeface="+mn-lt"/>
                <a:ea typeface="+mn-ea"/>
                <a:cs typeface="+mn-cs"/>
              </a:rPr>
              <a:t>UI-on</a:t>
            </a:r>
            <a:r>
              <a:rPr lang="hu-HU" sz="1200" b="0" i="0" u="none" strike="noStrike" kern="1200" baseline="0" dirty="0" smtClean="0">
                <a:solidFill>
                  <a:schemeClr val="tx1"/>
                </a:solidFill>
                <a:latin typeface="+mn-lt"/>
                <a:ea typeface="+mn-ea"/>
                <a:cs typeface="+mn-cs"/>
              </a:rPr>
              <a:t>. </a:t>
            </a:r>
            <a:r>
              <a:rPr lang="hu-HU" sz="1200" b="0" i="0" u="none" strike="noStrike" kern="1200" baseline="0" dirty="0" err="1" smtClean="0">
                <a:solidFill>
                  <a:schemeClr val="tx1"/>
                </a:solidFill>
                <a:latin typeface="+mn-lt"/>
                <a:ea typeface="+mn-ea"/>
                <a:cs typeface="+mn-cs"/>
              </a:rPr>
              <a:t>stb</a:t>
            </a:r>
            <a:endParaRPr lang="hu-HU" sz="1200" b="0" i="0" u="none" strike="noStrike" kern="1200" dirty="0" smtClean="0">
              <a:solidFill>
                <a:schemeClr val="tx1"/>
              </a:solidFill>
              <a:latin typeface="+mn-lt"/>
              <a:ea typeface="+mn-ea"/>
              <a:cs typeface="+mn-cs"/>
            </a:endParaRPr>
          </a:p>
          <a:p>
            <a:pPr rtl="0" eaLnBrk="1" fontAlgn="t" latinLnBrk="0" hangingPunct="1"/>
            <a:r>
              <a:rPr lang="hu-HU" sz="1200" b="1" i="0" u="none" strike="noStrike" kern="1200" dirty="0" err="1" smtClean="0">
                <a:solidFill>
                  <a:schemeClr val="tx1"/>
                </a:solidFill>
                <a:latin typeface="+mn-lt"/>
                <a:ea typeface="+mn-ea"/>
                <a:cs typeface="+mn-cs"/>
              </a:rPr>
              <a:t>ReportProgress</a:t>
            </a:r>
            <a:r>
              <a:rPr lang="hu-HU" sz="1200" b="0" i="0" u="none" strike="noStrike" kern="1200" dirty="0" smtClean="0">
                <a:solidFill>
                  <a:schemeClr val="tx1"/>
                </a:solidFill>
                <a:latin typeface="+mn-lt"/>
                <a:ea typeface="+mn-ea"/>
                <a:cs typeface="+mn-cs"/>
              </a:rPr>
              <a:t> – A metódust</a:t>
            </a:r>
            <a:r>
              <a:rPr lang="hu-HU" sz="1200" b="0" i="0" u="none" strike="noStrike" kern="1200" baseline="0" dirty="0" smtClean="0">
                <a:solidFill>
                  <a:schemeClr val="tx1"/>
                </a:solidFill>
                <a:latin typeface="+mn-lt"/>
                <a:ea typeface="+mn-ea"/>
                <a:cs typeface="+mn-cs"/>
              </a:rPr>
              <a:t> </a:t>
            </a:r>
            <a:r>
              <a:rPr lang="hu-HU" sz="1200" b="0" i="0" u="none" strike="noStrike" kern="1200" baseline="0" dirty="0" err="1" smtClean="0">
                <a:solidFill>
                  <a:schemeClr val="tx1"/>
                </a:solidFill>
                <a:latin typeface="+mn-lt"/>
                <a:ea typeface="+mn-ea"/>
                <a:cs typeface="+mn-cs"/>
              </a:rPr>
              <a:t>meghíva</a:t>
            </a:r>
            <a:r>
              <a:rPr lang="hu-HU" sz="1200" b="0" i="0" u="none" strike="noStrike" kern="1200" baseline="0" dirty="0" smtClean="0">
                <a:solidFill>
                  <a:schemeClr val="tx1"/>
                </a:solidFill>
                <a:latin typeface="+mn-lt"/>
                <a:ea typeface="+mn-ea"/>
                <a:cs typeface="+mn-cs"/>
              </a:rPr>
              <a:t> értéket átadva értesíthetjük a felhasználót, hogy épp hol tart a </a:t>
            </a:r>
            <a:r>
              <a:rPr lang="hu-HU" sz="1200" b="0" i="0" u="none" strike="noStrike" kern="1200" baseline="0" dirty="0" err="1" smtClean="0">
                <a:solidFill>
                  <a:schemeClr val="tx1"/>
                </a:solidFill>
                <a:latin typeface="+mn-lt"/>
                <a:ea typeface="+mn-ea"/>
                <a:cs typeface="+mn-cs"/>
              </a:rPr>
              <a:t>backgroundworker</a:t>
            </a:r>
            <a:r>
              <a:rPr lang="hu-HU" sz="1200" b="0" i="0" u="none" strike="noStrike" kern="1200" baseline="0" dirty="0" smtClean="0">
                <a:solidFill>
                  <a:schemeClr val="tx1"/>
                </a:solidFill>
                <a:latin typeface="+mn-lt"/>
                <a:ea typeface="+mn-ea"/>
                <a:cs typeface="+mn-cs"/>
              </a:rPr>
              <a:t> futtatása.</a:t>
            </a:r>
            <a:endParaRPr lang="hu-HU" sz="1200" b="0" i="0" u="none" strike="noStrike" kern="1200" dirty="0" smtClean="0">
              <a:solidFill>
                <a:schemeClr val="tx1"/>
              </a:solidFill>
              <a:latin typeface="+mn-lt"/>
              <a:ea typeface="+mn-ea"/>
              <a:cs typeface="+mn-cs"/>
            </a:endParaRPr>
          </a:p>
          <a:p>
            <a:pPr rtl="0" eaLnBrk="1" fontAlgn="t" latinLnBrk="0" hangingPunct="1"/>
            <a:r>
              <a:rPr lang="hu-HU" sz="1200" b="1" i="0" u="none" strike="noStrike" kern="1200" dirty="0" err="1" smtClean="0">
                <a:solidFill>
                  <a:schemeClr val="tx1"/>
                </a:solidFill>
                <a:latin typeface="+mn-lt"/>
                <a:ea typeface="+mn-ea"/>
                <a:cs typeface="+mn-cs"/>
              </a:rPr>
              <a:t>RunWorkAsync</a:t>
            </a:r>
            <a:r>
              <a:rPr lang="hu-HU" sz="1200" b="0" i="0" u="none" strike="noStrike" kern="1200" dirty="0" smtClean="0">
                <a:solidFill>
                  <a:schemeClr val="tx1"/>
                </a:solidFill>
                <a:latin typeface="+mn-lt"/>
                <a:ea typeface="+mn-ea"/>
                <a:cs typeface="+mn-cs"/>
              </a:rPr>
              <a:t> – Ennek</a:t>
            </a:r>
            <a:r>
              <a:rPr lang="hu-HU" sz="1200" b="0" i="0" u="none" strike="noStrike" kern="1200" baseline="0" dirty="0" smtClean="0">
                <a:solidFill>
                  <a:schemeClr val="tx1"/>
                </a:solidFill>
                <a:latin typeface="+mn-lt"/>
                <a:ea typeface="+mn-ea"/>
                <a:cs typeface="+mn-cs"/>
              </a:rPr>
              <a:t> a metódusnak a segítségével elindítjuk a </a:t>
            </a:r>
            <a:r>
              <a:rPr lang="hu-HU" sz="1200" b="0" i="0" u="none" strike="noStrike" kern="1200" baseline="0" dirty="0" err="1" smtClean="0">
                <a:solidFill>
                  <a:schemeClr val="tx1"/>
                </a:solidFill>
                <a:latin typeface="+mn-lt"/>
                <a:ea typeface="+mn-ea"/>
                <a:cs typeface="+mn-cs"/>
              </a:rPr>
              <a:t>DoWorkben</a:t>
            </a:r>
            <a:r>
              <a:rPr lang="hu-HU" sz="1200" b="0" i="0" u="none" strike="noStrike" kern="1200" baseline="0" dirty="0" smtClean="0">
                <a:solidFill>
                  <a:schemeClr val="tx1"/>
                </a:solidFill>
                <a:latin typeface="+mn-lt"/>
                <a:ea typeface="+mn-ea"/>
                <a:cs typeface="+mn-cs"/>
              </a:rPr>
              <a:t> található kódot egy másik elszeparált </a:t>
            </a:r>
            <a:r>
              <a:rPr lang="hu-HU" sz="1200" b="0" i="0" u="none" strike="noStrike" kern="1200" baseline="0" dirty="0" err="1" smtClean="0">
                <a:solidFill>
                  <a:schemeClr val="tx1"/>
                </a:solidFill>
                <a:latin typeface="+mn-lt"/>
                <a:ea typeface="+mn-ea"/>
                <a:cs typeface="+mn-cs"/>
              </a:rPr>
              <a:t>szállban</a:t>
            </a:r>
            <a:endParaRPr lang="hu-HU" sz="1200" b="0" i="0" u="none" strike="noStrike" kern="1200" dirty="0" smtClean="0">
              <a:solidFill>
                <a:schemeClr val="tx1"/>
              </a:solidFill>
              <a:latin typeface="+mn-lt"/>
              <a:ea typeface="+mn-ea"/>
              <a:cs typeface="+mn-cs"/>
            </a:endParaRPr>
          </a:p>
          <a:p>
            <a:pPr rtl="0" eaLnBrk="1" fontAlgn="t" latinLnBrk="0" hangingPunct="1"/>
            <a:r>
              <a:rPr lang="hu-HU" sz="1200" b="1" i="0" u="none" strike="noStrike" kern="1200" dirty="0" err="1" smtClean="0">
                <a:solidFill>
                  <a:schemeClr val="tx1"/>
                </a:solidFill>
                <a:latin typeface="+mn-lt"/>
                <a:ea typeface="+mn-ea"/>
                <a:cs typeface="+mn-cs"/>
              </a:rPr>
              <a:t>RunWorkCompleted</a:t>
            </a:r>
            <a:r>
              <a:rPr lang="hu-HU" sz="1200" b="0" i="0" u="none" strike="noStrike" kern="1200" dirty="0" smtClean="0">
                <a:solidFill>
                  <a:schemeClr val="tx1"/>
                </a:solidFill>
                <a:latin typeface="+mn-lt"/>
                <a:ea typeface="+mn-ea"/>
                <a:cs typeface="+mn-cs"/>
              </a:rPr>
              <a:t> –</a:t>
            </a:r>
            <a:r>
              <a:rPr lang="hu-HU" sz="1200" b="0" i="0" u="none" strike="noStrike" kern="1200" baseline="0" dirty="0" smtClean="0">
                <a:solidFill>
                  <a:schemeClr val="tx1"/>
                </a:solidFill>
                <a:latin typeface="+mn-lt"/>
                <a:ea typeface="+mn-ea"/>
                <a:cs typeface="+mn-cs"/>
              </a:rPr>
              <a:t> Ez az esemény akkor következik be, ha </a:t>
            </a:r>
            <a:r>
              <a:rPr lang="hu-HU" sz="1200" b="0" i="0" u="none" strike="noStrike" kern="1200" baseline="0" dirty="0" err="1" smtClean="0">
                <a:solidFill>
                  <a:schemeClr val="tx1"/>
                </a:solidFill>
                <a:latin typeface="+mn-lt"/>
                <a:ea typeface="+mn-ea"/>
                <a:cs typeface="+mn-cs"/>
              </a:rPr>
              <a:t>backgroundworker</a:t>
            </a:r>
            <a:r>
              <a:rPr lang="hu-HU" sz="1200" b="0" i="0" u="none" strike="noStrike" kern="1200" baseline="0" dirty="0" smtClean="0">
                <a:solidFill>
                  <a:schemeClr val="tx1"/>
                </a:solidFill>
                <a:latin typeface="+mn-lt"/>
                <a:ea typeface="+mn-ea"/>
                <a:cs typeface="+mn-cs"/>
              </a:rPr>
              <a:t> sikeresen lefutott vagy abortáltuk, vagy kivételt dobott a </a:t>
            </a:r>
            <a:r>
              <a:rPr lang="hu-HU" sz="1200" b="0" i="0" u="none" strike="noStrike" kern="1200" baseline="0" dirty="0" err="1" smtClean="0">
                <a:solidFill>
                  <a:schemeClr val="tx1"/>
                </a:solidFill>
                <a:latin typeface="+mn-lt"/>
                <a:ea typeface="+mn-ea"/>
                <a:cs typeface="+mn-cs"/>
              </a:rPr>
              <a:t>DoWorkben</a:t>
            </a:r>
            <a:r>
              <a:rPr lang="hu-HU" sz="1200" b="0" i="0" u="none" strike="noStrike" kern="1200" baseline="0" dirty="0" smtClean="0">
                <a:solidFill>
                  <a:schemeClr val="tx1"/>
                </a:solidFill>
                <a:latin typeface="+mn-lt"/>
                <a:ea typeface="+mn-ea"/>
                <a:cs typeface="+mn-cs"/>
              </a:rPr>
              <a:t> található kód.</a:t>
            </a:r>
            <a:endParaRPr lang="hu-HU" sz="1200" b="0" i="0" u="none" strike="noStrike" kern="1200" dirty="0" smtClean="0">
              <a:solidFill>
                <a:schemeClr val="tx1"/>
              </a:solidFill>
              <a:latin typeface="+mn-lt"/>
              <a:ea typeface="+mn-ea"/>
              <a:cs typeface="+mn-cs"/>
            </a:endParaRPr>
          </a:p>
          <a:p>
            <a:pPr rtl="0" eaLnBrk="1" fontAlgn="t" latinLnBrk="0" hangingPunct="1"/>
            <a:r>
              <a:rPr lang="hu-HU" sz="1200" b="1" i="0" u="none" strike="noStrike" kern="1200" dirty="0" err="1" smtClean="0">
                <a:solidFill>
                  <a:schemeClr val="tx1"/>
                </a:solidFill>
                <a:latin typeface="+mn-lt"/>
                <a:ea typeface="+mn-ea"/>
                <a:cs typeface="+mn-cs"/>
              </a:rPr>
              <a:t>WorkerReportsProgress</a:t>
            </a:r>
            <a:r>
              <a:rPr lang="hu-HU" sz="1200" b="0" i="0" u="none" strike="noStrike" kern="1200" dirty="0" smtClean="0">
                <a:solidFill>
                  <a:schemeClr val="tx1"/>
                </a:solidFill>
                <a:latin typeface="+mn-lt"/>
                <a:ea typeface="+mn-ea"/>
                <a:cs typeface="+mn-cs"/>
              </a:rPr>
              <a:t> – Ennek a </a:t>
            </a:r>
            <a:r>
              <a:rPr lang="hu-HU" sz="1200" b="0" i="0" u="none" strike="noStrike" kern="1200" dirty="0" err="1" smtClean="0">
                <a:solidFill>
                  <a:schemeClr val="tx1"/>
                </a:solidFill>
                <a:latin typeface="+mn-lt"/>
                <a:ea typeface="+mn-ea"/>
                <a:cs typeface="+mn-cs"/>
              </a:rPr>
              <a:t>proprtynek</a:t>
            </a:r>
            <a:r>
              <a:rPr lang="hu-HU" sz="1200" b="0" i="0" u="none" strike="noStrike" kern="1200" dirty="0" smtClean="0">
                <a:solidFill>
                  <a:schemeClr val="tx1"/>
                </a:solidFill>
                <a:latin typeface="+mn-lt"/>
                <a:ea typeface="+mn-ea"/>
                <a:cs typeface="+mn-cs"/>
              </a:rPr>
              <a:t> </a:t>
            </a:r>
            <a:r>
              <a:rPr lang="hu-HU" sz="1200" b="0" i="0" u="none" strike="noStrike" kern="1200" dirty="0" err="1" smtClean="0">
                <a:solidFill>
                  <a:schemeClr val="tx1"/>
                </a:solidFill>
                <a:latin typeface="+mn-lt"/>
                <a:ea typeface="+mn-ea"/>
                <a:cs typeface="+mn-cs"/>
              </a:rPr>
              <a:t>a</a:t>
            </a:r>
            <a:r>
              <a:rPr lang="hu-HU" sz="1200" b="0" i="0" u="none" strike="noStrike" kern="1200" dirty="0" smtClean="0">
                <a:solidFill>
                  <a:schemeClr val="tx1"/>
                </a:solidFill>
                <a:latin typeface="+mn-lt"/>
                <a:ea typeface="+mn-ea"/>
                <a:cs typeface="+mn-cs"/>
              </a:rPr>
              <a:t> beállításával engedélyezhetjük azt, hogy legyen-e</a:t>
            </a:r>
            <a:r>
              <a:rPr lang="hu-HU" sz="1200" b="0" i="0" u="none" strike="noStrike" kern="1200" baseline="0" dirty="0" smtClean="0">
                <a:solidFill>
                  <a:schemeClr val="tx1"/>
                </a:solidFill>
                <a:latin typeface="+mn-lt"/>
                <a:ea typeface="+mn-ea"/>
                <a:cs typeface="+mn-cs"/>
              </a:rPr>
              <a:t> visszajelzés a száltól a száll állapotáról. </a:t>
            </a:r>
            <a:r>
              <a:rPr lang="hu-HU" sz="1200" b="0" i="0" u="none" strike="noStrike" kern="1200" dirty="0" smtClean="0">
                <a:solidFill>
                  <a:schemeClr val="tx1"/>
                </a:solidFill>
                <a:latin typeface="+mn-lt"/>
                <a:ea typeface="+mn-ea"/>
                <a:cs typeface="+mn-cs"/>
              </a:rPr>
              <a:t>(Alapértelmezés</a:t>
            </a:r>
            <a:r>
              <a:rPr lang="hu-HU" sz="1200" b="0" i="0" u="none" strike="noStrike" kern="1200" baseline="0" dirty="0" smtClean="0">
                <a:solidFill>
                  <a:schemeClr val="tx1"/>
                </a:solidFill>
                <a:latin typeface="+mn-lt"/>
                <a:ea typeface="+mn-ea"/>
                <a:cs typeface="+mn-cs"/>
              </a:rPr>
              <a:t> szerint nem) </a:t>
            </a:r>
            <a:endParaRPr lang="hu-HU" sz="1200" b="0" i="0" u="none" strike="noStrike" kern="1200" dirty="0" smtClean="0">
              <a:solidFill>
                <a:schemeClr val="tx1"/>
              </a:solidFill>
              <a:latin typeface="+mn-lt"/>
              <a:ea typeface="+mn-ea"/>
              <a:cs typeface="+mn-cs"/>
            </a:endParaRPr>
          </a:p>
          <a:p>
            <a:pPr rtl="0" eaLnBrk="1" fontAlgn="t" latinLnBrk="0" hangingPunct="1"/>
            <a:r>
              <a:rPr lang="hu-HU" sz="1200" b="1" i="0" u="none" strike="noStrike" kern="1200" dirty="0" err="1" smtClean="0">
                <a:solidFill>
                  <a:schemeClr val="tx1"/>
                </a:solidFill>
                <a:latin typeface="+mn-lt"/>
                <a:ea typeface="+mn-ea"/>
                <a:cs typeface="+mn-cs"/>
              </a:rPr>
              <a:t>WorkerSupportsCancellation</a:t>
            </a:r>
            <a:r>
              <a:rPr lang="hu-HU" sz="1200" b="0" i="0" u="none" strike="noStrike" kern="1200" dirty="0" smtClean="0">
                <a:solidFill>
                  <a:schemeClr val="tx1"/>
                </a:solidFill>
                <a:latin typeface="+mn-lt"/>
                <a:ea typeface="+mn-ea"/>
                <a:cs typeface="+mn-cs"/>
              </a:rPr>
              <a:t> – Ennek a </a:t>
            </a:r>
            <a:r>
              <a:rPr lang="hu-HU" sz="1200" b="0" i="0" u="none" strike="noStrike" kern="1200" dirty="0" err="1" smtClean="0">
                <a:solidFill>
                  <a:schemeClr val="tx1"/>
                </a:solidFill>
                <a:latin typeface="+mn-lt"/>
                <a:ea typeface="+mn-ea"/>
                <a:cs typeface="+mn-cs"/>
              </a:rPr>
              <a:t>proprtynek</a:t>
            </a:r>
            <a:r>
              <a:rPr lang="hu-HU" sz="1200" b="0" i="0" u="none" strike="noStrike" kern="1200" dirty="0" smtClean="0">
                <a:solidFill>
                  <a:schemeClr val="tx1"/>
                </a:solidFill>
                <a:latin typeface="+mn-lt"/>
                <a:ea typeface="+mn-ea"/>
                <a:cs typeface="+mn-cs"/>
              </a:rPr>
              <a:t> </a:t>
            </a:r>
            <a:r>
              <a:rPr lang="hu-HU" sz="1200" b="0" i="0" u="none" strike="noStrike" kern="1200" dirty="0" err="1" smtClean="0">
                <a:solidFill>
                  <a:schemeClr val="tx1"/>
                </a:solidFill>
                <a:latin typeface="+mn-lt"/>
                <a:ea typeface="+mn-ea"/>
                <a:cs typeface="+mn-cs"/>
              </a:rPr>
              <a:t>a</a:t>
            </a:r>
            <a:r>
              <a:rPr lang="hu-HU" sz="1200" b="0" i="0" u="none" strike="noStrike" kern="1200" dirty="0" smtClean="0">
                <a:solidFill>
                  <a:schemeClr val="tx1"/>
                </a:solidFill>
                <a:latin typeface="+mn-lt"/>
                <a:ea typeface="+mn-ea"/>
                <a:cs typeface="+mn-cs"/>
              </a:rPr>
              <a:t> beállításával engedélyezhetjük azt, hogy a szál abortálható legyen-e vagy sem. (Alapértelmezés</a:t>
            </a:r>
            <a:r>
              <a:rPr lang="hu-HU" sz="1200" b="0" i="0" u="none" strike="noStrike" kern="1200" baseline="0" dirty="0" smtClean="0">
                <a:solidFill>
                  <a:schemeClr val="tx1"/>
                </a:solidFill>
                <a:latin typeface="+mn-lt"/>
                <a:ea typeface="+mn-ea"/>
                <a:cs typeface="+mn-cs"/>
              </a:rPr>
              <a:t> szerint nem)</a:t>
            </a:r>
            <a:endParaRPr lang="hu-HU" sz="1200" b="0" i="0" u="none" strike="noStrike" kern="1200" dirty="0" smtClean="0">
              <a:solidFill>
                <a:schemeClr val="tx1"/>
              </a:solidFill>
              <a:latin typeface="+mn-lt"/>
              <a:ea typeface="+mn-ea"/>
              <a:cs typeface="+mn-cs"/>
            </a:endParaRPr>
          </a:p>
          <a:p>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34</a:t>
            </a:fld>
            <a:endParaRPr lang="hu-H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a:bodyPr>
          <a:lstStyle/>
          <a:p>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38</a:t>
            </a:fld>
            <a:endParaRPr lang="hu-H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fontScale="55000" lnSpcReduction="20000"/>
          </a:bodyPr>
          <a:lstStyle/>
          <a:p>
            <a:r>
              <a:rPr lang="hu-HU" sz="1200" dirty="0" smtClean="0"/>
              <a:t> </a:t>
            </a:r>
            <a:r>
              <a:rPr lang="hu-HU" sz="1200" kern="1200" dirty="0" err="1" smtClean="0">
                <a:solidFill>
                  <a:schemeClr val="tx1"/>
                </a:solidFill>
                <a:latin typeface="+mn-lt"/>
                <a:ea typeface="+mn-ea"/>
                <a:cs typeface="+mn-cs"/>
              </a:rPr>
              <a:t>BackgroundWorker</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myWorker</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public</a:t>
            </a:r>
            <a:r>
              <a:rPr lang="hu-HU" sz="1200" kern="1200" dirty="0" smtClean="0">
                <a:solidFill>
                  <a:schemeClr val="tx1"/>
                </a:solidFill>
                <a:latin typeface="+mn-lt"/>
                <a:ea typeface="+mn-ea"/>
                <a:cs typeface="+mn-cs"/>
              </a:rPr>
              <a:t> Window1()</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InitializeComponent</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myWorker</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BackgroundWorker</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myWorker.WorkerReportsProgress</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true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myWorker.DoWork</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DoWorkEventHandler</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myWorker</a:t>
            </a:r>
            <a:r>
              <a:rPr lang="hu-HU" sz="1200" kern="1200" dirty="0" smtClean="0">
                <a:solidFill>
                  <a:schemeClr val="tx1"/>
                </a:solidFill>
                <a:latin typeface="+mn-lt"/>
                <a:ea typeface="+mn-ea"/>
                <a:cs typeface="+mn-cs"/>
              </a:rPr>
              <a:t>_</a:t>
            </a:r>
            <a:r>
              <a:rPr lang="hu-HU" sz="1200" kern="1200" dirty="0" err="1" smtClean="0">
                <a:solidFill>
                  <a:schemeClr val="tx1"/>
                </a:solidFill>
                <a:latin typeface="+mn-lt"/>
                <a:ea typeface="+mn-ea"/>
                <a:cs typeface="+mn-cs"/>
              </a:rPr>
              <a:t>DoWork</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myWorker.RunWorkerCompleted</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RunWorkerCompletedEventHandler</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myWorker</a:t>
            </a:r>
            <a:r>
              <a:rPr lang="hu-HU" sz="1200" kern="1200" dirty="0" smtClean="0">
                <a:solidFill>
                  <a:schemeClr val="tx1"/>
                </a:solidFill>
                <a:latin typeface="+mn-lt"/>
                <a:ea typeface="+mn-ea"/>
                <a:cs typeface="+mn-cs"/>
              </a:rPr>
              <a:t>_</a:t>
            </a:r>
            <a:r>
              <a:rPr lang="hu-HU" sz="1200" kern="1200" dirty="0" err="1" smtClean="0">
                <a:solidFill>
                  <a:schemeClr val="tx1"/>
                </a:solidFill>
                <a:latin typeface="+mn-lt"/>
                <a:ea typeface="+mn-ea"/>
                <a:cs typeface="+mn-cs"/>
              </a:rPr>
              <a:t>RunWorkerCompleted</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myWorker.ProgressChanged</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ProgressChangedEventHandler</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myWorker</a:t>
            </a:r>
            <a:r>
              <a:rPr lang="hu-HU" sz="1200" kern="1200" dirty="0" smtClean="0">
                <a:solidFill>
                  <a:schemeClr val="tx1"/>
                </a:solidFill>
                <a:latin typeface="+mn-lt"/>
                <a:ea typeface="+mn-ea"/>
                <a:cs typeface="+mn-cs"/>
              </a:rPr>
              <a:t>_</a:t>
            </a:r>
            <a:r>
              <a:rPr lang="hu-HU" sz="1200" kern="1200" dirty="0" err="1" smtClean="0">
                <a:solidFill>
                  <a:schemeClr val="tx1"/>
                </a:solidFill>
                <a:latin typeface="+mn-lt"/>
                <a:ea typeface="+mn-ea"/>
                <a:cs typeface="+mn-cs"/>
              </a:rPr>
              <a:t>ProgressChanged</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void </a:t>
            </a:r>
            <a:r>
              <a:rPr lang="en-US" sz="1200" kern="1200" dirty="0" err="1" smtClean="0">
                <a:solidFill>
                  <a:schemeClr val="tx1"/>
                </a:solidFill>
                <a:latin typeface="+mn-lt"/>
                <a:ea typeface="+mn-ea"/>
                <a:cs typeface="+mn-cs"/>
              </a:rPr>
              <a:t>myWorker_ProgressChanged</a:t>
            </a:r>
            <a:r>
              <a:rPr lang="en-US" sz="1200" kern="1200" dirty="0" smtClean="0">
                <a:solidFill>
                  <a:schemeClr val="tx1"/>
                </a:solidFill>
                <a:latin typeface="+mn-lt"/>
                <a:ea typeface="+mn-ea"/>
                <a:cs typeface="+mn-cs"/>
              </a:rPr>
              <a:t>(object sender, </a:t>
            </a:r>
            <a:r>
              <a:rPr lang="en-US" sz="1200" kern="1200" dirty="0" err="1" smtClean="0">
                <a:solidFill>
                  <a:schemeClr val="tx1"/>
                </a:solidFill>
                <a:latin typeface="+mn-lt"/>
                <a:ea typeface="+mn-ea"/>
                <a:cs typeface="+mn-cs"/>
              </a:rPr>
              <a:t>ProgressChangedEventArgs</a:t>
            </a:r>
            <a:r>
              <a:rPr lang="en-US" sz="1200" kern="1200" dirty="0" smtClean="0">
                <a:solidFill>
                  <a:schemeClr val="tx1"/>
                </a:solidFill>
                <a:latin typeface="+mn-lt"/>
                <a:ea typeface="+mn-ea"/>
                <a:cs typeface="+mn-cs"/>
              </a:rPr>
              <a:t> e)</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lblSec.Content</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e.ProgressPercentage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void </a:t>
            </a:r>
            <a:r>
              <a:rPr lang="en-US" sz="1200" kern="1200" dirty="0" err="1" smtClean="0">
                <a:solidFill>
                  <a:schemeClr val="tx1"/>
                </a:solidFill>
                <a:latin typeface="+mn-lt"/>
                <a:ea typeface="+mn-ea"/>
                <a:cs typeface="+mn-cs"/>
              </a:rPr>
              <a:t>myWorker_RunWorkerCompleted</a:t>
            </a:r>
            <a:r>
              <a:rPr lang="en-US" sz="1200" kern="1200" dirty="0" smtClean="0">
                <a:solidFill>
                  <a:schemeClr val="tx1"/>
                </a:solidFill>
                <a:latin typeface="+mn-lt"/>
                <a:ea typeface="+mn-ea"/>
                <a:cs typeface="+mn-cs"/>
              </a:rPr>
              <a:t>(object sender, </a:t>
            </a:r>
            <a:r>
              <a:rPr lang="en-US" sz="1200" kern="1200" dirty="0" err="1" smtClean="0">
                <a:solidFill>
                  <a:schemeClr val="tx1"/>
                </a:solidFill>
                <a:latin typeface="+mn-lt"/>
                <a:ea typeface="+mn-ea"/>
                <a:cs typeface="+mn-cs"/>
              </a:rPr>
              <a:t>RunWorkerCompletedEventArgs</a:t>
            </a:r>
            <a:r>
              <a:rPr lang="en-US" sz="1200" kern="1200" dirty="0" smtClean="0">
                <a:solidFill>
                  <a:schemeClr val="tx1"/>
                </a:solidFill>
                <a:latin typeface="+mn-lt"/>
                <a:ea typeface="+mn-ea"/>
                <a:cs typeface="+mn-cs"/>
              </a:rPr>
              <a:t> e)</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MessageBox.Show</a:t>
            </a:r>
            <a:r>
              <a:rPr lang="hu-HU" sz="1200" kern="1200" dirty="0" smtClean="0">
                <a:solidFill>
                  <a:schemeClr val="tx1"/>
                </a:solidFill>
                <a:latin typeface="+mn-lt"/>
                <a:ea typeface="+mn-ea"/>
                <a:cs typeface="+mn-cs"/>
              </a:rPr>
              <a:t>("OK kész vagyok teljesen");</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void </a:t>
            </a:r>
            <a:r>
              <a:rPr lang="en-US" sz="1200" kern="1200" dirty="0" err="1" smtClean="0">
                <a:solidFill>
                  <a:schemeClr val="tx1"/>
                </a:solidFill>
                <a:latin typeface="+mn-lt"/>
                <a:ea typeface="+mn-ea"/>
                <a:cs typeface="+mn-cs"/>
              </a:rPr>
              <a:t>myWorker_DoWork</a:t>
            </a:r>
            <a:r>
              <a:rPr lang="en-US" sz="1200" kern="1200" dirty="0" smtClean="0">
                <a:solidFill>
                  <a:schemeClr val="tx1"/>
                </a:solidFill>
                <a:latin typeface="+mn-lt"/>
                <a:ea typeface="+mn-ea"/>
                <a:cs typeface="+mn-cs"/>
              </a:rPr>
              <a:t>(object sender, </a:t>
            </a:r>
            <a:r>
              <a:rPr lang="en-US" sz="1200" kern="1200" dirty="0" err="1" smtClean="0">
                <a:solidFill>
                  <a:schemeClr val="tx1"/>
                </a:solidFill>
                <a:latin typeface="+mn-lt"/>
                <a:ea typeface="+mn-ea"/>
                <a:cs typeface="+mn-cs"/>
              </a:rPr>
              <a:t>DoWorkEventArgs</a:t>
            </a:r>
            <a:r>
              <a:rPr lang="en-US" sz="1200" kern="1200" dirty="0" smtClean="0">
                <a:solidFill>
                  <a:schemeClr val="tx1"/>
                </a:solidFill>
                <a:latin typeface="+mn-lt"/>
                <a:ea typeface="+mn-ea"/>
                <a:cs typeface="+mn-cs"/>
              </a:rPr>
              <a:t> e)</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Calc</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private void button1_Click(object sender, </a:t>
            </a:r>
            <a:r>
              <a:rPr lang="en-US" sz="1200" kern="1200" dirty="0" err="1" smtClean="0">
                <a:solidFill>
                  <a:schemeClr val="tx1"/>
                </a:solidFill>
                <a:latin typeface="+mn-lt"/>
                <a:ea typeface="+mn-ea"/>
                <a:cs typeface="+mn-cs"/>
              </a:rPr>
              <a:t>RoutedEventArgs</a:t>
            </a:r>
            <a:r>
              <a:rPr lang="en-US" sz="1200" kern="1200" dirty="0" smtClean="0">
                <a:solidFill>
                  <a:schemeClr val="tx1"/>
                </a:solidFill>
                <a:latin typeface="+mn-lt"/>
                <a:ea typeface="+mn-ea"/>
                <a:cs typeface="+mn-cs"/>
              </a:rPr>
              <a:t> e)</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myWorker.RunWorkerAsync</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endParaRPr lang="hu-HU" sz="1200" kern="1200" dirty="0" smtClean="0">
              <a:solidFill>
                <a:schemeClr val="tx1"/>
              </a:solidFill>
              <a:latin typeface="+mn-lt"/>
              <a:ea typeface="+mn-ea"/>
              <a:cs typeface="+mn-cs"/>
            </a:endParaRPr>
          </a:p>
          <a:p>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private</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void</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Calc</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int s = 0;</a:t>
            </a:r>
          </a:p>
          <a:p>
            <a:r>
              <a:rPr lang="nn-NO" sz="1200" kern="1200" dirty="0" smtClean="0">
                <a:solidFill>
                  <a:schemeClr val="tx1"/>
                </a:solidFill>
                <a:latin typeface="+mn-lt"/>
                <a:ea typeface="+mn-ea"/>
                <a:cs typeface="+mn-cs"/>
              </a:rPr>
              <a:t>            for (int i = 1; i &lt; 11; i++)</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Thread.Sleep</a:t>
            </a:r>
            <a:r>
              <a:rPr lang="hu-HU" sz="1200" kern="1200" dirty="0" smtClean="0">
                <a:solidFill>
                  <a:schemeClr val="tx1"/>
                </a:solidFill>
                <a:latin typeface="+mn-lt"/>
                <a:ea typeface="+mn-ea"/>
                <a:cs typeface="+mn-cs"/>
              </a:rPr>
              <a:t>(1000);</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myWorker.ReportProgress</a:t>
            </a:r>
            <a:r>
              <a:rPr lang="hu-HU" sz="1200" kern="1200" dirty="0" smtClean="0">
                <a:solidFill>
                  <a:schemeClr val="tx1"/>
                </a:solidFill>
                <a:latin typeface="+mn-lt"/>
                <a:ea typeface="+mn-ea"/>
                <a:cs typeface="+mn-cs"/>
              </a:rPr>
              <a:t>(i);</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40</a:t>
            </a:fld>
            <a:endParaRPr lang="hu-H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normAutofit fontScale="55000" lnSpcReduction="20000"/>
          </a:bodyPr>
          <a:lstStyle/>
          <a:p>
            <a:r>
              <a:rPr lang="hu-HU" sz="1200" dirty="0" smtClean="0"/>
              <a:t> </a:t>
            </a:r>
            <a:r>
              <a:rPr lang="hu-HU" sz="1200" kern="1200" dirty="0" err="1" smtClean="0">
                <a:solidFill>
                  <a:schemeClr val="tx1"/>
                </a:solidFill>
                <a:latin typeface="+mn-lt"/>
                <a:ea typeface="+mn-ea"/>
                <a:cs typeface="+mn-cs"/>
              </a:rPr>
              <a:t>SolidColorBrush</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sc</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new</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SolidColorBrush</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Colors.AliceBlue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public</a:t>
            </a:r>
            <a:r>
              <a:rPr lang="hu-HU" sz="1200" kern="1200" dirty="0" smtClean="0">
                <a:solidFill>
                  <a:schemeClr val="tx1"/>
                </a:solidFill>
                <a:latin typeface="+mn-lt"/>
                <a:ea typeface="+mn-ea"/>
                <a:cs typeface="+mn-cs"/>
              </a:rPr>
              <a:t> Page1()</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InitializeComponent</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try</a:t>
            </a:r>
            <a:endParaRPr lang="hu-HU" sz="1200" kern="1200" dirty="0" smtClean="0">
              <a:solidFill>
                <a:schemeClr val="tx1"/>
              </a:solidFill>
              <a:latin typeface="+mn-lt"/>
              <a:ea typeface="+mn-ea"/>
              <a:cs typeface="+mn-cs"/>
            </a:endParaRP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sc.Freeze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sc.Color</a:t>
            </a:r>
            <a:r>
              <a:rPr lang="hu-HU" sz="1200" kern="1200" dirty="0" smtClean="0">
                <a:solidFill>
                  <a:schemeClr val="tx1"/>
                </a:solidFill>
                <a:latin typeface="+mn-lt"/>
                <a:ea typeface="+mn-ea"/>
                <a:cs typeface="+mn-cs"/>
              </a:rPr>
              <a:t> = </a:t>
            </a:r>
            <a:r>
              <a:rPr lang="hu-HU" sz="1200" kern="1200" dirty="0" err="1" smtClean="0">
                <a:solidFill>
                  <a:schemeClr val="tx1"/>
                </a:solidFill>
                <a:latin typeface="+mn-lt"/>
                <a:ea typeface="+mn-ea"/>
                <a:cs typeface="+mn-cs"/>
              </a:rPr>
              <a:t>Colors.Aquamarine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catch</a:t>
            </a:r>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Exception</a:t>
            </a:r>
            <a:r>
              <a:rPr lang="hu-HU" sz="1200" kern="1200" dirty="0" smtClean="0">
                <a:solidFill>
                  <a:schemeClr val="tx1"/>
                </a:solidFill>
                <a:latin typeface="+mn-lt"/>
                <a:ea typeface="+mn-ea"/>
                <a:cs typeface="+mn-cs"/>
              </a:rPr>
              <a:t> ex)</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r>
              <a:rPr lang="hu-HU" sz="1200" kern="1200" dirty="0" err="1" smtClean="0">
                <a:solidFill>
                  <a:schemeClr val="tx1"/>
                </a:solidFill>
                <a:latin typeface="+mn-lt"/>
                <a:ea typeface="+mn-ea"/>
                <a:cs typeface="+mn-cs"/>
              </a:rPr>
              <a:t>MessageBox.Show</a:t>
            </a:r>
            <a:r>
              <a:rPr lang="hu-HU" sz="1200" kern="1200" dirty="0" smtClean="0">
                <a:solidFill>
                  <a:schemeClr val="tx1"/>
                </a:solidFill>
                <a:latin typeface="+mn-lt"/>
                <a:ea typeface="+mn-ea"/>
                <a:cs typeface="+mn-cs"/>
              </a:rPr>
              <a:t>(</a:t>
            </a:r>
            <a:r>
              <a:rPr lang="hu-HU" sz="1200" kern="1200" dirty="0" err="1" smtClean="0">
                <a:solidFill>
                  <a:schemeClr val="tx1"/>
                </a:solidFill>
                <a:latin typeface="+mn-lt"/>
                <a:ea typeface="+mn-ea"/>
                <a:cs typeface="+mn-cs"/>
              </a:rPr>
              <a:t>ex.Message</a:t>
            </a:r>
            <a:r>
              <a:rPr lang="hu-HU" sz="1200" kern="1200" dirty="0" smtClean="0">
                <a:solidFill>
                  <a:schemeClr val="tx1"/>
                </a:solidFill>
                <a:latin typeface="+mn-lt"/>
                <a:ea typeface="+mn-ea"/>
                <a:cs typeface="+mn-cs"/>
              </a:rPr>
              <a:t>);</a:t>
            </a:r>
          </a:p>
          <a:p>
            <a:r>
              <a:rPr lang="hu-HU" sz="1200" kern="1200" dirty="0" smtClean="0">
                <a:solidFill>
                  <a:schemeClr val="tx1"/>
                </a:solidFill>
                <a:latin typeface="+mn-lt"/>
                <a:ea typeface="+mn-ea"/>
                <a:cs typeface="+mn-cs"/>
              </a:rPr>
              <a:t>            }</a:t>
            </a:r>
          </a:p>
          <a:p>
            <a:r>
              <a:rPr lang="hu-HU" sz="1200" kern="1200" dirty="0" smtClean="0">
                <a:solidFill>
                  <a:schemeClr val="tx1"/>
                </a:solidFill>
                <a:latin typeface="+mn-lt"/>
                <a:ea typeface="+mn-ea"/>
                <a:cs typeface="+mn-cs"/>
              </a:rPr>
              <a:t>        }</a:t>
            </a:r>
            <a:endParaRPr lang="hu-HU" dirty="0"/>
          </a:p>
        </p:txBody>
      </p:sp>
      <p:sp>
        <p:nvSpPr>
          <p:cNvPr id="4" name="Dia számának helye 3"/>
          <p:cNvSpPr>
            <a:spLocks noGrp="1"/>
          </p:cNvSpPr>
          <p:nvPr>
            <p:ph type="sldNum" sz="quarter" idx="10"/>
          </p:nvPr>
        </p:nvSpPr>
        <p:spPr/>
        <p:txBody>
          <a:bodyPr/>
          <a:lstStyle/>
          <a:p>
            <a:fld id="{C7705B80-146B-42FA-90AE-D5BDCEFB1C9C}" type="slidenum">
              <a:rPr lang="hu-HU" smtClean="0"/>
              <a:pPr/>
              <a:t>43</a:t>
            </a:fld>
            <a:endParaRPr lang="hu-H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p:spPr>
        <p:txBody>
          <a:bodyPr/>
          <a:lstStyle/>
          <a:p>
            <a:r>
              <a:rPr lang="hu-HU" smtClean="0"/>
              <a:t>Mintacím szerkesztése</a:t>
            </a:r>
            <a:endParaRPr lang="hu-HU"/>
          </a:p>
        </p:txBody>
      </p:sp>
      <p:sp>
        <p:nvSpPr>
          <p:cNvPr id="3" name="Alcím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2010.05.29.</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2010.05.29.</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457200" y="274638"/>
            <a:ext cx="6019800" cy="5851525"/>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2010.05.29.</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D9CA7FFE-8742-473A-8810-8452AD370988}" type="datetimeFigureOut">
              <a:rPr lang="hu-HU" smtClean="0"/>
              <a:pPr/>
              <a:t>2010.05.29.</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p>
            <a:fld id="{D9CA7FFE-8742-473A-8810-8452AD370988}" type="datetimeFigureOut">
              <a:rPr lang="hu-HU" smtClean="0"/>
              <a:pPr/>
              <a:t>2010.05.29.</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4"/>
          <p:cNvSpPr>
            <a:spLocks noGrp="1"/>
          </p:cNvSpPr>
          <p:nvPr>
            <p:ph type="dt" sz="half" idx="10"/>
          </p:nvPr>
        </p:nvSpPr>
        <p:spPr/>
        <p:txBody>
          <a:bodyPr/>
          <a:lstStyle/>
          <a:p>
            <a:fld id="{D9CA7FFE-8742-473A-8810-8452AD370988}" type="datetimeFigureOut">
              <a:rPr lang="hu-HU" smtClean="0"/>
              <a:pPr/>
              <a:t>2010.05.29.</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6"/>
          <p:cNvSpPr>
            <a:spLocks noGrp="1"/>
          </p:cNvSpPr>
          <p:nvPr>
            <p:ph type="dt" sz="half" idx="10"/>
          </p:nvPr>
        </p:nvSpPr>
        <p:spPr/>
        <p:txBody>
          <a:bodyPr/>
          <a:lstStyle/>
          <a:p>
            <a:fld id="{D9CA7FFE-8742-473A-8810-8452AD370988}" type="datetimeFigureOut">
              <a:rPr lang="hu-HU" smtClean="0"/>
              <a:pPr/>
              <a:t>2010.05.29.</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2"/>
          <p:cNvSpPr>
            <a:spLocks noGrp="1"/>
          </p:cNvSpPr>
          <p:nvPr>
            <p:ph type="dt" sz="half" idx="10"/>
          </p:nvPr>
        </p:nvSpPr>
        <p:spPr/>
        <p:txBody>
          <a:bodyPr/>
          <a:lstStyle/>
          <a:p>
            <a:fld id="{D9CA7FFE-8742-473A-8810-8452AD370988}" type="datetimeFigureOut">
              <a:rPr lang="hu-HU" smtClean="0"/>
              <a:pPr/>
              <a:t>2010.05.29.</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D9CA7FFE-8742-473A-8810-8452AD370988}" type="datetimeFigureOut">
              <a:rPr lang="hu-HU" smtClean="0"/>
              <a:pPr/>
              <a:t>2010.05.29.</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D9CA7FFE-8742-473A-8810-8452AD370988}" type="datetimeFigureOut">
              <a:rPr lang="hu-HU" smtClean="0"/>
              <a:pPr/>
              <a:t>2010.05.29.</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D9CA7FFE-8742-473A-8810-8452AD370988}" type="datetimeFigureOut">
              <a:rPr lang="hu-HU" smtClean="0"/>
              <a:pPr/>
              <a:t>2010.05.29.</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7EC7355B-64FC-402B-A18A-6F5059DC6135}" type="slidenum">
              <a:rPr lang="hu-HU" smtClean="0"/>
              <a:pPr/>
              <a:t>‹#›</a:t>
            </a:fld>
            <a:endParaRPr lang="hu-H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1000" b="-1000"/>
          </a:stretch>
        </a:blip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smtClean="0"/>
              <a:t>Mintacím szerkesztése</a:t>
            </a:r>
            <a:endParaRPr lang="hu-HU"/>
          </a:p>
        </p:txBody>
      </p:sp>
      <p:sp>
        <p:nvSpPr>
          <p:cNvPr id="3" name="Szöveg hely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CA7FFE-8742-473A-8810-8452AD370988}" type="datetimeFigureOut">
              <a:rPr lang="hu-HU" smtClean="0"/>
              <a:pPr/>
              <a:t>2010.05.29.</a:t>
            </a:fld>
            <a:endParaRPr lang="hu-HU"/>
          </a:p>
        </p:txBody>
      </p:sp>
      <p:sp>
        <p:nvSpPr>
          <p:cNvPr id="5" name="Élőláb hely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C7355B-64FC-402B-A18A-6F5059DC6135}" type="slidenum">
              <a:rPr lang="hu-HU" smtClean="0"/>
              <a:pPr/>
              <a:t>‹#›</a:t>
            </a:fld>
            <a:endParaRPr lang="hu-H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ctrTitle"/>
          </p:nvPr>
        </p:nvSpPr>
        <p:spPr>
          <a:xfrm>
            <a:off x="571472" y="1428736"/>
            <a:ext cx="7772400" cy="1470025"/>
          </a:xfrm>
        </p:spPr>
        <p:txBody>
          <a:bodyPr/>
          <a:lstStyle/>
          <a:p>
            <a:r>
              <a:rPr lang="hu-HU" dirty="0" smtClean="0">
                <a:solidFill>
                  <a:schemeClr val="bg1"/>
                </a:solidFill>
              </a:rPr>
              <a:t>WPF </a:t>
            </a:r>
            <a:r>
              <a:rPr lang="hu-HU" dirty="0" err="1" smtClean="0">
                <a:solidFill>
                  <a:schemeClr val="bg1"/>
                </a:solidFill>
              </a:rPr>
              <a:t>Application</a:t>
            </a:r>
            <a:r>
              <a:rPr lang="hu-HU" dirty="0" smtClean="0">
                <a:solidFill>
                  <a:schemeClr val="bg1"/>
                </a:solidFill>
              </a:rPr>
              <a:t> Fundamentals</a:t>
            </a:r>
            <a:endParaRPr lang="hu-HU" dirty="0">
              <a:solidFill>
                <a:schemeClr val="bg1"/>
              </a:solidFill>
            </a:endParaRPr>
          </a:p>
        </p:txBody>
      </p:sp>
      <p:sp>
        <p:nvSpPr>
          <p:cNvPr id="3" name="Alcím 2"/>
          <p:cNvSpPr>
            <a:spLocks noGrp="1"/>
          </p:cNvSpPr>
          <p:nvPr>
            <p:ph type="subTitle" idx="1"/>
          </p:nvPr>
        </p:nvSpPr>
        <p:spPr>
          <a:xfrm>
            <a:off x="1285852" y="2500306"/>
            <a:ext cx="6400800" cy="785818"/>
          </a:xfrm>
        </p:spPr>
        <p:txBody>
          <a:bodyPr>
            <a:normAutofit fontScale="85000" lnSpcReduction="20000"/>
          </a:bodyPr>
          <a:lstStyle/>
          <a:p>
            <a:r>
              <a:rPr lang="hu-HU" dirty="0" smtClean="0">
                <a:effectLst>
                  <a:outerShdw blurRad="38100" dist="38100" dir="2700000" algn="tl">
                    <a:srgbClr val="000000">
                      <a:alpha val="43137"/>
                    </a:srgbClr>
                  </a:outerShdw>
                </a:effectLst>
              </a:rPr>
              <a:t>70-502 Microsoft .NET Framework 3.5 – Windows </a:t>
            </a:r>
            <a:r>
              <a:rPr lang="hu-HU" dirty="0" err="1" smtClean="0">
                <a:effectLst>
                  <a:outerShdw blurRad="38100" dist="38100" dir="2700000" algn="tl">
                    <a:srgbClr val="000000">
                      <a:alpha val="43137"/>
                    </a:srgbClr>
                  </a:outerShdw>
                </a:effectLst>
              </a:rPr>
              <a:t>Presentation</a:t>
            </a:r>
            <a:r>
              <a:rPr lang="hu-HU" dirty="0" smtClean="0">
                <a:effectLst>
                  <a:outerShdw blurRad="38100" dist="38100" dir="2700000" algn="tl">
                    <a:srgbClr val="000000">
                      <a:alpha val="43137"/>
                    </a:srgbClr>
                  </a:outerShdw>
                </a:effectLst>
              </a:rPr>
              <a:t> </a:t>
            </a:r>
            <a:r>
              <a:rPr lang="hu-HU" dirty="0" err="1" smtClean="0">
                <a:effectLst>
                  <a:outerShdw blurRad="38100" dist="38100" dir="2700000" algn="tl">
                    <a:srgbClr val="000000">
                      <a:alpha val="43137"/>
                    </a:srgbClr>
                  </a:outerShdw>
                </a:effectLst>
              </a:rPr>
              <a:t>Foundation</a:t>
            </a:r>
            <a:endParaRPr lang="hu-HU" dirty="0">
              <a:effectLst>
                <a:outerShdw blurRad="38100" dist="38100" dir="2700000" algn="tl">
                  <a:srgbClr val="000000">
                    <a:alpha val="43137"/>
                  </a:srgbClr>
                </a:outerShdw>
              </a:effectLst>
            </a:endParaRPr>
          </a:p>
        </p:txBody>
      </p:sp>
      <p:sp>
        <p:nvSpPr>
          <p:cNvPr id="4" name="Szövegdoboz 9"/>
          <p:cNvSpPr txBox="1"/>
          <p:nvPr/>
        </p:nvSpPr>
        <p:spPr>
          <a:xfrm>
            <a:off x="0" y="6057781"/>
            <a:ext cx="1500166" cy="800219"/>
          </a:xfrm>
          <a:prstGeom prst="rect">
            <a:avLst/>
          </a:prstGeom>
          <a:noFill/>
        </p:spPr>
        <p:txBody>
          <a:bodyPr wrap="square" rtlCol="0">
            <a:spAutoFit/>
          </a:bodyPr>
          <a:ls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i="1" dirty="0" err="1" smtClean="0"/>
              <a:t>Turóczy</a:t>
            </a:r>
            <a:r>
              <a:rPr lang="hu-HU" i="1" dirty="0" smtClean="0"/>
              <a:t> Attila</a:t>
            </a:r>
          </a:p>
          <a:p>
            <a:r>
              <a:rPr lang="hu-HU" sz="1400" dirty="0" err="1" smtClean="0"/>
              <a:t>Livesoft</a:t>
            </a:r>
            <a:r>
              <a:rPr lang="hu-HU" sz="1400" dirty="0" smtClean="0"/>
              <a:t> Kft.</a:t>
            </a:r>
          </a:p>
          <a:p>
            <a:r>
              <a:rPr lang="hu-HU" sz="1400" dirty="0" smtClean="0"/>
              <a:t>MCP, MCTS, MCT</a:t>
            </a:r>
            <a:endParaRPr lang="hu-HU" sz="1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1235079" y="1557000"/>
            <a:ext cx="6673843" cy="3744000"/>
          </a:xfrm>
          <a:prstGeom prst="roundRect">
            <a:avLst/>
          </a:prstGeom>
          <a:noFill/>
          <a:ln w="9525">
            <a:noFill/>
            <a:miter lim="800000"/>
            <a:headEnd/>
            <a:tailEnd/>
          </a:ln>
        </p:spPr>
      </p:pic>
      <p:sp>
        <p:nvSpPr>
          <p:cNvPr id="5" name="Szövegdoboz 4"/>
          <p:cNvSpPr txBox="1"/>
          <p:nvPr/>
        </p:nvSpPr>
        <p:spPr>
          <a:xfrm>
            <a:off x="0" y="0"/>
            <a:ext cx="9144000" cy="400110"/>
          </a:xfrm>
          <a:prstGeom prst="rect">
            <a:avLst/>
          </a:prstGeom>
          <a:noFill/>
        </p:spPr>
        <p:txBody>
          <a:bodyPr wrap="square" rtlCol="0">
            <a:spAutoFit/>
          </a:bodyPr>
          <a:lstStyle/>
          <a:p>
            <a:pPr>
              <a:spcBef>
                <a:spcPct val="20000"/>
              </a:spcBef>
            </a:pPr>
            <a:r>
              <a:rPr lang="hu-HU" sz="2000" dirty="0" smtClean="0">
                <a:solidFill>
                  <a:schemeClr val="bg2">
                    <a:lumMod val="90000"/>
                  </a:schemeClr>
                </a:solidFill>
                <a:latin typeface="Segoe" pitchFamily="34" charset="0"/>
              </a:rPr>
              <a:t>A mi cégünk termékei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ontent Placeholder 17"/>
          <p:cNvSpPr>
            <a:spLocks noGrp="1"/>
          </p:cNvSpPr>
          <p:nvPr>
            <p:ph idx="1"/>
          </p:nvPr>
        </p:nvSpPr>
        <p:spPr>
          <a:xfrm>
            <a:off x="2143108" y="1428736"/>
            <a:ext cx="5000660" cy="2714644"/>
          </a:xfrm>
        </p:spPr>
        <p:txBody>
          <a:bodyPr>
            <a:normAutofit fontScale="92500"/>
          </a:bodyPr>
          <a:lstStyle/>
          <a:p>
            <a:pPr algn="just"/>
            <a:r>
              <a:rPr lang="hu-HU" sz="2800" dirty="0" smtClean="0">
                <a:solidFill>
                  <a:schemeClr val="bg1"/>
                </a:solidFill>
              </a:rPr>
              <a:t>Közös projekt rendszer (msbuild)</a:t>
            </a:r>
          </a:p>
          <a:p>
            <a:pPr algn="just"/>
            <a:r>
              <a:rPr lang="hu-HU" sz="2800" dirty="0" smtClean="0">
                <a:solidFill>
                  <a:schemeClr val="bg1"/>
                </a:solidFill>
              </a:rPr>
              <a:t>Vágóasztal támogatás</a:t>
            </a:r>
          </a:p>
          <a:p>
            <a:pPr algn="just"/>
            <a:r>
              <a:rPr lang="hu-HU" sz="2800" dirty="0" smtClean="0">
                <a:solidFill>
                  <a:schemeClr val="bg1"/>
                </a:solidFill>
              </a:rPr>
              <a:t>Erőforrások szerkesztése</a:t>
            </a:r>
          </a:p>
          <a:p>
            <a:pPr algn="just"/>
            <a:r>
              <a:rPr lang="hu-HU" sz="2800" dirty="0" smtClean="0">
                <a:solidFill>
                  <a:schemeClr val="bg1"/>
                </a:solidFill>
              </a:rPr>
              <a:t>Egyedi stílusok</a:t>
            </a:r>
          </a:p>
          <a:p>
            <a:pPr algn="just"/>
            <a:r>
              <a:rPr lang="hu-HU" sz="2800" dirty="0" smtClean="0">
                <a:solidFill>
                  <a:schemeClr val="bg1"/>
                </a:solidFill>
              </a:rPr>
              <a:t>Adatkötés</a:t>
            </a:r>
            <a:endParaRPr lang="hu-HU" sz="2800" dirty="0">
              <a:solidFill>
                <a:schemeClr val="bg1"/>
              </a:solidFill>
            </a:endParaRPr>
          </a:p>
        </p:txBody>
      </p:sp>
      <p:grpSp>
        <p:nvGrpSpPr>
          <p:cNvPr id="2" name="Group 13"/>
          <p:cNvGrpSpPr>
            <a:grpSpLocks/>
          </p:cNvGrpSpPr>
          <p:nvPr/>
        </p:nvGrpSpPr>
        <p:grpSpPr bwMode="auto">
          <a:xfrm>
            <a:off x="681038" y="4605363"/>
            <a:ext cx="7594600" cy="2466975"/>
            <a:chOff x="429" y="2535"/>
            <a:chExt cx="4784" cy="1554"/>
          </a:xfrm>
        </p:grpSpPr>
        <p:pic>
          <p:nvPicPr>
            <p:cNvPr id="4" name="Picture 8"/>
            <p:cNvPicPr>
              <a:picLocks noChangeAspect="1" noChangeArrowheads="1"/>
            </p:cNvPicPr>
            <p:nvPr/>
          </p:nvPicPr>
          <p:blipFill>
            <a:blip r:embed="rId2" cstate="print"/>
            <a:srcRect/>
            <a:stretch>
              <a:fillRect/>
            </a:stretch>
          </p:blipFill>
          <p:spPr bwMode="auto">
            <a:xfrm>
              <a:off x="429" y="2535"/>
              <a:ext cx="1072" cy="1554"/>
            </a:xfrm>
            <a:prstGeom prst="rect">
              <a:avLst/>
            </a:prstGeom>
            <a:noFill/>
            <a:ln w="9525">
              <a:noFill/>
              <a:miter lim="800000"/>
              <a:headEnd/>
              <a:tailEnd/>
            </a:ln>
          </p:spPr>
        </p:pic>
        <p:pic>
          <p:nvPicPr>
            <p:cNvPr id="5" name="Picture 15" descr="WinFX_WPF__12c"/>
            <p:cNvPicPr>
              <a:picLocks noChangeAspect="1" noChangeArrowheads="1"/>
            </p:cNvPicPr>
            <p:nvPr/>
          </p:nvPicPr>
          <p:blipFill>
            <a:blip r:embed="rId3" cstate="print"/>
            <a:srcRect/>
            <a:stretch>
              <a:fillRect/>
            </a:stretch>
          </p:blipFill>
          <p:spPr bwMode="auto">
            <a:xfrm>
              <a:off x="1944" y="2787"/>
              <a:ext cx="402" cy="806"/>
            </a:xfrm>
            <a:prstGeom prst="rect">
              <a:avLst/>
            </a:prstGeom>
            <a:noFill/>
            <a:ln w="9525">
              <a:noFill/>
              <a:miter lim="800000"/>
              <a:headEnd/>
              <a:tailEnd/>
            </a:ln>
          </p:spPr>
        </p:pic>
        <p:pic>
          <p:nvPicPr>
            <p:cNvPr id="6" name="Picture 16" descr="WinFX_WPF__12c"/>
            <p:cNvPicPr>
              <a:picLocks noChangeAspect="1" noChangeArrowheads="1"/>
            </p:cNvPicPr>
            <p:nvPr/>
          </p:nvPicPr>
          <p:blipFill>
            <a:blip r:embed="rId3" cstate="print"/>
            <a:srcRect/>
            <a:stretch>
              <a:fillRect/>
            </a:stretch>
          </p:blipFill>
          <p:spPr bwMode="auto">
            <a:xfrm>
              <a:off x="3730" y="2787"/>
              <a:ext cx="402" cy="806"/>
            </a:xfrm>
            <a:prstGeom prst="rect">
              <a:avLst/>
            </a:prstGeom>
            <a:noFill/>
            <a:ln w="9525">
              <a:noFill/>
              <a:miter lim="800000"/>
              <a:headEnd/>
              <a:tailEnd/>
            </a:ln>
          </p:spPr>
        </p:pic>
        <p:pic>
          <p:nvPicPr>
            <p:cNvPr id="7" name="Picture 8"/>
            <p:cNvPicPr>
              <a:picLocks noChangeAspect="1" noChangeArrowheads="1"/>
            </p:cNvPicPr>
            <p:nvPr/>
          </p:nvPicPr>
          <p:blipFill>
            <a:blip r:embed="rId2" cstate="print"/>
            <a:srcRect/>
            <a:stretch>
              <a:fillRect/>
            </a:stretch>
          </p:blipFill>
          <p:spPr bwMode="auto">
            <a:xfrm>
              <a:off x="4141" y="2535"/>
              <a:ext cx="1072" cy="1554"/>
            </a:xfrm>
            <a:prstGeom prst="rect">
              <a:avLst/>
            </a:prstGeom>
            <a:noFill/>
            <a:ln w="9525">
              <a:noFill/>
              <a:miter lim="800000"/>
              <a:headEnd/>
              <a:tailEnd/>
            </a:ln>
          </p:spPr>
        </p:pic>
        <p:pic>
          <p:nvPicPr>
            <p:cNvPr id="8" name="Picture 18" descr="WinFX_WPF__12c"/>
            <p:cNvPicPr>
              <a:picLocks noChangeAspect="1" noChangeArrowheads="1"/>
            </p:cNvPicPr>
            <p:nvPr/>
          </p:nvPicPr>
          <p:blipFill>
            <a:blip r:embed="rId3" cstate="print"/>
            <a:srcRect/>
            <a:stretch>
              <a:fillRect/>
            </a:stretch>
          </p:blipFill>
          <p:spPr bwMode="auto">
            <a:xfrm rot="10800000">
              <a:off x="1524" y="2787"/>
              <a:ext cx="402" cy="806"/>
            </a:xfrm>
            <a:prstGeom prst="rect">
              <a:avLst/>
            </a:prstGeom>
            <a:noFill/>
            <a:ln w="9525">
              <a:noFill/>
              <a:miter lim="800000"/>
              <a:headEnd/>
              <a:tailEnd/>
            </a:ln>
          </p:spPr>
        </p:pic>
        <p:pic>
          <p:nvPicPr>
            <p:cNvPr id="9" name="Picture 19" descr="WinFX_WPF__12c"/>
            <p:cNvPicPr>
              <a:picLocks noChangeAspect="1" noChangeArrowheads="1"/>
            </p:cNvPicPr>
            <p:nvPr/>
          </p:nvPicPr>
          <p:blipFill>
            <a:blip r:embed="rId3" cstate="print"/>
            <a:srcRect/>
            <a:stretch>
              <a:fillRect/>
            </a:stretch>
          </p:blipFill>
          <p:spPr bwMode="auto">
            <a:xfrm rot="10800000">
              <a:off x="3345" y="2787"/>
              <a:ext cx="402" cy="806"/>
            </a:xfrm>
            <a:prstGeom prst="rect">
              <a:avLst/>
            </a:prstGeom>
            <a:noFill/>
            <a:ln w="9525">
              <a:noFill/>
              <a:miter lim="800000"/>
              <a:headEnd/>
              <a:tailEnd/>
            </a:ln>
          </p:spPr>
        </p:pic>
        <p:pic>
          <p:nvPicPr>
            <p:cNvPr id="10" name="Picture 17"/>
            <p:cNvPicPr>
              <a:picLocks noChangeAspect="1" noChangeArrowheads="1"/>
            </p:cNvPicPr>
            <p:nvPr/>
          </p:nvPicPr>
          <p:blipFill>
            <a:blip r:embed="rId4" cstate="print"/>
            <a:srcRect/>
            <a:stretch>
              <a:fillRect/>
            </a:stretch>
          </p:blipFill>
          <p:spPr bwMode="auto">
            <a:xfrm>
              <a:off x="2346" y="2667"/>
              <a:ext cx="992" cy="966"/>
            </a:xfrm>
            <a:prstGeom prst="rect">
              <a:avLst/>
            </a:prstGeom>
            <a:noFill/>
            <a:ln w="9525">
              <a:noFill/>
              <a:miter lim="800000"/>
              <a:headEnd/>
              <a:tailEnd/>
            </a:ln>
          </p:spPr>
        </p:pic>
      </p:grpSp>
      <p:grpSp>
        <p:nvGrpSpPr>
          <p:cNvPr id="3" name="Group 29"/>
          <p:cNvGrpSpPr>
            <a:grpSpLocks/>
          </p:cNvGrpSpPr>
          <p:nvPr/>
        </p:nvGrpSpPr>
        <p:grpSpPr bwMode="auto">
          <a:xfrm>
            <a:off x="2419350" y="4818088"/>
            <a:ext cx="4140200" cy="1533525"/>
            <a:chOff x="1524" y="3675"/>
            <a:chExt cx="2608" cy="966"/>
          </a:xfrm>
        </p:grpSpPr>
        <p:pic>
          <p:nvPicPr>
            <p:cNvPr id="12" name="Picture 30" descr="WinFX_WPF__12c"/>
            <p:cNvPicPr>
              <a:picLocks noChangeAspect="1" noChangeArrowheads="1"/>
            </p:cNvPicPr>
            <p:nvPr/>
          </p:nvPicPr>
          <p:blipFill>
            <a:blip r:embed="rId3" cstate="print"/>
            <a:srcRect/>
            <a:stretch>
              <a:fillRect/>
            </a:stretch>
          </p:blipFill>
          <p:spPr bwMode="auto">
            <a:xfrm>
              <a:off x="1944" y="3795"/>
              <a:ext cx="402" cy="806"/>
            </a:xfrm>
            <a:prstGeom prst="rect">
              <a:avLst/>
            </a:prstGeom>
            <a:noFill/>
            <a:ln w="9525">
              <a:noFill/>
              <a:miter lim="800000"/>
              <a:headEnd/>
              <a:tailEnd/>
            </a:ln>
          </p:spPr>
        </p:pic>
        <p:pic>
          <p:nvPicPr>
            <p:cNvPr id="13" name="Picture 31" descr="WinFX_WPF__12c"/>
            <p:cNvPicPr>
              <a:picLocks noChangeAspect="1" noChangeArrowheads="1"/>
            </p:cNvPicPr>
            <p:nvPr/>
          </p:nvPicPr>
          <p:blipFill>
            <a:blip r:embed="rId3" cstate="print"/>
            <a:srcRect/>
            <a:stretch>
              <a:fillRect/>
            </a:stretch>
          </p:blipFill>
          <p:spPr bwMode="auto">
            <a:xfrm>
              <a:off x="3730" y="3795"/>
              <a:ext cx="402" cy="806"/>
            </a:xfrm>
            <a:prstGeom prst="rect">
              <a:avLst/>
            </a:prstGeom>
            <a:noFill/>
            <a:ln w="9525">
              <a:noFill/>
              <a:miter lim="800000"/>
              <a:headEnd/>
              <a:tailEnd/>
            </a:ln>
          </p:spPr>
        </p:pic>
        <p:pic>
          <p:nvPicPr>
            <p:cNvPr id="14" name="Picture 32" descr="WinFX_WPF__12c"/>
            <p:cNvPicPr>
              <a:picLocks noChangeAspect="1" noChangeArrowheads="1"/>
            </p:cNvPicPr>
            <p:nvPr/>
          </p:nvPicPr>
          <p:blipFill>
            <a:blip r:embed="rId3" cstate="print"/>
            <a:srcRect/>
            <a:stretch>
              <a:fillRect/>
            </a:stretch>
          </p:blipFill>
          <p:spPr bwMode="auto">
            <a:xfrm rot="10800000">
              <a:off x="1524" y="3795"/>
              <a:ext cx="402" cy="806"/>
            </a:xfrm>
            <a:prstGeom prst="rect">
              <a:avLst/>
            </a:prstGeom>
            <a:noFill/>
            <a:ln w="9525">
              <a:noFill/>
              <a:miter lim="800000"/>
              <a:headEnd/>
              <a:tailEnd/>
            </a:ln>
          </p:spPr>
        </p:pic>
        <p:pic>
          <p:nvPicPr>
            <p:cNvPr id="15" name="Picture 33" descr="WinFX_WPF__12c"/>
            <p:cNvPicPr>
              <a:picLocks noChangeAspect="1" noChangeArrowheads="1"/>
            </p:cNvPicPr>
            <p:nvPr/>
          </p:nvPicPr>
          <p:blipFill>
            <a:blip r:embed="rId3" cstate="print"/>
            <a:srcRect/>
            <a:stretch>
              <a:fillRect/>
            </a:stretch>
          </p:blipFill>
          <p:spPr bwMode="auto">
            <a:xfrm rot="10800000">
              <a:off x="3345" y="3795"/>
              <a:ext cx="402" cy="806"/>
            </a:xfrm>
            <a:prstGeom prst="rect">
              <a:avLst/>
            </a:prstGeom>
            <a:noFill/>
            <a:ln w="9525">
              <a:noFill/>
              <a:miter lim="800000"/>
              <a:headEnd/>
              <a:tailEnd/>
            </a:ln>
          </p:spPr>
        </p:pic>
        <p:pic>
          <p:nvPicPr>
            <p:cNvPr id="16" name="Picture 17"/>
            <p:cNvPicPr>
              <a:picLocks noChangeAspect="1" noChangeArrowheads="1"/>
            </p:cNvPicPr>
            <p:nvPr/>
          </p:nvPicPr>
          <p:blipFill>
            <a:blip r:embed="rId4" cstate="print"/>
            <a:srcRect/>
            <a:stretch>
              <a:fillRect/>
            </a:stretch>
          </p:blipFill>
          <p:spPr bwMode="auto">
            <a:xfrm>
              <a:off x="2346" y="3675"/>
              <a:ext cx="992" cy="966"/>
            </a:xfrm>
            <a:prstGeom prst="rect">
              <a:avLst/>
            </a:prstGeom>
            <a:noFill/>
            <a:ln w="9525">
              <a:noFill/>
              <a:miter lim="800000"/>
              <a:headEnd/>
              <a:tailEnd/>
            </a:ln>
          </p:spPr>
        </p:pic>
      </p:grpSp>
      <p:pic>
        <p:nvPicPr>
          <p:cNvPr id="25" name="Kép 24" descr="US_Prd_Bx_Tilt_L_Expression_Studio_3.png"/>
          <p:cNvPicPr>
            <a:picLocks noChangeAspect="1"/>
          </p:cNvPicPr>
          <p:nvPr/>
        </p:nvPicPr>
        <p:blipFill>
          <a:blip r:embed="rId5" cstate="print"/>
          <a:stretch>
            <a:fillRect/>
          </a:stretch>
        </p:blipFill>
        <p:spPr>
          <a:xfrm>
            <a:off x="0" y="1428736"/>
            <a:ext cx="2235023" cy="2633668"/>
          </a:xfrm>
          <a:prstGeom prst="rect">
            <a:avLst/>
          </a:prstGeom>
        </p:spPr>
      </p:pic>
      <p:pic>
        <p:nvPicPr>
          <p:cNvPr id="28" name="Kép 27" descr="hero_nsl_boxShot.png"/>
          <p:cNvPicPr>
            <a:picLocks noChangeAspect="1"/>
          </p:cNvPicPr>
          <p:nvPr/>
        </p:nvPicPr>
        <p:blipFill>
          <a:blip r:embed="rId6" cstate="print"/>
          <a:stretch>
            <a:fillRect/>
          </a:stretch>
        </p:blipFill>
        <p:spPr>
          <a:xfrm>
            <a:off x="5572132" y="1428736"/>
            <a:ext cx="3495675" cy="3028950"/>
          </a:xfrm>
          <a:prstGeom prst="rect">
            <a:avLst/>
          </a:prstGeom>
        </p:spPr>
      </p:pic>
      <p:sp>
        <p:nvSpPr>
          <p:cNvPr id="20" name="Szövegdoboz 19"/>
          <p:cNvSpPr txBox="1"/>
          <p:nvPr/>
        </p:nvSpPr>
        <p:spPr>
          <a:xfrm>
            <a:off x="0" y="0"/>
            <a:ext cx="9144000" cy="400110"/>
          </a:xfrm>
          <a:prstGeom prst="rect">
            <a:avLst/>
          </a:prstGeom>
          <a:noFill/>
        </p:spPr>
        <p:txBody>
          <a:bodyPr wrap="square" rtlCol="0">
            <a:spAutoFit/>
          </a:bodyPr>
          <a:lstStyle/>
          <a:p>
            <a:pPr>
              <a:spcBef>
                <a:spcPct val="20000"/>
              </a:spcBef>
            </a:pPr>
            <a:r>
              <a:rPr lang="hu-HU" sz="2000" dirty="0" smtClean="0">
                <a:solidFill>
                  <a:schemeClr val="bg2">
                    <a:lumMod val="90000"/>
                  </a:schemeClr>
                </a:solidFill>
                <a:latin typeface="Segoe" pitchFamily="34" charset="0"/>
              </a:rPr>
              <a:t>Eszköztámogatás</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2" descr="title-slide-lines-grey_BIG.png"/>
          <p:cNvPicPr>
            <a:picLocks noChangeAspect="1"/>
          </p:cNvPicPr>
          <p:nvPr/>
        </p:nvPicPr>
        <p:blipFill>
          <a:blip r:embed="rId3"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5"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hu-HU" sz="6600" b="1" i="1" u="none" strike="noStrike" kern="1200" cap="none" spc="50" normalizeH="0" baseline="0" noProof="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rPr>
              <a:t>demo</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rtalom helye 2"/>
          <p:cNvSpPr txBox="1">
            <a:spLocks/>
          </p:cNvSpPr>
          <p:nvPr/>
        </p:nvSpPr>
        <p:spPr>
          <a:xfrm>
            <a:off x="500034" y="785794"/>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baseline="0" noProof="0" dirty="0" err="1" smtClean="0">
                <a:ln>
                  <a:noFill/>
                </a:ln>
                <a:solidFill>
                  <a:schemeClr val="bg1"/>
                </a:solidFill>
                <a:effectLst/>
                <a:uLnTx/>
                <a:uFillTx/>
                <a:latin typeface="+mn-lt"/>
                <a:ea typeface="+mn-ea"/>
                <a:cs typeface="+mn-cs"/>
              </a:rPr>
              <a:t>WPF-es</a:t>
            </a:r>
            <a:r>
              <a:rPr kumimoji="0" lang="hu-HU" sz="3200" b="0" i="0" u="none" strike="noStrike" kern="1200" cap="none" spc="0" normalizeH="0" baseline="0" noProof="0" dirty="0" smtClean="0">
                <a:ln>
                  <a:noFill/>
                </a:ln>
                <a:solidFill>
                  <a:schemeClr val="bg1"/>
                </a:solidFill>
                <a:effectLst/>
                <a:uLnTx/>
                <a:uFillTx/>
                <a:latin typeface="+mn-lt"/>
                <a:ea typeface="+mn-ea"/>
                <a:cs typeface="+mn-cs"/>
              </a:rPr>
              <a:t> alkalmazás</a:t>
            </a:r>
            <a:r>
              <a:rPr kumimoji="0" lang="hu-HU" sz="3200" b="0" i="0" u="none" strike="noStrike" kern="1200" cap="none" spc="0" normalizeH="0" noProof="0" dirty="0" smtClean="0">
                <a:ln>
                  <a:noFill/>
                </a:ln>
                <a:solidFill>
                  <a:schemeClr val="bg1"/>
                </a:solidFill>
                <a:effectLst/>
                <a:uLnTx/>
                <a:uFillTx/>
                <a:latin typeface="+mn-lt"/>
                <a:ea typeface="+mn-ea"/>
                <a:cs typeface="+mn-cs"/>
              </a:rPr>
              <a:t> típusok</a:t>
            </a: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lang="hu-HU" sz="3200" baseline="0" dirty="0" err="1" smtClean="0">
                <a:solidFill>
                  <a:schemeClr val="bg1"/>
                </a:solidFill>
              </a:rPr>
              <a:t>Page</a:t>
            </a:r>
            <a:r>
              <a:rPr lang="hu-HU" sz="3200" dirty="0" err="1" smtClean="0">
                <a:solidFill>
                  <a:schemeClr val="bg1"/>
                </a:solidFill>
              </a:rPr>
              <a:t>-based</a:t>
            </a:r>
            <a:r>
              <a:rPr lang="hu-HU" sz="3200" dirty="0" smtClean="0">
                <a:solidFill>
                  <a:schemeClr val="bg1"/>
                </a:solidFill>
              </a:rPr>
              <a:t> navigáció</a:t>
            </a: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baseline="0" noProof="0" dirty="0" smtClean="0">
                <a:ln>
                  <a:noFill/>
                </a:ln>
                <a:solidFill>
                  <a:schemeClr val="bg1"/>
                </a:solidFill>
                <a:effectLst/>
                <a:uLnTx/>
                <a:uFillTx/>
                <a:latin typeface="+mn-lt"/>
                <a:ea typeface="+mn-ea"/>
                <a:cs typeface="+mn-cs"/>
              </a:rPr>
              <a:t>WPF</a:t>
            </a:r>
            <a:r>
              <a:rPr kumimoji="0" lang="hu-HU" sz="3200" b="0" i="0" u="none" strike="noStrike" kern="1200" cap="none" spc="0" normalizeH="0" noProof="0" dirty="0" smtClean="0">
                <a:ln>
                  <a:noFill/>
                </a:ln>
                <a:solidFill>
                  <a:schemeClr val="bg1"/>
                </a:solidFill>
                <a:effectLst/>
                <a:uLnTx/>
                <a:uFillTx/>
                <a:latin typeface="+mn-lt"/>
                <a:ea typeface="+mn-ea"/>
                <a:cs typeface="+mn-cs"/>
              </a:rPr>
              <a:t> és a szálkezelés</a:t>
            </a: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5" name="Aktuális sáv"/>
          <p:cNvSpPr/>
          <p:nvPr/>
        </p:nvSpPr>
        <p:spPr>
          <a:xfrm>
            <a:off x="121550" y="857232"/>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
        <p:nvSpPr>
          <p:cNvPr id="7" name="Szövegdoboz 6"/>
          <p:cNvSpPr txBox="1"/>
          <p:nvPr/>
        </p:nvSpPr>
        <p:spPr>
          <a:xfrm>
            <a:off x="0" y="0"/>
            <a:ext cx="9144000" cy="400110"/>
          </a:xfrm>
          <a:prstGeom prst="rect">
            <a:avLst/>
          </a:prstGeom>
          <a:noFill/>
        </p:spPr>
        <p:txBody>
          <a:bodyPr wrap="square" rtlCol="0">
            <a:spAutoFit/>
          </a:bodyPr>
          <a:lstStyle/>
          <a:p>
            <a:pPr>
              <a:spcBef>
                <a:spcPct val="20000"/>
              </a:spcBef>
            </a:pPr>
            <a:r>
              <a:rPr lang="hu-HU" sz="2000" dirty="0" smtClean="0">
                <a:solidFill>
                  <a:schemeClr val="bg2">
                    <a:lumMod val="90000"/>
                  </a:schemeClr>
                </a:solidFill>
                <a:latin typeface="Segoe" pitchFamily="34" charset="0"/>
              </a:rPr>
              <a:t>Tematika</a:t>
            </a:r>
          </a:p>
        </p:txBody>
      </p:sp>
      <p:pic>
        <p:nvPicPr>
          <p:cNvPr id="9" name="Picture 10" descr="title-slide-lines_BIG.png"/>
          <p:cNvPicPr>
            <a:picLocks noChangeAspect="1"/>
          </p:cNvPicPr>
          <p:nvPr/>
        </p:nvPicPr>
        <p:blipFill>
          <a:blip r:embed="rId2" cstate="print">
            <a:duotone>
              <a:schemeClr val="bg2">
                <a:shade val="45000"/>
                <a:satMod val="135000"/>
              </a:schemeClr>
              <a:prstClr val="white"/>
            </a:duotone>
          </a:blip>
          <a:srcRect/>
          <a:stretch>
            <a:fillRect/>
          </a:stretch>
        </p:blipFill>
        <p:spPr bwMode="auto">
          <a:xfrm>
            <a:off x="5875338" y="4476750"/>
            <a:ext cx="3268662" cy="23812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Alkalmazás típusok</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1"/>
            <a:ext cx="8229600" cy="2214578"/>
          </a:xfrm>
        </p:spPr>
        <p:txBody>
          <a:bodyPr/>
          <a:lstStyle/>
          <a:p>
            <a:pPr algn="just">
              <a:buNone/>
            </a:pPr>
            <a:r>
              <a:rPr lang="hu-HU" sz="2800" dirty="0" smtClean="0">
                <a:solidFill>
                  <a:schemeClr val="bg1">
                    <a:lumMod val="95000"/>
                  </a:schemeClr>
                </a:solidFill>
              </a:rPr>
              <a:t>A WPF –</a:t>
            </a:r>
            <a:r>
              <a:rPr lang="hu-HU" sz="2800" dirty="0" err="1" smtClean="0">
                <a:solidFill>
                  <a:schemeClr val="bg1">
                    <a:lumMod val="95000"/>
                  </a:schemeClr>
                </a:solidFill>
              </a:rPr>
              <a:t>ben</a:t>
            </a:r>
            <a:r>
              <a:rPr lang="hu-HU" sz="2800" dirty="0" smtClean="0">
                <a:solidFill>
                  <a:schemeClr val="bg1">
                    <a:lumMod val="95000"/>
                  </a:schemeClr>
                </a:solidFill>
              </a:rPr>
              <a:t> 3 féle alkalmazás típus létezik:</a:t>
            </a:r>
          </a:p>
          <a:p>
            <a:pPr lvl="1" algn="just">
              <a:buFont typeface="Arial" pitchFamily="34" charset="0"/>
              <a:buChar char="•"/>
            </a:pPr>
            <a:r>
              <a:rPr lang="hu-HU" dirty="0" smtClean="0">
                <a:solidFill>
                  <a:schemeClr val="bg1">
                    <a:lumMod val="95000"/>
                  </a:schemeClr>
                </a:solidFill>
              </a:rPr>
              <a:t>Windows alkalmazás</a:t>
            </a:r>
          </a:p>
          <a:p>
            <a:pPr lvl="1" algn="just">
              <a:buFont typeface="Arial" pitchFamily="34" charset="0"/>
              <a:buChar char="•"/>
            </a:pPr>
            <a:r>
              <a:rPr lang="hu-HU" dirty="0" smtClean="0">
                <a:solidFill>
                  <a:schemeClr val="bg1">
                    <a:lumMod val="95000"/>
                  </a:schemeClr>
                </a:solidFill>
              </a:rPr>
              <a:t>Navigációs alkalmazás</a:t>
            </a:r>
          </a:p>
          <a:p>
            <a:pPr lvl="1" algn="just">
              <a:buFont typeface="Arial" pitchFamily="34" charset="0"/>
              <a:buChar char="•"/>
            </a:pPr>
            <a:r>
              <a:rPr lang="hu-HU" dirty="0" smtClean="0">
                <a:solidFill>
                  <a:schemeClr val="bg1">
                    <a:lumMod val="95000"/>
                  </a:schemeClr>
                </a:solidFill>
              </a:rPr>
              <a:t>XBAP alkalmazás (XAML Browser </a:t>
            </a:r>
            <a:r>
              <a:rPr lang="hu-HU" dirty="0" err="1" smtClean="0">
                <a:solidFill>
                  <a:schemeClr val="bg1">
                    <a:lumMod val="95000"/>
                  </a:schemeClr>
                </a:solidFill>
              </a:rPr>
              <a:t>Applications</a:t>
            </a:r>
            <a:r>
              <a:rPr lang="hu-HU" dirty="0" smtClean="0">
                <a:solidFill>
                  <a:schemeClr val="bg1">
                    <a:lumMod val="95000"/>
                  </a:schemeClr>
                </a:solidFill>
              </a:rPr>
              <a:t>)</a:t>
            </a:r>
            <a:endParaRPr lang="hu-HU" dirty="0">
              <a:solidFill>
                <a:schemeClr val="bg1">
                  <a:lumMod val="95000"/>
                </a:schemeClr>
              </a:solidFill>
            </a:endParaRPr>
          </a:p>
        </p:txBody>
      </p:sp>
      <p:pic>
        <p:nvPicPr>
          <p:cNvPr id="4" name="Picture 2"/>
          <p:cNvPicPr>
            <a:picLocks noChangeAspect="1" noChangeArrowheads="1"/>
          </p:cNvPicPr>
          <p:nvPr/>
        </p:nvPicPr>
        <p:blipFill>
          <a:blip r:embed="rId3" cstate="print"/>
          <a:srcRect/>
          <a:stretch>
            <a:fillRect/>
          </a:stretch>
        </p:blipFill>
        <p:spPr bwMode="auto">
          <a:xfrm>
            <a:off x="428596" y="3000372"/>
            <a:ext cx="4924425" cy="2781300"/>
          </a:xfrm>
          <a:prstGeom prst="rect">
            <a:avLst/>
          </a:prstGeom>
          <a:ln>
            <a:noFill/>
          </a:ln>
          <a:effectLst>
            <a:outerShdw blurRad="292100" dist="139700" dir="2700000" algn="tl" rotWithShape="0">
              <a:srgbClr val="333333">
                <a:alpha val="65000"/>
              </a:srgbClr>
            </a:outerShdw>
            <a:softEdge rad="12700"/>
          </a:effectLst>
          <a:scene3d>
            <a:camera prst="perspectiveContrastingRightFacing"/>
            <a:lightRig rig="threePt" dir="t"/>
          </a:scene3d>
        </p:spPr>
      </p:pic>
      <p:pic>
        <p:nvPicPr>
          <p:cNvPr id="2050" name="Picture 2"/>
          <p:cNvPicPr>
            <a:picLocks noChangeAspect="1" noChangeArrowheads="1"/>
          </p:cNvPicPr>
          <p:nvPr/>
        </p:nvPicPr>
        <p:blipFill>
          <a:blip r:embed="rId4" cstate="print"/>
          <a:srcRect/>
          <a:stretch>
            <a:fillRect/>
          </a:stretch>
        </p:blipFill>
        <p:spPr bwMode="auto">
          <a:xfrm>
            <a:off x="2143108" y="3214686"/>
            <a:ext cx="2857500" cy="2857500"/>
          </a:xfrm>
          <a:prstGeom prst="rect">
            <a:avLst/>
          </a:prstGeom>
          <a:noFill/>
          <a:ln w="9525">
            <a:noFill/>
            <a:miter lim="800000"/>
            <a:headEnd/>
            <a:tailEnd/>
          </a:ln>
          <a:scene3d>
            <a:camera prst="perspectiveContrastingRightFacing"/>
            <a:lightRig rig="threePt" dir="t"/>
          </a:scene3d>
        </p:spPr>
      </p:pic>
      <p:pic>
        <p:nvPicPr>
          <p:cNvPr id="5" name="Picture 2"/>
          <p:cNvPicPr>
            <a:picLocks noChangeAspect="1" noChangeArrowheads="1"/>
          </p:cNvPicPr>
          <p:nvPr/>
        </p:nvPicPr>
        <p:blipFill>
          <a:blip r:embed="rId5" cstate="print"/>
          <a:srcRect/>
          <a:stretch>
            <a:fillRect/>
          </a:stretch>
        </p:blipFill>
        <p:spPr bwMode="auto">
          <a:xfrm>
            <a:off x="3357554" y="3214686"/>
            <a:ext cx="5057775" cy="3038475"/>
          </a:xfrm>
          <a:prstGeom prst="rect">
            <a:avLst/>
          </a:prstGeom>
          <a:noFill/>
          <a:ln w="9525">
            <a:noFill/>
            <a:miter lim="800000"/>
            <a:headEnd/>
            <a:tailEnd/>
          </a:ln>
          <a:effectLst>
            <a:softEdge rad="12700"/>
          </a:effectLst>
          <a:scene3d>
            <a:camera prst="perspectiveContrastingRightFacing"/>
            <a:lightRig rig="threePt" dir="t"/>
          </a:scene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fade">
                                      <p:cBhvr>
                                        <p:cTn id="11" dur="2000"/>
                                        <p:tgtEl>
                                          <p:spTgt spid="2050"/>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Windows alkalmazás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6000792"/>
          </a:xfrm>
        </p:spPr>
        <p:txBody>
          <a:bodyPr>
            <a:normAutofit/>
          </a:bodyPr>
          <a:lstStyle/>
          <a:p>
            <a:pPr algn="just">
              <a:buNone/>
            </a:pPr>
            <a:r>
              <a:rPr lang="hu-HU" dirty="0" smtClean="0">
                <a:solidFill>
                  <a:schemeClr val="bg1">
                    <a:lumMod val="95000"/>
                  </a:schemeClr>
                </a:solidFill>
              </a:rPr>
              <a:t>	A Windows alkalmazás tulajdonképpen ugyan azt biztosítja, mint eddig a Windows </a:t>
            </a:r>
            <a:r>
              <a:rPr lang="hu-HU" dirty="0" err="1" smtClean="0">
                <a:solidFill>
                  <a:schemeClr val="bg1">
                    <a:lumMod val="95000"/>
                  </a:schemeClr>
                </a:solidFill>
              </a:rPr>
              <a:t>Forms</a:t>
            </a:r>
            <a:r>
              <a:rPr lang="hu-HU" dirty="0" smtClean="0">
                <a:solidFill>
                  <a:schemeClr val="bg1">
                    <a:lumMod val="95000"/>
                  </a:schemeClr>
                </a:solidFill>
              </a:rPr>
              <a:t> csak épp WPF alapokon.  </a:t>
            </a:r>
          </a:p>
          <a:p>
            <a:pPr algn="just">
              <a:buNone/>
            </a:pPr>
            <a:r>
              <a:rPr lang="hu-HU" dirty="0" smtClean="0">
                <a:solidFill>
                  <a:schemeClr val="bg1">
                    <a:lumMod val="95000"/>
                  </a:schemeClr>
                </a:solidFill>
              </a:rPr>
              <a:t>	Ugyanúgy egyszerre több ablakot is nyithatunk és azon dolgozhatunk.</a:t>
            </a:r>
          </a:p>
          <a:p>
            <a:pPr algn="just">
              <a:buNone/>
            </a:pPr>
            <a:endParaRPr lang="hu-HU" dirty="0" smtClean="0">
              <a:solidFill>
                <a:schemeClr val="bg1">
                  <a:lumMod val="95000"/>
                </a:schemeClr>
              </a:solidFill>
            </a:endParaRPr>
          </a:p>
          <a:p>
            <a:pPr algn="just">
              <a:buNone/>
            </a:pPr>
            <a:r>
              <a:rPr lang="hu-HU" dirty="0" smtClean="0">
                <a:solidFill>
                  <a:schemeClr val="bg1">
                    <a:lumMod val="95000"/>
                  </a:schemeClr>
                </a:solidFill>
              </a:rPr>
              <a:t>	Nincs </a:t>
            </a:r>
            <a:r>
              <a:rPr lang="hu-HU" dirty="0" err="1" smtClean="0">
                <a:solidFill>
                  <a:schemeClr val="bg1">
                    <a:lumMod val="95000"/>
                  </a:schemeClr>
                </a:solidFill>
              </a:rPr>
              <a:t>history</a:t>
            </a:r>
            <a:r>
              <a:rPr lang="hu-HU" dirty="0" smtClean="0">
                <a:solidFill>
                  <a:schemeClr val="bg1">
                    <a:lumMod val="95000"/>
                  </a:schemeClr>
                </a:solidFill>
              </a:rPr>
              <a:t>! Nem kapjuk meg azt, hogy a felhasználó az előbbiekben hol járt.</a:t>
            </a:r>
          </a:p>
          <a:p>
            <a:pPr algn="just">
              <a:buNone/>
            </a:pPr>
            <a:r>
              <a:rPr lang="hu-HU" dirty="0" smtClean="0">
                <a:solidFill>
                  <a:schemeClr val="bg1">
                    <a:lumMod val="95000"/>
                  </a:schemeClr>
                </a:solidFill>
              </a:rPr>
              <a:t>	Teljes hozzáférési jogosultság.</a:t>
            </a:r>
            <a:endParaRPr lang="hu-HU" dirty="0">
              <a:solidFill>
                <a:schemeClr val="bg1">
                  <a:lumMod val="95000"/>
                </a:schemeClr>
              </a:solidFill>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WPF Windows alkalmazás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072098"/>
          </a:xfrm>
        </p:spPr>
        <p:txBody>
          <a:bodyPr>
            <a:normAutofit/>
          </a:bodyPr>
          <a:lstStyle/>
          <a:p>
            <a:pPr algn="just">
              <a:buNone/>
            </a:pPr>
            <a:r>
              <a:rPr lang="hu-HU" dirty="0" smtClean="0">
                <a:solidFill>
                  <a:schemeClr val="bg1">
                    <a:lumMod val="95000"/>
                  </a:schemeClr>
                </a:solidFill>
              </a:rPr>
              <a:t>	Egy </a:t>
            </a:r>
            <a:r>
              <a:rPr lang="hu-HU" dirty="0" err="1" smtClean="0">
                <a:solidFill>
                  <a:schemeClr val="bg1">
                    <a:lumMod val="95000"/>
                  </a:schemeClr>
                </a:solidFill>
              </a:rPr>
              <a:t>WPF-es</a:t>
            </a:r>
            <a:r>
              <a:rPr lang="hu-HU" dirty="0" smtClean="0">
                <a:solidFill>
                  <a:schemeClr val="bg1">
                    <a:lumMod val="95000"/>
                  </a:schemeClr>
                </a:solidFill>
              </a:rPr>
              <a:t> Windows alkalmazás 1 vagy több </a:t>
            </a:r>
            <a:r>
              <a:rPr lang="hu-HU" dirty="0" err="1" smtClean="0">
                <a:solidFill>
                  <a:schemeClr val="bg1">
                    <a:lumMod val="95000"/>
                  </a:schemeClr>
                </a:solidFill>
              </a:rPr>
              <a:t>formból</a:t>
            </a:r>
            <a:r>
              <a:rPr lang="hu-HU" dirty="0" smtClean="0">
                <a:solidFill>
                  <a:schemeClr val="bg1">
                    <a:lumMod val="95000"/>
                  </a:schemeClr>
                </a:solidFill>
              </a:rPr>
              <a:t> állhat. </a:t>
            </a:r>
          </a:p>
          <a:p>
            <a:pPr algn="just">
              <a:buNone/>
            </a:pPr>
            <a:r>
              <a:rPr lang="hu-HU" sz="2400" dirty="0" smtClean="0">
                <a:solidFill>
                  <a:schemeClr val="bg1">
                    <a:lumMod val="95000"/>
                  </a:schemeClr>
                </a:solidFill>
              </a:rPr>
              <a:t>	</a:t>
            </a:r>
            <a:r>
              <a:rPr lang="hu-HU" sz="2000" dirty="0" smtClean="0">
                <a:solidFill>
                  <a:schemeClr val="bg1">
                    <a:lumMod val="95000"/>
                  </a:schemeClr>
                </a:solidFill>
              </a:rPr>
              <a:t>Egy WPF „</a:t>
            </a:r>
            <a:r>
              <a:rPr lang="hu-HU" sz="2000" dirty="0" err="1" smtClean="0">
                <a:solidFill>
                  <a:schemeClr val="bg1">
                    <a:lumMod val="95000"/>
                  </a:schemeClr>
                </a:solidFill>
              </a:rPr>
              <a:t>Form</a:t>
            </a:r>
            <a:r>
              <a:rPr lang="hu-HU" sz="2000" dirty="0" smtClean="0">
                <a:solidFill>
                  <a:schemeClr val="bg1">
                    <a:lumMod val="95000"/>
                  </a:schemeClr>
                </a:solidFill>
              </a:rPr>
              <a:t>” a </a:t>
            </a:r>
            <a:r>
              <a:rPr lang="hu-HU" sz="2000" dirty="0" err="1" smtClean="0">
                <a:solidFill>
                  <a:schemeClr val="bg1">
                    <a:lumMod val="95000"/>
                  </a:schemeClr>
                </a:solidFill>
              </a:rPr>
              <a:t>Window</a:t>
            </a:r>
            <a:r>
              <a:rPr lang="hu-HU" sz="2000" dirty="0" smtClean="0">
                <a:solidFill>
                  <a:schemeClr val="bg1">
                    <a:lumMod val="95000"/>
                  </a:schemeClr>
                </a:solidFill>
              </a:rPr>
              <a:t> osztályból származik, míg a Windows pedig a </a:t>
            </a:r>
            <a:r>
              <a:rPr lang="hu-HU" sz="2000" dirty="0" err="1" smtClean="0">
                <a:solidFill>
                  <a:schemeClr val="bg1">
                    <a:lumMod val="95000"/>
                  </a:schemeClr>
                </a:solidFill>
              </a:rPr>
              <a:t>ContentControl</a:t>
            </a:r>
            <a:r>
              <a:rPr lang="hu-HU" sz="2000" dirty="0" smtClean="0">
                <a:solidFill>
                  <a:schemeClr val="bg1">
                    <a:lumMod val="95000"/>
                  </a:schemeClr>
                </a:solidFill>
              </a:rPr>
              <a:t> </a:t>
            </a:r>
            <a:r>
              <a:rPr lang="hu-HU" sz="2000" dirty="0" err="1" smtClean="0">
                <a:solidFill>
                  <a:schemeClr val="bg1">
                    <a:lumMod val="95000"/>
                  </a:schemeClr>
                </a:solidFill>
              </a:rPr>
              <a:t>-ból</a:t>
            </a:r>
            <a:r>
              <a:rPr lang="hu-HU" sz="2000" dirty="0" smtClean="0">
                <a:solidFill>
                  <a:schemeClr val="bg1">
                    <a:lumMod val="95000"/>
                  </a:schemeClr>
                </a:solidFill>
              </a:rPr>
              <a:t>.</a:t>
            </a:r>
            <a:endParaRPr lang="hu-HU" sz="2400" dirty="0" smtClean="0">
              <a:solidFill>
                <a:schemeClr val="bg1">
                  <a:lumMod val="95000"/>
                </a:schemeClr>
              </a:solidFill>
            </a:endParaRPr>
          </a:p>
          <a:p>
            <a:pPr algn="just">
              <a:buNone/>
            </a:pPr>
            <a:r>
              <a:rPr lang="hu-HU" sz="2400" dirty="0" smtClean="0">
                <a:solidFill>
                  <a:schemeClr val="bg1">
                    <a:lumMod val="95000"/>
                  </a:schemeClr>
                </a:solidFill>
              </a:rPr>
              <a:t>	</a:t>
            </a:r>
          </a:p>
          <a:p>
            <a:pPr algn="just">
              <a:buNone/>
            </a:pPr>
            <a:r>
              <a:rPr lang="hu-HU" dirty="0" smtClean="0">
                <a:solidFill>
                  <a:schemeClr val="bg1">
                    <a:lumMod val="95000"/>
                  </a:schemeClr>
                </a:solidFill>
              </a:rPr>
              <a:t> 	Alapértelmezés szerint egy </a:t>
            </a:r>
            <a:r>
              <a:rPr lang="hu-HU" dirty="0" err="1" smtClean="0">
                <a:solidFill>
                  <a:schemeClr val="bg1">
                    <a:lumMod val="95000"/>
                  </a:schemeClr>
                </a:solidFill>
              </a:rPr>
              <a:t>Window</a:t>
            </a:r>
            <a:r>
              <a:rPr lang="hu-HU" dirty="0" smtClean="0">
                <a:solidFill>
                  <a:schemeClr val="bg1">
                    <a:lumMod val="95000"/>
                  </a:schemeClr>
                </a:solidFill>
              </a:rPr>
              <a:t> 1 elrendezés vezérlőt tartalmaz.  Ez alapesetben a </a:t>
            </a:r>
            <a:r>
              <a:rPr lang="hu-HU" dirty="0" err="1" smtClean="0">
                <a:solidFill>
                  <a:schemeClr val="bg1">
                    <a:lumMod val="95000"/>
                  </a:schemeClr>
                </a:solidFill>
              </a:rPr>
              <a:t>Grid</a:t>
            </a:r>
            <a:r>
              <a:rPr lang="hu-HU" dirty="0" smtClean="0">
                <a:solidFill>
                  <a:schemeClr val="bg1">
                    <a:lumMod val="95000"/>
                  </a:schemeClr>
                </a:solidFill>
              </a:rPr>
              <a:t> elrendezés vezérlő. </a:t>
            </a:r>
            <a:r>
              <a:rPr lang="hu-HU" sz="2000" i="1" dirty="0" smtClean="0">
                <a:solidFill>
                  <a:schemeClr val="bg1">
                    <a:lumMod val="95000"/>
                  </a:schemeClr>
                </a:solidFill>
              </a:rPr>
              <a:t>(Későbbiekben kifejtjük)</a:t>
            </a:r>
            <a:endParaRPr lang="hu-HU" i="1" dirty="0">
              <a:solidFill>
                <a:schemeClr val="bg1">
                  <a:lumMod val="95000"/>
                </a:schemeClr>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Új WPF Windows alkalmazás létrehozása</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072098"/>
          </a:xfrm>
        </p:spPr>
        <p:txBody>
          <a:bodyPr>
            <a:normAutofit/>
          </a:bodyPr>
          <a:lstStyle/>
          <a:p>
            <a:pPr marL="514350" indent="-514350">
              <a:buAutoNum type="arabicPeriod"/>
            </a:pPr>
            <a:r>
              <a:rPr lang="hu-HU" dirty="0" smtClean="0">
                <a:solidFill>
                  <a:schemeClr val="bg1">
                    <a:lumMod val="95000"/>
                  </a:schemeClr>
                </a:solidFill>
              </a:rPr>
              <a:t>File -&gt; New Project (</a:t>
            </a:r>
            <a:r>
              <a:rPr lang="hu-HU" dirty="0" err="1" smtClean="0">
                <a:solidFill>
                  <a:schemeClr val="bg1">
                    <a:lumMod val="95000"/>
                  </a:schemeClr>
                </a:solidFill>
              </a:rPr>
              <a:t>Ctrl</a:t>
            </a:r>
            <a:r>
              <a:rPr lang="hu-HU" dirty="0" smtClean="0">
                <a:solidFill>
                  <a:schemeClr val="bg1">
                    <a:lumMod val="95000"/>
                  </a:schemeClr>
                </a:solidFill>
              </a:rPr>
              <a:t>+Shift+N)</a:t>
            </a:r>
          </a:p>
          <a:p>
            <a:pPr marL="514350" indent="-514350">
              <a:buAutoNum type="arabicPeriod"/>
            </a:pPr>
            <a:endParaRPr lang="hu-HU" dirty="0" smtClean="0">
              <a:solidFill>
                <a:schemeClr val="bg1">
                  <a:lumMod val="95000"/>
                </a:schemeClr>
              </a:solidFill>
            </a:endParaRPr>
          </a:p>
          <a:p>
            <a:pPr marL="514350" indent="-514350">
              <a:buAutoNum type="arabicPeriod"/>
            </a:pPr>
            <a:endParaRPr lang="hu-HU" dirty="0" smtClean="0">
              <a:solidFill>
                <a:schemeClr val="bg1">
                  <a:lumMod val="95000"/>
                </a:schemeClr>
              </a:solidFill>
            </a:endParaRPr>
          </a:p>
          <a:p>
            <a:pPr marL="514350" indent="-514350">
              <a:buAutoNum type="arabicPeriod" startAt="2"/>
            </a:pPr>
            <a:r>
              <a:rPr lang="hu-HU" dirty="0" smtClean="0">
                <a:solidFill>
                  <a:schemeClr val="bg1">
                    <a:lumMod val="95000"/>
                  </a:schemeClr>
                </a:solidFill>
              </a:rPr>
              <a:t>WPF </a:t>
            </a:r>
            <a:r>
              <a:rPr lang="hu-HU" dirty="0" err="1" smtClean="0">
                <a:solidFill>
                  <a:schemeClr val="bg1">
                    <a:lumMod val="95000"/>
                  </a:schemeClr>
                </a:solidFill>
              </a:rPr>
              <a:t>Application</a:t>
            </a:r>
            <a:r>
              <a:rPr lang="hu-HU" dirty="0" smtClean="0">
                <a:solidFill>
                  <a:schemeClr val="bg1">
                    <a:lumMod val="95000"/>
                  </a:schemeClr>
                </a:solidFill>
              </a:rPr>
              <a:t> </a:t>
            </a:r>
            <a:r>
              <a:rPr lang="hu-HU" dirty="0" err="1" smtClean="0">
                <a:solidFill>
                  <a:schemeClr val="bg1">
                    <a:lumMod val="95000"/>
                  </a:schemeClr>
                </a:solidFill>
              </a:rPr>
              <a:t>template</a:t>
            </a:r>
            <a:r>
              <a:rPr lang="hu-HU" dirty="0" smtClean="0">
                <a:solidFill>
                  <a:schemeClr val="bg1">
                    <a:lumMod val="95000"/>
                  </a:schemeClr>
                </a:solidFill>
              </a:rPr>
              <a:t> kiválasztása</a:t>
            </a:r>
          </a:p>
          <a:p>
            <a:pPr marL="514350" indent="-514350">
              <a:buNone/>
            </a:pPr>
            <a:endParaRPr lang="hu-HU" dirty="0">
              <a:solidFill>
                <a:schemeClr val="bg1">
                  <a:lumMod val="95000"/>
                </a:schemeClr>
              </a:solidFill>
            </a:endParaRPr>
          </a:p>
        </p:txBody>
      </p:sp>
      <p:pic>
        <p:nvPicPr>
          <p:cNvPr id="2051" name="Picture 3"/>
          <p:cNvPicPr>
            <a:picLocks noChangeAspect="1" noChangeArrowheads="1"/>
          </p:cNvPicPr>
          <p:nvPr/>
        </p:nvPicPr>
        <p:blipFill>
          <a:blip r:embed="rId2" cstate="print"/>
          <a:srcRect/>
          <a:stretch>
            <a:fillRect/>
          </a:stretch>
        </p:blipFill>
        <p:spPr bwMode="auto">
          <a:xfrm>
            <a:off x="928662" y="1285860"/>
            <a:ext cx="4305300" cy="685800"/>
          </a:xfrm>
          <a:prstGeom prst="rect">
            <a:avLst/>
          </a:prstGeom>
          <a:noFill/>
          <a:ln w="9525">
            <a:noFill/>
            <a:miter lim="800000"/>
            <a:headEnd/>
            <a:tailEnd/>
          </a:ln>
        </p:spPr>
      </p:pic>
      <p:pic>
        <p:nvPicPr>
          <p:cNvPr id="2053" name="Picture 5"/>
          <p:cNvPicPr>
            <a:picLocks noChangeAspect="1" noChangeArrowheads="1"/>
          </p:cNvPicPr>
          <p:nvPr/>
        </p:nvPicPr>
        <p:blipFill>
          <a:blip r:embed="rId3" cstate="print"/>
          <a:srcRect/>
          <a:stretch>
            <a:fillRect/>
          </a:stretch>
        </p:blipFill>
        <p:spPr bwMode="auto">
          <a:xfrm>
            <a:off x="857224" y="2857496"/>
            <a:ext cx="5657836" cy="3814113"/>
          </a:xfrm>
          <a:prstGeom prst="rect">
            <a:avLst/>
          </a:prstGeom>
          <a:noFill/>
          <a:ln w="9525">
            <a:noFill/>
            <a:miter lim="800000"/>
            <a:headEnd/>
            <a:tailEnd/>
          </a:ln>
        </p:spPr>
      </p:pic>
      <p:pic>
        <p:nvPicPr>
          <p:cNvPr id="2054" name="Picture 6"/>
          <p:cNvPicPr>
            <a:picLocks noChangeAspect="1" noChangeArrowheads="1"/>
          </p:cNvPicPr>
          <p:nvPr/>
        </p:nvPicPr>
        <p:blipFill>
          <a:blip r:embed="rId4" cstate="print"/>
          <a:srcRect/>
          <a:stretch>
            <a:fillRect/>
          </a:stretch>
        </p:blipFill>
        <p:spPr bwMode="auto">
          <a:xfrm>
            <a:off x="357158" y="542925"/>
            <a:ext cx="8429625" cy="63150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4"/>
                                        </p:tgtEl>
                                        <p:attrNameLst>
                                          <p:attrName>style.visibility</p:attrName>
                                        </p:attrNameLst>
                                      </p:cBhvr>
                                      <p:to>
                                        <p:strVal val="visible"/>
                                      </p:to>
                                    </p:set>
                                    <p:animEffect transition="in" filter="fade">
                                      <p:cBhvr>
                                        <p:cTn id="7" dur="20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áblázat 5"/>
          <p:cNvGraphicFramePr>
            <a:graphicFrameLocks noGrp="1"/>
          </p:cNvGraphicFramePr>
          <p:nvPr/>
        </p:nvGraphicFramePr>
        <p:xfrm>
          <a:off x="857224" y="2245694"/>
          <a:ext cx="7715304" cy="2969256"/>
        </p:xfrm>
        <a:graphic>
          <a:graphicData uri="http://schemas.openxmlformats.org/drawingml/2006/table">
            <a:tbl>
              <a:tblPr firstRow="1" bandRow="1">
                <a:effectLst>
                  <a:innerShdw blurRad="63500" dist="50800" dir="18900000">
                    <a:prstClr val="black">
                      <a:alpha val="50000"/>
                    </a:prstClr>
                  </a:innerShdw>
                </a:effectLst>
                <a:tableStyleId>{5C22544A-7EE6-4342-B048-85BDC9FD1C3A}</a:tableStyleId>
              </a:tblPr>
              <a:tblGrid>
                <a:gridCol w="2571768"/>
                <a:gridCol w="2571768"/>
                <a:gridCol w="2571768"/>
              </a:tblGrid>
              <a:tr h="370840">
                <a:tc gridSpan="3">
                  <a:txBody>
                    <a:bodyPr/>
                    <a:lstStyle/>
                    <a:p>
                      <a:endParaRPr lang="hu-HU" dirty="0">
                        <a:solidFill>
                          <a:schemeClr val="bg1">
                            <a:lumMod val="95000"/>
                          </a:schemeClr>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hu-HU"/>
                    </a:p>
                  </a:txBody>
                  <a:tcPr/>
                </a:tc>
                <a:tc hMerge="1">
                  <a:txBody>
                    <a:bodyPr/>
                    <a:lstStyle/>
                    <a:p>
                      <a:endParaRPr lang="hu-HU" dirty="0"/>
                    </a:p>
                  </a:txBody>
                  <a:tcPr>
                    <a:noFill/>
                  </a:tcPr>
                </a:tc>
              </a:tr>
              <a:tr h="370840">
                <a:tc>
                  <a:txBody>
                    <a:bodyPr/>
                    <a:lstStyle/>
                    <a:p>
                      <a:r>
                        <a:rPr lang="hu-HU" dirty="0" err="1" smtClean="0">
                          <a:solidFill>
                            <a:schemeClr val="bg1">
                              <a:lumMod val="95000"/>
                            </a:schemeClr>
                          </a:solidFill>
                        </a:rPr>
                        <a:t>AllowTransparency</a:t>
                      </a:r>
                      <a:endParaRPr lang="hu-HU" dirty="0">
                        <a:solidFill>
                          <a:schemeClr val="bg1">
                            <a:lumMod val="95000"/>
                          </a:schemeClr>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lumMod val="95000"/>
                            </a:schemeClr>
                          </a:solidFill>
                        </a:rPr>
                        <a:t>Background</a:t>
                      </a:r>
                      <a:endParaRPr lang="hu-HU" dirty="0">
                        <a:solidFill>
                          <a:schemeClr val="bg1">
                            <a:lumMod val="95000"/>
                          </a:schemeClr>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lumMod val="95000"/>
                            </a:schemeClr>
                          </a:solidFill>
                        </a:rPr>
                        <a:t>BorderBrush</a:t>
                      </a:r>
                      <a:endParaRPr lang="hu-HU" dirty="0">
                        <a:solidFill>
                          <a:schemeClr val="bg1">
                            <a:lumMod val="95000"/>
                          </a:schemeClr>
                        </a:solidFill>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r>
              <a:tr h="370840">
                <a:tc>
                  <a:txBody>
                    <a:bodyPr/>
                    <a:lstStyle/>
                    <a:p>
                      <a:r>
                        <a:rPr lang="hu-HU" dirty="0" err="1" smtClean="0">
                          <a:solidFill>
                            <a:schemeClr val="bg1">
                              <a:lumMod val="95000"/>
                            </a:schemeClr>
                          </a:solidFill>
                        </a:rPr>
                        <a:t>BorderTickness</a:t>
                      </a:r>
                      <a:endParaRPr lang="hu-HU" dirty="0">
                        <a:solidFill>
                          <a:schemeClr val="bg1">
                            <a:lumMod val="9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lumMod val="95000"/>
                            </a:schemeClr>
                          </a:solidFill>
                        </a:rPr>
                        <a:t>Cursor</a:t>
                      </a:r>
                      <a:endParaRPr lang="hu-HU" dirty="0">
                        <a:solidFill>
                          <a:schemeClr val="bg1">
                            <a:lumMod val="9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lumMod val="95000"/>
                            </a:schemeClr>
                          </a:solidFill>
                        </a:rPr>
                        <a:t>Foregrund</a:t>
                      </a:r>
                      <a:endParaRPr lang="hu-HU" dirty="0">
                        <a:solidFill>
                          <a:schemeClr val="bg1">
                            <a:lumMod val="9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r>
                        <a:rPr lang="hu-HU" dirty="0" err="1" smtClean="0">
                          <a:solidFill>
                            <a:schemeClr val="bg1">
                              <a:lumMod val="95000"/>
                            </a:schemeClr>
                          </a:solidFill>
                        </a:rPr>
                        <a:t>Height</a:t>
                      </a:r>
                      <a:endParaRPr lang="hu-HU" dirty="0">
                        <a:solidFill>
                          <a:schemeClr val="bg1">
                            <a:lumMod val="9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lumMod val="95000"/>
                            </a:schemeClr>
                          </a:solidFill>
                        </a:rPr>
                        <a:t>Icon</a:t>
                      </a:r>
                      <a:endParaRPr lang="hu-HU" dirty="0">
                        <a:solidFill>
                          <a:schemeClr val="bg1">
                            <a:lumMod val="9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lumMod val="95000"/>
                            </a:schemeClr>
                          </a:solidFill>
                        </a:rPr>
                        <a:t>IsEnabled</a:t>
                      </a:r>
                      <a:endParaRPr lang="hu-HU" dirty="0">
                        <a:solidFill>
                          <a:schemeClr val="bg1">
                            <a:lumMod val="9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r>
                        <a:rPr lang="hu-HU" dirty="0" err="1" smtClean="0">
                          <a:solidFill>
                            <a:schemeClr val="bg1">
                              <a:lumMod val="95000"/>
                            </a:schemeClr>
                          </a:solidFill>
                        </a:rPr>
                        <a:t>Left</a:t>
                      </a:r>
                      <a:endParaRPr lang="hu-HU" dirty="0">
                        <a:solidFill>
                          <a:schemeClr val="bg1">
                            <a:lumMod val="9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lumMod val="95000"/>
                            </a:schemeClr>
                          </a:solidFill>
                        </a:rPr>
                        <a:t>ResizeMode</a:t>
                      </a:r>
                      <a:endParaRPr lang="hu-HU" dirty="0">
                        <a:solidFill>
                          <a:schemeClr val="bg1">
                            <a:lumMod val="9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lumMod val="95000"/>
                            </a:schemeClr>
                          </a:solidFill>
                        </a:rPr>
                        <a:t>ShowInTaskbar</a:t>
                      </a:r>
                      <a:endParaRPr lang="hu-HU" dirty="0">
                        <a:solidFill>
                          <a:schemeClr val="bg1">
                            <a:lumMod val="9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r>
                        <a:rPr lang="hu-HU" dirty="0" err="1" smtClean="0">
                          <a:solidFill>
                            <a:schemeClr val="bg1">
                              <a:lumMod val="95000"/>
                            </a:schemeClr>
                          </a:solidFill>
                        </a:rPr>
                        <a:t>SizeToContent</a:t>
                      </a:r>
                      <a:endParaRPr lang="hu-HU" dirty="0">
                        <a:solidFill>
                          <a:schemeClr val="bg1">
                            <a:lumMod val="9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lumMod val="95000"/>
                            </a:schemeClr>
                          </a:solidFill>
                        </a:rPr>
                        <a:t>Title</a:t>
                      </a:r>
                      <a:endParaRPr lang="hu-HU" dirty="0">
                        <a:solidFill>
                          <a:schemeClr val="bg1">
                            <a:lumMod val="9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smtClean="0">
                          <a:solidFill>
                            <a:schemeClr val="bg1">
                              <a:lumMod val="95000"/>
                            </a:schemeClr>
                          </a:solidFill>
                        </a:rPr>
                        <a:t>Top</a:t>
                      </a:r>
                      <a:endParaRPr lang="hu-HU" dirty="0">
                        <a:solidFill>
                          <a:schemeClr val="bg1">
                            <a:lumMod val="9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0840">
                <a:tc>
                  <a:txBody>
                    <a:bodyPr/>
                    <a:lstStyle/>
                    <a:p>
                      <a:r>
                        <a:rPr lang="hu-HU" dirty="0" err="1" smtClean="0">
                          <a:solidFill>
                            <a:schemeClr val="bg1">
                              <a:lumMod val="95000"/>
                            </a:schemeClr>
                          </a:solidFill>
                        </a:rPr>
                        <a:t>TopMost</a:t>
                      </a:r>
                      <a:endParaRPr lang="hu-HU" dirty="0">
                        <a:solidFill>
                          <a:schemeClr val="bg1">
                            <a:lumMod val="9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lumMod val="95000"/>
                            </a:schemeClr>
                          </a:solidFill>
                        </a:rPr>
                        <a:t>Width</a:t>
                      </a:r>
                      <a:endParaRPr lang="hu-HU" dirty="0">
                        <a:solidFill>
                          <a:schemeClr val="bg1">
                            <a:lumMod val="9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lumMod val="95000"/>
                            </a:schemeClr>
                          </a:solidFill>
                        </a:rPr>
                        <a:t>WindowStartupLocation</a:t>
                      </a:r>
                      <a:endParaRPr lang="hu-HU" dirty="0">
                        <a:solidFill>
                          <a:schemeClr val="bg1">
                            <a:lumMod val="9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373376">
                <a:tc>
                  <a:txBody>
                    <a:bodyPr/>
                    <a:lstStyle/>
                    <a:p>
                      <a:r>
                        <a:rPr lang="hu-HU" dirty="0" err="1" smtClean="0">
                          <a:solidFill>
                            <a:schemeClr val="bg1">
                              <a:lumMod val="95000"/>
                            </a:schemeClr>
                          </a:solidFill>
                        </a:rPr>
                        <a:t>WindowState</a:t>
                      </a:r>
                      <a:endParaRPr lang="hu-HU" dirty="0">
                        <a:solidFill>
                          <a:schemeClr val="bg1">
                            <a:lumMod val="9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hu-HU" dirty="0" err="1" smtClean="0">
                          <a:solidFill>
                            <a:schemeClr val="bg1">
                              <a:lumMod val="95000"/>
                            </a:schemeClr>
                          </a:solidFill>
                        </a:rPr>
                        <a:t>WindowStyle</a:t>
                      </a:r>
                      <a:endParaRPr lang="hu-HU" dirty="0">
                        <a:solidFill>
                          <a:schemeClr val="bg1">
                            <a:lumMod val="9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hu-HU" dirty="0">
                        <a:solidFill>
                          <a:schemeClr val="bg1">
                            <a:lumMod val="95000"/>
                          </a:schemeClr>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
        <p:nvSpPr>
          <p:cNvPr id="7" name="Aktuális sáv"/>
          <p:cNvSpPr/>
          <p:nvPr/>
        </p:nvSpPr>
        <p:spPr>
          <a:xfrm>
            <a:off x="571472" y="2285992"/>
            <a:ext cx="8001056" cy="3286148"/>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
        <p:nvSpPr>
          <p:cNvPr id="5"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Windows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Properties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8" name="Tartalom helye 2"/>
          <p:cNvSpPr>
            <a:spLocks noGrp="1"/>
          </p:cNvSpPr>
          <p:nvPr>
            <p:ph idx="1"/>
          </p:nvPr>
        </p:nvSpPr>
        <p:spPr>
          <a:xfrm>
            <a:off x="457200" y="571480"/>
            <a:ext cx="8229600" cy="2000264"/>
          </a:xfrm>
        </p:spPr>
        <p:txBody>
          <a:bodyPr>
            <a:normAutofit fontScale="92500" lnSpcReduction="20000"/>
          </a:bodyPr>
          <a:lstStyle/>
          <a:p>
            <a:pPr algn="just">
              <a:buNone/>
            </a:pPr>
            <a:r>
              <a:rPr lang="hu-HU" dirty="0" smtClean="0">
                <a:solidFill>
                  <a:schemeClr val="bg1">
                    <a:lumMod val="95000"/>
                  </a:schemeClr>
                </a:solidFill>
              </a:rPr>
              <a:t>	A </a:t>
            </a:r>
            <a:r>
              <a:rPr lang="hu-HU" dirty="0" err="1" smtClean="0">
                <a:solidFill>
                  <a:schemeClr val="bg1">
                    <a:lumMod val="95000"/>
                  </a:schemeClr>
                </a:solidFill>
              </a:rPr>
              <a:t>Window</a:t>
            </a:r>
            <a:r>
              <a:rPr lang="hu-HU" dirty="0" smtClean="0">
                <a:solidFill>
                  <a:schemeClr val="bg1">
                    <a:lumMod val="95000"/>
                  </a:schemeClr>
                </a:solidFill>
              </a:rPr>
              <a:t> osztály tartalmaz </a:t>
            </a:r>
            <a:r>
              <a:rPr lang="hu-HU" dirty="0" err="1" smtClean="0">
                <a:solidFill>
                  <a:schemeClr val="bg1">
                    <a:lumMod val="95000"/>
                  </a:schemeClr>
                </a:solidFill>
              </a:rPr>
              <a:t>jónéhány</a:t>
            </a:r>
            <a:r>
              <a:rPr lang="hu-HU" dirty="0" smtClean="0">
                <a:solidFill>
                  <a:schemeClr val="bg1">
                    <a:lumMod val="95000"/>
                  </a:schemeClr>
                </a:solidFill>
              </a:rPr>
              <a:t> olyan tulajdonságot amivel az ablakunk kinézetét, viselkedését tudjuk befolyásolni. </a:t>
            </a:r>
          </a:p>
          <a:p>
            <a:pPr algn="just">
              <a:buNone/>
            </a:pPr>
            <a:r>
              <a:rPr lang="hu-HU" dirty="0" smtClean="0">
                <a:solidFill>
                  <a:schemeClr val="bg1">
                    <a:lumMod val="95000"/>
                  </a:schemeClr>
                </a:solidFill>
              </a:rPr>
              <a:t>	Néhány ismerős lesz a Windows </a:t>
            </a:r>
            <a:r>
              <a:rPr lang="hu-HU" dirty="0" err="1" smtClean="0">
                <a:solidFill>
                  <a:schemeClr val="bg1">
                    <a:lumMod val="95000"/>
                  </a:schemeClr>
                </a:solidFill>
              </a:rPr>
              <a:t>Forms</a:t>
            </a:r>
            <a:r>
              <a:rPr lang="hu-HU" dirty="0" smtClean="0">
                <a:solidFill>
                  <a:schemeClr val="bg1">
                    <a:lumMod val="95000"/>
                  </a:schemeClr>
                </a:solidFill>
              </a:rPr>
              <a:t> világból.</a:t>
            </a:r>
            <a:r>
              <a:rPr lang="hu-HU" sz="2400" dirty="0" smtClean="0">
                <a:solidFill>
                  <a:schemeClr val="bg1">
                    <a:lumMod val="95000"/>
                  </a:schemeClr>
                </a:solidFill>
              </a:rPr>
              <a:t>	</a:t>
            </a:r>
            <a:endParaRPr lang="hu-HU" i="1" dirty="0">
              <a:solidFill>
                <a:schemeClr val="bg1">
                  <a:lumMod val="95000"/>
                </a:schemeClr>
              </a:solidFill>
            </a:endParaRPr>
          </a:p>
        </p:txBody>
      </p:sp>
      <p:sp>
        <p:nvSpPr>
          <p:cNvPr id="10" name="Tartalom helye 2"/>
          <p:cNvSpPr txBox="1">
            <a:spLocks/>
          </p:cNvSpPr>
          <p:nvPr/>
        </p:nvSpPr>
        <p:spPr>
          <a:xfrm>
            <a:off x="285720" y="6072206"/>
            <a:ext cx="8229600" cy="785794"/>
          </a:xfrm>
          <a:prstGeom prst="rect">
            <a:avLst/>
          </a:prstGeom>
        </p:spPr>
        <p:txBody>
          <a:bodyPr vert="horz" lIns="91440" tIns="45720" rIns="91440" bIns="45720" rtlCol="0">
            <a:normAutofit fontScale="62500" lnSpcReduction="20000"/>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hu-HU" sz="3200" b="0" i="0" u="none" strike="noStrike" kern="1200" cap="none" spc="0" normalizeH="0" baseline="0" noProof="0" dirty="0" smtClean="0">
                <a:ln>
                  <a:noFill/>
                </a:ln>
                <a:solidFill>
                  <a:schemeClr val="bg1">
                    <a:lumMod val="95000"/>
                  </a:schemeClr>
                </a:solidFill>
                <a:effectLst/>
                <a:uLnTx/>
                <a:uFillTx/>
                <a:latin typeface="+mn-lt"/>
                <a:ea typeface="+mn-ea"/>
                <a:cs typeface="+mn-cs"/>
              </a:rPr>
              <a:t>	A tulajdonságok</a:t>
            </a:r>
            <a:r>
              <a:rPr kumimoji="0" lang="hu-HU" sz="3200" b="0" i="0" u="none" strike="noStrike" kern="1200" cap="none" spc="0" normalizeH="0" noProof="0" dirty="0" smtClean="0">
                <a:ln>
                  <a:noFill/>
                </a:ln>
                <a:solidFill>
                  <a:schemeClr val="bg1">
                    <a:lumMod val="95000"/>
                  </a:schemeClr>
                </a:solidFill>
                <a:effectLst/>
                <a:uLnTx/>
                <a:uFillTx/>
                <a:latin typeface="+mn-lt"/>
                <a:ea typeface="+mn-ea"/>
                <a:cs typeface="+mn-cs"/>
              </a:rPr>
              <a:t> Visual </a:t>
            </a:r>
            <a:r>
              <a:rPr kumimoji="0" lang="hu-HU" sz="3200" b="0" i="0" u="none" strike="noStrike" kern="1200" cap="none" spc="0" normalizeH="0" noProof="0" dirty="0" err="1" smtClean="0">
                <a:ln>
                  <a:noFill/>
                </a:ln>
                <a:solidFill>
                  <a:schemeClr val="bg1">
                    <a:lumMod val="95000"/>
                  </a:schemeClr>
                </a:solidFill>
                <a:effectLst/>
                <a:uLnTx/>
                <a:uFillTx/>
                <a:latin typeface="+mn-lt"/>
                <a:ea typeface="+mn-ea"/>
                <a:cs typeface="+mn-cs"/>
              </a:rPr>
              <a:t>Studioban</a:t>
            </a:r>
            <a:r>
              <a:rPr kumimoji="0" lang="hu-HU" sz="3200" b="0" i="0" u="none" strike="noStrike" kern="1200" cap="none" spc="0" normalizeH="0" noProof="0" dirty="0" smtClean="0">
                <a:ln>
                  <a:noFill/>
                </a:ln>
                <a:solidFill>
                  <a:schemeClr val="bg1">
                    <a:lumMod val="95000"/>
                  </a:schemeClr>
                </a:solidFill>
                <a:effectLst/>
                <a:uLnTx/>
                <a:uFillTx/>
                <a:latin typeface="+mn-lt"/>
                <a:ea typeface="+mn-ea"/>
                <a:cs typeface="+mn-cs"/>
              </a:rPr>
              <a:t> Design nézetben a </a:t>
            </a:r>
            <a:r>
              <a:rPr kumimoji="0" lang="hu-HU" sz="3200" b="0" i="0" u="none" strike="noStrike" kern="1200" cap="none" spc="0" normalizeH="0" noProof="0" dirty="0" err="1" smtClean="0">
                <a:ln>
                  <a:noFill/>
                </a:ln>
                <a:solidFill>
                  <a:schemeClr val="bg1">
                    <a:lumMod val="95000"/>
                  </a:schemeClr>
                </a:solidFill>
                <a:effectLst/>
                <a:uLnTx/>
                <a:uFillTx/>
                <a:latin typeface="+mn-lt"/>
                <a:ea typeface="+mn-ea"/>
                <a:cs typeface="+mn-cs"/>
              </a:rPr>
              <a:t>Property</a:t>
            </a:r>
            <a:r>
              <a:rPr kumimoji="0" lang="hu-HU" sz="3200" b="0" i="0" u="none" strike="noStrike" kern="1200" cap="none" spc="0" normalizeH="0" noProof="0" dirty="0" smtClean="0">
                <a:ln>
                  <a:noFill/>
                </a:ln>
                <a:solidFill>
                  <a:schemeClr val="bg1">
                    <a:lumMod val="95000"/>
                  </a:schemeClr>
                </a:solidFill>
                <a:effectLst/>
                <a:uLnTx/>
                <a:uFillTx/>
                <a:latin typeface="+mn-lt"/>
                <a:ea typeface="+mn-ea"/>
                <a:cs typeface="+mn-cs"/>
              </a:rPr>
              <a:t> </a:t>
            </a:r>
            <a:r>
              <a:rPr kumimoji="0" lang="hu-HU" sz="3200" b="0" i="0" u="none" strike="noStrike" kern="1200" cap="none" spc="0" normalizeH="0" noProof="0" dirty="0" err="1" smtClean="0">
                <a:ln>
                  <a:noFill/>
                </a:ln>
                <a:solidFill>
                  <a:schemeClr val="bg1">
                    <a:lumMod val="95000"/>
                  </a:schemeClr>
                </a:solidFill>
                <a:effectLst/>
                <a:uLnTx/>
                <a:uFillTx/>
                <a:latin typeface="+mn-lt"/>
                <a:ea typeface="+mn-ea"/>
                <a:cs typeface="+mn-cs"/>
              </a:rPr>
              <a:t>Windowban</a:t>
            </a:r>
            <a:r>
              <a:rPr kumimoji="0" lang="hu-HU" sz="3200" b="0" i="0" u="none" strike="noStrike" kern="1200" cap="none" spc="0" normalizeH="0" noProof="0" dirty="0" smtClean="0">
                <a:ln>
                  <a:noFill/>
                </a:ln>
                <a:solidFill>
                  <a:schemeClr val="bg1">
                    <a:lumMod val="95000"/>
                  </a:schemeClr>
                </a:solidFill>
                <a:effectLst/>
                <a:uLnTx/>
                <a:uFillTx/>
                <a:latin typeface="+mn-lt"/>
                <a:ea typeface="+mn-ea"/>
                <a:cs typeface="+mn-cs"/>
              </a:rPr>
              <a:t> szerkeszthetjük. De akár </a:t>
            </a:r>
            <a:r>
              <a:rPr kumimoji="0" lang="hu-HU" sz="3200" b="0" i="0" u="none" strike="noStrike" kern="1200" cap="none" spc="0" normalizeH="0" noProof="0" dirty="0" err="1" smtClean="0">
                <a:ln>
                  <a:noFill/>
                </a:ln>
                <a:solidFill>
                  <a:schemeClr val="bg1">
                    <a:lumMod val="95000"/>
                  </a:schemeClr>
                </a:solidFill>
                <a:effectLst/>
                <a:uLnTx/>
                <a:uFillTx/>
                <a:latin typeface="+mn-lt"/>
                <a:ea typeface="+mn-ea"/>
                <a:cs typeface="+mn-cs"/>
              </a:rPr>
              <a:t>XAML-ből</a:t>
            </a:r>
            <a:r>
              <a:rPr kumimoji="0" lang="hu-HU" sz="3200" b="0" i="0" u="none" strike="noStrike" kern="1200" cap="none" spc="0" normalizeH="0" noProof="0" dirty="0" smtClean="0">
                <a:ln>
                  <a:noFill/>
                </a:ln>
                <a:solidFill>
                  <a:schemeClr val="bg1">
                    <a:lumMod val="95000"/>
                  </a:schemeClr>
                </a:solidFill>
                <a:effectLst/>
                <a:uLnTx/>
                <a:uFillTx/>
                <a:latin typeface="+mn-lt"/>
                <a:ea typeface="+mn-ea"/>
                <a:cs typeface="+mn-cs"/>
              </a:rPr>
              <a:t> vagy kódból is módosíthatjuk. </a:t>
            </a:r>
            <a:endParaRPr kumimoji="0" lang="hu-HU" sz="3200" b="0" i="1" u="none" strike="noStrike" kern="1200" cap="none" spc="0" normalizeH="0" baseline="0" noProof="0" dirty="0">
              <a:ln>
                <a:noFill/>
              </a:ln>
              <a:solidFill>
                <a:schemeClr val="bg1">
                  <a:lumMod val="95000"/>
                </a:schemeClr>
              </a:solidFill>
              <a:effectLst/>
              <a:uLnTx/>
              <a:uFillTx/>
              <a:latin typeface="+mn-lt"/>
              <a:ea typeface="+mn-ea"/>
              <a:cs typeface="+mn-cs"/>
            </a:endParaRPr>
          </a:p>
        </p:txBody>
      </p:sp>
      <p:pic>
        <p:nvPicPr>
          <p:cNvPr id="11" name="Kép 10" descr="Info.png"/>
          <p:cNvPicPr>
            <a:picLocks noChangeAspect="1"/>
          </p:cNvPicPr>
          <p:nvPr/>
        </p:nvPicPr>
        <p:blipFill>
          <a:blip r:embed="rId3" cstate="print"/>
          <a:stretch>
            <a:fillRect/>
          </a:stretch>
        </p:blipFill>
        <p:spPr>
          <a:xfrm>
            <a:off x="71406" y="6072206"/>
            <a:ext cx="571472" cy="571472"/>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Window</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megjelenítése</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2714644"/>
          </a:xfrm>
        </p:spPr>
        <p:txBody>
          <a:bodyPr>
            <a:normAutofit/>
          </a:bodyPr>
          <a:lstStyle/>
          <a:p>
            <a:pPr algn="just">
              <a:buNone/>
            </a:pPr>
            <a:r>
              <a:rPr lang="hu-HU" dirty="0" smtClean="0">
                <a:solidFill>
                  <a:schemeClr val="bg1">
                    <a:lumMod val="95000"/>
                  </a:schemeClr>
                </a:solidFill>
              </a:rPr>
              <a:t>	Egy </a:t>
            </a:r>
            <a:r>
              <a:rPr lang="hu-HU" dirty="0" err="1" smtClean="0">
                <a:solidFill>
                  <a:schemeClr val="bg1">
                    <a:lumMod val="95000"/>
                  </a:schemeClr>
                </a:solidFill>
              </a:rPr>
              <a:t>WPF-es</a:t>
            </a:r>
            <a:r>
              <a:rPr lang="hu-HU" dirty="0" smtClean="0">
                <a:solidFill>
                  <a:schemeClr val="bg1">
                    <a:lumMod val="95000"/>
                  </a:schemeClr>
                </a:solidFill>
              </a:rPr>
              <a:t> </a:t>
            </a:r>
            <a:r>
              <a:rPr lang="hu-HU" dirty="0" err="1" smtClean="0">
                <a:solidFill>
                  <a:schemeClr val="bg1">
                    <a:lumMod val="95000"/>
                  </a:schemeClr>
                </a:solidFill>
              </a:rPr>
              <a:t>Window-t</a:t>
            </a:r>
            <a:r>
              <a:rPr lang="hu-HU" dirty="0" smtClean="0">
                <a:solidFill>
                  <a:schemeClr val="bg1">
                    <a:lumMod val="95000"/>
                  </a:schemeClr>
                </a:solidFill>
              </a:rPr>
              <a:t> megjelenítéséhez, először példányosítanunk kell a </a:t>
            </a:r>
            <a:r>
              <a:rPr lang="hu-HU" dirty="0" err="1" smtClean="0">
                <a:solidFill>
                  <a:schemeClr val="bg1">
                    <a:lumMod val="95000"/>
                  </a:schemeClr>
                </a:solidFill>
              </a:rPr>
              <a:t>Window-t</a:t>
            </a:r>
            <a:r>
              <a:rPr lang="hu-HU" dirty="0" smtClean="0">
                <a:solidFill>
                  <a:schemeClr val="bg1">
                    <a:lumMod val="95000"/>
                  </a:schemeClr>
                </a:solidFill>
              </a:rPr>
              <a:t>, majd pedig azt eldönteni, hogy modálisan vagy nem modálisan akarjuk azt megjeleníteni.</a:t>
            </a:r>
          </a:p>
          <a:p>
            <a:pPr algn="just">
              <a:buNone/>
            </a:pPr>
            <a:endParaRPr lang="hu-HU" dirty="0">
              <a:solidFill>
                <a:schemeClr val="bg1">
                  <a:lumMod val="95000"/>
                </a:schemeClr>
              </a:solidFill>
            </a:endParaRPr>
          </a:p>
        </p:txBody>
      </p:sp>
      <p:sp>
        <p:nvSpPr>
          <p:cNvPr id="4" name="Szövegdoboz 3"/>
          <p:cNvSpPr txBox="1"/>
          <p:nvPr/>
        </p:nvSpPr>
        <p:spPr>
          <a:xfrm>
            <a:off x="142844" y="3429000"/>
            <a:ext cx="3857620" cy="1015663"/>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b="1" dirty="0" smtClean="0">
                <a:solidFill>
                  <a:srgbClr val="008000"/>
                </a:solidFill>
              </a:rPr>
              <a:t>//Nem Modálisan</a:t>
            </a:r>
          </a:p>
          <a:p>
            <a:endParaRPr lang="hu-HU" sz="1400" b="1" dirty="0" smtClean="0">
              <a:solidFill>
                <a:srgbClr val="008000"/>
              </a:solidFill>
            </a:endParaRPr>
          </a:p>
          <a:p>
            <a:r>
              <a:rPr lang="hu-HU" sz="1400" dirty="0" err="1" smtClean="0">
                <a:solidFill>
                  <a:srgbClr val="2B91AF"/>
                </a:solidFill>
              </a:rPr>
              <a:t>myWindow</a:t>
            </a:r>
            <a:r>
              <a:rPr lang="hu-HU" sz="1400" dirty="0" smtClean="0">
                <a:solidFill>
                  <a:srgbClr val="2B91AF"/>
                </a:solidFill>
              </a:rPr>
              <a:t> </a:t>
            </a:r>
            <a:r>
              <a:rPr lang="hu-HU" sz="1400" dirty="0" err="1" smtClean="0">
                <a:solidFill>
                  <a:schemeClr val="tx1"/>
                </a:solidFill>
              </a:rPr>
              <a:t>window</a:t>
            </a:r>
            <a:r>
              <a:rPr lang="hu-HU" sz="1400" dirty="0" smtClean="0">
                <a:solidFill>
                  <a:srgbClr val="2B91AF"/>
                </a:solidFill>
              </a:rPr>
              <a:t> = </a:t>
            </a:r>
            <a:r>
              <a:rPr lang="hu-HU" sz="1400" dirty="0" err="1" smtClean="0">
                <a:solidFill>
                  <a:srgbClr val="0000FF"/>
                </a:solidFill>
              </a:rPr>
              <a:t>new</a:t>
            </a:r>
            <a:r>
              <a:rPr lang="hu-HU" sz="1400" dirty="0" smtClean="0">
                <a:solidFill>
                  <a:srgbClr val="0000FF"/>
                </a:solidFill>
              </a:rPr>
              <a:t> </a:t>
            </a:r>
            <a:r>
              <a:rPr lang="hu-HU" sz="1400" dirty="0" err="1" smtClean="0">
                <a:solidFill>
                  <a:srgbClr val="2B91AF"/>
                </a:solidFill>
              </a:rPr>
              <a:t>myWindow</a:t>
            </a:r>
            <a:r>
              <a:rPr lang="hu-HU" sz="1400" dirty="0" smtClean="0">
                <a:solidFill>
                  <a:srgbClr val="2B91AF"/>
                </a:solidFill>
              </a:rPr>
              <a:t>();</a:t>
            </a:r>
          </a:p>
          <a:p>
            <a:r>
              <a:rPr lang="hu-HU" sz="1400" dirty="0" err="1" smtClean="0">
                <a:solidFill>
                  <a:schemeClr val="tx1"/>
                </a:solidFill>
              </a:rPr>
              <a:t>window.</a:t>
            </a:r>
            <a:r>
              <a:rPr lang="hu-HU" sz="1400" b="1" dirty="0" err="1" smtClean="0">
                <a:solidFill>
                  <a:schemeClr val="tx1"/>
                </a:solidFill>
              </a:rPr>
              <a:t>Show</a:t>
            </a:r>
            <a:r>
              <a:rPr lang="hu-HU" sz="1400" b="1" dirty="0" smtClean="0">
                <a:solidFill>
                  <a:schemeClr val="tx1"/>
                </a:solidFill>
              </a:rPr>
              <a:t>();</a:t>
            </a:r>
          </a:p>
        </p:txBody>
      </p:sp>
      <p:sp>
        <p:nvSpPr>
          <p:cNvPr id="5" name="Szövegdoboz 4"/>
          <p:cNvSpPr txBox="1"/>
          <p:nvPr/>
        </p:nvSpPr>
        <p:spPr>
          <a:xfrm>
            <a:off x="5286380" y="3429000"/>
            <a:ext cx="3857620" cy="1661993"/>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b="1" dirty="0" smtClean="0">
                <a:solidFill>
                  <a:srgbClr val="008000"/>
                </a:solidFill>
              </a:rPr>
              <a:t>//Modálisan</a:t>
            </a:r>
          </a:p>
          <a:p>
            <a:endParaRPr lang="hu-HU" sz="1400" b="1" dirty="0" smtClean="0">
              <a:solidFill>
                <a:srgbClr val="008000"/>
              </a:solidFill>
            </a:endParaRPr>
          </a:p>
          <a:p>
            <a:r>
              <a:rPr lang="hu-HU" sz="1400" dirty="0" err="1" smtClean="0">
                <a:solidFill>
                  <a:srgbClr val="2B91AF"/>
                </a:solidFill>
              </a:rPr>
              <a:t>myWindow</a:t>
            </a:r>
            <a:r>
              <a:rPr lang="hu-HU" sz="1400" dirty="0" smtClean="0">
                <a:solidFill>
                  <a:srgbClr val="2B91AF"/>
                </a:solidFill>
              </a:rPr>
              <a:t> </a:t>
            </a:r>
            <a:r>
              <a:rPr lang="hu-HU" sz="1400" dirty="0" err="1" smtClean="0">
                <a:solidFill>
                  <a:schemeClr val="tx1"/>
                </a:solidFill>
              </a:rPr>
              <a:t>window</a:t>
            </a:r>
            <a:r>
              <a:rPr lang="hu-HU" sz="1400" dirty="0" smtClean="0">
                <a:solidFill>
                  <a:srgbClr val="2B91AF"/>
                </a:solidFill>
              </a:rPr>
              <a:t> = </a:t>
            </a:r>
            <a:r>
              <a:rPr lang="hu-HU" sz="1400" dirty="0" err="1" smtClean="0">
                <a:solidFill>
                  <a:srgbClr val="0000FF"/>
                </a:solidFill>
              </a:rPr>
              <a:t>new</a:t>
            </a:r>
            <a:r>
              <a:rPr lang="hu-HU" sz="1400" dirty="0" smtClean="0">
                <a:solidFill>
                  <a:srgbClr val="0000FF"/>
                </a:solidFill>
              </a:rPr>
              <a:t> </a:t>
            </a:r>
            <a:r>
              <a:rPr lang="hu-HU" sz="1400" dirty="0" err="1" smtClean="0">
                <a:solidFill>
                  <a:srgbClr val="2B91AF"/>
                </a:solidFill>
              </a:rPr>
              <a:t>myWindow</a:t>
            </a:r>
            <a:r>
              <a:rPr lang="hu-HU" sz="1400" dirty="0" smtClean="0">
                <a:solidFill>
                  <a:srgbClr val="2B91AF"/>
                </a:solidFill>
              </a:rPr>
              <a:t>();</a:t>
            </a:r>
          </a:p>
          <a:p>
            <a:r>
              <a:rPr lang="hu-HU" sz="1400" dirty="0" err="1" smtClean="0">
                <a:solidFill>
                  <a:schemeClr val="tx1"/>
                </a:solidFill>
              </a:rPr>
              <a:t>window</a:t>
            </a:r>
            <a:r>
              <a:rPr lang="hu-HU" sz="1400" b="1" dirty="0" err="1" smtClean="0">
                <a:solidFill>
                  <a:schemeClr val="tx1"/>
                </a:solidFill>
              </a:rPr>
              <a:t>.ShowDialog</a:t>
            </a:r>
            <a:r>
              <a:rPr lang="hu-HU" sz="1400" b="1" dirty="0" smtClean="0">
                <a:solidFill>
                  <a:schemeClr val="tx1"/>
                </a:solidFill>
              </a:rPr>
              <a:t>();</a:t>
            </a:r>
          </a:p>
          <a:p>
            <a:endParaRPr lang="hu-HU" sz="1400" dirty="0" smtClean="0">
              <a:solidFill>
                <a:srgbClr val="2B91AF"/>
              </a:solidFill>
            </a:endParaRPr>
          </a:p>
          <a:p>
            <a:r>
              <a:rPr lang="hu-HU" sz="1400" dirty="0" smtClean="0">
                <a:solidFill>
                  <a:srgbClr val="008000"/>
                </a:solidFill>
              </a:rPr>
              <a:t>//bezárás</a:t>
            </a:r>
          </a:p>
          <a:p>
            <a:r>
              <a:rPr lang="hu-HU" sz="1400" dirty="0" err="1" smtClean="0">
                <a:solidFill>
                  <a:schemeClr val="tx1"/>
                </a:solidFill>
              </a:rPr>
              <a:t>window.Close</a:t>
            </a:r>
            <a:r>
              <a:rPr lang="hu-HU" sz="1400" dirty="0" smtClean="0">
                <a:solidFill>
                  <a:schemeClr val="tx1"/>
                </a:solidFill>
              </a:rPr>
              <a:t>();</a:t>
            </a:r>
            <a:endParaRPr lang="hu-HU" sz="1400" dirty="0">
              <a:solidFill>
                <a:schemeClr val="tx1"/>
              </a:solidFill>
            </a:endParaRPr>
          </a:p>
        </p:txBody>
      </p:sp>
      <p:sp>
        <p:nvSpPr>
          <p:cNvPr id="6" name="Tartalom helye 2"/>
          <p:cNvSpPr txBox="1">
            <a:spLocks/>
          </p:cNvSpPr>
          <p:nvPr/>
        </p:nvSpPr>
        <p:spPr>
          <a:xfrm>
            <a:off x="857224" y="6143644"/>
            <a:ext cx="7500990" cy="714356"/>
          </a:xfrm>
          <a:prstGeom prst="rect">
            <a:avLst/>
          </a:prstGeom>
        </p:spPr>
        <p:txBody>
          <a:bodyPr vert="horz" lIns="91440" tIns="45720" rIns="91440" bIns="45720" rtlCol="0">
            <a:normAutofit fontScale="47500" lnSpcReduction="20000"/>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hu-HU" sz="3200" b="0" i="0" u="none" strike="noStrike" kern="1200" cap="none" spc="0" normalizeH="0" baseline="0" noProof="0" dirty="0" smtClean="0">
                <a:ln>
                  <a:noFill/>
                </a:ln>
                <a:solidFill>
                  <a:schemeClr val="bg1">
                    <a:lumMod val="95000"/>
                  </a:schemeClr>
                </a:solidFill>
                <a:effectLst/>
                <a:uLnTx/>
                <a:uFillTx/>
                <a:latin typeface="+mn-lt"/>
                <a:ea typeface="+mn-ea"/>
                <a:cs typeface="+mn-cs"/>
              </a:rPr>
              <a:t>	Nem</a:t>
            </a:r>
            <a:r>
              <a:rPr kumimoji="0" lang="hu-HU" sz="3200" b="0" i="0" u="none" strike="noStrike" kern="1200" cap="none" spc="0" normalizeH="0" noProof="0" dirty="0" smtClean="0">
                <a:ln>
                  <a:noFill/>
                </a:ln>
                <a:solidFill>
                  <a:schemeClr val="bg1">
                    <a:lumMod val="95000"/>
                  </a:schemeClr>
                </a:solidFill>
                <a:effectLst/>
                <a:uLnTx/>
                <a:uFillTx/>
                <a:latin typeface="+mn-lt"/>
                <a:ea typeface="+mn-ea"/>
                <a:cs typeface="+mn-cs"/>
              </a:rPr>
              <a:t> modális ablaknál válthatunk az ablakok között, és mindegyik ablaknak adhat inputot.</a:t>
            </a:r>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r>
              <a:rPr lang="hu-HU" sz="3200" dirty="0" smtClean="0">
                <a:solidFill>
                  <a:schemeClr val="bg1">
                    <a:lumMod val="95000"/>
                  </a:schemeClr>
                </a:solidFill>
              </a:rPr>
              <a:t>	Modális ablaknál csak a megjelenített ablakot használhatjuk, a többit nem, mind addig amíg a modálisan megjelenített ablakot  be nem zárjuk</a:t>
            </a:r>
            <a:endParaRPr kumimoji="0" lang="hu-HU" sz="3200" b="0" i="0" u="none" strike="noStrike" kern="1200" cap="none" spc="0" normalizeH="0" noProof="0" dirty="0" smtClean="0">
              <a:ln>
                <a:noFill/>
              </a:ln>
              <a:solidFill>
                <a:schemeClr val="bg1">
                  <a:lumMod val="95000"/>
                </a:schemeClr>
              </a:solidFill>
              <a:effectLst/>
              <a:uLnTx/>
              <a:uFillTx/>
              <a:latin typeface="+mn-lt"/>
              <a:ea typeface="+mn-ea"/>
              <a:cs typeface="+mn-cs"/>
            </a:endParaRPr>
          </a:p>
        </p:txBody>
      </p:sp>
      <p:pic>
        <p:nvPicPr>
          <p:cNvPr id="7" name="Kép 6" descr="Info.png"/>
          <p:cNvPicPr>
            <a:picLocks noChangeAspect="1"/>
          </p:cNvPicPr>
          <p:nvPr/>
        </p:nvPicPr>
        <p:blipFill>
          <a:blip r:embed="rId2" cstate="print"/>
          <a:stretch>
            <a:fillRect/>
          </a:stretch>
        </p:blipFill>
        <p:spPr>
          <a:xfrm>
            <a:off x="642910" y="6215082"/>
            <a:ext cx="571472" cy="571472"/>
          </a:xfrm>
          <a:prstGeom prst="rect">
            <a:avLst/>
          </a:prstGeom>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Windows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Presentation</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Foundation</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142844" y="571480"/>
            <a:ext cx="8229600" cy="5929354"/>
          </a:xfrm>
        </p:spPr>
        <p:txBody>
          <a:bodyPr>
            <a:normAutofit fontScale="92500" lnSpcReduction="10000"/>
          </a:bodyPr>
          <a:lstStyle/>
          <a:p>
            <a:pPr algn="just">
              <a:buNone/>
            </a:pPr>
            <a:r>
              <a:rPr lang="hu-HU" dirty="0" smtClean="0">
                <a:solidFill>
                  <a:schemeClr val="bg1">
                    <a:lumMod val="95000"/>
                  </a:schemeClr>
                </a:solidFill>
              </a:rPr>
              <a:t>	A WPF a Windows </a:t>
            </a:r>
            <a:r>
              <a:rPr lang="hu-HU" dirty="0" err="1" smtClean="0">
                <a:solidFill>
                  <a:schemeClr val="bg1">
                    <a:lumMod val="95000"/>
                  </a:schemeClr>
                </a:solidFill>
              </a:rPr>
              <a:t>Forms</a:t>
            </a:r>
            <a:r>
              <a:rPr lang="hu-HU" dirty="0" smtClean="0">
                <a:solidFill>
                  <a:schemeClr val="bg1">
                    <a:lumMod val="95000"/>
                  </a:schemeClr>
                </a:solidFill>
              </a:rPr>
              <a:t>  </a:t>
            </a:r>
            <a:r>
              <a:rPr lang="hu-HU" dirty="0" err="1" smtClean="0">
                <a:solidFill>
                  <a:schemeClr val="bg1">
                    <a:lumMod val="95000"/>
                  </a:schemeClr>
                </a:solidFill>
              </a:rPr>
              <a:t>desktop</a:t>
            </a:r>
            <a:r>
              <a:rPr lang="hu-HU" dirty="0" smtClean="0">
                <a:solidFill>
                  <a:schemeClr val="bg1">
                    <a:lumMod val="95000"/>
                  </a:schemeClr>
                </a:solidFill>
              </a:rPr>
              <a:t> alkalmazások fejlesztésének utódja.  (.NET 3.0)</a:t>
            </a:r>
          </a:p>
          <a:p>
            <a:pPr algn="just">
              <a:buNone/>
            </a:pPr>
            <a:endParaRPr lang="hu-HU" dirty="0" smtClean="0">
              <a:solidFill>
                <a:schemeClr val="bg1">
                  <a:lumMod val="95000"/>
                </a:schemeClr>
              </a:solidFill>
            </a:endParaRPr>
          </a:p>
          <a:p>
            <a:pPr algn="just">
              <a:buNone/>
            </a:pPr>
            <a:r>
              <a:rPr lang="hu-HU" dirty="0" smtClean="0">
                <a:solidFill>
                  <a:schemeClr val="bg1">
                    <a:lumMod val="95000"/>
                  </a:schemeClr>
                </a:solidFill>
              </a:rPr>
              <a:t>	Fontos különbség a két technológia között, hogy az üzleti logika és a megjelenési réteg teljes mértékben szeparált. Minden felhasználói felület megvalósítható!</a:t>
            </a:r>
          </a:p>
          <a:p>
            <a:pPr algn="just">
              <a:buNone/>
            </a:pPr>
            <a:endParaRPr lang="hu-HU" dirty="0" smtClean="0">
              <a:solidFill>
                <a:schemeClr val="bg1">
                  <a:lumMod val="95000"/>
                </a:schemeClr>
              </a:solidFill>
            </a:endParaRPr>
          </a:p>
          <a:p>
            <a:pPr algn="just">
              <a:buNone/>
            </a:pPr>
            <a:r>
              <a:rPr lang="hu-HU" dirty="0" smtClean="0">
                <a:solidFill>
                  <a:schemeClr val="bg1">
                    <a:lumMod val="95000"/>
                  </a:schemeClr>
                </a:solidFill>
              </a:rPr>
              <a:t>	A kód továbbra is C#, VB .NET vagy bármely más .NET nyelvbe írható. Míg a felhasználói felületnek született egy deklaratív,  XML alapú XAML nyelv.</a:t>
            </a:r>
          </a:p>
          <a:p>
            <a:pPr algn="just">
              <a:buNone/>
            </a:pPr>
            <a:r>
              <a:rPr lang="hu-HU" dirty="0" smtClean="0">
                <a:solidFill>
                  <a:schemeClr val="bg1">
                    <a:lumMod val="95000"/>
                  </a:schemeClr>
                </a:solidFill>
              </a:rPr>
              <a:t>	Támogatott a </a:t>
            </a:r>
            <a:r>
              <a:rPr lang="hu-HU" dirty="0" err="1" smtClean="0">
                <a:solidFill>
                  <a:schemeClr val="bg1">
                    <a:lumMod val="95000"/>
                  </a:schemeClr>
                </a:solidFill>
              </a:rPr>
              <a:t>designerek</a:t>
            </a:r>
            <a:r>
              <a:rPr lang="hu-HU" dirty="0" smtClean="0">
                <a:solidFill>
                  <a:schemeClr val="bg1">
                    <a:lumMod val="95000"/>
                  </a:schemeClr>
                </a:solidFill>
              </a:rPr>
              <a:t> és a fejlesztők csoportmunkája! </a:t>
            </a:r>
            <a:endParaRPr lang="hu-HU" dirty="0">
              <a:solidFill>
                <a:schemeClr val="bg1">
                  <a:lumMod val="95000"/>
                </a:schemeClr>
              </a:solidFill>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Navigációs alkalmazás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500034" y="500042"/>
            <a:ext cx="8229600" cy="4929222"/>
          </a:xfrm>
        </p:spPr>
        <p:txBody>
          <a:bodyPr>
            <a:normAutofit fontScale="85000" lnSpcReduction="10000"/>
          </a:bodyPr>
          <a:lstStyle/>
          <a:p>
            <a:pPr algn="just">
              <a:buNone/>
            </a:pPr>
            <a:r>
              <a:rPr lang="hu-HU" dirty="0" smtClean="0">
                <a:solidFill>
                  <a:schemeClr val="bg1">
                    <a:lumMod val="95000"/>
                  </a:schemeClr>
                </a:solidFill>
              </a:rPr>
              <a:t>	Olyan mintha egy web böngészőben ugrálnánk az oldalak között csak épp ez egy WPF es alkalmazás.</a:t>
            </a:r>
          </a:p>
          <a:p>
            <a:pPr algn="just">
              <a:buNone/>
            </a:pPr>
            <a:r>
              <a:rPr lang="hu-HU" dirty="0" smtClean="0">
                <a:solidFill>
                  <a:schemeClr val="bg1">
                    <a:lumMod val="95000"/>
                  </a:schemeClr>
                </a:solidFill>
              </a:rPr>
              <a:t>	Egyszerre csak egy ablakot jeleníthetünk meg a felületén.</a:t>
            </a:r>
          </a:p>
          <a:p>
            <a:pPr algn="just">
              <a:buNone/>
            </a:pPr>
            <a:r>
              <a:rPr lang="hu-HU" dirty="0" smtClean="0">
                <a:solidFill>
                  <a:schemeClr val="bg1">
                    <a:lumMod val="95000"/>
                  </a:schemeClr>
                </a:solidFill>
              </a:rPr>
              <a:t>	Automatikusan tartalmaz egy </a:t>
            </a:r>
            <a:r>
              <a:rPr lang="hu-HU" dirty="0" err="1" smtClean="0">
                <a:solidFill>
                  <a:schemeClr val="bg1">
                    <a:lumMod val="95000"/>
                  </a:schemeClr>
                </a:solidFill>
              </a:rPr>
              <a:t>NevigationWindow-t</a:t>
            </a:r>
            <a:r>
              <a:rPr lang="hu-HU" dirty="0" smtClean="0">
                <a:solidFill>
                  <a:schemeClr val="bg1">
                    <a:lumMod val="95000"/>
                  </a:schemeClr>
                </a:solidFill>
              </a:rPr>
              <a:t>, Amellyel navigálhatunk a lapok között előre és hátra. </a:t>
            </a:r>
          </a:p>
          <a:p>
            <a:pPr algn="just">
              <a:buNone/>
            </a:pPr>
            <a:r>
              <a:rPr lang="hu-HU" dirty="0" smtClean="0">
                <a:solidFill>
                  <a:schemeClr val="bg1">
                    <a:lumMod val="95000"/>
                  </a:schemeClr>
                </a:solidFill>
              </a:rPr>
              <a:t>	Teljes hozzáférési jogosultság.</a:t>
            </a:r>
          </a:p>
          <a:p>
            <a:pPr algn="just">
              <a:buNone/>
            </a:pPr>
            <a:r>
              <a:rPr lang="hu-HU" dirty="0" smtClean="0">
                <a:solidFill>
                  <a:schemeClr val="bg1">
                    <a:lumMod val="95000"/>
                  </a:schemeClr>
                </a:solidFill>
              </a:rPr>
              <a:t>	</a:t>
            </a:r>
            <a:r>
              <a:rPr lang="hu-HU" dirty="0" err="1" smtClean="0">
                <a:solidFill>
                  <a:schemeClr val="bg1">
                    <a:lumMod val="95000"/>
                  </a:schemeClr>
                </a:solidFill>
              </a:rPr>
              <a:t>History</a:t>
            </a:r>
            <a:r>
              <a:rPr lang="hu-HU" dirty="0" smtClean="0">
                <a:solidFill>
                  <a:schemeClr val="bg1">
                    <a:lumMod val="95000"/>
                  </a:schemeClr>
                </a:solidFill>
              </a:rPr>
              <a:t> üzemmódja van. 	</a:t>
            </a:r>
          </a:p>
          <a:p>
            <a:pPr algn="just">
              <a:buNone/>
            </a:pPr>
            <a:r>
              <a:rPr lang="hu-HU" dirty="0" smtClean="0">
                <a:solidFill>
                  <a:schemeClr val="bg1">
                    <a:lumMod val="95000"/>
                  </a:schemeClr>
                </a:solidFill>
              </a:rPr>
              <a:t>	</a:t>
            </a:r>
            <a:r>
              <a:rPr lang="hu-HU" dirty="0" err="1" smtClean="0">
                <a:solidFill>
                  <a:schemeClr val="bg1">
                    <a:lumMod val="95000"/>
                  </a:schemeClr>
                </a:solidFill>
              </a:rPr>
              <a:t>Page</a:t>
            </a:r>
            <a:r>
              <a:rPr lang="hu-HU" dirty="0" smtClean="0">
                <a:solidFill>
                  <a:schemeClr val="bg1">
                    <a:lumMod val="95000"/>
                  </a:schemeClr>
                </a:solidFill>
              </a:rPr>
              <a:t> </a:t>
            </a:r>
            <a:r>
              <a:rPr lang="hu-HU" dirty="0" err="1" smtClean="0">
                <a:solidFill>
                  <a:schemeClr val="bg1">
                    <a:lumMod val="95000"/>
                  </a:schemeClr>
                </a:solidFill>
              </a:rPr>
              <a:t>-eket</a:t>
            </a:r>
            <a:r>
              <a:rPr lang="hu-HU" dirty="0" smtClean="0">
                <a:solidFill>
                  <a:schemeClr val="bg1">
                    <a:lumMod val="95000"/>
                  </a:schemeClr>
                </a:solidFill>
              </a:rPr>
              <a:t> tartalmaz.</a:t>
            </a:r>
          </a:p>
          <a:p>
            <a:pPr algn="just">
              <a:buNone/>
            </a:pPr>
            <a:r>
              <a:rPr lang="hu-HU" dirty="0" smtClean="0">
                <a:solidFill>
                  <a:schemeClr val="bg1">
                    <a:lumMod val="95000"/>
                  </a:schemeClr>
                </a:solidFill>
              </a:rPr>
              <a:t>	</a:t>
            </a:r>
          </a:p>
          <a:p>
            <a:pPr algn="just">
              <a:buNone/>
            </a:pPr>
            <a:r>
              <a:rPr lang="hu-HU" dirty="0" smtClean="0">
                <a:solidFill>
                  <a:schemeClr val="bg1">
                    <a:lumMod val="95000"/>
                  </a:schemeClr>
                </a:solidFill>
              </a:rPr>
              <a:t>	</a:t>
            </a:r>
          </a:p>
          <a:p>
            <a:pPr>
              <a:buNone/>
            </a:pPr>
            <a:endParaRPr lang="hu-HU" dirty="0" smtClean="0">
              <a:solidFill>
                <a:schemeClr val="bg1">
                  <a:lumMod val="95000"/>
                </a:schemeClr>
              </a:solidFill>
            </a:endParaRPr>
          </a:p>
          <a:p>
            <a:pPr>
              <a:buNone/>
            </a:pPr>
            <a:endParaRPr lang="hu-HU" dirty="0">
              <a:solidFill>
                <a:schemeClr val="bg1">
                  <a:lumMod val="95000"/>
                </a:schemeClr>
              </a:solidFill>
            </a:endParaRPr>
          </a:p>
        </p:txBody>
      </p:sp>
      <p:pic>
        <p:nvPicPr>
          <p:cNvPr id="1026" name="Picture 2"/>
          <p:cNvPicPr>
            <a:picLocks noChangeAspect="1" noChangeArrowheads="1"/>
          </p:cNvPicPr>
          <p:nvPr/>
        </p:nvPicPr>
        <p:blipFill>
          <a:blip r:embed="rId2" cstate="print"/>
          <a:srcRect/>
          <a:stretch>
            <a:fillRect/>
          </a:stretch>
        </p:blipFill>
        <p:spPr bwMode="auto">
          <a:xfrm>
            <a:off x="4000496" y="3857628"/>
            <a:ext cx="4924425" cy="2781300"/>
          </a:xfrm>
          <a:prstGeom prst="rect">
            <a:avLst/>
          </a:prstGeom>
          <a:ln>
            <a:noFill/>
          </a:ln>
          <a:effectLst>
            <a:outerShdw blurRad="292100" dist="139700" dir="2700000" algn="tl" rotWithShape="0">
              <a:srgbClr val="333333">
                <a:alpha val="65000"/>
              </a:srgbClr>
            </a:outerShdw>
            <a:reflection blurRad="6350" stA="50000" endA="275" endPos="40000" dist="101600" dir="5400000" sy="-100000" algn="bl" rotWithShape="0"/>
          </a:effectLst>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Új WPF Navigáció alkalmazás létrehozása (I.)</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072098"/>
          </a:xfrm>
        </p:spPr>
        <p:txBody>
          <a:bodyPr>
            <a:normAutofit/>
          </a:bodyPr>
          <a:lstStyle/>
          <a:p>
            <a:pPr marL="514350" indent="-514350">
              <a:buAutoNum type="arabicPeriod"/>
            </a:pPr>
            <a:r>
              <a:rPr lang="hu-HU" dirty="0" smtClean="0">
                <a:solidFill>
                  <a:schemeClr val="bg1">
                    <a:lumMod val="95000"/>
                  </a:schemeClr>
                </a:solidFill>
              </a:rPr>
              <a:t>File -&gt; New Project (</a:t>
            </a:r>
            <a:r>
              <a:rPr lang="hu-HU" dirty="0" err="1" smtClean="0">
                <a:solidFill>
                  <a:schemeClr val="bg1">
                    <a:lumMod val="95000"/>
                  </a:schemeClr>
                </a:solidFill>
              </a:rPr>
              <a:t>Ctrl</a:t>
            </a:r>
            <a:r>
              <a:rPr lang="hu-HU" dirty="0" smtClean="0">
                <a:solidFill>
                  <a:schemeClr val="bg1">
                    <a:lumMod val="95000"/>
                  </a:schemeClr>
                </a:solidFill>
              </a:rPr>
              <a:t>+Shift+N)</a:t>
            </a:r>
          </a:p>
          <a:p>
            <a:pPr marL="514350" indent="-514350">
              <a:buAutoNum type="arabicPeriod"/>
            </a:pPr>
            <a:endParaRPr lang="hu-HU" dirty="0" smtClean="0">
              <a:solidFill>
                <a:schemeClr val="bg1">
                  <a:lumMod val="95000"/>
                </a:schemeClr>
              </a:solidFill>
            </a:endParaRPr>
          </a:p>
          <a:p>
            <a:pPr marL="514350" indent="-514350">
              <a:buAutoNum type="arabicPeriod"/>
            </a:pPr>
            <a:endParaRPr lang="hu-HU" dirty="0" smtClean="0">
              <a:solidFill>
                <a:schemeClr val="bg1">
                  <a:lumMod val="95000"/>
                </a:schemeClr>
              </a:solidFill>
            </a:endParaRPr>
          </a:p>
          <a:p>
            <a:pPr marL="514350" indent="-514350">
              <a:buAutoNum type="arabicPeriod" startAt="2"/>
            </a:pPr>
            <a:r>
              <a:rPr lang="hu-HU" dirty="0" smtClean="0">
                <a:solidFill>
                  <a:schemeClr val="bg1">
                    <a:lumMod val="95000"/>
                  </a:schemeClr>
                </a:solidFill>
              </a:rPr>
              <a:t>WPF </a:t>
            </a:r>
            <a:r>
              <a:rPr lang="hu-HU" dirty="0" err="1" smtClean="0">
                <a:solidFill>
                  <a:schemeClr val="bg1">
                    <a:lumMod val="95000"/>
                  </a:schemeClr>
                </a:solidFill>
              </a:rPr>
              <a:t>Application</a:t>
            </a:r>
            <a:r>
              <a:rPr lang="hu-HU" dirty="0" smtClean="0">
                <a:solidFill>
                  <a:schemeClr val="bg1">
                    <a:lumMod val="95000"/>
                  </a:schemeClr>
                </a:solidFill>
              </a:rPr>
              <a:t> </a:t>
            </a:r>
            <a:r>
              <a:rPr lang="hu-HU" dirty="0" err="1" smtClean="0">
                <a:solidFill>
                  <a:schemeClr val="bg1">
                    <a:lumMod val="95000"/>
                  </a:schemeClr>
                </a:solidFill>
              </a:rPr>
              <a:t>template</a:t>
            </a:r>
            <a:r>
              <a:rPr lang="hu-HU" dirty="0" smtClean="0">
                <a:solidFill>
                  <a:schemeClr val="bg1">
                    <a:lumMod val="95000"/>
                  </a:schemeClr>
                </a:solidFill>
              </a:rPr>
              <a:t> kiválasztása</a:t>
            </a:r>
          </a:p>
          <a:p>
            <a:pPr marL="514350" indent="-514350">
              <a:buNone/>
            </a:pPr>
            <a:endParaRPr lang="hu-HU" dirty="0">
              <a:solidFill>
                <a:schemeClr val="bg1">
                  <a:lumMod val="95000"/>
                </a:schemeClr>
              </a:solidFill>
            </a:endParaRPr>
          </a:p>
        </p:txBody>
      </p:sp>
      <p:pic>
        <p:nvPicPr>
          <p:cNvPr id="2051" name="Picture 3"/>
          <p:cNvPicPr>
            <a:picLocks noChangeAspect="1" noChangeArrowheads="1"/>
          </p:cNvPicPr>
          <p:nvPr/>
        </p:nvPicPr>
        <p:blipFill>
          <a:blip r:embed="rId2" cstate="print"/>
          <a:srcRect/>
          <a:stretch>
            <a:fillRect/>
          </a:stretch>
        </p:blipFill>
        <p:spPr bwMode="auto">
          <a:xfrm>
            <a:off x="928662" y="1285860"/>
            <a:ext cx="4305300" cy="685800"/>
          </a:xfrm>
          <a:prstGeom prst="rect">
            <a:avLst/>
          </a:prstGeom>
          <a:noFill/>
          <a:ln w="9525">
            <a:noFill/>
            <a:miter lim="800000"/>
            <a:headEnd/>
            <a:tailEnd/>
          </a:ln>
        </p:spPr>
      </p:pic>
      <p:pic>
        <p:nvPicPr>
          <p:cNvPr id="2053" name="Picture 5"/>
          <p:cNvPicPr>
            <a:picLocks noChangeAspect="1" noChangeArrowheads="1"/>
          </p:cNvPicPr>
          <p:nvPr/>
        </p:nvPicPr>
        <p:blipFill>
          <a:blip r:embed="rId3" cstate="print"/>
          <a:srcRect/>
          <a:stretch>
            <a:fillRect/>
          </a:stretch>
        </p:blipFill>
        <p:spPr bwMode="auto">
          <a:xfrm>
            <a:off x="857224" y="2857496"/>
            <a:ext cx="5657836" cy="38141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Új WPF Navigáció alkalmazás létrehozása (II.)</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072098"/>
          </a:xfrm>
        </p:spPr>
        <p:txBody>
          <a:bodyPr>
            <a:normAutofit/>
          </a:bodyPr>
          <a:lstStyle/>
          <a:p>
            <a:pPr marL="514350" indent="-514350">
              <a:buNone/>
            </a:pPr>
            <a:r>
              <a:rPr lang="hu-HU" dirty="0" smtClean="0">
                <a:solidFill>
                  <a:schemeClr val="bg1">
                    <a:lumMod val="95000"/>
                  </a:schemeClr>
                </a:solidFill>
              </a:rPr>
              <a:t>3. A </a:t>
            </a:r>
            <a:r>
              <a:rPr lang="hu-HU" dirty="0" err="1" smtClean="0">
                <a:solidFill>
                  <a:schemeClr val="bg1">
                    <a:lumMod val="95000"/>
                  </a:schemeClr>
                </a:solidFill>
              </a:rPr>
              <a:t>Solution</a:t>
            </a:r>
            <a:r>
              <a:rPr lang="hu-HU" dirty="0" smtClean="0">
                <a:solidFill>
                  <a:schemeClr val="bg1">
                    <a:lumMod val="95000"/>
                  </a:schemeClr>
                </a:solidFill>
              </a:rPr>
              <a:t> Explorerből töröljük ki a Window1.xaml fájlt.</a:t>
            </a:r>
          </a:p>
          <a:p>
            <a:pPr marL="514350" indent="-514350">
              <a:buNone/>
            </a:pPr>
            <a:r>
              <a:rPr lang="hu-HU" dirty="0" smtClean="0">
                <a:solidFill>
                  <a:schemeClr val="bg1">
                    <a:lumMod val="95000"/>
                  </a:schemeClr>
                </a:solidFill>
              </a:rPr>
              <a:t>4. Project </a:t>
            </a:r>
            <a:r>
              <a:rPr lang="hu-HU" dirty="0" err="1" smtClean="0">
                <a:solidFill>
                  <a:schemeClr val="bg1">
                    <a:lumMod val="95000"/>
                  </a:schemeClr>
                </a:solidFill>
              </a:rPr>
              <a:t>menu</a:t>
            </a:r>
            <a:r>
              <a:rPr lang="hu-HU" dirty="0" smtClean="0">
                <a:solidFill>
                  <a:schemeClr val="bg1">
                    <a:lumMod val="95000"/>
                  </a:schemeClr>
                </a:solidFill>
              </a:rPr>
              <a:t> -&gt; Add </a:t>
            </a:r>
            <a:r>
              <a:rPr lang="hu-HU" dirty="0" err="1" smtClean="0">
                <a:solidFill>
                  <a:schemeClr val="bg1">
                    <a:lumMod val="95000"/>
                  </a:schemeClr>
                </a:solidFill>
              </a:rPr>
              <a:t>Page</a:t>
            </a:r>
            <a:endParaRPr lang="hu-HU" dirty="0" smtClean="0">
              <a:solidFill>
                <a:schemeClr val="bg1">
                  <a:lumMod val="95000"/>
                </a:schemeClr>
              </a:solidFill>
            </a:endParaRPr>
          </a:p>
          <a:p>
            <a:pPr marL="514350" indent="-514350">
              <a:buNone/>
            </a:pPr>
            <a:r>
              <a:rPr lang="hu-HU" dirty="0" smtClean="0">
                <a:solidFill>
                  <a:schemeClr val="bg1">
                    <a:lumMod val="95000"/>
                  </a:schemeClr>
                </a:solidFill>
              </a:rPr>
              <a:t>5. Kattintsunk a </a:t>
            </a:r>
            <a:r>
              <a:rPr lang="hu-HU" dirty="0" err="1" smtClean="0">
                <a:solidFill>
                  <a:schemeClr val="bg1">
                    <a:lumMod val="95000"/>
                  </a:schemeClr>
                </a:solidFill>
              </a:rPr>
              <a:t>Solution</a:t>
            </a:r>
            <a:r>
              <a:rPr lang="hu-HU" dirty="0" smtClean="0">
                <a:solidFill>
                  <a:schemeClr val="bg1">
                    <a:lumMod val="95000"/>
                  </a:schemeClr>
                </a:solidFill>
              </a:rPr>
              <a:t> Explorerben az </a:t>
            </a:r>
            <a:r>
              <a:rPr lang="hu-HU" dirty="0" err="1" smtClean="0">
                <a:solidFill>
                  <a:schemeClr val="bg1">
                    <a:lumMod val="95000"/>
                  </a:schemeClr>
                </a:solidFill>
              </a:rPr>
              <a:t>App.xaml</a:t>
            </a:r>
            <a:r>
              <a:rPr lang="hu-HU" dirty="0" smtClean="0">
                <a:solidFill>
                  <a:schemeClr val="bg1">
                    <a:lumMod val="95000"/>
                  </a:schemeClr>
                </a:solidFill>
              </a:rPr>
              <a:t> –re és írjuk át a </a:t>
            </a:r>
            <a:r>
              <a:rPr lang="hu-HU" dirty="0" err="1" smtClean="0">
                <a:solidFill>
                  <a:schemeClr val="bg1">
                    <a:lumMod val="95000"/>
                  </a:schemeClr>
                </a:solidFill>
              </a:rPr>
              <a:t>StartupUri</a:t>
            </a:r>
            <a:r>
              <a:rPr lang="hu-HU" dirty="0" smtClean="0">
                <a:solidFill>
                  <a:schemeClr val="bg1">
                    <a:lumMod val="95000"/>
                  </a:schemeClr>
                </a:solidFill>
              </a:rPr>
              <a:t> –t Page1.xaml –re</a:t>
            </a:r>
          </a:p>
          <a:p>
            <a:pPr marL="514350" indent="-514350">
              <a:buNone/>
            </a:pPr>
            <a:r>
              <a:rPr lang="hu-HU" dirty="0" smtClean="0">
                <a:solidFill>
                  <a:schemeClr val="bg1">
                    <a:lumMod val="95000"/>
                  </a:schemeClr>
                </a:solidFill>
              </a:rPr>
              <a:t> </a:t>
            </a:r>
            <a:endParaRPr lang="hu-HU" dirty="0">
              <a:solidFill>
                <a:schemeClr val="bg1">
                  <a:lumMod val="95000"/>
                </a:schemeClr>
              </a:solidFill>
            </a:endParaRPr>
          </a:p>
        </p:txBody>
      </p:sp>
      <p:sp>
        <p:nvSpPr>
          <p:cNvPr id="6" name="Szövegdoboz 5"/>
          <p:cNvSpPr txBox="1"/>
          <p:nvPr/>
        </p:nvSpPr>
        <p:spPr>
          <a:xfrm>
            <a:off x="714348" y="4071942"/>
            <a:ext cx="7286676" cy="1908215"/>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solidFill>
                  <a:srgbClr val="0000FF"/>
                </a:solidFill>
              </a:rPr>
              <a:t>&lt;</a:t>
            </a:r>
            <a:r>
              <a:rPr lang="hu-HU" sz="1400" dirty="0" err="1" smtClean="0">
                <a:solidFill>
                  <a:srgbClr val="A31515"/>
                </a:solidFill>
              </a:rPr>
              <a:t>Application</a:t>
            </a:r>
            <a:r>
              <a:rPr lang="hu-HU" sz="1400" dirty="0" smtClean="0">
                <a:solidFill>
                  <a:srgbClr val="FF0000"/>
                </a:solidFill>
              </a:rPr>
              <a:t> x</a:t>
            </a:r>
            <a:r>
              <a:rPr lang="hu-HU" sz="1400" dirty="0" smtClean="0">
                <a:solidFill>
                  <a:srgbClr val="0000FF"/>
                </a:solidFill>
              </a:rPr>
              <a:t>:</a:t>
            </a:r>
            <a:r>
              <a:rPr lang="hu-HU" sz="1400" dirty="0" smtClean="0">
                <a:solidFill>
                  <a:srgbClr val="FF0000"/>
                </a:solidFill>
              </a:rPr>
              <a:t>Class</a:t>
            </a:r>
            <a:r>
              <a:rPr lang="hu-HU" sz="1400" dirty="0" smtClean="0">
                <a:solidFill>
                  <a:srgbClr val="0000FF"/>
                </a:solidFill>
              </a:rPr>
              <a:t>="Wpftest.App"</a:t>
            </a:r>
          </a:p>
          <a:p>
            <a:r>
              <a:rPr lang="hu-HU" sz="1400" dirty="0" smtClean="0">
                <a:solidFill>
                  <a:srgbClr val="0000FF"/>
                </a:solidFill>
              </a:rPr>
              <a:t>   </a:t>
            </a:r>
            <a:r>
              <a:rPr lang="hu-HU" sz="1400" dirty="0" smtClean="0">
                <a:solidFill>
                  <a:srgbClr val="FF0000"/>
                </a:solidFill>
              </a:rPr>
              <a:t> </a:t>
            </a:r>
            <a:r>
              <a:rPr lang="hu-HU" sz="1400" dirty="0" err="1" smtClean="0">
                <a:solidFill>
                  <a:srgbClr val="FF0000"/>
                </a:solidFill>
              </a:rPr>
              <a:t>xmlns</a:t>
            </a:r>
            <a:r>
              <a:rPr lang="hu-HU" sz="1400" dirty="0" smtClean="0">
                <a:solidFill>
                  <a:srgbClr val="0000FF"/>
                </a:solidFill>
              </a:rPr>
              <a:t>="http://schemas.microsoft.com/winfx/2006/xaml/presentation"</a:t>
            </a:r>
          </a:p>
          <a:p>
            <a:r>
              <a:rPr lang="hu-HU" sz="1400" dirty="0" smtClean="0">
                <a:solidFill>
                  <a:srgbClr val="0000FF"/>
                </a:solidFill>
              </a:rPr>
              <a:t>   </a:t>
            </a:r>
            <a:r>
              <a:rPr lang="hu-HU" sz="1400" dirty="0" smtClean="0">
                <a:solidFill>
                  <a:srgbClr val="FF0000"/>
                </a:solidFill>
              </a:rPr>
              <a:t> </a:t>
            </a:r>
            <a:r>
              <a:rPr lang="hu-HU" sz="1400" dirty="0" err="1" smtClean="0">
                <a:solidFill>
                  <a:srgbClr val="FF0000"/>
                </a:solidFill>
              </a:rPr>
              <a:t>xmlns</a:t>
            </a:r>
            <a:r>
              <a:rPr lang="hu-HU" sz="1400" dirty="0" smtClean="0">
                <a:solidFill>
                  <a:srgbClr val="0000FF"/>
                </a:solidFill>
              </a:rPr>
              <a:t>:</a:t>
            </a:r>
            <a:r>
              <a:rPr lang="hu-HU" sz="1400" dirty="0" smtClean="0">
                <a:solidFill>
                  <a:srgbClr val="FF0000"/>
                </a:solidFill>
              </a:rPr>
              <a:t>x</a:t>
            </a:r>
            <a:r>
              <a:rPr lang="hu-HU" sz="1400" dirty="0" smtClean="0">
                <a:solidFill>
                  <a:srgbClr val="0000FF"/>
                </a:solidFill>
              </a:rPr>
              <a:t>="http://schemas.microsoft.com/winfx/2006/xaml"</a:t>
            </a:r>
          </a:p>
          <a:p>
            <a:r>
              <a:rPr lang="hu-HU" sz="1400" dirty="0" smtClean="0">
                <a:solidFill>
                  <a:srgbClr val="0000FF"/>
                </a:solidFill>
              </a:rPr>
              <a:t>   </a:t>
            </a:r>
            <a:r>
              <a:rPr lang="hu-HU" sz="1400" dirty="0" smtClean="0">
                <a:solidFill>
                  <a:srgbClr val="FF0000"/>
                </a:solidFill>
              </a:rPr>
              <a:t> </a:t>
            </a:r>
            <a:r>
              <a:rPr lang="hu-HU" sz="1600" b="1" dirty="0" err="1" smtClean="0">
                <a:solidFill>
                  <a:srgbClr val="FF0000"/>
                </a:solidFill>
              </a:rPr>
              <a:t>StartupUri</a:t>
            </a:r>
            <a:r>
              <a:rPr lang="hu-HU" sz="1600" b="1" dirty="0" smtClean="0">
                <a:solidFill>
                  <a:srgbClr val="0000FF"/>
                </a:solidFill>
              </a:rPr>
              <a:t>="</a:t>
            </a:r>
            <a:r>
              <a:rPr lang="hu-HU" sz="2000" b="1" dirty="0" smtClean="0">
                <a:solidFill>
                  <a:srgbClr val="0000FF"/>
                </a:solidFill>
              </a:rPr>
              <a:t>Page1.xaml</a:t>
            </a:r>
            <a:r>
              <a:rPr lang="hu-HU" sz="1600" b="1" dirty="0" smtClean="0">
                <a:solidFill>
                  <a:srgbClr val="0000FF"/>
                </a:solidFill>
              </a:rPr>
              <a:t>"&gt;</a:t>
            </a:r>
            <a:endParaRPr lang="hu-HU" sz="1400" b="1" dirty="0" smtClean="0">
              <a:solidFill>
                <a:srgbClr val="0000FF"/>
              </a:solidFill>
            </a:endParaRP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Application.Resources</a:t>
            </a:r>
            <a:r>
              <a:rPr lang="hu-HU" sz="1400" dirty="0" smtClean="0">
                <a:solidFill>
                  <a:srgbClr val="0000FF"/>
                </a:solidFill>
              </a:rPr>
              <a:t>&gt;</a:t>
            </a:r>
          </a:p>
          <a:p>
            <a:r>
              <a:rPr lang="hu-HU" sz="1400" dirty="0" smtClean="0">
                <a:solidFill>
                  <a:srgbClr val="A31515"/>
                </a:solidFill>
              </a:rPr>
              <a:t>         </a:t>
            </a:r>
          </a:p>
          <a:p>
            <a:r>
              <a:rPr lang="hu-HU" sz="1400" dirty="0" smtClean="0">
                <a:solidFill>
                  <a:srgbClr val="A31515"/>
                </a:solidFill>
              </a:rPr>
              <a:t>    </a:t>
            </a:r>
            <a:r>
              <a:rPr lang="hu-HU" sz="1400" dirty="0" smtClean="0">
                <a:solidFill>
                  <a:srgbClr val="0000FF"/>
                </a:solidFill>
              </a:rPr>
              <a:t>&lt;/</a:t>
            </a:r>
            <a:r>
              <a:rPr lang="hu-HU" sz="1400" dirty="0" err="1" smtClean="0">
                <a:solidFill>
                  <a:srgbClr val="A31515"/>
                </a:solidFill>
              </a:rPr>
              <a:t>Application.Resources</a:t>
            </a:r>
            <a:r>
              <a:rPr lang="hu-HU" sz="1400" dirty="0" smtClean="0">
                <a:solidFill>
                  <a:srgbClr val="0000FF"/>
                </a:solidFill>
              </a:rPr>
              <a:t>&gt;</a:t>
            </a:r>
          </a:p>
          <a:p>
            <a:r>
              <a:rPr lang="hu-HU" sz="1400" dirty="0" smtClean="0">
                <a:solidFill>
                  <a:srgbClr val="0000FF"/>
                </a:solidFill>
              </a:rPr>
              <a:t>&lt;/</a:t>
            </a:r>
            <a:r>
              <a:rPr lang="hu-HU" sz="1400" dirty="0" err="1" smtClean="0">
                <a:solidFill>
                  <a:srgbClr val="A31515"/>
                </a:solidFill>
              </a:rPr>
              <a:t>Application</a:t>
            </a:r>
            <a:r>
              <a:rPr lang="hu-HU" sz="1400" dirty="0" smtClean="0">
                <a:solidFill>
                  <a:srgbClr val="0000FF"/>
                </a:solidFill>
              </a:rPr>
              <a:t>&gt;</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XBAP alkalmazás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142844" y="571480"/>
            <a:ext cx="9001156" cy="6286520"/>
          </a:xfrm>
        </p:spPr>
        <p:txBody>
          <a:bodyPr>
            <a:normAutofit fontScale="77500" lnSpcReduction="20000"/>
          </a:bodyPr>
          <a:lstStyle/>
          <a:p>
            <a:pPr algn="just">
              <a:buNone/>
            </a:pPr>
            <a:r>
              <a:rPr lang="hu-HU" dirty="0" smtClean="0">
                <a:solidFill>
                  <a:schemeClr val="bg1">
                    <a:lumMod val="95000"/>
                  </a:schemeClr>
                </a:solidFill>
              </a:rPr>
              <a:t>	Olyan mint a navigációs alkalmazás, de ez </a:t>
            </a:r>
            <a:r>
              <a:rPr lang="hu-HU" b="1" dirty="0" smtClean="0">
                <a:solidFill>
                  <a:schemeClr val="bg1">
                    <a:lumMod val="95000"/>
                  </a:schemeClr>
                </a:solidFill>
                <a:effectLst>
                  <a:outerShdw blurRad="38100" dist="38100" dir="2700000" algn="tl">
                    <a:srgbClr val="000000">
                      <a:alpha val="43137"/>
                    </a:srgbClr>
                  </a:outerShdw>
                </a:effectLst>
              </a:rPr>
              <a:t>CSAK</a:t>
            </a:r>
            <a:r>
              <a:rPr lang="hu-HU" dirty="0" smtClean="0">
                <a:solidFill>
                  <a:schemeClr val="bg1">
                    <a:lumMod val="95000"/>
                  </a:schemeClr>
                </a:solidFill>
              </a:rPr>
              <a:t> Windows Internet Explorerben fut. </a:t>
            </a:r>
            <a:r>
              <a:rPr lang="hu-HU" sz="1900" i="1" dirty="0" smtClean="0">
                <a:solidFill>
                  <a:schemeClr val="bg1">
                    <a:lumMod val="95000"/>
                  </a:schemeClr>
                </a:solidFill>
              </a:rPr>
              <a:t>(már </a:t>
            </a:r>
            <a:r>
              <a:rPr lang="hu-HU" sz="1900" i="1" dirty="0" err="1" smtClean="0">
                <a:solidFill>
                  <a:schemeClr val="bg1">
                    <a:lumMod val="95000"/>
                  </a:schemeClr>
                </a:solidFill>
              </a:rPr>
              <a:t>FireFoxban</a:t>
            </a:r>
            <a:r>
              <a:rPr lang="hu-HU" sz="1900" i="1" dirty="0" smtClean="0">
                <a:solidFill>
                  <a:schemeClr val="bg1">
                    <a:lumMod val="95000"/>
                  </a:schemeClr>
                </a:solidFill>
              </a:rPr>
              <a:t> is)</a:t>
            </a:r>
          </a:p>
          <a:p>
            <a:pPr algn="just">
              <a:buNone/>
            </a:pPr>
            <a:r>
              <a:rPr lang="hu-HU" sz="1900" i="1" dirty="0" smtClean="0">
                <a:solidFill>
                  <a:schemeClr val="bg1">
                    <a:lumMod val="95000"/>
                  </a:schemeClr>
                </a:solidFill>
              </a:rPr>
              <a:t>	</a:t>
            </a:r>
            <a:r>
              <a:rPr lang="hu-HU" dirty="0" err="1" smtClean="0">
                <a:solidFill>
                  <a:schemeClr val="bg1">
                    <a:lumMod val="95000"/>
                  </a:schemeClr>
                </a:solidFill>
              </a:rPr>
              <a:t>Page</a:t>
            </a:r>
            <a:r>
              <a:rPr lang="hu-HU" dirty="0" smtClean="0">
                <a:solidFill>
                  <a:schemeClr val="bg1">
                    <a:lumMod val="95000"/>
                  </a:schemeClr>
                </a:solidFill>
              </a:rPr>
              <a:t> alapú</a:t>
            </a:r>
          </a:p>
          <a:p>
            <a:pPr algn="just">
              <a:buNone/>
            </a:pPr>
            <a:r>
              <a:rPr lang="hu-HU" dirty="0" smtClean="0">
                <a:solidFill>
                  <a:schemeClr val="bg1">
                    <a:lumMod val="95000"/>
                  </a:schemeClr>
                </a:solidFill>
              </a:rPr>
              <a:t>	Beágyazható az oldalainkba. (</a:t>
            </a:r>
            <a:r>
              <a:rPr lang="hu-HU" dirty="0" err="1" smtClean="0">
                <a:solidFill>
                  <a:schemeClr val="bg1">
                    <a:lumMod val="95000"/>
                  </a:schemeClr>
                </a:solidFill>
              </a:rPr>
              <a:t>iframe</a:t>
            </a:r>
            <a:r>
              <a:rPr lang="hu-HU" dirty="0" smtClean="0">
                <a:solidFill>
                  <a:schemeClr val="bg1">
                    <a:lumMod val="95000"/>
                  </a:schemeClr>
                </a:solidFill>
              </a:rPr>
              <a:t>)</a:t>
            </a:r>
          </a:p>
          <a:p>
            <a:pPr algn="just">
              <a:buNone/>
            </a:pPr>
            <a:r>
              <a:rPr lang="hu-HU" dirty="0" smtClean="0">
                <a:solidFill>
                  <a:schemeClr val="bg1">
                    <a:lumMod val="95000"/>
                  </a:schemeClr>
                </a:solidFill>
              </a:rPr>
              <a:t>	Nincs teljes hozzáférése a géphez. </a:t>
            </a:r>
          </a:p>
          <a:p>
            <a:pPr algn="just">
              <a:buNone/>
            </a:pPr>
            <a:r>
              <a:rPr lang="hu-HU" sz="2400" i="1" dirty="0" smtClean="0">
                <a:solidFill>
                  <a:schemeClr val="bg1">
                    <a:lumMod val="95000"/>
                  </a:schemeClr>
                </a:solidFill>
              </a:rPr>
              <a:t>	(</a:t>
            </a:r>
            <a:r>
              <a:rPr lang="hu-HU" sz="2400" i="1" dirty="0" err="1" smtClean="0">
                <a:solidFill>
                  <a:schemeClr val="bg1">
                    <a:lumMod val="95000"/>
                  </a:schemeClr>
                </a:solidFill>
              </a:rPr>
              <a:t>Partial</a:t>
            </a:r>
            <a:r>
              <a:rPr lang="hu-HU" sz="2400" i="1" dirty="0" smtClean="0">
                <a:solidFill>
                  <a:schemeClr val="bg1">
                    <a:lumMod val="95000"/>
                  </a:schemeClr>
                </a:solidFill>
              </a:rPr>
              <a:t> </a:t>
            </a:r>
            <a:r>
              <a:rPr lang="hu-HU" sz="2400" i="1" dirty="0" err="1" smtClean="0">
                <a:solidFill>
                  <a:schemeClr val="bg1">
                    <a:lumMod val="95000"/>
                  </a:schemeClr>
                </a:solidFill>
              </a:rPr>
              <a:t>Trust</a:t>
            </a:r>
            <a:r>
              <a:rPr lang="hu-HU" sz="2400" i="1" dirty="0" smtClean="0">
                <a:solidFill>
                  <a:schemeClr val="bg1">
                    <a:lumMod val="95000"/>
                  </a:schemeClr>
                </a:solidFill>
              </a:rPr>
              <a:t>, De technikailag kivitelezhető a </a:t>
            </a:r>
            <a:r>
              <a:rPr lang="hu-HU" sz="2400" i="1" dirty="0" err="1" smtClean="0">
                <a:solidFill>
                  <a:schemeClr val="bg1">
                    <a:lumMod val="95000"/>
                  </a:schemeClr>
                </a:solidFill>
              </a:rPr>
              <a:t>Full</a:t>
            </a:r>
            <a:r>
              <a:rPr lang="hu-HU" sz="2400" i="1" dirty="0" smtClean="0">
                <a:solidFill>
                  <a:schemeClr val="bg1">
                    <a:lumMod val="95000"/>
                  </a:schemeClr>
                </a:solidFill>
              </a:rPr>
              <a:t> </a:t>
            </a:r>
            <a:r>
              <a:rPr lang="hu-HU" sz="2400" i="1" dirty="0" err="1" smtClean="0">
                <a:solidFill>
                  <a:schemeClr val="bg1">
                    <a:lumMod val="95000"/>
                  </a:schemeClr>
                </a:solidFill>
              </a:rPr>
              <a:t>Trust</a:t>
            </a:r>
            <a:r>
              <a:rPr lang="hu-HU" sz="2400" i="1" dirty="0" smtClean="0">
                <a:solidFill>
                  <a:schemeClr val="bg1">
                    <a:lumMod val="95000"/>
                  </a:schemeClr>
                </a:solidFill>
              </a:rPr>
              <a:t>. Nem ajánlott!)</a:t>
            </a:r>
          </a:p>
          <a:p>
            <a:pPr lvl="1" algn="just">
              <a:buFont typeface="Arial" pitchFamily="34" charset="0"/>
              <a:buChar char="•"/>
            </a:pPr>
            <a:r>
              <a:rPr lang="hu-HU" dirty="0" smtClean="0">
                <a:solidFill>
                  <a:schemeClr val="bg1">
                    <a:lumMod val="95000"/>
                  </a:schemeClr>
                </a:solidFill>
              </a:rPr>
              <a:t>Nincs hozzáférése a Fájl rendszerhez. (Kivéve az </a:t>
            </a:r>
            <a:r>
              <a:rPr lang="hu-HU" dirty="0" err="1" smtClean="0">
                <a:solidFill>
                  <a:schemeClr val="bg1">
                    <a:lumMod val="95000"/>
                  </a:schemeClr>
                </a:solidFill>
              </a:rPr>
              <a:t>Isolated</a:t>
            </a:r>
            <a:r>
              <a:rPr lang="hu-HU" dirty="0" smtClean="0">
                <a:solidFill>
                  <a:schemeClr val="bg1">
                    <a:lumMod val="95000"/>
                  </a:schemeClr>
                </a:solidFill>
              </a:rPr>
              <a:t> Storage)</a:t>
            </a:r>
          </a:p>
          <a:p>
            <a:pPr lvl="1" algn="just">
              <a:buFont typeface="Arial" pitchFamily="34" charset="0"/>
              <a:buChar char="•"/>
            </a:pPr>
            <a:r>
              <a:rPr lang="hu-HU" dirty="0" smtClean="0">
                <a:solidFill>
                  <a:schemeClr val="bg1">
                    <a:lumMod val="95000"/>
                  </a:schemeClr>
                </a:solidFill>
              </a:rPr>
              <a:t>Nincs hozzáférése a </a:t>
            </a:r>
            <a:r>
              <a:rPr lang="hu-HU" dirty="0" err="1" smtClean="0">
                <a:solidFill>
                  <a:schemeClr val="bg1">
                    <a:lumMod val="95000"/>
                  </a:schemeClr>
                </a:solidFill>
              </a:rPr>
              <a:t>Registryhez</a:t>
            </a:r>
            <a:endParaRPr lang="hu-HU" dirty="0" smtClean="0">
              <a:solidFill>
                <a:schemeClr val="bg1">
                  <a:lumMod val="95000"/>
                </a:schemeClr>
              </a:solidFill>
            </a:endParaRPr>
          </a:p>
          <a:p>
            <a:pPr lvl="1" algn="just">
              <a:buFont typeface="Arial" pitchFamily="34" charset="0"/>
              <a:buChar char="•"/>
            </a:pPr>
            <a:r>
              <a:rPr lang="hu-HU" dirty="0" err="1" smtClean="0">
                <a:solidFill>
                  <a:schemeClr val="bg1">
                    <a:lumMod val="95000"/>
                  </a:schemeClr>
                </a:solidFill>
              </a:rPr>
              <a:t>Window</a:t>
            </a:r>
            <a:r>
              <a:rPr lang="hu-HU" dirty="0" smtClean="0">
                <a:solidFill>
                  <a:schemeClr val="bg1">
                    <a:lumMod val="95000"/>
                  </a:schemeClr>
                </a:solidFill>
              </a:rPr>
              <a:t> ablakokat nem készíthet. (</a:t>
            </a:r>
            <a:r>
              <a:rPr lang="hu-HU" dirty="0" err="1" smtClean="0">
                <a:solidFill>
                  <a:schemeClr val="bg1">
                    <a:lumMod val="95000"/>
                  </a:schemeClr>
                </a:solidFill>
              </a:rPr>
              <a:t>Pl</a:t>
            </a:r>
            <a:r>
              <a:rPr lang="hu-HU" dirty="0" smtClean="0">
                <a:solidFill>
                  <a:schemeClr val="bg1">
                    <a:lumMod val="95000"/>
                  </a:schemeClr>
                </a:solidFill>
              </a:rPr>
              <a:t>: </a:t>
            </a:r>
            <a:r>
              <a:rPr lang="hu-HU" dirty="0" err="1" smtClean="0">
                <a:solidFill>
                  <a:schemeClr val="bg1">
                    <a:lumMod val="95000"/>
                  </a:schemeClr>
                </a:solidFill>
              </a:rPr>
              <a:t>Dialogbox</a:t>
            </a:r>
            <a:r>
              <a:rPr lang="hu-HU" dirty="0" smtClean="0">
                <a:solidFill>
                  <a:schemeClr val="bg1">
                    <a:lumMod val="95000"/>
                  </a:schemeClr>
                </a:solidFill>
              </a:rPr>
              <a:t>)</a:t>
            </a:r>
          </a:p>
          <a:p>
            <a:pPr lvl="1" algn="just">
              <a:buFont typeface="Arial" pitchFamily="34" charset="0"/>
              <a:buChar char="•"/>
            </a:pPr>
            <a:r>
              <a:rPr lang="hu-HU" dirty="0" smtClean="0">
                <a:solidFill>
                  <a:schemeClr val="bg1">
                    <a:lumMod val="95000"/>
                  </a:schemeClr>
                </a:solidFill>
              </a:rPr>
              <a:t>Lokális adatbázishoz nem férhet hozzá.</a:t>
            </a:r>
          </a:p>
          <a:p>
            <a:pPr lvl="1" algn="just">
              <a:buFont typeface="Arial" pitchFamily="34" charset="0"/>
              <a:buChar char="•"/>
            </a:pPr>
            <a:r>
              <a:rPr lang="hu-HU" dirty="0" smtClean="0">
                <a:solidFill>
                  <a:schemeClr val="bg1">
                    <a:lumMod val="95000"/>
                  </a:schemeClr>
                </a:solidFill>
              </a:rPr>
              <a:t>Nem használhatja a Windows </a:t>
            </a:r>
            <a:r>
              <a:rPr lang="hu-HU" dirty="0" err="1" smtClean="0">
                <a:solidFill>
                  <a:schemeClr val="bg1">
                    <a:lumMod val="95000"/>
                  </a:schemeClr>
                </a:solidFill>
              </a:rPr>
              <a:t>Drag</a:t>
            </a:r>
            <a:r>
              <a:rPr lang="hu-HU" dirty="0" smtClean="0">
                <a:solidFill>
                  <a:schemeClr val="bg1">
                    <a:lumMod val="95000"/>
                  </a:schemeClr>
                </a:solidFill>
              </a:rPr>
              <a:t> &amp; </a:t>
            </a:r>
            <a:r>
              <a:rPr lang="hu-HU" dirty="0" err="1" smtClean="0">
                <a:solidFill>
                  <a:schemeClr val="bg1">
                    <a:lumMod val="95000"/>
                  </a:schemeClr>
                </a:solidFill>
              </a:rPr>
              <a:t>Drop</a:t>
            </a:r>
            <a:r>
              <a:rPr lang="hu-HU" dirty="0" smtClean="0">
                <a:solidFill>
                  <a:schemeClr val="bg1">
                    <a:lumMod val="95000"/>
                  </a:schemeClr>
                </a:solidFill>
              </a:rPr>
              <a:t> támogatását</a:t>
            </a:r>
          </a:p>
          <a:p>
            <a:pPr lvl="1" algn="just">
              <a:buFont typeface="Arial" pitchFamily="34" charset="0"/>
              <a:buChar char="•"/>
            </a:pPr>
            <a:r>
              <a:rPr lang="hu-HU" dirty="0" smtClean="0">
                <a:solidFill>
                  <a:schemeClr val="bg1">
                    <a:lumMod val="95000"/>
                  </a:schemeClr>
                </a:solidFill>
              </a:rPr>
              <a:t>WCF Web Szolgáltatás se férhet hozzá!</a:t>
            </a:r>
          </a:p>
          <a:p>
            <a:pPr algn="just">
              <a:buNone/>
            </a:pPr>
            <a:r>
              <a:rPr lang="hu-HU" dirty="0" smtClean="0">
                <a:solidFill>
                  <a:schemeClr val="bg1">
                    <a:lumMod val="95000"/>
                  </a:schemeClr>
                </a:solidFill>
              </a:rPr>
              <a:t>	</a:t>
            </a:r>
          </a:p>
          <a:p>
            <a:pPr algn="just">
              <a:buNone/>
            </a:pPr>
            <a:r>
              <a:rPr lang="hu-HU" dirty="0" smtClean="0">
                <a:solidFill>
                  <a:schemeClr val="bg1">
                    <a:lumMod val="95000"/>
                  </a:schemeClr>
                </a:solidFill>
              </a:rPr>
              <a:t>	De akkor mihez van hozzáférése?	</a:t>
            </a:r>
          </a:p>
          <a:p>
            <a:pPr algn="just">
              <a:buNone/>
            </a:pPr>
            <a:r>
              <a:rPr lang="hu-HU" sz="3000" dirty="0" smtClean="0">
                <a:solidFill>
                  <a:schemeClr val="bg1">
                    <a:lumMod val="95000"/>
                  </a:schemeClr>
                </a:solidFill>
              </a:rPr>
              <a:t>	</a:t>
            </a:r>
          </a:p>
          <a:p>
            <a:pPr algn="just">
              <a:buNone/>
            </a:pPr>
            <a:r>
              <a:rPr lang="hu-HU" sz="3000" dirty="0" smtClean="0">
                <a:solidFill>
                  <a:schemeClr val="bg1">
                    <a:lumMod val="95000"/>
                  </a:schemeClr>
                </a:solidFill>
              </a:rPr>
              <a:t>	</a:t>
            </a:r>
            <a:r>
              <a:rPr lang="hu-HU" sz="3000" dirty="0" smtClean="0">
                <a:solidFill>
                  <a:schemeClr val="bg1">
                    <a:lumMod val="95000"/>
                  </a:schemeClr>
                </a:solidFill>
                <a:effectLst>
                  <a:outerShdw blurRad="38100" dist="38100" dir="2700000" algn="tl">
                    <a:srgbClr val="000000">
                      <a:alpha val="43137"/>
                    </a:srgbClr>
                  </a:outerShdw>
                </a:effectLst>
              </a:rPr>
              <a:t>Ha webes üzleti alkalmazást akarunk írni, </a:t>
            </a:r>
          </a:p>
          <a:p>
            <a:pPr algn="just">
              <a:buNone/>
            </a:pPr>
            <a:r>
              <a:rPr lang="hu-HU" sz="3000" dirty="0" smtClean="0">
                <a:solidFill>
                  <a:schemeClr val="bg1">
                    <a:lumMod val="95000"/>
                  </a:schemeClr>
                </a:solidFill>
                <a:effectLst>
                  <a:outerShdw blurRad="38100" dist="38100" dir="2700000" algn="tl">
                    <a:srgbClr val="000000">
                      <a:alpha val="43137"/>
                    </a:srgbClr>
                  </a:outerShdw>
                </a:effectLst>
              </a:rPr>
              <a:t>	akkor XBAP helyet inkább </a:t>
            </a:r>
            <a:r>
              <a:rPr lang="hu-HU" sz="3000" b="1" dirty="0" err="1" smtClean="0">
                <a:solidFill>
                  <a:schemeClr val="bg1">
                    <a:lumMod val="95000"/>
                  </a:schemeClr>
                </a:solidFill>
                <a:effectLst>
                  <a:outerShdw blurRad="38100" dist="38100" dir="2700000" algn="tl">
                    <a:srgbClr val="000000">
                      <a:alpha val="43137"/>
                    </a:srgbClr>
                  </a:outerShdw>
                </a:effectLst>
              </a:rPr>
              <a:t>Silverlight</a:t>
            </a:r>
            <a:r>
              <a:rPr lang="hu-HU" sz="3000" b="1" dirty="0" smtClean="0">
                <a:solidFill>
                  <a:schemeClr val="bg1">
                    <a:lumMod val="95000"/>
                  </a:schemeClr>
                </a:solidFill>
                <a:effectLst>
                  <a:outerShdw blurRad="38100" dist="38100" dir="2700000" algn="tl">
                    <a:srgbClr val="000000">
                      <a:alpha val="43137"/>
                    </a:srgbClr>
                  </a:outerShdw>
                </a:effectLst>
              </a:rPr>
              <a:t> </a:t>
            </a:r>
            <a:r>
              <a:rPr lang="hu-HU" sz="3000" dirty="0" smtClean="0">
                <a:solidFill>
                  <a:schemeClr val="bg1">
                    <a:lumMod val="95000"/>
                  </a:schemeClr>
                </a:solidFill>
                <a:effectLst>
                  <a:outerShdw blurRad="38100" dist="38100" dir="2700000" algn="tl">
                    <a:srgbClr val="000000">
                      <a:alpha val="43137"/>
                    </a:srgbClr>
                  </a:outerShdw>
                </a:effectLst>
              </a:rPr>
              <a:t>–</a:t>
            </a:r>
            <a:r>
              <a:rPr lang="hu-HU" sz="3000" dirty="0" err="1" smtClean="0">
                <a:solidFill>
                  <a:schemeClr val="bg1">
                    <a:lumMod val="95000"/>
                  </a:schemeClr>
                </a:solidFill>
                <a:effectLst>
                  <a:outerShdw blurRad="38100" dist="38100" dir="2700000" algn="tl">
                    <a:srgbClr val="000000">
                      <a:alpha val="43137"/>
                    </a:srgbClr>
                  </a:outerShdw>
                </a:effectLst>
              </a:rPr>
              <a:t>ot</a:t>
            </a:r>
            <a:r>
              <a:rPr lang="hu-HU" sz="3000" dirty="0" smtClean="0">
                <a:solidFill>
                  <a:schemeClr val="bg1">
                    <a:lumMod val="95000"/>
                  </a:schemeClr>
                </a:solidFill>
                <a:effectLst>
                  <a:outerShdw blurRad="38100" dist="38100" dir="2700000" algn="tl">
                    <a:srgbClr val="000000">
                      <a:alpha val="43137"/>
                    </a:srgbClr>
                  </a:outerShdw>
                </a:effectLst>
              </a:rPr>
              <a:t> válasszuk!</a:t>
            </a:r>
          </a:p>
          <a:p>
            <a:pPr algn="just">
              <a:buNone/>
            </a:pPr>
            <a:endParaRPr lang="hu-HU" dirty="0">
              <a:solidFill>
                <a:schemeClr val="bg1">
                  <a:lumMod val="95000"/>
                </a:schemeClr>
              </a:solidFill>
            </a:endParaRPr>
          </a:p>
        </p:txBody>
      </p:sp>
      <p:pic>
        <p:nvPicPr>
          <p:cNvPr id="10" name="Kép 9" descr="iSilverlight.png"/>
          <p:cNvPicPr>
            <a:picLocks noChangeAspect="1"/>
          </p:cNvPicPr>
          <p:nvPr/>
        </p:nvPicPr>
        <p:blipFill>
          <a:blip r:embed="rId2" cstate="print"/>
          <a:stretch>
            <a:fillRect/>
          </a:stretch>
        </p:blipFill>
        <p:spPr>
          <a:xfrm>
            <a:off x="5429256" y="3857628"/>
            <a:ext cx="5081158" cy="3810868"/>
          </a:xfrm>
          <a:prstGeom prst="rect">
            <a:avLst/>
          </a:prstGeom>
          <a:effectLst/>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Új WPF XBAP alkalmazás létrehozása </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472518" cy="5072098"/>
          </a:xfrm>
        </p:spPr>
        <p:txBody>
          <a:bodyPr>
            <a:normAutofit/>
          </a:bodyPr>
          <a:lstStyle/>
          <a:p>
            <a:pPr marL="514350" indent="-514350">
              <a:buAutoNum type="arabicPeriod"/>
            </a:pPr>
            <a:r>
              <a:rPr lang="hu-HU" dirty="0" smtClean="0">
                <a:solidFill>
                  <a:schemeClr val="bg1">
                    <a:lumMod val="95000"/>
                  </a:schemeClr>
                </a:solidFill>
              </a:rPr>
              <a:t>File -&gt; New Project (</a:t>
            </a:r>
            <a:r>
              <a:rPr lang="hu-HU" dirty="0" err="1" smtClean="0">
                <a:solidFill>
                  <a:schemeClr val="bg1">
                    <a:lumMod val="95000"/>
                  </a:schemeClr>
                </a:solidFill>
              </a:rPr>
              <a:t>Ctrl</a:t>
            </a:r>
            <a:r>
              <a:rPr lang="hu-HU" dirty="0" smtClean="0">
                <a:solidFill>
                  <a:schemeClr val="bg1">
                    <a:lumMod val="95000"/>
                  </a:schemeClr>
                </a:solidFill>
              </a:rPr>
              <a:t>+Shift+N)</a:t>
            </a:r>
          </a:p>
          <a:p>
            <a:pPr marL="514350" indent="-514350">
              <a:buAutoNum type="arabicPeriod"/>
            </a:pPr>
            <a:endParaRPr lang="hu-HU" dirty="0" smtClean="0">
              <a:solidFill>
                <a:schemeClr val="bg1">
                  <a:lumMod val="95000"/>
                </a:schemeClr>
              </a:solidFill>
            </a:endParaRPr>
          </a:p>
          <a:p>
            <a:pPr marL="514350" indent="-514350">
              <a:buAutoNum type="arabicPeriod"/>
            </a:pPr>
            <a:endParaRPr lang="hu-HU" dirty="0" smtClean="0">
              <a:solidFill>
                <a:schemeClr val="bg1">
                  <a:lumMod val="95000"/>
                </a:schemeClr>
              </a:solidFill>
            </a:endParaRPr>
          </a:p>
          <a:p>
            <a:pPr marL="514350" indent="-514350">
              <a:buAutoNum type="arabicPeriod" startAt="2"/>
            </a:pPr>
            <a:r>
              <a:rPr lang="hu-HU" dirty="0" smtClean="0">
                <a:solidFill>
                  <a:schemeClr val="bg1">
                    <a:lumMod val="95000"/>
                  </a:schemeClr>
                </a:solidFill>
              </a:rPr>
              <a:t>WPF Browser </a:t>
            </a:r>
            <a:r>
              <a:rPr lang="hu-HU" dirty="0" err="1" smtClean="0">
                <a:solidFill>
                  <a:schemeClr val="bg1">
                    <a:lumMod val="95000"/>
                  </a:schemeClr>
                </a:solidFill>
              </a:rPr>
              <a:t>Application</a:t>
            </a:r>
            <a:r>
              <a:rPr lang="hu-HU" dirty="0" smtClean="0">
                <a:solidFill>
                  <a:schemeClr val="bg1">
                    <a:lumMod val="95000"/>
                  </a:schemeClr>
                </a:solidFill>
              </a:rPr>
              <a:t> </a:t>
            </a:r>
            <a:r>
              <a:rPr lang="hu-HU" dirty="0" err="1" smtClean="0">
                <a:solidFill>
                  <a:schemeClr val="bg1">
                    <a:lumMod val="95000"/>
                  </a:schemeClr>
                </a:solidFill>
              </a:rPr>
              <a:t>template</a:t>
            </a:r>
            <a:r>
              <a:rPr lang="hu-HU" dirty="0" smtClean="0">
                <a:solidFill>
                  <a:schemeClr val="bg1">
                    <a:lumMod val="95000"/>
                  </a:schemeClr>
                </a:solidFill>
              </a:rPr>
              <a:t> kiválasztása</a:t>
            </a:r>
          </a:p>
          <a:p>
            <a:pPr marL="514350" indent="-514350">
              <a:buNone/>
            </a:pPr>
            <a:endParaRPr lang="hu-HU" dirty="0">
              <a:solidFill>
                <a:schemeClr val="bg1">
                  <a:lumMod val="95000"/>
                </a:schemeClr>
              </a:solidFill>
            </a:endParaRPr>
          </a:p>
        </p:txBody>
      </p:sp>
      <p:pic>
        <p:nvPicPr>
          <p:cNvPr id="2051" name="Picture 3"/>
          <p:cNvPicPr>
            <a:picLocks noChangeAspect="1" noChangeArrowheads="1"/>
          </p:cNvPicPr>
          <p:nvPr/>
        </p:nvPicPr>
        <p:blipFill>
          <a:blip r:embed="rId2" cstate="print"/>
          <a:srcRect/>
          <a:stretch>
            <a:fillRect/>
          </a:stretch>
        </p:blipFill>
        <p:spPr bwMode="auto">
          <a:xfrm>
            <a:off x="928662" y="1285860"/>
            <a:ext cx="4305300" cy="685800"/>
          </a:xfrm>
          <a:prstGeom prst="roundRect">
            <a:avLst/>
          </a:prstGeom>
          <a:noFill/>
          <a:ln w="9525">
            <a:noFill/>
            <a:miter lim="800000"/>
            <a:headEnd/>
            <a:tailEnd/>
          </a:ln>
        </p:spPr>
      </p:pic>
      <p:pic>
        <p:nvPicPr>
          <p:cNvPr id="1026" name="Picture 2"/>
          <p:cNvPicPr>
            <a:picLocks noChangeAspect="1" noChangeArrowheads="1"/>
          </p:cNvPicPr>
          <p:nvPr/>
        </p:nvPicPr>
        <p:blipFill>
          <a:blip r:embed="rId3" cstate="print"/>
          <a:srcRect/>
          <a:stretch>
            <a:fillRect/>
          </a:stretch>
        </p:blipFill>
        <p:spPr bwMode="auto">
          <a:xfrm>
            <a:off x="3500430" y="3000372"/>
            <a:ext cx="5043496" cy="3588159"/>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2"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hu-HU" sz="6600" b="1" i="1" u="none" strike="noStrike" kern="1200" cap="none" spc="50" normalizeH="0" baseline="0" noProof="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rPr>
              <a:t>demo</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rtalom helye 2"/>
          <p:cNvSpPr txBox="1">
            <a:spLocks/>
          </p:cNvSpPr>
          <p:nvPr/>
        </p:nvSpPr>
        <p:spPr>
          <a:xfrm>
            <a:off x="500034" y="785794"/>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baseline="0" noProof="0" dirty="0" err="1" smtClean="0">
                <a:ln>
                  <a:noFill/>
                </a:ln>
                <a:solidFill>
                  <a:schemeClr val="bg1"/>
                </a:solidFill>
                <a:effectLst/>
                <a:uLnTx/>
                <a:uFillTx/>
                <a:latin typeface="+mn-lt"/>
                <a:ea typeface="+mn-ea"/>
                <a:cs typeface="+mn-cs"/>
              </a:rPr>
              <a:t>WPF-es</a:t>
            </a:r>
            <a:r>
              <a:rPr kumimoji="0" lang="hu-HU" sz="3200" b="0" i="0" u="none" strike="noStrike" kern="1200" cap="none" spc="0" normalizeH="0" baseline="0" noProof="0" dirty="0" smtClean="0">
                <a:ln>
                  <a:noFill/>
                </a:ln>
                <a:solidFill>
                  <a:schemeClr val="bg1"/>
                </a:solidFill>
                <a:effectLst/>
                <a:uLnTx/>
                <a:uFillTx/>
                <a:latin typeface="+mn-lt"/>
                <a:ea typeface="+mn-ea"/>
                <a:cs typeface="+mn-cs"/>
              </a:rPr>
              <a:t> alkalmazás</a:t>
            </a:r>
            <a:r>
              <a:rPr kumimoji="0" lang="hu-HU" sz="3200" b="0" i="0" u="none" strike="noStrike" kern="1200" cap="none" spc="0" normalizeH="0" noProof="0" dirty="0" smtClean="0">
                <a:ln>
                  <a:noFill/>
                </a:ln>
                <a:solidFill>
                  <a:schemeClr val="bg1"/>
                </a:solidFill>
                <a:effectLst/>
                <a:uLnTx/>
                <a:uFillTx/>
                <a:latin typeface="+mn-lt"/>
                <a:ea typeface="+mn-ea"/>
                <a:cs typeface="+mn-cs"/>
              </a:rPr>
              <a:t> típusok</a:t>
            </a: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lang="hu-HU" sz="3200" baseline="0" dirty="0" err="1" smtClean="0">
                <a:solidFill>
                  <a:schemeClr val="bg1"/>
                </a:solidFill>
              </a:rPr>
              <a:t>Page</a:t>
            </a:r>
            <a:r>
              <a:rPr lang="hu-HU" sz="3200" dirty="0" err="1" smtClean="0">
                <a:solidFill>
                  <a:schemeClr val="bg1"/>
                </a:solidFill>
              </a:rPr>
              <a:t>-based</a:t>
            </a:r>
            <a:r>
              <a:rPr lang="hu-HU" sz="3200" dirty="0" smtClean="0">
                <a:solidFill>
                  <a:schemeClr val="bg1"/>
                </a:solidFill>
              </a:rPr>
              <a:t> navigáció</a:t>
            </a: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baseline="0" noProof="0" dirty="0" smtClean="0">
                <a:ln>
                  <a:noFill/>
                </a:ln>
                <a:solidFill>
                  <a:schemeClr val="bg1"/>
                </a:solidFill>
                <a:effectLst/>
                <a:uLnTx/>
                <a:uFillTx/>
                <a:latin typeface="+mn-lt"/>
                <a:ea typeface="+mn-ea"/>
                <a:cs typeface="+mn-cs"/>
              </a:rPr>
              <a:t>WPF</a:t>
            </a:r>
            <a:r>
              <a:rPr kumimoji="0" lang="hu-HU" sz="3200" b="0" i="0" u="none" strike="noStrike" kern="1200" cap="none" spc="0" normalizeH="0" noProof="0" dirty="0" smtClean="0">
                <a:ln>
                  <a:noFill/>
                </a:ln>
                <a:solidFill>
                  <a:schemeClr val="bg1"/>
                </a:solidFill>
                <a:effectLst/>
                <a:uLnTx/>
                <a:uFillTx/>
                <a:latin typeface="+mn-lt"/>
                <a:ea typeface="+mn-ea"/>
                <a:cs typeface="+mn-cs"/>
              </a:rPr>
              <a:t> és a szálkezelés</a:t>
            </a: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5" name="Aktuális sáv"/>
          <p:cNvSpPr/>
          <p:nvPr/>
        </p:nvSpPr>
        <p:spPr>
          <a:xfrm>
            <a:off x="121550" y="1785926"/>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
        <p:nvSpPr>
          <p:cNvPr id="7" name="Szövegdoboz 6"/>
          <p:cNvSpPr txBox="1"/>
          <p:nvPr/>
        </p:nvSpPr>
        <p:spPr>
          <a:xfrm>
            <a:off x="0" y="0"/>
            <a:ext cx="9144000" cy="400110"/>
          </a:xfrm>
          <a:prstGeom prst="rect">
            <a:avLst/>
          </a:prstGeom>
          <a:noFill/>
        </p:spPr>
        <p:txBody>
          <a:bodyPr wrap="square" rtlCol="0">
            <a:spAutoFit/>
          </a:bodyPr>
          <a:lstStyle/>
          <a:p>
            <a:pPr>
              <a:spcBef>
                <a:spcPct val="20000"/>
              </a:spcBef>
            </a:pPr>
            <a:r>
              <a:rPr lang="hu-HU" sz="2000" dirty="0" smtClean="0">
                <a:solidFill>
                  <a:schemeClr val="bg2">
                    <a:lumMod val="90000"/>
                  </a:schemeClr>
                </a:solidFill>
                <a:latin typeface="Segoe" pitchFamily="34" charset="0"/>
              </a:rPr>
              <a:t>Tematika</a:t>
            </a:r>
          </a:p>
        </p:txBody>
      </p:sp>
      <p:pic>
        <p:nvPicPr>
          <p:cNvPr id="9" name="Picture 10" descr="title-slide-lines_BIG.png"/>
          <p:cNvPicPr>
            <a:picLocks noChangeAspect="1"/>
          </p:cNvPicPr>
          <p:nvPr/>
        </p:nvPicPr>
        <p:blipFill>
          <a:blip r:embed="rId2" cstate="print">
            <a:duotone>
              <a:schemeClr val="bg2">
                <a:shade val="45000"/>
                <a:satMod val="135000"/>
              </a:schemeClr>
              <a:prstClr val="white"/>
            </a:duotone>
          </a:blip>
          <a:srcRect/>
          <a:stretch>
            <a:fillRect/>
          </a:stretch>
        </p:blipFill>
        <p:spPr bwMode="auto">
          <a:xfrm>
            <a:off x="5875338" y="4476750"/>
            <a:ext cx="3268662" cy="23812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WPF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Page-based</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Navigation</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072098"/>
          </a:xfrm>
        </p:spPr>
        <p:txBody>
          <a:bodyPr>
            <a:normAutofit/>
          </a:bodyPr>
          <a:lstStyle/>
          <a:p>
            <a:pPr marL="914400" lvl="1" indent="-514350" algn="just">
              <a:buNone/>
            </a:pPr>
            <a:r>
              <a:rPr lang="hu-HU" dirty="0" smtClean="0">
                <a:solidFill>
                  <a:schemeClr val="bg1">
                    <a:lumMod val="95000"/>
                  </a:schemeClr>
                </a:solidFill>
              </a:rPr>
              <a:t>Navigáció vezérelt alkalmazás. </a:t>
            </a:r>
          </a:p>
          <a:p>
            <a:pPr marL="914400" lvl="1" indent="-514350" algn="just">
              <a:buNone/>
            </a:pPr>
            <a:r>
              <a:rPr lang="hu-HU" dirty="0" smtClean="0">
                <a:solidFill>
                  <a:schemeClr val="bg1">
                    <a:lumMod val="95000"/>
                  </a:schemeClr>
                </a:solidFill>
              </a:rPr>
              <a:t>Az alkalmazás különböző állapotait, oldalakra </a:t>
            </a:r>
          </a:p>
          <a:p>
            <a:pPr marL="914400" lvl="1" indent="-514350" algn="just">
              <a:buNone/>
            </a:pPr>
            <a:r>
              <a:rPr lang="hu-HU" sz="2000" i="1" dirty="0" smtClean="0">
                <a:solidFill>
                  <a:schemeClr val="bg1">
                    <a:lumMod val="95000"/>
                  </a:schemeClr>
                </a:solidFill>
              </a:rPr>
              <a:t>(</a:t>
            </a:r>
            <a:r>
              <a:rPr lang="hu-HU" sz="2000" i="1" dirty="0" err="1" smtClean="0">
                <a:solidFill>
                  <a:schemeClr val="bg1">
                    <a:lumMod val="95000"/>
                  </a:schemeClr>
                </a:solidFill>
              </a:rPr>
              <a:t>page-ekre</a:t>
            </a:r>
            <a:r>
              <a:rPr lang="hu-HU" sz="2000" i="1" dirty="0" smtClean="0">
                <a:solidFill>
                  <a:schemeClr val="bg1">
                    <a:lumMod val="95000"/>
                  </a:schemeClr>
                </a:solidFill>
              </a:rPr>
              <a:t>) </a:t>
            </a:r>
            <a:r>
              <a:rPr lang="hu-HU" dirty="0" smtClean="0">
                <a:solidFill>
                  <a:schemeClr val="bg1">
                    <a:lumMod val="95000"/>
                  </a:schemeClr>
                </a:solidFill>
              </a:rPr>
              <a:t>bontjuk. </a:t>
            </a:r>
            <a:r>
              <a:rPr lang="hu-HU" sz="2000" i="1" dirty="0" smtClean="0">
                <a:solidFill>
                  <a:schemeClr val="bg1">
                    <a:lumMod val="95000"/>
                  </a:schemeClr>
                </a:solidFill>
              </a:rPr>
              <a:t>(HTML világhoz, hasonló koncepció)</a:t>
            </a:r>
            <a:endParaRPr lang="hu-HU" i="1" dirty="0" smtClean="0">
              <a:solidFill>
                <a:schemeClr val="bg1">
                  <a:lumMod val="95000"/>
                </a:schemeClr>
              </a:solidFill>
            </a:endParaRPr>
          </a:p>
          <a:p>
            <a:pPr marL="914400" lvl="1" indent="-514350" algn="just">
              <a:buNone/>
            </a:pPr>
            <a:r>
              <a:rPr lang="hu-HU" dirty="0" smtClean="0">
                <a:solidFill>
                  <a:schemeClr val="bg1">
                    <a:lumMod val="95000"/>
                  </a:schemeClr>
                </a:solidFill>
              </a:rPr>
              <a:t>Ezt a modellt, inkább csak szekvenciális feladatok végrehajtásánál használjuk.</a:t>
            </a:r>
          </a:p>
          <a:p>
            <a:pPr marL="914400" lvl="1" indent="-514350" algn="just">
              <a:buNone/>
            </a:pPr>
            <a:r>
              <a:rPr lang="hu-HU" dirty="0" smtClean="0">
                <a:solidFill>
                  <a:schemeClr val="bg1">
                    <a:lumMod val="95000"/>
                  </a:schemeClr>
                </a:solidFill>
              </a:rPr>
              <a:t>(PL.: varázslók készítése, shoping </a:t>
            </a:r>
            <a:r>
              <a:rPr lang="hu-HU" dirty="0" err="1" smtClean="0">
                <a:solidFill>
                  <a:schemeClr val="bg1">
                    <a:lumMod val="95000"/>
                  </a:schemeClr>
                </a:solidFill>
              </a:rPr>
              <a:t>cart</a:t>
            </a:r>
            <a:r>
              <a:rPr lang="hu-HU" dirty="0" smtClean="0">
                <a:solidFill>
                  <a:schemeClr val="bg1">
                    <a:lumMod val="95000"/>
                  </a:schemeClr>
                </a:solidFill>
              </a:rPr>
              <a:t> stb.)</a:t>
            </a:r>
          </a:p>
          <a:p>
            <a:pPr marL="914400" lvl="1" indent="-514350" algn="just">
              <a:buNone/>
            </a:pPr>
            <a:endParaRPr lang="hu-HU" dirty="0" smtClean="0">
              <a:solidFill>
                <a:schemeClr val="bg1">
                  <a:lumMod val="95000"/>
                </a:schemeClr>
              </a:solidFill>
            </a:endParaRPr>
          </a:p>
          <a:p>
            <a:pPr marL="514350" indent="-514350" algn="just">
              <a:buNone/>
            </a:pPr>
            <a:r>
              <a:rPr lang="hu-HU" dirty="0" smtClean="0">
                <a:solidFill>
                  <a:schemeClr val="bg1">
                    <a:lumMod val="95000"/>
                  </a:schemeClr>
                </a:solidFill>
              </a:rPr>
              <a:t>	</a:t>
            </a:r>
            <a:r>
              <a:rPr lang="hu-HU" sz="2800" dirty="0" smtClean="0">
                <a:solidFill>
                  <a:schemeClr val="bg1">
                    <a:lumMod val="95000"/>
                  </a:schemeClr>
                </a:solidFill>
              </a:rPr>
              <a:t>Lehetőségünk van arra, hogy a </a:t>
            </a:r>
            <a:r>
              <a:rPr lang="hu-HU" sz="2800" dirty="0" err="1" smtClean="0">
                <a:solidFill>
                  <a:schemeClr val="bg1">
                    <a:lumMod val="95000"/>
                  </a:schemeClr>
                </a:solidFill>
              </a:rPr>
              <a:t>page</a:t>
            </a:r>
            <a:r>
              <a:rPr lang="hu-HU" sz="2800" dirty="0" smtClean="0">
                <a:solidFill>
                  <a:schemeClr val="bg1">
                    <a:lumMod val="95000"/>
                  </a:schemeClr>
                </a:solidFill>
              </a:rPr>
              <a:t> </a:t>
            </a:r>
            <a:r>
              <a:rPr lang="hu-HU" sz="2800" dirty="0" err="1" smtClean="0">
                <a:solidFill>
                  <a:schemeClr val="bg1">
                    <a:lumMod val="95000"/>
                  </a:schemeClr>
                </a:solidFill>
              </a:rPr>
              <a:t>-eket</a:t>
            </a:r>
            <a:r>
              <a:rPr lang="hu-HU" sz="2800" dirty="0" smtClean="0">
                <a:solidFill>
                  <a:schemeClr val="bg1">
                    <a:lumMod val="95000"/>
                  </a:schemeClr>
                </a:solidFill>
              </a:rPr>
              <a:t> </a:t>
            </a:r>
            <a:r>
              <a:rPr lang="hu-HU" sz="2800" dirty="0" err="1" smtClean="0">
                <a:solidFill>
                  <a:schemeClr val="bg1">
                    <a:lumMod val="95000"/>
                  </a:schemeClr>
                </a:solidFill>
              </a:rPr>
              <a:t>a</a:t>
            </a:r>
            <a:r>
              <a:rPr lang="hu-HU" sz="2800" dirty="0" smtClean="0">
                <a:solidFill>
                  <a:schemeClr val="bg1">
                    <a:lumMod val="95000"/>
                  </a:schemeClr>
                </a:solidFill>
              </a:rPr>
              <a:t> </a:t>
            </a:r>
            <a:r>
              <a:rPr lang="hu-HU" sz="2800" dirty="0" err="1" smtClean="0">
                <a:solidFill>
                  <a:schemeClr val="bg1">
                    <a:lumMod val="95000"/>
                  </a:schemeClr>
                </a:solidFill>
              </a:rPr>
              <a:t>Window</a:t>
            </a:r>
            <a:r>
              <a:rPr lang="hu-HU" sz="2800" dirty="0" smtClean="0">
                <a:solidFill>
                  <a:schemeClr val="bg1">
                    <a:lumMod val="95000"/>
                  </a:schemeClr>
                </a:solidFill>
              </a:rPr>
              <a:t> alkalmazásunkban is felhasználjuk. Erre a speciális feladatra a </a:t>
            </a:r>
            <a:r>
              <a:rPr lang="hu-HU" sz="2800" dirty="0" err="1" smtClean="0">
                <a:solidFill>
                  <a:schemeClr val="bg1">
                    <a:lumMod val="95000"/>
                  </a:schemeClr>
                </a:solidFill>
              </a:rPr>
              <a:t>Frame</a:t>
            </a:r>
            <a:r>
              <a:rPr lang="hu-HU" sz="2800" dirty="0" smtClean="0">
                <a:solidFill>
                  <a:schemeClr val="bg1">
                    <a:lumMod val="95000"/>
                  </a:schemeClr>
                </a:solidFill>
              </a:rPr>
              <a:t> </a:t>
            </a:r>
            <a:r>
              <a:rPr lang="hu-HU" sz="2800" dirty="0" err="1" smtClean="0">
                <a:solidFill>
                  <a:schemeClr val="bg1">
                    <a:lumMod val="95000"/>
                  </a:schemeClr>
                </a:solidFill>
              </a:rPr>
              <a:t>elementet</a:t>
            </a:r>
            <a:r>
              <a:rPr lang="hu-HU" sz="2800" dirty="0" smtClean="0">
                <a:solidFill>
                  <a:schemeClr val="bg1">
                    <a:lumMod val="95000"/>
                  </a:schemeClr>
                </a:solidFill>
              </a:rPr>
              <a:t> használjuk.</a:t>
            </a:r>
            <a:endParaRPr lang="hu-HU" dirty="0">
              <a:solidFill>
                <a:schemeClr val="bg1">
                  <a:lumMod val="95000"/>
                </a:schemeClr>
              </a:solidFill>
            </a:endParaRPr>
          </a:p>
        </p:txBody>
      </p:sp>
      <p:sp>
        <p:nvSpPr>
          <p:cNvPr id="5" name="Szövegdoboz 4"/>
          <p:cNvSpPr txBox="1"/>
          <p:nvPr/>
        </p:nvSpPr>
        <p:spPr>
          <a:xfrm>
            <a:off x="1071538" y="5500702"/>
            <a:ext cx="7500990"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fr-FR" sz="1400" dirty="0" smtClean="0">
                <a:solidFill>
                  <a:srgbClr val="A31515"/>
                </a:solidFill>
              </a:rPr>
              <a:t> </a:t>
            </a:r>
            <a:r>
              <a:rPr lang="fr-FR" sz="1400" dirty="0" smtClean="0">
                <a:solidFill>
                  <a:srgbClr val="0000FF"/>
                </a:solidFill>
              </a:rPr>
              <a:t>&lt;</a:t>
            </a:r>
            <a:r>
              <a:rPr lang="fr-FR" sz="1400" dirty="0" smtClean="0">
                <a:solidFill>
                  <a:srgbClr val="A31515"/>
                </a:solidFill>
              </a:rPr>
              <a:t>Frame</a:t>
            </a:r>
            <a:r>
              <a:rPr lang="fr-FR" sz="1400" dirty="0" smtClean="0">
                <a:solidFill>
                  <a:srgbClr val="FF0000"/>
                </a:solidFill>
              </a:rPr>
              <a:t> </a:t>
            </a:r>
            <a:r>
              <a:rPr lang="fr-FR" sz="1400" dirty="0" err="1" smtClean="0">
                <a:solidFill>
                  <a:srgbClr val="FF0000"/>
                </a:solidFill>
              </a:rPr>
              <a:t>Margin</a:t>
            </a:r>
            <a:r>
              <a:rPr lang="fr-FR" sz="1400" dirty="0" smtClean="0">
                <a:solidFill>
                  <a:srgbClr val="0000FF"/>
                </a:solidFill>
              </a:rPr>
              <a:t>="66,98,12,64"</a:t>
            </a:r>
            <a:r>
              <a:rPr lang="fr-FR" sz="1400" dirty="0" smtClean="0">
                <a:solidFill>
                  <a:srgbClr val="FF0000"/>
                </a:solidFill>
              </a:rPr>
              <a:t> Name</a:t>
            </a:r>
            <a:r>
              <a:rPr lang="fr-FR" sz="1400" dirty="0" smtClean="0">
                <a:solidFill>
                  <a:srgbClr val="0000FF"/>
                </a:solidFill>
              </a:rPr>
              <a:t>="frame1"</a:t>
            </a:r>
            <a:r>
              <a:rPr lang="fr-FR" sz="1400" dirty="0" smtClean="0">
                <a:solidFill>
                  <a:srgbClr val="FF0000"/>
                </a:solidFill>
              </a:rPr>
              <a:t> Source</a:t>
            </a:r>
            <a:r>
              <a:rPr lang="fr-FR" sz="1400" dirty="0" smtClean="0">
                <a:solidFill>
                  <a:srgbClr val="0000FF"/>
                </a:solidFill>
              </a:rPr>
              <a:t>="Page1.</a:t>
            </a:r>
            <a:r>
              <a:rPr lang="fr-FR" sz="1400" dirty="0" err="1" smtClean="0">
                <a:solidFill>
                  <a:srgbClr val="0000FF"/>
                </a:solidFill>
              </a:rPr>
              <a:t>xaml</a:t>
            </a:r>
            <a:r>
              <a:rPr lang="fr-FR" sz="1400" dirty="0" smtClean="0">
                <a:solidFill>
                  <a:srgbClr val="0000FF"/>
                </a:solidFill>
              </a:rPr>
              <a:t>"/&gt;</a:t>
            </a:r>
            <a:endParaRPr lang="hu-HU" sz="1400" dirty="0" smtClean="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2000"/>
                                        <p:tgtEl>
                                          <p:spTgt spid="3">
                                            <p:txEl>
                                              <p:pRg st="6" end="6"/>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Hyperlinks</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857916"/>
          </a:xfrm>
        </p:spPr>
        <p:txBody>
          <a:bodyPr>
            <a:normAutofit lnSpcReduction="10000"/>
          </a:bodyPr>
          <a:lstStyle/>
          <a:p>
            <a:pPr marL="514350" indent="-514350" algn="just">
              <a:buNone/>
            </a:pPr>
            <a:r>
              <a:rPr lang="hu-HU" dirty="0" smtClean="0">
                <a:solidFill>
                  <a:schemeClr val="bg1">
                    <a:lumMod val="95000"/>
                  </a:schemeClr>
                </a:solidFill>
              </a:rPr>
              <a:t>	Mivel oldalakra bontjuk az alkalmazást, ezért az oldalak között hivatkozhatunk a többi oldalra is.</a:t>
            </a:r>
          </a:p>
          <a:p>
            <a:pPr marL="514350" indent="-514350">
              <a:buNone/>
            </a:pPr>
            <a:endParaRPr lang="hu-HU" dirty="0" smtClean="0">
              <a:solidFill>
                <a:schemeClr val="bg1">
                  <a:lumMod val="95000"/>
                </a:schemeClr>
              </a:solidFill>
            </a:endParaRPr>
          </a:p>
          <a:p>
            <a:pPr marL="514350" indent="-514350" algn="just">
              <a:buNone/>
            </a:pPr>
            <a:r>
              <a:rPr lang="hu-HU" dirty="0" smtClean="0">
                <a:solidFill>
                  <a:schemeClr val="bg1">
                    <a:lumMod val="95000"/>
                  </a:schemeClr>
                </a:solidFill>
              </a:rPr>
              <a:t>	Akár Web oldalakra is.</a:t>
            </a:r>
          </a:p>
          <a:p>
            <a:pPr marL="514350" indent="-514350">
              <a:buNone/>
            </a:pPr>
            <a:endParaRPr lang="hu-HU" dirty="0" smtClean="0">
              <a:solidFill>
                <a:schemeClr val="bg1">
                  <a:lumMod val="95000"/>
                </a:schemeClr>
              </a:solidFill>
            </a:endParaRPr>
          </a:p>
          <a:p>
            <a:pPr marL="514350" indent="-514350">
              <a:buNone/>
            </a:pPr>
            <a:r>
              <a:rPr lang="hu-HU" dirty="0" smtClean="0">
                <a:solidFill>
                  <a:schemeClr val="bg1">
                    <a:lumMod val="95000"/>
                  </a:schemeClr>
                </a:solidFill>
              </a:rPr>
              <a:t>	A navigációs keret </a:t>
            </a:r>
            <a:br>
              <a:rPr lang="hu-HU" dirty="0" smtClean="0">
                <a:solidFill>
                  <a:schemeClr val="bg1">
                    <a:lumMod val="95000"/>
                  </a:schemeClr>
                </a:solidFill>
              </a:rPr>
            </a:br>
            <a:r>
              <a:rPr lang="hu-HU" dirty="0" smtClean="0">
                <a:solidFill>
                  <a:schemeClr val="bg1">
                    <a:lumMod val="95000"/>
                  </a:schemeClr>
                </a:solidFill>
              </a:rPr>
              <a:t>biztosítja számunkra </a:t>
            </a:r>
            <a:br>
              <a:rPr lang="hu-HU" dirty="0" smtClean="0">
                <a:solidFill>
                  <a:schemeClr val="bg1">
                    <a:lumMod val="95000"/>
                  </a:schemeClr>
                </a:solidFill>
              </a:rPr>
            </a:br>
            <a:r>
              <a:rPr lang="hu-HU" dirty="0" smtClean="0">
                <a:solidFill>
                  <a:schemeClr val="bg1">
                    <a:lumMod val="95000"/>
                  </a:schemeClr>
                </a:solidFill>
              </a:rPr>
              <a:t>az oldalak közötti </a:t>
            </a:r>
            <a:br>
              <a:rPr lang="hu-HU" dirty="0" smtClean="0">
                <a:solidFill>
                  <a:schemeClr val="bg1">
                    <a:lumMod val="95000"/>
                  </a:schemeClr>
                </a:solidFill>
              </a:rPr>
            </a:br>
            <a:r>
              <a:rPr lang="hu-HU" dirty="0" smtClean="0">
                <a:solidFill>
                  <a:schemeClr val="bg1">
                    <a:lumMod val="95000"/>
                  </a:schemeClr>
                </a:solidFill>
              </a:rPr>
              <a:t>automatikus</a:t>
            </a:r>
            <a:br>
              <a:rPr lang="hu-HU" dirty="0" smtClean="0">
                <a:solidFill>
                  <a:schemeClr val="bg1">
                    <a:lumMod val="95000"/>
                  </a:schemeClr>
                </a:solidFill>
              </a:rPr>
            </a:br>
            <a:r>
              <a:rPr lang="hu-HU" dirty="0" smtClean="0">
                <a:solidFill>
                  <a:schemeClr val="bg1">
                    <a:lumMod val="95000"/>
                  </a:schemeClr>
                </a:solidFill>
              </a:rPr>
              <a:t>előre is hátramenetelt. </a:t>
            </a:r>
            <a:br>
              <a:rPr lang="hu-HU" dirty="0" smtClean="0">
                <a:solidFill>
                  <a:schemeClr val="bg1">
                    <a:lumMod val="95000"/>
                  </a:schemeClr>
                </a:solidFill>
              </a:rPr>
            </a:br>
            <a:r>
              <a:rPr lang="hu-HU" dirty="0" smtClean="0">
                <a:solidFill>
                  <a:schemeClr val="bg1">
                    <a:lumMod val="95000"/>
                  </a:schemeClr>
                </a:solidFill>
              </a:rPr>
              <a:t>(Back, </a:t>
            </a:r>
            <a:r>
              <a:rPr lang="hu-HU" dirty="0" err="1" smtClean="0">
                <a:solidFill>
                  <a:schemeClr val="bg1">
                    <a:lumMod val="95000"/>
                  </a:schemeClr>
                </a:solidFill>
              </a:rPr>
              <a:t>Forward</a:t>
            </a:r>
            <a:r>
              <a:rPr lang="hu-HU" dirty="0" smtClean="0">
                <a:solidFill>
                  <a:schemeClr val="bg1">
                    <a:lumMod val="95000"/>
                  </a:schemeClr>
                </a:solidFill>
              </a:rPr>
              <a:t> gomb)</a:t>
            </a:r>
          </a:p>
          <a:p>
            <a:pPr marL="514350" indent="-514350">
              <a:buNone/>
            </a:pPr>
            <a:endParaRPr lang="hu-HU" dirty="0">
              <a:solidFill>
                <a:schemeClr val="bg1">
                  <a:lumMod val="95000"/>
                </a:schemeClr>
              </a:solidFill>
            </a:endParaRPr>
          </a:p>
        </p:txBody>
      </p:sp>
      <p:sp>
        <p:nvSpPr>
          <p:cNvPr id="6" name="Szövegdoboz 5"/>
          <p:cNvSpPr txBox="1"/>
          <p:nvPr/>
        </p:nvSpPr>
        <p:spPr>
          <a:xfrm>
            <a:off x="1071538" y="2071678"/>
            <a:ext cx="7286676"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0000FF"/>
                </a:solidFill>
              </a:rPr>
              <a:t>&lt;</a:t>
            </a:r>
            <a:r>
              <a:rPr lang="en-US" sz="1400" dirty="0" err="1" smtClean="0">
                <a:solidFill>
                  <a:srgbClr val="A31515"/>
                </a:solidFill>
              </a:rPr>
              <a:t>TextBlock</a:t>
            </a:r>
            <a:r>
              <a:rPr lang="en-US" sz="1400" dirty="0" smtClean="0">
                <a:solidFill>
                  <a:srgbClr val="0000FF"/>
                </a:solidFill>
              </a:rPr>
              <a:t>&gt;</a:t>
            </a:r>
            <a:r>
              <a:rPr lang="en-US" sz="1400" dirty="0" smtClean="0">
                <a:solidFill>
                  <a:srgbClr val="A31515"/>
                </a:solidFill>
              </a:rPr>
              <a:t>This is a </a:t>
            </a:r>
            <a:r>
              <a:rPr lang="en-US" sz="1400" dirty="0" smtClean="0">
                <a:solidFill>
                  <a:srgbClr val="0000FF"/>
                </a:solidFill>
              </a:rPr>
              <a:t>&lt;</a:t>
            </a:r>
            <a:r>
              <a:rPr lang="en-US" sz="1400" dirty="0" smtClean="0">
                <a:solidFill>
                  <a:srgbClr val="A31515"/>
                </a:solidFill>
              </a:rPr>
              <a:t>Hyperlink</a:t>
            </a:r>
            <a:r>
              <a:rPr lang="en-US" sz="1400" dirty="0" smtClean="0">
                <a:solidFill>
                  <a:srgbClr val="FF0000"/>
                </a:solidFill>
              </a:rPr>
              <a:t> </a:t>
            </a:r>
            <a:r>
              <a:rPr lang="en-US" sz="1400" dirty="0" err="1" smtClean="0">
                <a:solidFill>
                  <a:srgbClr val="FF0000"/>
                </a:solidFill>
              </a:rPr>
              <a:t>NavigateUri</a:t>
            </a:r>
            <a:r>
              <a:rPr lang="en-US" sz="1400" dirty="0" smtClean="0">
                <a:solidFill>
                  <a:srgbClr val="0000FF"/>
                </a:solidFill>
              </a:rPr>
              <a:t>="Page2.xaml"&gt;</a:t>
            </a:r>
            <a:r>
              <a:rPr lang="en-US" sz="1400" dirty="0" smtClean="0">
                <a:solidFill>
                  <a:srgbClr val="A31515"/>
                </a:solidFill>
              </a:rPr>
              <a:t>Link</a:t>
            </a:r>
            <a:r>
              <a:rPr lang="en-US" sz="1400" dirty="0" smtClean="0">
                <a:solidFill>
                  <a:srgbClr val="0000FF"/>
                </a:solidFill>
              </a:rPr>
              <a:t>&lt;/</a:t>
            </a:r>
            <a:r>
              <a:rPr lang="en-US" sz="1400" dirty="0" smtClean="0">
                <a:solidFill>
                  <a:srgbClr val="A31515"/>
                </a:solidFill>
              </a:rPr>
              <a:t>Hyperlink</a:t>
            </a:r>
            <a:r>
              <a:rPr lang="en-US" sz="1400" dirty="0" smtClean="0">
                <a:solidFill>
                  <a:srgbClr val="0000FF"/>
                </a:solidFill>
              </a:rPr>
              <a:t>&gt;&lt;/</a:t>
            </a:r>
            <a:r>
              <a:rPr lang="en-US" sz="1400" dirty="0" err="1" smtClean="0">
                <a:solidFill>
                  <a:srgbClr val="A31515"/>
                </a:solidFill>
              </a:rPr>
              <a:t>TextBlock</a:t>
            </a:r>
            <a:r>
              <a:rPr lang="en-US" sz="1400" dirty="0" smtClean="0">
                <a:solidFill>
                  <a:srgbClr val="0000FF"/>
                </a:solidFill>
              </a:rPr>
              <a:t>&gt;</a:t>
            </a:r>
            <a:endParaRPr lang="hu-HU" sz="1400" dirty="0" smtClean="0">
              <a:solidFill>
                <a:srgbClr val="0000FF"/>
              </a:solidFill>
            </a:endParaRPr>
          </a:p>
        </p:txBody>
      </p:sp>
      <p:sp>
        <p:nvSpPr>
          <p:cNvPr id="5" name="Szövegdoboz 4"/>
          <p:cNvSpPr txBox="1"/>
          <p:nvPr/>
        </p:nvSpPr>
        <p:spPr>
          <a:xfrm>
            <a:off x="1000100" y="3000372"/>
            <a:ext cx="8001024"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0000FF"/>
                </a:solidFill>
              </a:rPr>
              <a:t>&lt;</a:t>
            </a:r>
            <a:r>
              <a:rPr lang="en-US" sz="1400" dirty="0" err="1" smtClean="0">
                <a:solidFill>
                  <a:srgbClr val="A31515"/>
                </a:solidFill>
              </a:rPr>
              <a:t>TextBlock</a:t>
            </a:r>
            <a:r>
              <a:rPr lang="en-US" sz="1400" dirty="0" smtClean="0">
                <a:solidFill>
                  <a:srgbClr val="0000FF"/>
                </a:solidFill>
              </a:rPr>
              <a:t>&gt;</a:t>
            </a:r>
            <a:r>
              <a:rPr lang="en-US" sz="1400" dirty="0" smtClean="0">
                <a:solidFill>
                  <a:srgbClr val="A31515"/>
                </a:solidFill>
              </a:rPr>
              <a:t>This is a </a:t>
            </a:r>
            <a:r>
              <a:rPr lang="en-US" sz="1400" dirty="0" smtClean="0">
                <a:solidFill>
                  <a:srgbClr val="0000FF"/>
                </a:solidFill>
              </a:rPr>
              <a:t>&lt;</a:t>
            </a:r>
            <a:r>
              <a:rPr lang="en-US" sz="1400" dirty="0" smtClean="0">
                <a:solidFill>
                  <a:srgbClr val="A31515"/>
                </a:solidFill>
              </a:rPr>
              <a:t>Hyperlink</a:t>
            </a:r>
            <a:r>
              <a:rPr lang="en-US" sz="1400" dirty="0" smtClean="0">
                <a:solidFill>
                  <a:srgbClr val="FF0000"/>
                </a:solidFill>
              </a:rPr>
              <a:t> </a:t>
            </a:r>
            <a:r>
              <a:rPr lang="en-US" sz="1400" dirty="0" err="1" smtClean="0">
                <a:solidFill>
                  <a:srgbClr val="FF0000"/>
                </a:solidFill>
              </a:rPr>
              <a:t>NavigateUri</a:t>
            </a:r>
            <a:r>
              <a:rPr lang="en-US" sz="1400" dirty="0" smtClean="0">
                <a:solidFill>
                  <a:srgbClr val="0000FF"/>
                </a:solidFill>
              </a:rPr>
              <a:t>="http://www.microsoft.com"&gt;</a:t>
            </a:r>
            <a:r>
              <a:rPr lang="en-US" sz="1400" dirty="0" smtClean="0">
                <a:solidFill>
                  <a:srgbClr val="A31515"/>
                </a:solidFill>
              </a:rPr>
              <a:t>Link</a:t>
            </a:r>
            <a:r>
              <a:rPr lang="en-US" sz="1400" dirty="0" smtClean="0">
                <a:solidFill>
                  <a:srgbClr val="0000FF"/>
                </a:solidFill>
              </a:rPr>
              <a:t>&lt;/</a:t>
            </a:r>
            <a:r>
              <a:rPr lang="en-US" sz="1400" dirty="0" smtClean="0">
                <a:solidFill>
                  <a:srgbClr val="A31515"/>
                </a:solidFill>
              </a:rPr>
              <a:t>Hyperlink</a:t>
            </a:r>
            <a:r>
              <a:rPr lang="en-US" sz="1400" dirty="0" smtClean="0">
                <a:solidFill>
                  <a:srgbClr val="0000FF"/>
                </a:solidFill>
              </a:rPr>
              <a:t>&gt;&lt;/</a:t>
            </a:r>
            <a:r>
              <a:rPr lang="en-US" sz="1400" dirty="0" smtClean="0">
                <a:solidFill>
                  <a:srgbClr val="A31515"/>
                </a:solidFill>
              </a:rPr>
              <a:t>TextBlock</a:t>
            </a:r>
            <a:r>
              <a:rPr lang="en-US" sz="1400" dirty="0" smtClean="0">
                <a:solidFill>
                  <a:srgbClr val="0000FF"/>
                </a:solidFill>
              </a:rPr>
              <a:t>&gt;</a:t>
            </a:r>
            <a:endParaRPr lang="hu-HU" sz="1400" dirty="0" smtClean="0">
              <a:solidFill>
                <a:srgbClr val="0000FF"/>
              </a:solidFill>
            </a:endParaRPr>
          </a:p>
        </p:txBody>
      </p:sp>
      <p:pic>
        <p:nvPicPr>
          <p:cNvPr id="1026" name="Picture 2"/>
          <p:cNvPicPr>
            <a:picLocks noChangeAspect="1" noChangeArrowheads="1"/>
          </p:cNvPicPr>
          <p:nvPr/>
        </p:nvPicPr>
        <p:blipFill>
          <a:blip r:embed="rId2" cstate="print"/>
          <a:srcRect/>
          <a:stretch>
            <a:fillRect/>
          </a:stretch>
        </p:blipFill>
        <p:spPr bwMode="auto">
          <a:xfrm>
            <a:off x="5072066" y="3571876"/>
            <a:ext cx="3897340" cy="2357454"/>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NavigateUri</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Dinamikusan</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072098"/>
          </a:xfrm>
        </p:spPr>
        <p:txBody>
          <a:bodyPr>
            <a:normAutofit/>
          </a:bodyPr>
          <a:lstStyle/>
          <a:p>
            <a:pPr marL="514350" indent="-514350" algn="just">
              <a:buNone/>
            </a:pPr>
            <a:r>
              <a:rPr lang="hu-HU" dirty="0" smtClean="0">
                <a:solidFill>
                  <a:schemeClr val="bg1">
                    <a:lumMod val="95000"/>
                  </a:schemeClr>
                </a:solidFill>
              </a:rPr>
              <a:t>	A linket futási időben is meghatározhatjuk. Ilyenkor a </a:t>
            </a:r>
            <a:r>
              <a:rPr lang="hu-HU" dirty="0" err="1" smtClean="0">
                <a:solidFill>
                  <a:schemeClr val="bg1">
                    <a:lumMod val="95000"/>
                  </a:schemeClr>
                </a:solidFill>
              </a:rPr>
              <a:t>Hyperlinket</a:t>
            </a:r>
            <a:r>
              <a:rPr lang="hu-HU" dirty="0" smtClean="0">
                <a:solidFill>
                  <a:schemeClr val="bg1">
                    <a:lumMod val="95000"/>
                  </a:schemeClr>
                </a:solidFill>
              </a:rPr>
              <a:t> el kell látnunk egy azonosítóval. (</a:t>
            </a:r>
            <a:r>
              <a:rPr lang="hu-HU" dirty="0" err="1" smtClean="0">
                <a:solidFill>
                  <a:schemeClr val="bg1">
                    <a:lumMod val="95000"/>
                  </a:schemeClr>
                </a:solidFill>
              </a:rPr>
              <a:t>Name</a:t>
            </a:r>
            <a:r>
              <a:rPr lang="hu-HU" dirty="0" smtClean="0">
                <a:solidFill>
                  <a:schemeClr val="bg1">
                    <a:lumMod val="95000"/>
                  </a:schemeClr>
                </a:solidFill>
              </a:rPr>
              <a:t>)</a:t>
            </a:r>
          </a:p>
          <a:p>
            <a:pPr marL="514350" indent="-514350" algn="just">
              <a:buNone/>
            </a:pPr>
            <a:endParaRPr lang="hu-HU" dirty="0" smtClean="0">
              <a:solidFill>
                <a:schemeClr val="bg1">
                  <a:lumMod val="95000"/>
                </a:schemeClr>
              </a:solidFill>
            </a:endParaRPr>
          </a:p>
          <a:p>
            <a:pPr marL="514350" indent="-514350" algn="just">
              <a:buNone/>
            </a:pPr>
            <a:r>
              <a:rPr lang="hu-HU" dirty="0" smtClean="0">
                <a:solidFill>
                  <a:schemeClr val="bg1">
                    <a:lumMod val="95000"/>
                  </a:schemeClr>
                </a:solidFill>
              </a:rPr>
              <a:t>	Kódban, pedig a nevével hivatkozva átadni az új útvonalat.</a:t>
            </a:r>
            <a:endParaRPr lang="hu-HU" dirty="0">
              <a:solidFill>
                <a:schemeClr val="bg1">
                  <a:lumMod val="95000"/>
                </a:schemeClr>
              </a:solidFill>
            </a:endParaRPr>
          </a:p>
        </p:txBody>
      </p:sp>
      <p:sp>
        <p:nvSpPr>
          <p:cNvPr id="6" name="Szövegdoboz 5"/>
          <p:cNvSpPr txBox="1"/>
          <p:nvPr/>
        </p:nvSpPr>
        <p:spPr>
          <a:xfrm>
            <a:off x="1000100" y="2285992"/>
            <a:ext cx="7286676"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0000FF"/>
                </a:solidFill>
              </a:rPr>
              <a:t>&lt;</a:t>
            </a:r>
            <a:r>
              <a:rPr lang="en-US" sz="1400" dirty="0" err="1" smtClean="0">
                <a:solidFill>
                  <a:srgbClr val="A31515"/>
                </a:solidFill>
              </a:rPr>
              <a:t>TextBlock</a:t>
            </a:r>
            <a:r>
              <a:rPr lang="en-US" sz="1400" dirty="0" smtClean="0">
                <a:solidFill>
                  <a:srgbClr val="0000FF"/>
                </a:solidFill>
              </a:rPr>
              <a:t>&gt;</a:t>
            </a:r>
            <a:r>
              <a:rPr lang="en-US" sz="1400" dirty="0" smtClean="0">
                <a:solidFill>
                  <a:srgbClr val="A31515"/>
                </a:solidFill>
              </a:rPr>
              <a:t>This is a </a:t>
            </a:r>
            <a:r>
              <a:rPr lang="en-US" sz="1400" dirty="0" smtClean="0">
                <a:solidFill>
                  <a:srgbClr val="0000FF"/>
                </a:solidFill>
              </a:rPr>
              <a:t>&lt;</a:t>
            </a:r>
            <a:r>
              <a:rPr lang="en-US" sz="1400" dirty="0" smtClean="0">
                <a:solidFill>
                  <a:srgbClr val="A31515"/>
                </a:solidFill>
              </a:rPr>
              <a:t>Hyperlink</a:t>
            </a:r>
            <a:r>
              <a:rPr lang="en-US" sz="1400" dirty="0" smtClean="0">
                <a:solidFill>
                  <a:srgbClr val="FF0000"/>
                </a:solidFill>
              </a:rPr>
              <a:t> </a:t>
            </a:r>
            <a:r>
              <a:rPr lang="en-US" sz="1400" b="1" dirty="0" smtClean="0">
                <a:solidFill>
                  <a:srgbClr val="FF0000"/>
                </a:solidFill>
              </a:rPr>
              <a:t>Name</a:t>
            </a:r>
            <a:r>
              <a:rPr lang="en-US" sz="1400" b="1" dirty="0" smtClean="0">
                <a:solidFill>
                  <a:srgbClr val="0000FF"/>
                </a:solidFill>
              </a:rPr>
              <a:t>="</a:t>
            </a:r>
            <a:r>
              <a:rPr lang="en-US" sz="1400" b="1" dirty="0" err="1" smtClean="0">
                <a:solidFill>
                  <a:srgbClr val="0000FF"/>
                </a:solidFill>
              </a:rPr>
              <a:t>myLink</a:t>
            </a:r>
            <a:r>
              <a:rPr lang="en-US" sz="1400" b="1" dirty="0" smtClean="0">
                <a:solidFill>
                  <a:srgbClr val="0000FF"/>
                </a:solidFill>
              </a:rPr>
              <a:t>"</a:t>
            </a:r>
            <a:r>
              <a:rPr lang="en-US" sz="1400" dirty="0" smtClean="0">
                <a:solidFill>
                  <a:srgbClr val="0000FF"/>
                </a:solidFill>
              </a:rPr>
              <a:t>&gt;</a:t>
            </a:r>
            <a:r>
              <a:rPr lang="en-US" sz="1400" dirty="0" smtClean="0">
                <a:solidFill>
                  <a:srgbClr val="A31515"/>
                </a:solidFill>
              </a:rPr>
              <a:t>Link</a:t>
            </a:r>
            <a:r>
              <a:rPr lang="en-US" sz="1400" dirty="0" smtClean="0">
                <a:solidFill>
                  <a:srgbClr val="0000FF"/>
                </a:solidFill>
              </a:rPr>
              <a:t>&lt;/</a:t>
            </a:r>
            <a:r>
              <a:rPr lang="en-US" sz="1400" dirty="0" smtClean="0">
                <a:solidFill>
                  <a:srgbClr val="A31515"/>
                </a:solidFill>
              </a:rPr>
              <a:t>Hyperlink</a:t>
            </a:r>
            <a:r>
              <a:rPr lang="en-US" sz="1400" dirty="0" smtClean="0">
                <a:solidFill>
                  <a:srgbClr val="0000FF"/>
                </a:solidFill>
              </a:rPr>
              <a:t>&gt;&lt;/</a:t>
            </a:r>
            <a:r>
              <a:rPr lang="en-US" sz="1400" dirty="0" err="1" smtClean="0">
                <a:solidFill>
                  <a:srgbClr val="A31515"/>
                </a:solidFill>
              </a:rPr>
              <a:t>TextBlock</a:t>
            </a:r>
            <a:r>
              <a:rPr lang="en-US" sz="1400" dirty="0" smtClean="0">
                <a:solidFill>
                  <a:srgbClr val="0000FF"/>
                </a:solidFill>
              </a:rPr>
              <a:t>&gt;</a:t>
            </a:r>
            <a:endParaRPr lang="hu-HU" sz="1400" dirty="0" smtClean="0">
              <a:solidFill>
                <a:srgbClr val="0000FF"/>
              </a:solidFill>
            </a:endParaRPr>
          </a:p>
        </p:txBody>
      </p:sp>
      <p:sp>
        <p:nvSpPr>
          <p:cNvPr id="5" name="Szövegdoboz 4"/>
          <p:cNvSpPr txBox="1"/>
          <p:nvPr/>
        </p:nvSpPr>
        <p:spPr>
          <a:xfrm>
            <a:off x="1000100" y="3929066"/>
            <a:ext cx="7286676"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t> </a:t>
            </a:r>
            <a:r>
              <a:rPr lang="hu-HU" sz="1400" dirty="0" err="1" smtClean="0"/>
              <a:t>myLink.NavigateUri</a:t>
            </a:r>
            <a:r>
              <a:rPr lang="hu-HU" sz="1400" dirty="0" smtClean="0"/>
              <a:t> = </a:t>
            </a:r>
            <a:r>
              <a:rPr lang="hu-HU" sz="1400" dirty="0" err="1" smtClean="0">
                <a:solidFill>
                  <a:srgbClr val="0000FF"/>
                </a:solidFill>
              </a:rPr>
              <a:t>new</a:t>
            </a:r>
            <a:r>
              <a:rPr lang="hu-HU" sz="1400" dirty="0" smtClean="0">
                <a:solidFill>
                  <a:srgbClr val="0000FF"/>
                </a:solidFill>
              </a:rPr>
              <a:t> </a:t>
            </a:r>
            <a:r>
              <a:rPr lang="hu-HU" sz="1400" dirty="0" smtClean="0">
                <a:solidFill>
                  <a:srgbClr val="2B91AF"/>
                </a:solidFill>
              </a:rPr>
              <a:t>Uri</a:t>
            </a:r>
            <a:r>
              <a:rPr lang="hu-HU" sz="1400" dirty="0" smtClean="0">
                <a:solidFill>
                  <a:schemeClr val="tx1"/>
                </a:solidFill>
              </a:rPr>
              <a:t>(</a:t>
            </a:r>
            <a:r>
              <a:rPr lang="hu-HU" sz="1400" dirty="0" smtClean="0">
                <a:solidFill>
                  <a:srgbClr val="A31515"/>
                </a:solidFill>
              </a:rPr>
              <a:t>"Page2.xml"</a:t>
            </a:r>
            <a:r>
              <a:rPr lang="hu-HU" sz="1400" dirty="0" smtClean="0">
                <a:solidFill>
                  <a:schemeClr val="tx1"/>
                </a:solidFill>
              </a:rPr>
              <a:t>, </a:t>
            </a:r>
            <a:r>
              <a:rPr lang="hu-HU" sz="1400" dirty="0" err="1" smtClean="0">
                <a:solidFill>
                  <a:schemeClr val="tx1"/>
                </a:solidFill>
              </a:rPr>
              <a:t>System.</a:t>
            </a:r>
            <a:r>
              <a:rPr lang="hu-HU" sz="1400" dirty="0" err="1" smtClean="0">
                <a:solidFill>
                  <a:srgbClr val="2B91AF"/>
                </a:solidFill>
              </a:rPr>
              <a:t>UriKind</a:t>
            </a:r>
            <a:r>
              <a:rPr lang="hu-HU" sz="1400" dirty="0" err="1" smtClean="0">
                <a:solidFill>
                  <a:schemeClr val="tx1"/>
                </a:solidFill>
              </a:rPr>
              <a:t>.Relative</a:t>
            </a:r>
            <a:r>
              <a:rPr lang="hu-HU" sz="1400" dirty="0" smtClean="0">
                <a:solidFill>
                  <a:schemeClr val="tx1"/>
                </a:solidFill>
              </a:rPr>
              <a:t>);</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WinFX__01a"/>
          <p:cNvPicPr>
            <a:picLocks noChangeAspect="1" noChangeArrowheads="1"/>
          </p:cNvPicPr>
          <p:nvPr/>
        </p:nvPicPr>
        <p:blipFill>
          <a:blip r:embed="rId3" cstate="print"/>
          <a:srcRect/>
          <a:stretch>
            <a:fillRect/>
          </a:stretch>
        </p:blipFill>
        <p:spPr bwMode="auto">
          <a:xfrm>
            <a:off x="1997075" y="4937125"/>
            <a:ext cx="5149850" cy="1930400"/>
          </a:xfrm>
          <a:prstGeom prst="rect">
            <a:avLst/>
          </a:prstGeom>
          <a:solidFill>
            <a:schemeClr val="bg1">
              <a:alpha val="0"/>
            </a:schemeClr>
          </a:solidFill>
        </p:spPr>
      </p:pic>
      <p:pic>
        <p:nvPicPr>
          <p:cNvPr id="4" name="Picture 4" descr="Microsoft"/>
          <p:cNvPicPr>
            <a:picLocks noChangeAspect="1" noChangeArrowheads="1"/>
          </p:cNvPicPr>
          <p:nvPr/>
        </p:nvPicPr>
        <p:blipFill>
          <a:blip r:embed="rId4" cstate="print"/>
          <a:srcRect/>
          <a:stretch>
            <a:fillRect/>
          </a:stretch>
        </p:blipFill>
        <p:spPr bwMode="auto">
          <a:xfrm>
            <a:off x="2689225" y="1900238"/>
            <a:ext cx="1882775" cy="1882775"/>
          </a:xfrm>
          <a:prstGeom prst="rect">
            <a:avLst/>
          </a:prstGeom>
          <a:noFill/>
        </p:spPr>
      </p:pic>
      <p:pic>
        <p:nvPicPr>
          <p:cNvPr id="5" name="Picture 5" descr="Microsoft"/>
          <p:cNvPicPr>
            <a:picLocks noChangeAspect="1" noChangeArrowheads="1"/>
          </p:cNvPicPr>
          <p:nvPr/>
        </p:nvPicPr>
        <p:blipFill>
          <a:blip r:embed="rId5" cstate="print"/>
          <a:srcRect/>
          <a:stretch>
            <a:fillRect/>
          </a:stretch>
        </p:blipFill>
        <p:spPr bwMode="auto">
          <a:xfrm>
            <a:off x="4570413" y="1900238"/>
            <a:ext cx="1882775" cy="1882775"/>
          </a:xfrm>
          <a:prstGeom prst="rect">
            <a:avLst/>
          </a:prstGeom>
          <a:noFill/>
        </p:spPr>
      </p:pic>
      <p:pic>
        <p:nvPicPr>
          <p:cNvPr id="6" name="Picture 6" descr="Microsoft"/>
          <p:cNvPicPr>
            <a:picLocks noChangeAspect="1" noChangeArrowheads="1"/>
          </p:cNvPicPr>
          <p:nvPr/>
        </p:nvPicPr>
        <p:blipFill>
          <a:blip r:embed="rId6" cstate="print"/>
          <a:srcRect/>
          <a:stretch>
            <a:fillRect/>
          </a:stretch>
        </p:blipFill>
        <p:spPr bwMode="auto">
          <a:xfrm>
            <a:off x="2689225" y="3781425"/>
            <a:ext cx="1882775" cy="1882775"/>
          </a:xfrm>
          <a:prstGeom prst="rect">
            <a:avLst/>
          </a:prstGeom>
          <a:noFill/>
        </p:spPr>
      </p:pic>
      <p:pic>
        <p:nvPicPr>
          <p:cNvPr id="7" name="Picture 7" descr="Microsoft"/>
          <p:cNvPicPr>
            <a:picLocks noChangeAspect="1" noChangeArrowheads="1"/>
          </p:cNvPicPr>
          <p:nvPr/>
        </p:nvPicPr>
        <p:blipFill>
          <a:blip r:embed="rId7" cstate="print"/>
          <a:srcRect/>
          <a:stretch>
            <a:fillRect/>
          </a:stretch>
        </p:blipFill>
        <p:spPr bwMode="auto">
          <a:xfrm>
            <a:off x="4570413" y="3781425"/>
            <a:ext cx="1882775" cy="1882775"/>
          </a:xfrm>
          <a:prstGeom prst="rect">
            <a:avLst/>
          </a:prstGeom>
          <a:noFill/>
        </p:spPr>
      </p:pic>
      <p:pic>
        <p:nvPicPr>
          <p:cNvPr id="8" name="Picture 8" descr="Microsoft"/>
          <p:cNvPicPr>
            <a:picLocks noChangeAspect="1" noChangeArrowheads="1"/>
          </p:cNvPicPr>
          <p:nvPr/>
        </p:nvPicPr>
        <p:blipFill>
          <a:blip r:embed="rId8" cstate="print"/>
          <a:srcRect/>
          <a:stretch>
            <a:fillRect/>
          </a:stretch>
        </p:blipFill>
        <p:spPr bwMode="auto">
          <a:xfrm>
            <a:off x="3205163" y="2416175"/>
            <a:ext cx="2733675" cy="2733675"/>
          </a:xfrm>
          <a:prstGeom prst="rect">
            <a:avLst/>
          </a:prstGeom>
          <a:noFill/>
        </p:spPr>
      </p:pic>
      <p:pic>
        <p:nvPicPr>
          <p:cNvPr id="9" name="Picture 9" descr="Microsoft"/>
          <p:cNvPicPr>
            <a:picLocks noChangeAspect="1" noChangeArrowheads="1"/>
          </p:cNvPicPr>
          <p:nvPr/>
        </p:nvPicPr>
        <p:blipFill>
          <a:blip r:embed="rId9" cstate="print"/>
          <a:srcRect/>
          <a:stretch>
            <a:fillRect/>
          </a:stretch>
        </p:blipFill>
        <p:spPr bwMode="auto">
          <a:xfrm>
            <a:off x="2638425" y="1847850"/>
            <a:ext cx="3867150" cy="3867150"/>
          </a:xfrm>
          <a:prstGeom prst="rect">
            <a:avLst/>
          </a:prstGeom>
          <a:noFill/>
        </p:spPr>
      </p:pic>
      <p:sp>
        <p:nvSpPr>
          <p:cNvPr id="1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.NET 3.5 -&gt; .NET 4.0</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out)">
                                      <p:cBhvr>
                                        <p:cTn id="7" dur="500"/>
                                        <p:tgtEl>
                                          <p:spTgt spid="10"/>
                                        </p:tgtEl>
                                      </p:cBhvr>
                                    </p:animEffect>
                                  </p:childTnLst>
                                </p:cTn>
                              </p:par>
                            </p:childTnLst>
                          </p:cTn>
                        </p:par>
                        <p:par>
                          <p:cTn id="8" fill="hold">
                            <p:stCondLst>
                              <p:cond delay="500"/>
                            </p:stCondLst>
                            <p:childTnLst>
                              <p:par>
                                <p:cTn id="9" presetID="6" presetClass="entr" presetSubtype="3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circle(out)">
                                      <p:cBhvr>
                                        <p:cTn id="11" dur="1000"/>
                                        <p:tgtEl>
                                          <p:spTgt spid="8"/>
                                        </p:tgtEl>
                                      </p:cBhvr>
                                    </p:animEffect>
                                  </p:childTnLst>
                                </p:cTn>
                              </p:par>
                            </p:childTnLst>
                          </p:cTn>
                        </p:par>
                        <p:par>
                          <p:cTn id="12" fill="hold">
                            <p:stCondLst>
                              <p:cond delay="1500"/>
                            </p:stCondLst>
                            <p:childTnLst>
                              <p:par>
                                <p:cTn id="13" presetID="18" presetClass="entr" presetSubtype="3"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strips(upRight)">
                                      <p:cBhvr>
                                        <p:cTn id="15" dur="500"/>
                                        <p:tgtEl>
                                          <p:spTgt spid="5"/>
                                        </p:tgtEl>
                                      </p:cBhvr>
                                    </p:animEffect>
                                  </p:childTnLst>
                                </p:cTn>
                              </p:par>
                            </p:childTnLst>
                          </p:cTn>
                        </p:par>
                        <p:par>
                          <p:cTn id="16" fill="hold">
                            <p:stCondLst>
                              <p:cond delay="2000"/>
                            </p:stCondLst>
                            <p:childTnLst>
                              <p:par>
                                <p:cTn id="17" presetID="18" presetClass="entr" presetSubtype="6"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strips(downRight)">
                                      <p:cBhvr>
                                        <p:cTn id="19" dur="500"/>
                                        <p:tgtEl>
                                          <p:spTgt spid="7"/>
                                        </p:tgtEl>
                                      </p:cBhvr>
                                    </p:animEffect>
                                  </p:childTnLst>
                                </p:cTn>
                              </p:par>
                            </p:childTnLst>
                          </p:cTn>
                        </p:par>
                        <p:par>
                          <p:cTn id="20" fill="hold">
                            <p:stCondLst>
                              <p:cond delay="2500"/>
                            </p:stCondLst>
                            <p:childTnLst>
                              <p:par>
                                <p:cTn id="21" presetID="18" presetClass="entr" presetSubtype="12"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strips(downLeft)">
                                      <p:cBhvr>
                                        <p:cTn id="23" dur="500"/>
                                        <p:tgtEl>
                                          <p:spTgt spid="6"/>
                                        </p:tgtEl>
                                      </p:cBhvr>
                                    </p:animEffect>
                                  </p:childTnLst>
                                </p:cTn>
                              </p:par>
                            </p:childTnLst>
                          </p:cTn>
                        </p:par>
                        <p:par>
                          <p:cTn id="24" fill="hold">
                            <p:stCondLst>
                              <p:cond delay="3000"/>
                            </p:stCondLst>
                            <p:childTnLst>
                              <p:par>
                                <p:cTn id="25" presetID="18" presetClass="entr" presetSubtype="9"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strips(upLeft)">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32"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circle(out)">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NavigationService</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500034" y="642918"/>
            <a:ext cx="8001056" cy="5072098"/>
          </a:xfrm>
        </p:spPr>
        <p:txBody>
          <a:bodyPr>
            <a:normAutofit/>
          </a:bodyPr>
          <a:lstStyle/>
          <a:p>
            <a:pPr marL="514350" indent="-514350" algn="just">
              <a:buNone/>
            </a:pPr>
            <a:r>
              <a:rPr lang="hu-HU" dirty="0" smtClean="0">
                <a:solidFill>
                  <a:schemeClr val="bg1">
                    <a:lumMod val="95000"/>
                  </a:schemeClr>
                </a:solidFill>
              </a:rPr>
              <a:t>	Összetettebb navigációs mechanizmus biztosít a számunkra a </a:t>
            </a:r>
            <a:r>
              <a:rPr lang="hu-HU" i="1" dirty="0" err="1" smtClean="0">
                <a:solidFill>
                  <a:schemeClr val="bg1">
                    <a:lumMod val="95000"/>
                  </a:schemeClr>
                </a:solidFill>
              </a:rPr>
              <a:t>NavigationService</a:t>
            </a:r>
            <a:r>
              <a:rPr lang="hu-HU" dirty="0" smtClean="0">
                <a:solidFill>
                  <a:schemeClr val="bg1">
                    <a:lumMod val="95000"/>
                  </a:schemeClr>
                </a:solidFill>
              </a:rPr>
              <a:t> osztály.</a:t>
            </a:r>
          </a:p>
          <a:p>
            <a:pPr marL="514350" indent="-514350" algn="just">
              <a:buNone/>
            </a:pPr>
            <a:endParaRPr lang="hu-HU" dirty="0" smtClean="0">
              <a:solidFill>
                <a:schemeClr val="bg1">
                  <a:lumMod val="95000"/>
                </a:schemeClr>
              </a:solidFill>
            </a:endParaRPr>
          </a:p>
          <a:p>
            <a:pPr marL="914400" lvl="1" indent="-514350">
              <a:buFont typeface="Arial" pitchFamily="34" charset="0"/>
              <a:buChar char="•"/>
            </a:pPr>
            <a:r>
              <a:rPr lang="hu-HU" sz="2000" dirty="0" err="1" smtClean="0">
                <a:solidFill>
                  <a:schemeClr val="bg1">
                    <a:lumMod val="95000"/>
                  </a:schemeClr>
                </a:solidFill>
              </a:rPr>
              <a:t>CanGoBack</a:t>
            </a:r>
            <a:endParaRPr lang="hu-HU" sz="2000" dirty="0" smtClean="0">
              <a:solidFill>
                <a:schemeClr val="bg1">
                  <a:lumMod val="95000"/>
                </a:schemeClr>
              </a:solidFill>
            </a:endParaRPr>
          </a:p>
          <a:p>
            <a:pPr marL="914400" lvl="1" indent="-514350">
              <a:buFont typeface="Arial" pitchFamily="34" charset="0"/>
              <a:buChar char="•"/>
            </a:pPr>
            <a:r>
              <a:rPr lang="hu-HU" sz="2000" dirty="0" err="1" smtClean="0">
                <a:solidFill>
                  <a:schemeClr val="bg1">
                    <a:lumMod val="95000"/>
                  </a:schemeClr>
                </a:solidFill>
              </a:rPr>
              <a:t>CanGoForward</a:t>
            </a:r>
            <a:endParaRPr lang="hu-HU" sz="2000" dirty="0" smtClean="0">
              <a:solidFill>
                <a:schemeClr val="bg1">
                  <a:lumMod val="95000"/>
                </a:schemeClr>
              </a:solidFill>
            </a:endParaRPr>
          </a:p>
          <a:p>
            <a:pPr marL="514350" indent="-514350"/>
            <a:endParaRPr lang="hu-HU" sz="2400" dirty="0" smtClean="0">
              <a:solidFill>
                <a:schemeClr val="bg1">
                  <a:lumMod val="95000"/>
                </a:schemeClr>
              </a:solidFill>
            </a:endParaRPr>
          </a:p>
          <a:p>
            <a:pPr marL="514350" indent="-514350"/>
            <a:endParaRPr lang="hu-HU" sz="2400" dirty="0" smtClean="0">
              <a:solidFill>
                <a:schemeClr val="bg1">
                  <a:lumMod val="95000"/>
                </a:schemeClr>
              </a:solidFill>
            </a:endParaRPr>
          </a:p>
          <a:p>
            <a:pPr marL="514350" indent="-514350">
              <a:buNone/>
            </a:pPr>
            <a:endParaRPr lang="hu-HU" sz="2400" dirty="0" smtClean="0">
              <a:solidFill>
                <a:schemeClr val="bg1">
                  <a:lumMod val="95000"/>
                </a:schemeClr>
              </a:solidFill>
            </a:endParaRPr>
          </a:p>
          <a:p>
            <a:pPr marL="514350" indent="-514350">
              <a:buNone/>
            </a:pPr>
            <a:r>
              <a:rPr lang="hu-HU" sz="2400" dirty="0" smtClean="0">
                <a:solidFill>
                  <a:schemeClr val="bg1">
                    <a:lumMod val="95000"/>
                  </a:schemeClr>
                </a:solidFill>
              </a:rPr>
              <a:t>	Speciális parancsokat is biztosít</a:t>
            </a:r>
            <a:endParaRPr lang="hu-HU" sz="2400" dirty="0">
              <a:solidFill>
                <a:schemeClr val="bg1">
                  <a:lumMod val="95000"/>
                </a:schemeClr>
              </a:solidFill>
            </a:endParaRPr>
          </a:p>
        </p:txBody>
      </p:sp>
      <p:sp>
        <p:nvSpPr>
          <p:cNvPr id="6" name="Szövegdoboz 5"/>
          <p:cNvSpPr txBox="1"/>
          <p:nvPr/>
        </p:nvSpPr>
        <p:spPr>
          <a:xfrm>
            <a:off x="1071538" y="5500702"/>
            <a:ext cx="3643338" cy="738664"/>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err="1" smtClean="0"/>
              <a:t>myNav.Refresh</a:t>
            </a:r>
            <a:r>
              <a:rPr lang="hu-HU" sz="1400" dirty="0" smtClean="0"/>
              <a:t>();</a:t>
            </a:r>
          </a:p>
          <a:p>
            <a:r>
              <a:rPr lang="hu-HU" sz="1400" dirty="0" err="1" smtClean="0"/>
              <a:t>myNav.GoForward</a:t>
            </a:r>
            <a:r>
              <a:rPr lang="hu-HU" sz="1400" dirty="0" smtClean="0"/>
              <a:t>();</a:t>
            </a:r>
          </a:p>
          <a:p>
            <a:r>
              <a:rPr lang="hu-HU" sz="1400" dirty="0" err="1" smtClean="0"/>
              <a:t>myNav.GoBack</a:t>
            </a:r>
            <a:r>
              <a:rPr lang="hu-HU" sz="1400" dirty="0" smtClean="0"/>
              <a:t>();</a:t>
            </a:r>
            <a:endParaRPr lang="hu-HU" sz="1400" dirty="0" smtClean="0">
              <a:solidFill>
                <a:srgbClr val="0000FF"/>
              </a:solidFill>
            </a:endParaRPr>
          </a:p>
        </p:txBody>
      </p:sp>
      <p:sp>
        <p:nvSpPr>
          <p:cNvPr id="5" name="Szövegdoboz 4"/>
          <p:cNvSpPr txBox="1"/>
          <p:nvPr/>
        </p:nvSpPr>
        <p:spPr>
          <a:xfrm>
            <a:off x="1071538" y="3714752"/>
            <a:ext cx="3643338" cy="95410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err="1" smtClean="0">
                <a:solidFill>
                  <a:srgbClr val="0000FF"/>
                </a:solidFill>
              </a:rPr>
              <a:t>if</a:t>
            </a:r>
            <a:r>
              <a:rPr lang="hu-HU" sz="1400" dirty="0" smtClean="0">
                <a:solidFill>
                  <a:srgbClr val="0000FF"/>
                </a:solidFill>
              </a:rPr>
              <a:t> </a:t>
            </a:r>
            <a:r>
              <a:rPr lang="hu-HU" sz="1400" dirty="0" smtClean="0">
                <a:solidFill>
                  <a:schemeClr val="tx1"/>
                </a:solidFill>
              </a:rPr>
              <a:t>(</a:t>
            </a:r>
            <a:r>
              <a:rPr lang="hu-HU" sz="1400" dirty="0" err="1" smtClean="0">
                <a:solidFill>
                  <a:schemeClr val="tx1"/>
                </a:solidFill>
              </a:rPr>
              <a:t>myNav.CanGoBack</a:t>
            </a:r>
            <a:r>
              <a:rPr lang="hu-HU" sz="1400" dirty="0" smtClean="0">
                <a:solidFill>
                  <a:schemeClr val="tx1"/>
                </a:solidFill>
              </a:rPr>
              <a:t>) </a:t>
            </a:r>
          </a:p>
          <a:p>
            <a:r>
              <a:rPr lang="hu-HU" sz="1400" dirty="0" smtClean="0">
                <a:solidFill>
                  <a:schemeClr val="tx1"/>
                </a:solidFill>
              </a:rPr>
              <a:t>{</a:t>
            </a:r>
          </a:p>
          <a:p>
            <a:r>
              <a:rPr lang="hu-HU" sz="1400" dirty="0" smtClean="0">
                <a:solidFill>
                  <a:schemeClr val="tx1"/>
                </a:solidFill>
              </a:rPr>
              <a:t>      </a:t>
            </a:r>
            <a:r>
              <a:rPr lang="hu-HU" sz="1400" dirty="0" err="1" smtClean="0">
                <a:solidFill>
                  <a:schemeClr val="tx1"/>
                </a:solidFill>
              </a:rPr>
              <a:t>myNav.GoBack</a:t>
            </a:r>
            <a:r>
              <a:rPr lang="hu-HU" sz="1400" dirty="0" smtClean="0">
                <a:solidFill>
                  <a:schemeClr val="tx1"/>
                </a:solidFill>
              </a:rPr>
              <a:t>();</a:t>
            </a:r>
          </a:p>
          <a:p>
            <a:r>
              <a:rPr lang="hu-HU" sz="1400" dirty="0" smtClean="0">
                <a:solidFill>
                  <a:schemeClr val="tx1"/>
                </a:solidFill>
              </a:rPr>
              <a:t>}</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3"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hu-HU" sz="6600" b="1" i="1" u="none" strike="noStrike" kern="1200" cap="none" spc="50" normalizeH="0" baseline="0" noProof="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rPr>
              <a:t>demo</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rtalom helye 2"/>
          <p:cNvSpPr txBox="1">
            <a:spLocks/>
          </p:cNvSpPr>
          <p:nvPr/>
        </p:nvSpPr>
        <p:spPr>
          <a:xfrm>
            <a:off x="500034" y="785794"/>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baseline="0" noProof="0" dirty="0" err="1" smtClean="0">
                <a:ln>
                  <a:noFill/>
                </a:ln>
                <a:solidFill>
                  <a:schemeClr val="bg1"/>
                </a:solidFill>
                <a:effectLst/>
                <a:uLnTx/>
                <a:uFillTx/>
                <a:latin typeface="+mn-lt"/>
                <a:ea typeface="+mn-ea"/>
                <a:cs typeface="+mn-cs"/>
              </a:rPr>
              <a:t>WPF-es</a:t>
            </a:r>
            <a:r>
              <a:rPr kumimoji="0" lang="hu-HU" sz="3200" b="0" i="0" u="none" strike="noStrike" kern="1200" cap="none" spc="0" normalizeH="0" baseline="0" noProof="0" dirty="0" smtClean="0">
                <a:ln>
                  <a:noFill/>
                </a:ln>
                <a:solidFill>
                  <a:schemeClr val="bg1"/>
                </a:solidFill>
                <a:effectLst/>
                <a:uLnTx/>
                <a:uFillTx/>
                <a:latin typeface="+mn-lt"/>
                <a:ea typeface="+mn-ea"/>
                <a:cs typeface="+mn-cs"/>
              </a:rPr>
              <a:t> alkalmazás</a:t>
            </a:r>
            <a:r>
              <a:rPr kumimoji="0" lang="hu-HU" sz="3200" b="0" i="0" u="none" strike="noStrike" kern="1200" cap="none" spc="0" normalizeH="0" noProof="0" dirty="0" smtClean="0">
                <a:ln>
                  <a:noFill/>
                </a:ln>
                <a:solidFill>
                  <a:schemeClr val="bg1"/>
                </a:solidFill>
                <a:effectLst/>
                <a:uLnTx/>
                <a:uFillTx/>
                <a:latin typeface="+mn-lt"/>
                <a:ea typeface="+mn-ea"/>
                <a:cs typeface="+mn-cs"/>
              </a:rPr>
              <a:t> típusok</a:t>
            </a: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lang="hu-HU" sz="3200" baseline="0" dirty="0" err="1" smtClean="0">
                <a:solidFill>
                  <a:schemeClr val="bg1"/>
                </a:solidFill>
              </a:rPr>
              <a:t>Page</a:t>
            </a:r>
            <a:r>
              <a:rPr lang="hu-HU" sz="3200" dirty="0" err="1" smtClean="0">
                <a:solidFill>
                  <a:schemeClr val="bg1"/>
                </a:solidFill>
              </a:rPr>
              <a:t>-based</a:t>
            </a:r>
            <a:r>
              <a:rPr lang="hu-HU" sz="3200" dirty="0" smtClean="0">
                <a:solidFill>
                  <a:schemeClr val="bg1"/>
                </a:solidFill>
              </a:rPr>
              <a:t> navigáció</a:t>
            </a: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r>
              <a:rPr kumimoji="0" lang="hu-HU" sz="3200" b="0" i="0" u="none" strike="noStrike" kern="1200" cap="none" spc="0" normalizeH="0" baseline="0" noProof="0" dirty="0" smtClean="0">
                <a:ln>
                  <a:noFill/>
                </a:ln>
                <a:solidFill>
                  <a:schemeClr val="bg1"/>
                </a:solidFill>
                <a:effectLst/>
                <a:uLnTx/>
                <a:uFillTx/>
                <a:latin typeface="+mn-lt"/>
                <a:ea typeface="+mn-ea"/>
                <a:cs typeface="+mn-cs"/>
              </a:rPr>
              <a:t>WPF</a:t>
            </a:r>
            <a:r>
              <a:rPr kumimoji="0" lang="hu-HU" sz="3200" b="0" i="0" u="none" strike="noStrike" kern="1200" cap="none" spc="0" normalizeH="0" noProof="0" dirty="0" smtClean="0">
                <a:ln>
                  <a:noFill/>
                </a:ln>
                <a:solidFill>
                  <a:schemeClr val="bg1"/>
                </a:solidFill>
                <a:effectLst/>
                <a:uLnTx/>
                <a:uFillTx/>
                <a:latin typeface="+mn-lt"/>
                <a:ea typeface="+mn-ea"/>
                <a:cs typeface="+mn-cs"/>
              </a:rPr>
              <a:t> és a szálkezelés</a:t>
            </a:r>
          </a:p>
          <a:p>
            <a:pPr marL="342900" marR="0" lvl="0" indent="-342900" algn="l" defTabSz="914400" rtl="0" eaLnBrk="1" fontAlgn="auto" latinLnBrk="0" hangingPunct="1">
              <a:lnSpc>
                <a:spcPct val="150000"/>
              </a:lnSpc>
              <a:spcBef>
                <a:spcPct val="20000"/>
              </a:spcBef>
              <a:spcAft>
                <a:spcPts val="0"/>
              </a:spcAft>
              <a:buClrTx/>
              <a:buSzTx/>
              <a:buFont typeface="Arial" pitchFamily="34" charset="0"/>
              <a:buNone/>
              <a:tabLst/>
              <a:defRPr/>
            </a:pPr>
            <a:endParaRPr kumimoji="0" lang="hu-HU" sz="32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5" name="Aktuális sáv"/>
          <p:cNvSpPr/>
          <p:nvPr/>
        </p:nvSpPr>
        <p:spPr>
          <a:xfrm>
            <a:off x="121550" y="2643182"/>
            <a:ext cx="9022450" cy="642942"/>
          </a:xfrm>
          <a:prstGeom prst="roundRect">
            <a:avLst>
              <a:gd name="adj" fmla="val 15152"/>
            </a:avLst>
          </a:prstGeom>
          <a:scene3d>
            <a:camera prst="orthographicFront">
              <a:rot lat="0" lon="0" rev="0"/>
            </a:camera>
            <a:lightRig rig="threePt" dir="t">
              <a:rot lat="0" lon="0" rev="1200000"/>
            </a:lightRig>
          </a:scene3d>
          <a:sp3d contourW="6350" prstMaterial="clear">
            <a:bevelT w="88900" h="88900"/>
            <a:contourClr>
              <a:srgbClr val="002060"/>
            </a:contourClr>
          </a:sp3d>
        </p:spPr>
        <p:style>
          <a:lnRef idx="0">
            <a:schemeClr val="dk1"/>
          </a:lnRef>
          <a:fillRef idx="3">
            <a:schemeClr val="dk1"/>
          </a:fillRef>
          <a:effectRef idx="3">
            <a:schemeClr val="dk1"/>
          </a:effectRef>
          <a:fontRef idx="minor">
            <a:schemeClr val="lt1"/>
          </a:fontRef>
        </p:style>
        <p:txBody>
          <a:bodyPr anchor="ctr"/>
          <a:lstStyle/>
          <a:p>
            <a:pPr algn="ctr" fontAlgn="auto">
              <a:spcBef>
                <a:spcPts val="0"/>
              </a:spcBef>
              <a:spcAft>
                <a:spcPts val="0"/>
              </a:spcAft>
              <a:defRPr/>
            </a:pPr>
            <a:endParaRPr lang="hu-HU"/>
          </a:p>
        </p:txBody>
      </p:sp>
      <p:sp>
        <p:nvSpPr>
          <p:cNvPr id="7" name="Szövegdoboz 6"/>
          <p:cNvSpPr txBox="1"/>
          <p:nvPr/>
        </p:nvSpPr>
        <p:spPr>
          <a:xfrm>
            <a:off x="0" y="0"/>
            <a:ext cx="9144000" cy="400110"/>
          </a:xfrm>
          <a:prstGeom prst="rect">
            <a:avLst/>
          </a:prstGeom>
          <a:noFill/>
        </p:spPr>
        <p:txBody>
          <a:bodyPr wrap="square" rtlCol="0">
            <a:spAutoFit/>
          </a:bodyPr>
          <a:lstStyle/>
          <a:p>
            <a:pPr>
              <a:spcBef>
                <a:spcPct val="20000"/>
              </a:spcBef>
            </a:pPr>
            <a:r>
              <a:rPr lang="hu-HU" sz="2000" dirty="0" smtClean="0">
                <a:solidFill>
                  <a:schemeClr val="bg2">
                    <a:lumMod val="90000"/>
                  </a:schemeClr>
                </a:solidFill>
                <a:latin typeface="Segoe" pitchFamily="34" charset="0"/>
              </a:rPr>
              <a:t>Tematika</a:t>
            </a:r>
          </a:p>
        </p:txBody>
      </p:sp>
      <p:pic>
        <p:nvPicPr>
          <p:cNvPr id="9" name="Picture 10" descr="title-slide-lines_BIG.png"/>
          <p:cNvPicPr>
            <a:picLocks noChangeAspect="1"/>
          </p:cNvPicPr>
          <p:nvPr/>
        </p:nvPicPr>
        <p:blipFill>
          <a:blip r:embed="rId2" cstate="print">
            <a:duotone>
              <a:schemeClr val="bg2">
                <a:shade val="45000"/>
                <a:satMod val="135000"/>
              </a:schemeClr>
              <a:prstClr val="white"/>
            </a:duotone>
          </a:blip>
          <a:srcRect/>
          <a:stretch>
            <a:fillRect/>
          </a:stretch>
        </p:blipFill>
        <p:spPr bwMode="auto">
          <a:xfrm>
            <a:off x="5875338" y="4476750"/>
            <a:ext cx="3268662" cy="23812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Alkalmazásunk válaszképessége</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643602"/>
          </a:xfrm>
        </p:spPr>
        <p:txBody>
          <a:bodyPr>
            <a:normAutofit/>
          </a:bodyPr>
          <a:lstStyle/>
          <a:p>
            <a:pPr algn="just">
              <a:buNone/>
            </a:pPr>
            <a:r>
              <a:rPr lang="hu-HU" dirty="0" smtClean="0">
                <a:solidFill>
                  <a:schemeClr val="bg1">
                    <a:lumMod val="95000"/>
                  </a:schemeClr>
                </a:solidFill>
              </a:rPr>
              <a:t>	Az alkalmazásunknak mindig válaszképesnek kell lennie. Nem engedhetjük azt, hogy a UI egy fehér fagyot kép legyen. Ha hosszabb műveletet akarunk elvégezni, akkor azt egy külön a </a:t>
            </a:r>
            <a:r>
              <a:rPr lang="hu-HU" dirty="0" err="1" smtClean="0">
                <a:solidFill>
                  <a:schemeClr val="bg1">
                    <a:lumMod val="95000"/>
                  </a:schemeClr>
                </a:solidFill>
              </a:rPr>
              <a:t>UI-tól</a:t>
            </a:r>
            <a:r>
              <a:rPr lang="hu-HU" dirty="0" smtClean="0">
                <a:solidFill>
                  <a:schemeClr val="bg1">
                    <a:lumMod val="95000"/>
                  </a:schemeClr>
                </a:solidFill>
              </a:rPr>
              <a:t> elszeparált szálban kell megtennünk.</a:t>
            </a:r>
          </a:p>
          <a:p>
            <a:pPr algn="just">
              <a:buNone/>
            </a:pPr>
            <a:r>
              <a:rPr lang="hu-HU" dirty="0" smtClean="0">
                <a:solidFill>
                  <a:schemeClr val="bg1">
                    <a:lumMod val="95000"/>
                  </a:schemeClr>
                </a:solidFill>
              </a:rPr>
              <a:t>	</a:t>
            </a:r>
          </a:p>
          <a:p>
            <a:pPr algn="just">
              <a:buNone/>
            </a:pPr>
            <a:r>
              <a:rPr lang="hu-HU" sz="2400" i="1" dirty="0" smtClean="0">
                <a:solidFill>
                  <a:schemeClr val="bg1">
                    <a:lumMod val="95000"/>
                  </a:schemeClr>
                </a:solidFill>
              </a:rPr>
              <a:t>	</a:t>
            </a:r>
            <a:endParaRPr lang="hu-HU" i="1" dirty="0">
              <a:solidFill>
                <a:schemeClr val="bg1">
                  <a:lumMod val="95000"/>
                </a:schemeClr>
              </a:solidFill>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BackgroundWorker</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643602"/>
          </a:xfrm>
        </p:spPr>
        <p:txBody>
          <a:bodyPr>
            <a:normAutofit/>
          </a:bodyPr>
          <a:lstStyle/>
          <a:p>
            <a:pPr>
              <a:buNone/>
            </a:pPr>
            <a:r>
              <a:rPr lang="hu-HU" dirty="0" smtClean="0">
                <a:solidFill>
                  <a:schemeClr val="bg1">
                    <a:lumMod val="95000"/>
                  </a:schemeClr>
                </a:solidFill>
              </a:rPr>
              <a:t>	</a:t>
            </a:r>
            <a:r>
              <a:rPr lang="hu-HU" sz="2800" dirty="0" smtClean="0">
                <a:solidFill>
                  <a:schemeClr val="bg1">
                    <a:lumMod val="95000"/>
                  </a:schemeClr>
                </a:solidFill>
              </a:rPr>
              <a:t>Erre a </a:t>
            </a:r>
            <a:r>
              <a:rPr lang="hu-HU" sz="2800" dirty="0" err="1" smtClean="0">
                <a:solidFill>
                  <a:schemeClr val="bg1">
                    <a:lumMod val="95000"/>
                  </a:schemeClr>
                </a:solidFill>
              </a:rPr>
              <a:t>BackgroundWorker</a:t>
            </a:r>
            <a:r>
              <a:rPr lang="hu-HU" sz="2800" dirty="0" smtClean="0">
                <a:solidFill>
                  <a:schemeClr val="bg1">
                    <a:lumMod val="95000"/>
                  </a:schemeClr>
                </a:solidFill>
              </a:rPr>
              <a:t> komponens</a:t>
            </a:r>
            <a:br>
              <a:rPr lang="hu-HU" sz="2800" dirty="0" smtClean="0">
                <a:solidFill>
                  <a:schemeClr val="bg1">
                    <a:lumMod val="95000"/>
                  </a:schemeClr>
                </a:solidFill>
              </a:rPr>
            </a:br>
            <a:r>
              <a:rPr lang="hu-HU" sz="2800" dirty="0" smtClean="0">
                <a:solidFill>
                  <a:schemeClr val="bg1">
                    <a:lumMod val="95000"/>
                  </a:schemeClr>
                </a:solidFill>
              </a:rPr>
              <a:t>lesz a segítségünkre. </a:t>
            </a:r>
            <a:r>
              <a:rPr lang="hu-HU" sz="2400" i="1" dirty="0" smtClean="0">
                <a:solidFill>
                  <a:schemeClr val="bg1">
                    <a:lumMod val="95000"/>
                  </a:schemeClr>
                </a:solidFill>
              </a:rPr>
              <a:t>(Legegyszerűbb)</a:t>
            </a:r>
            <a:endParaRPr lang="hu-HU" sz="2800" i="1" dirty="0" smtClean="0">
              <a:solidFill>
                <a:schemeClr val="bg1">
                  <a:lumMod val="95000"/>
                </a:schemeClr>
              </a:solidFill>
            </a:endParaRPr>
          </a:p>
          <a:p>
            <a:pPr algn="just">
              <a:buNone/>
            </a:pPr>
            <a:endParaRPr lang="hu-HU" sz="2800" dirty="0" smtClean="0">
              <a:solidFill>
                <a:schemeClr val="bg1">
                  <a:lumMod val="95000"/>
                </a:schemeClr>
              </a:solidFill>
            </a:endParaRPr>
          </a:p>
          <a:p>
            <a:pPr algn="just">
              <a:buNone/>
            </a:pPr>
            <a:r>
              <a:rPr lang="hu-HU" sz="2800" dirty="0" smtClean="0">
                <a:solidFill>
                  <a:schemeClr val="bg1">
                    <a:lumMod val="95000"/>
                  </a:schemeClr>
                </a:solidFill>
              </a:rPr>
              <a:t>	A </a:t>
            </a:r>
            <a:r>
              <a:rPr lang="hu-HU" sz="2800" dirty="0" err="1" smtClean="0">
                <a:solidFill>
                  <a:schemeClr val="bg1">
                    <a:lumMod val="95000"/>
                  </a:schemeClr>
                </a:solidFill>
              </a:rPr>
              <a:t>BackgroundWorker</a:t>
            </a:r>
            <a:r>
              <a:rPr lang="hu-HU" sz="2800" dirty="0" smtClean="0">
                <a:solidFill>
                  <a:schemeClr val="bg1">
                    <a:lumMod val="95000"/>
                  </a:schemeClr>
                </a:solidFill>
              </a:rPr>
              <a:t> egy olyan komponens,a mely lehetővé teszi, hogy külön dedikált szálban végrehajthassuk az időigényes feladatokat aszinkron módon. Így a UI válaszképes marad.</a:t>
            </a:r>
            <a:endParaRPr lang="hu-HU" sz="2800" dirty="0">
              <a:solidFill>
                <a:schemeClr val="bg1">
                  <a:lumMod val="95000"/>
                </a:schemeClr>
              </a:solidFill>
            </a:endParaRPr>
          </a:p>
        </p:txBody>
      </p:sp>
      <p:graphicFrame>
        <p:nvGraphicFramePr>
          <p:cNvPr id="4" name="Táblázat 3"/>
          <p:cNvGraphicFramePr>
            <a:graphicFrameLocks noGrp="1"/>
          </p:cNvGraphicFramePr>
          <p:nvPr/>
        </p:nvGraphicFramePr>
        <p:xfrm>
          <a:off x="1428728" y="4357694"/>
          <a:ext cx="6096000" cy="1854200"/>
        </p:xfrm>
        <a:graphic>
          <a:graphicData uri="http://schemas.openxmlformats.org/drawingml/2006/table">
            <a:tbl>
              <a:tblPr>
                <a:tableStyleId>{5C22544A-7EE6-4342-B048-85BDC9FD1C3A}</a:tableStyleId>
              </a:tblPr>
              <a:tblGrid>
                <a:gridCol w="3048000"/>
                <a:gridCol w="3048000"/>
              </a:tblGrid>
              <a:tr h="370840">
                <a:tc>
                  <a:txBody>
                    <a:bodyPr/>
                    <a:lstStyle/>
                    <a:p>
                      <a:pPr algn="ctr"/>
                      <a:r>
                        <a:rPr lang="hu-HU" b="1" dirty="0" err="1" smtClean="0">
                          <a:solidFill>
                            <a:schemeClr val="bg1"/>
                          </a:solidFill>
                          <a:effectLst>
                            <a:outerShdw blurRad="38100" dist="38100" dir="2700000" algn="tl">
                              <a:srgbClr val="000000">
                                <a:alpha val="43137"/>
                              </a:srgbClr>
                            </a:outerShdw>
                          </a:effectLst>
                        </a:rPr>
                        <a:t>CancelAsync</a:t>
                      </a:r>
                      <a:endParaRPr lang="hu-HU" b="1" dirty="0">
                        <a:solidFill>
                          <a:schemeClr val="bg1"/>
                        </a:solidFill>
                        <a:effectLst>
                          <a:outerShdw blurRad="38100" dist="38100" dir="2700000" algn="tl">
                            <a:srgbClr val="000000">
                              <a:alpha val="43137"/>
                            </a:srgbClr>
                          </a:outerShdw>
                        </a:effectLs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1" dirty="0" err="1" smtClean="0">
                          <a:solidFill>
                            <a:schemeClr val="bg1"/>
                          </a:solidFill>
                          <a:effectLst>
                            <a:outerShdw blurRad="38100" dist="38100" dir="2700000" algn="tl">
                              <a:srgbClr val="000000">
                                <a:alpha val="43137"/>
                              </a:srgbClr>
                            </a:outerShdw>
                          </a:effectLst>
                        </a:rPr>
                        <a:t>CancellationPending</a:t>
                      </a:r>
                      <a:endParaRPr lang="hu-HU" b="1" dirty="0">
                        <a:solidFill>
                          <a:schemeClr val="bg1"/>
                        </a:solidFill>
                        <a:effectLst>
                          <a:outerShdw blurRad="38100" dist="38100" dir="2700000" algn="tl">
                            <a:srgbClr val="000000">
                              <a:alpha val="43137"/>
                            </a:srgbClr>
                          </a:outerShdw>
                        </a:effectLs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ctr"/>
                      <a:r>
                        <a:rPr lang="hu-HU" b="1" dirty="0" err="1" smtClean="0">
                          <a:solidFill>
                            <a:schemeClr val="bg1"/>
                          </a:solidFill>
                          <a:effectLst>
                            <a:outerShdw blurRad="38100" dist="38100" dir="2700000" algn="tl">
                              <a:srgbClr val="000000">
                                <a:alpha val="43137"/>
                              </a:srgbClr>
                            </a:outerShdw>
                          </a:effectLst>
                        </a:rPr>
                        <a:t>DoWork</a:t>
                      </a:r>
                      <a:endParaRPr lang="hu-HU" b="1" dirty="0">
                        <a:solidFill>
                          <a:schemeClr val="bg1"/>
                        </a:solidFill>
                        <a:effectLst>
                          <a:outerShdw blurRad="38100" dist="38100" dir="2700000" algn="tl">
                            <a:srgbClr val="000000">
                              <a:alpha val="43137"/>
                            </a:srgbClr>
                          </a:outerShdw>
                        </a:effectLs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1" dirty="0" err="1" smtClean="0">
                          <a:solidFill>
                            <a:schemeClr val="bg1"/>
                          </a:solidFill>
                          <a:effectLst>
                            <a:outerShdw blurRad="38100" dist="38100" dir="2700000" algn="tl">
                              <a:srgbClr val="000000">
                                <a:alpha val="43137"/>
                              </a:srgbClr>
                            </a:outerShdw>
                          </a:effectLst>
                        </a:rPr>
                        <a:t>IsBusy</a:t>
                      </a:r>
                      <a:endParaRPr lang="hu-HU" b="1" dirty="0">
                        <a:solidFill>
                          <a:schemeClr val="bg1"/>
                        </a:solidFill>
                        <a:effectLst>
                          <a:outerShdw blurRad="38100" dist="38100" dir="2700000" algn="tl">
                            <a:srgbClr val="000000">
                              <a:alpha val="43137"/>
                            </a:srgbClr>
                          </a:outerShdw>
                        </a:effectLs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ctr"/>
                      <a:r>
                        <a:rPr lang="hu-HU" b="1" dirty="0" err="1" smtClean="0">
                          <a:solidFill>
                            <a:schemeClr val="bg1"/>
                          </a:solidFill>
                          <a:effectLst>
                            <a:outerShdw blurRad="38100" dist="38100" dir="2700000" algn="tl">
                              <a:srgbClr val="000000">
                                <a:alpha val="43137"/>
                              </a:srgbClr>
                            </a:outerShdw>
                          </a:effectLst>
                        </a:rPr>
                        <a:t>ProgressChanged</a:t>
                      </a:r>
                      <a:endParaRPr lang="hu-HU" b="1" dirty="0">
                        <a:solidFill>
                          <a:schemeClr val="bg1"/>
                        </a:solidFill>
                        <a:effectLst>
                          <a:outerShdw blurRad="38100" dist="38100" dir="2700000" algn="tl">
                            <a:srgbClr val="000000">
                              <a:alpha val="43137"/>
                            </a:srgbClr>
                          </a:outerShdw>
                        </a:effectLs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1" dirty="0" err="1" smtClean="0">
                          <a:solidFill>
                            <a:schemeClr val="bg1"/>
                          </a:solidFill>
                          <a:effectLst>
                            <a:outerShdw blurRad="38100" dist="38100" dir="2700000" algn="tl">
                              <a:srgbClr val="000000">
                                <a:alpha val="43137"/>
                              </a:srgbClr>
                            </a:outerShdw>
                          </a:effectLst>
                        </a:rPr>
                        <a:t>ReportProgress</a:t>
                      </a:r>
                      <a:endParaRPr lang="hu-HU" b="1" dirty="0">
                        <a:solidFill>
                          <a:schemeClr val="bg1"/>
                        </a:solidFill>
                        <a:effectLst>
                          <a:outerShdw blurRad="38100" dist="38100" dir="2700000" algn="tl">
                            <a:srgbClr val="000000">
                              <a:alpha val="43137"/>
                            </a:srgbClr>
                          </a:outerShdw>
                        </a:effectLs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ctr"/>
                      <a:r>
                        <a:rPr lang="hu-HU" b="1" dirty="0" err="1" smtClean="0">
                          <a:solidFill>
                            <a:schemeClr val="bg1"/>
                          </a:solidFill>
                          <a:effectLst>
                            <a:outerShdw blurRad="38100" dist="38100" dir="2700000" algn="tl">
                              <a:srgbClr val="000000">
                                <a:alpha val="43137"/>
                              </a:srgbClr>
                            </a:outerShdw>
                          </a:effectLst>
                        </a:rPr>
                        <a:t>RunWorkAsync</a:t>
                      </a:r>
                      <a:endParaRPr lang="hu-HU" b="1" dirty="0">
                        <a:solidFill>
                          <a:schemeClr val="bg1"/>
                        </a:solidFill>
                        <a:effectLst>
                          <a:outerShdw blurRad="38100" dist="38100" dir="2700000" algn="tl">
                            <a:srgbClr val="000000">
                              <a:alpha val="43137"/>
                            </a:srgbClr>
                          </a:outerShdw>
                        </a:effectLs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1" dirty="0" err="1" smtClean="0">
                          <a:solidFill>
                            <a:schemeClr val="bg1"/>
                          </a:solidFill>
                          <a:effectLst>
                            <a:outerShdw blurRad="38100" dist="38100" dir="2700000" algn="tl">
                              <a:srgbClr val="000000">
                                <a:alpha val="43137"/>
                              </a:srgbClr>
                            </a:outerShdw>
                          </a:effectLst>
                        </a:rPr>
                        <a:t>RunWorkCompleted</a:t>
                      </a:r>
                      <a:endParaRPr lang="hu-HU" b="1" dirty="0">
                        <a:solidFill>
                          <a:schemeClr val="bg1"/>
                        </a:solidFill>
                        <a:effectLst>
                          <a:outerShdw blurRad="38100" dist="38100" dir="2700000" algn="tl">
                            <a:srgbClr val="000000">
                              <a:alpha val="43137"/>
                            </a:srgbClr>
                          </a:outerShdw>
                        </a:effectLs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r h="370840">
                <a:tc>
                  <a:txBody>
                    <a:bodyPr/>
                    <a:lstStyle/>
                    <a:p>
                      <a:pPr algn="ctr"/>
                      <a:r>
                        <a:rPr lang="hu-HU" b="1" dirty="0" err="1" smtClean="0">
                          <a:solidFill>
                            <a:schemeClr val="bg1"/>
                          </a:solidFill>
                          <a:effectLst>
                            <a:outerShdw blurRad="38100" dist="38100" dir="2700000" algn="tl">
                              <a:srgbClr val="000000">
                                <a:alpha val="43137"/>
                              </a:srgbClr>
                            </a:outerShdw>
                          </a:effectLst>
                        </a:rPr>
                        <a:t>WorkerReportsProgress</a:t>
                      </a:r>
                      <a:endParaRPr lang="hu-HU" b="1" dirty="0">
                        <a:solidFill>
                          <a:schemeClr val="bg1"/>
                        </a:solidFill>
                        <a:effectLst>
                          <a:outerShdw blurRad="38100" dist="38100" dir="2700000" algn="tl">
                            <a:srgbClr val="000000">
                              <a:alpha val="43137"/>
                            </a:srgbClr>
                          </a:outerShdw>
                        </a:effectLs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c>
                  <a:txBody>
                    <a:bodyPr/>
                    <a:lstStyle/>
                    <a:p>
                      <a:pPr algn="ctr"/>
                      <a:r>
                        <a:rPr lang="hu-HU" b="1" dirty="0" err="1" smtClean="0">
                          <a:solidFill>
                            <a:schemeClr val="bg1"/>
                          </a:solidFill>
                          <a:effectLst>
                            <a:outerShdw blurRad="38100" dist="38100" dir="2700000" algn="tl">
                              <a:srgbClr val="000000">
                                <a:alpha val="43137"/>
                              </a:srgbClr>
                            </a:outerShdw>
                          </a:effectLst>
                        </a:rPr>
                        <a:t>WorkerSupportsCancellation</a:t>
                      </a:r>
                      <a:endParaRPr lang="hu-HU" b="1" dirty="0">
                        <a:solidFill>
                          <a:schemeClr val="bg1"/>
                        </a:solidFill>
                        <a:effectLst>
                          <a:outerShdw blurRad="38100" dist="38100" dir="2700000" algn="tl">
                            <a:srgbClr val="000000">
                              <a:alpha val="43137"/>
                            </a:srgbClr>
                          </a:outerShdw>
                        </a:effectLst>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cell3D prstMaterial="dkEdge">
                      <a:bevel/>
                      <a:lightRig rig="flood" dir="t"/>
                    </a:cell3D>
                    <a:noFill/>
                  </a:tcPr>
                </a:tc>
              </a:tr>
            </a:tbl>
          </a:graphicData>
        </a:graphic>
      </p:graphicFrame>
      <p:pic>
        <p:nvPicPr>
          <p:cNvPr id="1026" name="Picture 2"/>
          <p:cNvPicPr>
            <a:picLocks noChangeAspect="1" noChangeArrowheads="1"/>
          </p:cNvPicPr>
          <p:nvPr/>
        </p:nvPicPr>
        <p:blipFill>
          <a:blip r:embed="rId3" cstate="print"/>
          <a:srcRect/>
          <a:stretch>
            <a:fillRect/>
          </a:stretch>
        </p:blipFill>
        <p:spPr bwMode="auto">
          <a:xfrm>
            <a:off x="6536774" y="571480"/>
            <a:ext cx="2607226" cy="1428760"/>
          </a:xfrm>
          <a:prstGeom prst="rect">
            <a:avLst/>
          </a:prstGeom>
          <a:noFill/>
          <a:ln w="9525">
            <a:noFill/>
            <a:miter lim="800000"/>
            <a:headEnd/>
            <a:tailEnd/>
          </a:ln>
          <a:effectLst>
            <a:softEdge rad="31750"/>
          </a:effectLst>
          <a:scene3d>
            <a:camera prst="perspectiveHeroicExtremeLeftFacing"/>
            <a:lightRig rig="threePt" dir="t"/>
          </a:scene3d>
          <a:sp3d>
            <a:bevelT/>
          </a:sp3d>
        </p:spPr>
      </p:pic>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BackgroundWorker</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készítése és elindítása</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7543824" cy="5857916"/>
          </a:xfrm>
        </p:spPr>
        <p:txBody>
          <a:bodyPr>
            <a:normAutofit/>
          </a:bodyPr>
          <a:lstStyle/>
          <a:p>
            <a:pPr marL="514350" indent="-514350" algn="just">
              <a:buAutoNum type="arabicPeriod"/>
            </a:pPr>
            <a:r>
              <a:rPr lang="hu-HU" sz="2800" dirty="0" smtClean="0">
                <a:solidFill>
                  <a:schemeClr val="bg1">
                    <a:lumMod val="95000"/>
                  </a:schemeClr>
                </a:solidFill>
              </a:rPr>
              <a:t>Készítsünk egy új </a:t>
            </a:r>
            <a:r>
              <a:rPr lang="hu-HU" sz="2800" dirty="0" err="1" smtClean="0">
                <a:solidFill>
                  <a:schemeClr val="bg1">
                    <a:lumMod val="95000"/>
                  </a:schemeClr>
                </a:solidFill>
              </a:rPr>
              <a:t>BackgroundWorker</a:t>
            </a:r>
            <a:r>
              <a:rPr lang="hu-HU" sz="2800" dirty="0" smtClean="0">
                <a:solidFill>
                  <a:schemeClr val="bg1">
                    <a:lumMod val="95000"/>
                  </a:schemeClr>
                </a:solidFill>
              </a:rPr>
              <a:t> példányt</a:t>
            </a:r>
            <a:br>
              <a:rPr lang="hu-HU" sz="2800" dirty="0" smtClean="0">
                <a:solidFill>
                  <a:schemeClr val="bg1">
                    <a:lumMod val="95000"/>
                  </a:schemeClr>
                </a:solidFill>
              </a:rPr>
            </a:br>
            <a:endParaRPr lang="hu-HU" sz="2800" dirty="0" smtClean="0">
              <a:solidFill>
                <a:schemeClr val="bg1">
                  <a:lumMod val="95000"/>
                </a:schemeClr>
              </a:solidFill>
            </a:endParaRPr>
          </a:p>
          <a:p>
            <a:pPr marL="514350" indent="-514350" algn="just">
              <a:buAutoNum type="arabicPeriod"/>
            </a:pPr>
            <a:r>
              <a:rPr lang="hu-HU" sz="2800" dirty="0" smtClean="0">
                <a:solidFill>
                  <a:schemeClr val="bg1">
                    <a:lumMod val="95000"/>
                  </a:schemeClr>
                </a:solidFill>
              </a:rPr>
              <a:t>Készítsük el a </a:t>
            </a:r>
            <a:r>
              <a:rPr lang="hu-HU" sz="2800" dirty="0" err="1" smtClean="0">
                <a:solidFill>
                  <a:schemeClr val="bg1">
                    <a:lumMod val="95000"/>
                  </a:schemeClr>
                </a:solidFill>
              </a:rPr>
              <a:t>BackgroundWorker.DoWork</a:t>
            </a:r>
            <a:r>
              <a:rPr lang="hu-HU" sz="2800" dirty="0" smtClean="0">
                <a:solidFill>
                  <a:schemeClr val="bg1">
                    <a:lumMod val="95000"/>
                  </a:schemeClr>
                </a:solidFill>
              </a:rPr>
              <a:t> eseményét.</a:t>
            </a:r>
          </a:p>
          <a:p>
            <a:pPr marL="514350" indent="-514350" algn="just">
              <a:buAutoNum type="arabicPeriod"/>
            </a:pPr>
            <a:endParaRPr lang="hu-HU" sz="2800" dirty="0" smtClean="0">
              <a:solidFill>
                <a:schemeClr val="bg1">
                  <a:lumMod val="95000"/>
                </a:schemeClr>
              </a:solidFill>
            </a:endParaRPr>
          </a:p>
          <a:p>
            <a:pPr marL="514350" indent="-514350" algn="just">
              <a:buAutoNum type="arabicPeriod"/>
            </a:pPr>
            <a:endParaRPr lang="hu-HU" sz="2800" dirty="0" smtClean="0">
              <a:solidFill>
                <a:schemeClr val="bg1">
                  <a:lumMod val="95000"/>
                </a:schemeClr>
              </a:solidFill>
            </a:endParaRPr>
          </a:p>
          <a:p>
            <a:pPr marL="514350" indent="-514350" algn="just">
              <a:buAutoNum type="arabicPeriod"/>
            </a:pPr>
            <a:r>
              <a:rPr lang="hu-HU" sz="2800" dirty="0" smtClean="0">
                <a:solidFill>
                  <a:schemeClr val="bg1">
                    <a:lumMod val="95000"/>
                  </a:schemeClr>
                </a:solidFill>
              </a:rPr>
              <a:t>A konstruktorban iratkozzunk fel erre az eseményre</a:t>
            </a:r>
          </a:p>
          <a:p>
            <a:pPr marL="514350" indent="-514350" algn="just">
              <a:buAutoNum type="arabicPeriod"/>
            </a:pPr>
            <a:endParaRPr lang="hu-HU" sz="2800" dirty="0" smtClean="0">
              <a:solidFill>
                <a:schemeClr val="bg1">
                  <a:lumMod val="95000"/>
                </a:schemeClr>
              </a:solidFill>
            </a:endParaRPr>
          </a:p>
          <a:p>
            <a:pPr marL="514350" indent="-514350" algn="just">
              <a:buAutoNum type="arabicPeriod"/>
            </a:pPr>
            <a:r>
              <a:rPr lang="hu-HU" sz="2800" dirty="0" smtClean="0">
                <a:solidFill>
                  <a:schemeClr val="bg1">
                    <a:lumMod val="95000"/>
                  </a:schemeClr>
                </a:solidFill>
              </a:rPr>
              <a:t>Hívjuk meg a </a:t>
            </a:r>
            <a:r>
              <a:rPr lang="hu-HU" sz="2800" i="1" dirty="0" err="1" smtClean="0">
                <a:solidFill>
                  <a:schemeClr val="bg1">
                    <a:lumMod val="95000"/>
                  </a:schemeClr>
                </a:solidFill>
              </a:rPr>
              <a:t>RunWorkAsync</a:t>
            </a:r>
            <a:r>
              <a:rPr lang="hu-HU" sz="2800" dirty="0" smtClean="0">
                <a:solidFill>
                  <a:schemeClr val="bg1">
                    <a:lumMod val="95000"/>
                  </a:schemeClr>
                </a:solidFill>
              </a:rPr>
              <a:t> metódust a szál elindításhoz</a:t>
            </a:r>
            <a:endParaRPr lang="hu-HU" sz="2800" dirty="0">
              <a:solidFill>
                <a:schemeClr val="bg1">
                  <a:lumMod val="95000"/>
                </a:schemeClr>
              </a:solidFill>
            </a:endParaRPr>
          </a:p>
        </p:txBody>
      </p:sp>
      <p:sp>
        <p:nvSpPr>
          <p:cNvPr id="4" name="Szövegdoboz 3"/>
          <p:cNvSpPr txBox="1"/>
          <p:nvPr/>
        </p:nvSpPr>
        <p:spPr>
          <a:xfrm>
            <a:off x="214282" y="1142984"/>
            <a:ext cx="8572528"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hu-HU" sz="1400" dirty="0" err="1" smtClean="0"/>
              <a:t>System.ComponentModel.</a:t>
            </a:r>
            <a:r>
              <a:rPr lang="hu-HU" sz="1400" dirty="0" err="1" smtClean="0">
                <a:solidFill>
                  <a:srgbClr val="2B91AF"/>
                </a:solidFill>
              </a:rPr>
              <a:t>BackgroundWorker</a:t>
            </a:r>
            <a:r>
              <a:rPr lang="hu-HU" sz="1400" dirty="0" smtClean="0">
                <a:solidFill>
                  <a:srgbClr val="2B91AF"/>
                </a:solidFill>
              </a:rPr>
              <a:t> </a:t>
            </a:r>
            <a:r>
              <a:rPr lang="hu-HU" sz="1400" dirty="0" err="1" smtClean="0">
                <a:solidFill>
                  <a:schemeClr val="tx1"/>
                </a:solidFill>
              </a:rPr>
              <a:t>myWorker</a:t>
            </a:r>
            <a:r>
              <a:rPr lang="hu-HU" sz="1400" dirty="0" smtClean="0">
                <a:solidFill>
                  <a:schemeClr val="tx1"/>
                </a:solidFill>
              </a:rPr>
              <a:t> =</a:t>
            </a:r>
            <a:r>
              <a:rPr lang="hu-HU" sz="1400" dirty="0" smtClean="0">
                <a:solidFill>
                  <a:srgbClr val="2B91AF"/>
                </a:solidFill>
              </a:rPr>
              <a:t> </a:t>
            </a:r>
            <a:r>
              <a:rPr lang="hu-HU" sz="1400" dirty="0" err="1" smtClean="0">
                <a:solidFill>
                  <a:srgbClr val="0000FF"/>
                </a:solidFill>
              </a:rPr>
              <a:t>new</a:t>
            </a:r>
            <a:r>
              <a:rPr lang="hu-HU" sz="1400" dirty="0" smtClean="0">
                <a:solidFill>
                  <a:srgbClr val="0000FF"/>
                </a:solidFill>
              </a:rPr>
              <a:t> </a:t>
            </a:r>
            <a:r>
              <a:rPr lang="hu-HU" sz="1400" dirty="0" err="1" smtClean="0">
                <a:solidFill>
                  <a:schemeClr val="tx1"/>
                </a:solidFill>
              </a:rPr>
              <a:t>System.ComponentModel.</a:t>
            </a:r>
            <a:r>
              <a:rPr lang="hu-HU" sz="1400" dirty="0" err="1" smtClean="0">
                <a:solidFill>
                  <a:srgbClr val="2B91AF"/>
                </a:solidFill>
              </a:rPr>
              <a:t>BackgroundWorker</a:t>
            </a:r>
            <a:r>
              <a:rPr lang="hu-HU" sz="1400" dirty="0" smtClean="0">
                <a:solidFill>
                  <a:schemeClr val="tx1"/>
                </a:solidFill>
              </a:rPr>
              <a:t>();</a:t>
            </a:r>
          </a:p>
        </p:txBody>
      </p:sp>
      <p:sp>
        <p:nvSpPr>
          <p:cNvPr id="5" name="Szövegdoboz 4"/>
          <p:cNvSpPr txBox="1"/>
          <p:nvPr/>
        </p:nvSpPr>
        <p:spPr>
          <a:xfrm>
            <a:off x="500034" y="2428868"/>
            <a:ext cx="8072494" cy="95410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err="1" smtClean="0">
                <a:solidFill>
                  <a:srgbClr val="0000FF"/>
                </a:solidFill>
              </a:rPr>
              <a:t>private</a:t>
            </a:r>
            <a:r>
              <a:rPr lang="hu-HU" sz="1400" dirty="0" smtClean="0">
                <a:solidFill>
                  <a:srgbClr val="0000FF"/>
                </a:solidFill>
              </a:rPr>
              <a:t> </a:t>
            </a:r>
            <a:r>
              <a:rPr lang="hu-HU" sz="1400" dirty="0" err="1" smtClean="0">
                <a:solidFill>
                  <a:srgbClr val="0000FF"/>
                </a:solidFill>
              </a:rPr>
              <a:t>void</a:t>
            </a:r>
            <a:r>
              <a:rPr lang="hu-HU" sz="1400" dirty="0" smtClean="0">
                <a:solidFill>
                  <a:srgbClr val="0000FF"/>
                </a:solidFill>
              </a:rPr>
              <a:t> </a:t>
            </a:r>
            <a:r>
              <a:rPr lang="hu-HU" sz="1400" dirty="0" err="1" smtClean="0">
                <a:solidFill>
                  <a:schemeClr val="tx1"/>
                </a:solidFill>
              </a:rPr>
              <a:t>myWorker</a:t>
            </a:r>
            <a:r>
              <a:rPr lang="hu-HU" sz="1400" dirty="0" smtClean="0">
                <a:solidFill>
                  <a:schemeClr val="tx1"/>
                </a:solidFill>
              </a:rPr>
              <a:t>_</a:t>
            </a:r>
            <a:r>
              <a:rPr lang="hu-HU" sz="1400" dirty="0" err="1" smtClean="0">
                <a:solidFill>
                  <a:schemeClr val="tx1"/>
                </a:solidFill>
              </a:rPr>
              <a:t>DoWork</a:t>
            </a:r>
            <a:r>
              <a:rPr lang="hu-HU" sz="1400" dirty="0" smtClean="0">
                <a:solidFill>
                  <a:schemeClr val="tx1"/>
                </a:solidFill>
              </a:rPr>
              <a:t>(</a:t>
            </a:r>
            <a:r>
              <a:rPr lang="hu-HU" sz="1400" dirty="0" err="1" smtClean="0">
                <a:solidFill>
                  <a:srgbClr val="0000FF"/>
                </a:solidFill>
              </a:rPr>
              <a:t>object</a:t>
            </a:r>
            <a:r>
              <a:rPr lang="hu-HU" sz="1400" dirty="0" smtClean="0">
                <a:solidFill>
                  <a:srgbClr val="0000FF"/>
                </a:solidFill>
              </a:rPr>
              <a:t> </a:t>
            </a:r>
            <a:r>
              <a:rPr lang="hu-HU" sz="1400" dirty="0" err="1" smtClean="0">
                <a:solidFill>
                  <a:schemeClr val="tx1"/>
                </a:solidFill>
              </a:rPr>
              <a:t>sender</a:t>
            </a:r>
            <a:r>
              <a:rPr lang="hu-HU" sz="1400" dirty="0" smtClean="0">
                <a:solidFill>
                  <a:schemeClr val="tx1"/>
                </a:solidFill>
              </a:rPr>
              <a:t>, </a:t>
            </a:r>
            <a:r>
              <a:rPr lang="hu-HU" sz="1400" dirty="0" err="1" smtClean="0">
                <a:solidFill>
                  <a:schemeClr val="tx1"/>
                </a:solidFill>
              </a:rPr>
              <a:t>System.ComponentModel.</a:t>
            </a:r>
            <a:r>
              <a:rPr lang="hu-HU" sz="1400" dirty="0" err="1" smtClean="0">
                <a:solidFill>
                  <a:srgbClr val="2B91AF"/>
                </a:solidFill>
              </a:rPr>
              <a:t>DoWorkEventArgs</a:t>
            </a:r>
            <a:r>
              <a:rPr lang="hu-HU" sz="1400" dirty="0" smtClean="0">
                <a:solidFill>
                  <a:srgbClr val="2B91AF"/>
                </a:solidFill>
              </a:rPr>
              <a:t> </a:t>
            </a:r>
            <a:r>
              <a:rPr lang="hu-HU" sz="1400" dirty="0" smtClean="0">
                <a:solidFill>
                  <a:schemeClr val="tx1"/>
                </a:solidFill>
              </a:rPr>
              <a:t>e)</a:t>
            </a:r>
          </a:p>
          <a:p>
            <a:r>
              <a:rPr lang="hu-HU" sz="1400" dirty="0" smtClean="0">
                <a:solidFill>
                  <a:schemeClr val="tx1"/>
                </a:solidFill>
              </a:rPr>
              <a:t>{</a:t>
            </a:r>
          </a:p>
          <a:p>
            <a:r>
              <a:rPr lang="hu-HU" sz="1400" dirty="0" smtClean="0">
                <a:solidFill>
                  <a:srgbClr val="2B91AF"/>
                </a:solidFill>
              </a:rPr>
              <a:t>            </a:t>
            </a:r>
            <a:r>
              <a:rPr lang="hu-HU" sz="1400" dirty="0" smtClean="0">
                <a:solidFill>
                  <a:srgbClr val="008000"/>
                </a:solidFill>
              </a:rPr>
              <a:t>//</a:t>
            </a:r>
            <a:r>
              <a:rPr lang="hu-HU" sz="1400" dirty="0" err="1" smtClean="0">
                <a:solidFill>
                  <a:srgbClr val="008000"/>
                </a:solidFill>
              </a:rPr>
              <a:t>Do</a:t>
            </a:r>
            <a:r>
              <a:rPr lang="hu-HU" sz="1400" dirty="0" smtClean="0">
                <a:solidFill>
                  <a:srgbClr val="008000"/>
                </a:solidFill>
              </a:rPr>
              <a:t> </a:t>
            </a:r>
            <a:r>
              <a:rPr lang="hu-HU" sz="1400" dirty="0" err="1" smtClean="0">
                <a:solidFill>
                  <a:srgbClr val="008000"/>
                </a:solidFill>
              </a:rPr>
              <a:t>time-consuming</a:t>
            </a:r>
            <a:r>
              <a:rPr lang="hu-HU" sz="1400" dirty="0" smtClean="0">
                <a:solidFill>
                  <a:srgbClr val="008000"/>
                </a:solidFill>
              </a:rPr>
              <a:t> </a:t>
            </a:r>
            <a:r>
              <a:rPr lang="hu-HU" sz="1400" dirty="0" err="1" smtClean="0">
                <a:solidFill>
                  <a:srgbClr val="008000"/>
                </a:solidFill>
              </a:rPr>
              <a:t>work</a:t>
            </a:r>
            <a:r>
              <a:rPr lang="hu-HU" sz="1400" dirty="0" smtClean="0">
                <a:solidFill>
                  <a:srgbClr val="008000"/>
                </a:solidFill>
              </a:rPr>
              <a:t> here</a:t>
            </a:r>
          </a:p>
          <a:p>
            <a:r>
              <a:rPr lang="hu-HU" sz="1400" dirty="0" smtClean="0">
                <a:solidFill>
                  <a:schemeClr val="tx1"/>
                </a:solidFill>
              </a:rPr>
              <a:t>}</a:t>
            </a:r>
          </a:p>
        </p:txBody>
      </p:sp>
      <p:sp>
        <p:nvSpPr>
          <p:cNvPr id="6" name="Szövegdoboz 5"/>
          <p:cNvSpPr txBox="1"/>
          <p:nvPr/>
        </p:nvSpPr>
        <p:spPr>
          <a:xfrm>
            <a:off x="500034" y="4407107"/>
            <a:ext cx="8072494"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err="1" smtClean="0"/>
              <a:t>myWorker.DoWork</a:t>
            </a:r>
            <a:r>
              <a:rPr lang="hu-HU" sz="1400" dirty="0" smtClean="0"/>
              <a:t> += </a:t>
            </a:r>
            <a:r>
              <a:rPr lang="hu-HU" sz="1400" dirty="0" err="1" smtClean="0"/>
              <a:t>myWorker</a:t>
            </a:r>
            <a:r>
              <a:rPr lang="hu-HU" sz="1400" dirty="0" smtClean="0"/>
              <a:t>_</a:t>
            </a:r>
            <a:r>
              <a:rPr lang="hu-HU" sz="1400" dirty="0" err="1" smtClean="0"/>
              <a:t>DoWork</a:t>
            </a:r>
            <a:r>
              <a:rPr lang="hu-HU" sz="1400" dirty="0" smtClean="0"/>
              <a:t>;</a:t>
            </a:r>
            <a:endParaRPr lang="hu-HU" sz="1400" dirty="0" smtClean="0">
              <a:solidFill>
                <a:schemeClr val="tx1"/>
              </a:solidFill>
            </a:endParaRPr>
          </a:p>
        </p:txBody>
      </p:sp>
      <p:sp>
        <p:nvSpPr>
          <p:cNvPr id="7" name="Szövegdoboz 6"/>
          <p:cNvSpPr txBox="1"/>
          <p:nvPr/>
        </p:nvSpPr>
        <p:spPr>
          <a:xfrm>
            <a:off x="500034" y="5835867"/>
            <a:ext cx="8072494"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err="1" smtClean="0"/>
              <a:t>myWorker.RunWorkerAsync</a:t>
            </a:r>
            <a:r>
              <a:rPr lang="hu-HU" sz="1400" dirty="0" smtClean="0"/>
              <a:t>();</a:t>
            </a:r>
            <a:endParaRPr lang="hu-HU" sz="1400" dirty="0" smtClean="0">
              <a:solidFill>
                <a:schemeClr val="tx1"/>
              </a:solidFill>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BackgroundWorker</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használata paraméterrel</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5" name="Tartalom helye 2"/>
          <p:cNvSpPr>
            <a:spLocks noGrp="1"/>
          </p:cNvSpPr>
          <p:nvPr>
            <p:ph idx="1"/>
          </p:nvPr>
        </p:nvSpPr>
        <p:spPr>
          <a:xfrm>
            <a:off x="457200" y="571480"/>
            <a:ext cx="8229600" cy="6072230"/>
          </a:xfrm>
        </p:spPr>
        <p:txBody>
          <a:bodyPr>
            <a:normAutofit/>
          </a:bodyPr>
          <a:lstStyle/>
          <a:p>
            <a:pPr algn="just">
              <a:buNone/>
            </a:pPr>
            <a:r>
              <a:rPr lang="hu-HU" sz="2800" dirty="0" smtClean="0">
                <a:solidFill>
                  <a:schemeClr val="bg1">
                    <a:lumMod val="95000"/>
                  </a:schemeClr>
                </a:solidFill>
              </a:rPr>
              <a:t>	Lehetőségünk van arra, hogy a </a:t>
            </a:r>
            <a:r>
              <a:rPr lang="hu-HU" sz="2800" dirty="0" err="1" smtClean="0">
                <a:solidFill>
                  <a:schemeClr val="bg1">
                    <a:lumMod val="95000"/>
                  </a:schemeClr>
                </a:solidFill>
              </a:rPr>
              <a:t>DoWorknek</a:t>
            </a:r>
            <a:r>
              <a:rPr lang="hu-HU" sz="2800" dirty="0" smtClean="0">
                <a:solidFill>
                  <a:schemeClr val="bg1">
                    <a:lumMod val="95000"/>
                  </a:schemeClr>
                </a:solidFill>
              </a:rPr>
              <a:t> egy vagy több paramétert adhassunk át.  Ezt a </a:t>
            </a:r>
            <a:r>
              <a:rPr lang="hu-HU" sz="2800" dirty="0" err="1" smtClean="0">
                <a:solidFill>
                  <a:schemeClr val="bg1">
                    <a:lumMod val="95000"/>
                  </a:schemeClr>
                </a:solidFill>
              </a:rPr>
              <a:t>DoWorkEventArgs</a:t>
            </a:r>
            <a:r>
              <a:rPr lang="hu-HU" sz="2800" dirty="0" smtClean="0">
                <a:solidFill>
                  <a:schemeClr val="bg1">
                    <a:lumMod val="95000"/>
                  </a:schemeClr>
                </a:solidFill>
              </a:rPr>
              <a:t> </a:t>
            </a:r>
            <a:r>
              <a:rPr lang="hu-HU" sz="2800" dirty="0" err="1" smtClean="0">
                <a:solidFill>
                  <a:schemeClr val="bg1">
                    <a:lumMod val="95000"/>
                  </a:schemeClr>
                </a:solidFill>
              </a:rPr>
              <a:t>Argument</a:t>
            </a:r>
            <a:r>
              <a:rPr lang="hu-HU" sz="2800" dirty="0" smtClean="0">
                <a:solidFill>
                  <a:schemeClr val="bg1">
                    <a:lumMod val="95000"/>
                  </a:schemeClr>
                </a:solidFill>
              </a:rPr>
              <a:t> tulajdonságából tudjuk lekérdezni.</a:t>
            </a:r>
          </a:p>
          <a:p>
            <a:pPr algn="just">
              <a:buNone/>
            </a:pPr>
            <a:r>
              <a:rPr lang="hu-HU" sz="2800" dirty="0" smtClean="0">
                <a:solidFill>
                  <a:schemeClr val="bg1">
                    <a:lumMod val="95000"/>
                  </a:schemeClr>
                </a:solidFill>
              </a:rPr>
              <a:t>	</a:t>
            </a:r>
            <a:r>
              <a:rPr lang="hu-HU" sz="2800" dirty="0" err="1" smtClean="0">
                <a:solidFill>
                  <a:schemeClr val="bg1">
                    <a:lumMod val="95000"/>
                  </a:schemeClr>
                </a:solidFill>
              </a:rPr>
              <a:t>Objectet</a:t>
            </a:r>
            <a:r>
              <a:rPr lang="hu-HU" sz="2800" dirty="0" smtClean="0">
                <a:solidFill>
                  <a:schemeClr val="bg1">
                    <a:lumMod val="95000"/>
                  </a:schemeClr>
                </a:solidFill>
              </a:rPr>
              <a:t> kapunk így kötelesek vagyunk </a:t>
            </a:r>
            <a:r>
              <a:rPr lang="hu-HU" sz="2800" dirty="0" err="1" smtClean="0">
                <a:solidFill>
                  <a:schemeClr val="bg1">
                    <a:lumMod val="95000"/>
                  </a:schemeClr>
                </a:solidFill>
              </a:rPr>
              <a:t>castolni</a:t>
            </a:r>
            <a:r>
              <a:rPr lang="hu-HU" sz="2800" dirty="0" smtClean="0">
                <a:solidFill>
                  <a:schemeClr val="bg1">
                    <a:lumMod val="95000"/>
                  </a:schemeClr>
                </a:solidFill>
              </a:rPr>
              <a:t>!</a:t>
            </a:r>
            <a:br>
              <a:rPr lang="hu-HU" sz="2800" dirty="0" smtClean="0">
                <a:solidFill>
                  <a:schemeClr val="bg1">
                    <a:lumMod val="95000"/>
                  </a:schemeClr>
                </a:solidFill>
              </a:rPr>
            </a:br>
            <a:endParaRPr lang="hu-HU" sz="2800" dirty="0" smtClean="0">
              <a:solidFill>
                <a:schemeClr val="bg1">
                  <a:lumMod val="95000"/>
                </a:schemeClr>
              </a:solidFill>
            </a:endParaRPr>
          </a:p>
          <a:p>
            <a:pPr lvl="1">
              <a:buNone/>
            </a:pPr>
            <a:r>
              <a:rPr lang="hu-HU" dirty="0" smtClean="0">
                <a:solidFill>
                  <a:schemeClr val="bg1">
                    <a:lumMod val="95000"/>
                  </a:schemeClr>
                </a:solidFill>
              </a:rPr>
              <a:t>1.Paraméter átadása </a:t>
            </a:r>
            <a:r>
              <a:rPr lang="hu-HU" dirty="0" err="1" smtClean="0">
                <a:solidFill>
                  <a:schemeClr val="bg1">
                    <a:lumMod val="95000"/>
                  </a:schemeClr>
                </a:solidFill>
              </a:rPr>
              <a:t>RunWorkAsyncnak</a:t>
            </a:r>
            <a:endParaRPr lang="hu-HU" dirty="0" smtClean="0">
              <a:solidFill>
                <a:schemeClr val="bg1">
                  <a:lumMod val="95000"/>
                </a:schemeClr>
              </a:solidFill>
            </a:endParaRPr>
          </a:p>
          <a:p>
            <a:pPr lvl="1">
              <a:buNone/>
            </a:pPr>
            <a:endParaRPr lang="hu-HU" dirty="0" smtClean="0">
              <a:solidFill>
                <a:schemeClr val="bg1">
                  <a:lumMod val="95000"/>
                </a:schemeClr>
              </a:solidFill>
            </a:endParaRPr>
          </a:p>
          <a:p>
            <a:pPr lvl="1">
              <a:buNone/>
            </a:pPr>
            <a:r>
              <a:rPr lang="hu-HU" dirty="0" smtClean="0">
                <a:solidFill>
                  <a:schemeClr val="bg1">
                    <a:lumMod val="95000"/>
                  </a:schemeClr>
                </a:solidFill>
              </a:rPr>
              <a:t>2. Paraméter lekérés a </a:t>
            </a:r>
            <a:r>
              <a:rPr lang="hu-HU" dirty="0" err="1" smtClean="0">
                <a:solidFill>
                  <a:schemeClr val="bg1">
                    <a:lumMod val="95000"/>
                  </a:schemeClr>
                </a:solidFill>
              </a:rPr>
              <a:t>DoWorkEventArgs-ból</a:t>
            </a:r>
            <a:endParaRPr lang="hu-HU" dirty="0" smtClean="0">
              <a:solidFill>
                <a:schemeClr val="bg1">
                  <a:lumMod val="95000"/>
                </a:schemeClr>
              </a:solidFill>
            </a:endParaRPr>
          </a:p>
          <a:p>
            <a:pPr>
              <a:buNone/>
            </a:pPr>
            <a:r>
              <a:rPr lang="hu-HU" sz="2800" dirty="0" smtClean="0">
                <a:solidFill>
                  <a:schemeClr val="bg1">
                    <a:lumMod val="95000"/>
                  </a:schemeClr>
                </a:solidFill>
              </a:rPr>
              <a:t>	</a:t>
            </a:r>
          </a:p>
          <a:p>
            <a:pPr>
              <a:buNone/>
            </a:pPr>
            <a:endParaRPr lang="hu-HU" sz="2800" dirty="0" smtClean="0">
              <a:solidFill>
                <a:schemeClr val="bg1">
                  <a:lumMod val="95000"/>
                </a:schemeClr>
              </a:solidFill>
            </a:endParaRPr>
          </a:p>
          <a:p>
            <a:pPr algn="ctr">
              <a:buNone/>
            </a:pPr>
            <a:endParaRPr lang="hu-HU" sz="1800" i="1" dirty="0" smtClean="0">
              <a:solidFill>
                <a:schemeClr val="bg1">
                  <a:lumMod val="95000"/>
                </a:schemeClr>
              </a:solidFill>
            </a:endParaRPr>
          </a:p>
          <a:p>
            <a:pPr algn="ctr">
              <a:buNone/>
            </a:pPr>
            <a:r>
              <a:rPr lang="hu-HU" sz="1800" i="1" dirty="0" smtClean="0">
                <a:solidFill>
                  <a:schemeClr val="bg1">
                    <a:lumMod val="95000"/>
                  </a:schemeClr>
                </a:solidFill>
              </a:rPr>
              <a:t>(Ha több paramétert akarunk átadni, akkor azokat csomagolnunk kell egy osztályba)</a:t>
            </a:r>
            <a:endParaRPr lang="hu-HU" sz="1800" i="1" dirty="0">
              <a:solidFill>
                <a:schemeClr val="bg1">
                  <a:lumMod val="95000"/>
                </a:schemeClr>
              </a:solidFill>
            </a:endParaRPr>
          </a:p>
        </p:txBody>
      </p:sp>
      <p:sp>
        <p:nvSpPr>
          <p:cNvPr id="6" name="Szövegdoboz 5"/>
          <p:cNvSpPr txBox="1"/>
          <p:nvPr/>
        </p:nvSpPr>
        <p:spPr>
          <a:xfrm>
            <a:off x="857224" y="3857629"/>
            <a:ext cx="7143800"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err="1" smtClean="0"/>
              <a:t>myWorker.RunWorkerAsync</a:t>
            </a:r>
            <a:r>
              <a:rPr lang="hu-HU" sz="1400" dirty="0" smtClean="0"/>
              <a:t>(</a:t>
            </a:r>
            <a:r>
              <a:rPr lang="hu-HU" sz="1400" dirty="0" smtClean="0">
                <a:solidFill>
                  <a:srgbClr val="A31515"/>
                </a:solidFill>
              </a:rPr>
              <a:t>"</a:t>
            </a:r>
            <a:r>
              <a:rPr lang="hu-HU" sz="1400" dirty="0" err="1" smtClean="0">
                <a:solidFill>
                  <a:srgbClr val="A31515"/>
                </a:solidFill>
              </a:rPr>
              <a:t>TestArgument</a:t>
            </a:r>
            <a:r>
              <a:rPr lang="hu-HU" sz="1400" dirty="0" smtClean="0">
                <a:solidFill>
                  <a:srgbClr val="A31515"/>
                </a:solidFill>
              </a:rPr>
              <a:t>"</a:t>
            </a:r>
            <a:r>
              <a:rPr lang="hu-HU" sz="1400" dirty="0" smtClean="0">
                <a:solidFill>
                  <a:schemeClr val="tx1"/>
                </a:solidFill>
              </a:rPr>
              <a:t>);</a:t>
            </a:r>
          </a:p>
        </p:txBody>
      </p:sp>
      <p:sp>
        <p:nvSpPr>
          <p:cNvPr id="7" name="Szövegdoboz 6"/>
          <p:cNvSpPr txBox="1"/>
          <p:nvPr/>
        </p:nvSpPr>
        <p:spPr>
          <a:xfrm>
            <a:off x="857224" y="4835735"/>
            <a:ext cx="7143800" cy="1169551"/>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smtClean="0"/>
              <a:t> </a:t>
            </a:r>
            <a:r>
              <a:rPr lang="hu-HU" sz="1400" dirty="0" err="1" smtClean="0">
                <a:solidFill>
                  <a:srgbClr val="0000FF"/>
                </a:solidFill>
              </a:rPr>
              <a:t>private</a:t>
            </a:r>
            <a:r>
              <a:rPr lang="hu-HU" sz="1400" dirty="0" smtClean="0">
                <a:solidFill>
                  <a:srgbClr val="0000FF"/>
                </a:solidFill>
              </a:rPr>
              <a:t> </a:t>
            </a:r>
            <a:r>
              <a:rPr lang="hu-HU" sz="1400" dirty="0" err="1" smtClean="0">
                <a:solidFill>
                  <a:srgbClr val="0000FF"/>
                </a:solidFill>
              </a:rPr>
              <a:t>void</a:t>
            </a:r>
            <a:r>
              <a:rPr lang="hu-HU" sz="1400" dirty="0" smtClean="0">
                <a:solidFill>
                  <a:srgbClr val="0000FF"/>
                </a:solidFill>
              </a:rPr>
              <a:t> </a:t>
            </a:r>
            <a:r>
              <a:rPr lang="hu-HU" sz="1400" dirty="0" err="1" smtClean="0">
                <a:solidFill>
                  <a:schemeClr val="tx1"/>
                </a:solidFill>
              </a:rPr>
              <a:t>myWorker</a:t>
            </a:r>
            <a:r>
              <a:rPr lang="hu-HU" sz="1400" dirty="0" smtClean="0">
                <a:solidFill>
                  <a:schemeClr val="tx1"/>
                </a:solidFill>
              </a:rPr>
              <a:t>_</a:t>
            </a:r>
            <a:r>
              <a:rPr lang="hu-HU" sz="1400" dirty="0" err="1" smtClean="0">
                <a:solidFill>
                  <a:schemeClr val="tx1"/>
                </a:solidFill>
              </a:rPr>
              <a:t>DoWork</a:t>
            </a:r>
            <a:r>
              <a:rPr lang="hu-HU" sz="1400" dirty="0" smtClean="0">
                <a:solidFill>
                  <a:schemeClr val="tx1"/>
                </a:solidFill>
              </a:rPr>
              <a:t>(</a:t>
            </a:r>
            <a:r>
              <a:rPr lang="hu-HU" sz="1400" dirty="0" err="1" smtClean="0">
                <a:solidFill>
                  <a:srgbClr val="0000FF"/>
                </a:solidFill>
              </a:rPr>
              <a:t>object</a:t>
            </a:r>
            <a:r>
              <a:rPr lang="hu-HU" sz="1400" dirty="0" smtClean="0">
                <a:solidFill>
                  <a:srgbClr val="0000FF"/>
                </a:solidFill>
              </a:rPr>
              <a:t> </a:t>
            </a:r>
            <a:r>
              <a:rPr lang="hu-HU" sz="1400" dirty="0" err="1" smtClean="0">
                <a:solidFill>
                  <a:schemeClr val="tx1"/>
                </a:solidFill>
              </a:rPr>
              <a:t>sender</a:t>
            </a:r>
            <a:r>
              <a:rPr lang="hu-HU" sz="1400" dirty="0" smtClean="0">
                <a:solidFill>
                  <a:schemeClr val="tx1"/>
                </a:solidFill>
              </a:rPr>
              <a:t>, </a:t>
            </a:r>
            <a:r>
              <a:rPr lang="hu-HU" sz="1400" dirty="0" err="1" smtClean="0">
                <a:solidFill>
                  <a:schemeClr val="tx1"/>
                </a:solidFill>
              </a:rPr>
              <a:t>System.ComponentModel.</a:t>
            </a:r>
            <a:r>
              <a:rPr lang="hu-HU" sz="1400" dirty="0" err="1" smtClean="0">
                <a:solidFill>
                  <a:srgbClr val="2B91AF"/>
                </a:solidFill>
              </a:rPr>
              <a:t>DoWorkEventArgs</a:t>
            </a:r>
            <a:r>
              <a:rPr lang="hu-HU" sz="1400" dirty="0" smtClean="0">
                <a:solidFill>
                  <a:schemeClr val="tx1"/>
                </a:solidFill>
              </a:rPr>
              <a:t> e)</a:t>
            </a:r>
          </a:p>
          <a:p>
            <a:r>
              <a:rPr lang="hu-HU" sz="1400" dirty="0" smtClean="0">
                <a:solidFill>
                  <a:schemeClr val="tx1"/>
                </a:solidFill>
              </a:rPr>
              <a:t>{</a:t>
            </a:r>
          </a:p>
          <a:p>
            <a:r>
              <a:rPr lang="hu-HU" sz="1400" dirty="0" smtClean="0">
                <a:solidFill>
                  <a:srgbClr val="2B91AF"/>
                </a:solidFill>
              </a:rPr>
              <a:t>            </a:t>
            </a:r>
            <a:r>
              <a:rPr lang="hu-HU" sz="1400" dirty="0" err="1" smtClean="0">
                <a:solidFill>
                  <a:srgbClr val="0000FF"/>
                </a:solidFill>
              </a:rPr>
              <a:t>string</a:t>
            </a:r>
            <a:r>
              <a:rPr lang="hu-HU" sz="1400" dirty="0" smtClean="0">
                <a:solidFill>
                  <a:srgbClr val="0000FF"/>
                </a:solidFill>
              </a:rPr>
              <a:t> </a:t>
            </a:r>
            <a:r>
              <a:rPr lang="hu-HU" sz="1400" dirty="0" err="1" smtClean="0">
                <a:solidFill>
                  <a:schemeClr val="tx1"/>
                </a:solidFill>
              </a:rPr>
              <a:t>arg</a:t>
            </a:r>
            <a:r>
              <a:rPr lang="hu-HU" sz="1400" dirty="0" smtClean="0">
                <a:solidFill>
                  <a:schemeClr val="tx1"/>
                </a:solidFill>
              </a:rPr>
              <a:t>;</a:t>
            </a:r>
          </a:p>
          <a:p>
            <a:r>
              <a:rPr lang="hu-HU" sz="1400" dirty="0" smtClean="0">
                <a:solidFill>
                  <a:srgbClr val="0000FF"/>
                </a:solidFill>
              </a:rPr>
              <a:t>            </a:t>
            </a:r>
            <a:r>
              <a:rPr lang="hu-HU" sz="1400" dirty="0" err="1" smtClean="0">
                <a:solidFill>
                  <a:schemeClr val="tx1"/>
                </a:solidFill>
              </a:rPr>
              <a:t>arg</a:t>
            </a:r>
            <a:r>
              <a:rPr lang="hu-HU" sz="1400" dirty="0" smtClean="0">
                <a:solidFill>
                  <a:schemeClr val="tx1"/>
                </a:solidFill>
              </a:rPr>
              <a:t> = (</a:t>
            </a:r>
            <a:r>
              <a:rPr lang="hu-HU" sz="1400" dirty="0" err="1" smtClean="0">
                <a:solidFill>
                  <a:srgbClr val="0000FF"/>
                </a:solidFill>
              </a:rPr>
              <a:t>string</a:t>
            </a:r>
            <a:r>
              <a:rPr lang="hu-HU" sz="1400" dirty="0" smtClean="0">
                <a:solidFill>
                  <a:schemeClr val="tx1"/>
                </a:solidFill>
              </a:rPr>
              <a:t>)</a:t>
            </a:r>
            <a:r>
              <a:rPr lang="hu-HU" sz="1400" dirty="0" err="1" smtClean="0">
                <a:solidFill>
                  <a:schemeClr val="tx1"/>
                </a:solidFill>
              </a:rPr>
              <a:t>e.Argument</a:t>
            </a:r>
            <a:r>
              <a:rPr lang="hu-HU" sz="1400" dirty="0" smtClean="0">
                <a:solidFill>
                  <a:schemeClr val="tx1"/>
                </a:solidFill>
              </a:rPr>
              <a:t>;</a:t>
            </a:r>
          </a:p>
          <a:p>
            <a:r>
              <a:rPr lang="hu-HU" sz="1400" dirty="0" smtClean="0">
                <a:solidFill>
                  <a:schemeClr val="tx1"/>
                </a:solidFill>
              </a:rPr>
              <a:t>}</a:t>
            </a:r>
          </a:p>
        </p:txBody>
      </p:sp>
      <p:pic>
        <p:nvPicPr>
          <p:cNvPr id="8" name="Kép 7" descr="Info.png"/>
          <p:cNvPicPr>
            <a:picLocks noChangeAspect="1"/>
          </p:cNvPicPr>
          <p:nvPr/>
        </p:nvPicPr>
        <p:blipFill>
          <a:blip r:embed="rId2" cstate="print"/>
          <a:stretch>
            <a:fillRect/>
          </a:stretch>
        </p:blipFill>
        <p:spPr>
          <a:xfrm>
            <a:off x="285720" y="6215082"/>
            <a:ext cx="357190" cy="357190"/>
          </a:xfrm>
          <a:prstGeom prst="rect">
            <a:avLst/>
          </a:prstGeom>
        </p:spPr>
      </p:pic>
      <p:sp>
        <p:nvSpPr>
          <p:cNvPr id="9" name="Téglalap 8"/>
          <p:cNvSpPr/>
          <p:nvPr/>
        </p:nvSpPr>
        <p:spPr>
          <a:xfrm>
            <a:off x="1357290" y="5500702"/>
            <a:ext cx="2000264" cy="285752"/>
          </a:xfrm>
          <a:prstGeom prst="rect">
            <a:avLst/>
          </a:prstGeom>
          <a:noFill/>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cxnSp>
        <p:nvCxnSpPr>
          <p:cNvPr id="11" name="Szögletes összekötő 10"/>
          <p:cNvCxnSpPr>
            <a:endCxn id="9" idx="3"/>
          </p:cNvCxnSpPr>
          <p:nvPr/>
        </p:nvCxnSpPr>
        <p:spPr>
          <a:xfrm rot="10800000" flipV="1">
            <a:off x="3357554" y="5143512"/>
            <a:ext cx="4357718" cy="500066"/>
          </a:xfrm>
          <a:prstGeom prst="bentConnector3">
            <a:avLst>
              <a:gd name="adj1" fmla="val -307"/>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BackgroundWorker</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eredményének visszatérési értéke</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786478"/>
          </a:xfrm>
        </p:spPr>
        <p:txBody>
          <a:bodyPr>
            <a:normAutofit/>
          </a:bodyPr>
          <a:lstStyle/>
          <a:p>
            <a:pPr>
              <a:buNone/>
            </a:pPr>
            <a:r>
              <a:rPr lang="hu-HU" sz="2800" dirty="0" smtClean="0">
                <a:solidFill>
                  <a:schemeClr val="bg1">
                    <a:lumMod val="95000"/>
                  </a:schemeClr>
                </a:solidFill>
              </a:rPr>
              <a:t>	Van amikor a szál végeztével vissza szeretnénk kapni egy értéket. (Pl.: Egy komplex számítás eredményét)</a:t>
            </a:r>
          </a:p>
          <a:p>
            <a:pPr>
              <a:buNone/>
            </a:pPr>
            <a:r>
              <a:rPr lang="hu-HU" sz="2800" i="1" dirty="0" smtClean="0">
                <a:solidFill>
                  <a:schemeClr val="bg1">
                    <a:lumMod val="95000"/>
                  </a:schemeClr>
                </a:solidFill>
              </a:rPr>
              <a:t>	</a:t>
            </a:r>
            <a:r>
              <a:rPr lang="hu-HU" sz="2800" dirty="0" smtClean="0">
                <a:solidFill>
                  <a:schemeClr val="bg1">
                    <a:lumMod val="95000"/>
                  </a:schemeClr>
                </a:solidFill>
              </a:rPr>
              <a:t>Ilyenkor  a </a:t>
            </a:r>
            <a:r>
              <a:rPr lang="hu-HU" sz="2800" dirty="0" err="1" smtClean="0">
                <a:solidFill>
                  <a:schemeClr val="bg1">
                    <a:lumMod val="95000"/>
                  </a:schemeClr>
                </a:solidFill>
              </a:rPr>
              <a:t>DoWorkEventArgs</a:t>
            </a:r>
            <a:r>
              <a:rPr lang="hu-HU" sz="2800" dirty="0" smtClean="0">
                <a:solidFill>
                  <a:schemeClr val="bg1">
                    <a:lumMod val="95000"/>
                  </a:schemeClr>
                </a:solidFill>
              </a:rPr>
              <a:t> </a:t>
            </a:r>
            <a:r>
              <a:rPr lang="hu-HU" sz="2800" dirty="0" err="1" smtClean="0">
                <a:solidFill>
                  <a:schemeClr val="bg1">
                    <a:lumMod val="95000"/>
                  </a:schemeClr>
                </a:solidFill>
              </a:rPr>
              <a:t>Result</a:t>
            </a:r>
            <a:r>
              <a:rPr lang="hu-HU" sz="2800" dirty="0" smtClean="0">
                <a:solidFill>
                  <a:schemeClr val="bg1">
                    <a:lumMod val="95000"/>
                  </a:schemeClr>
                </a:solidFill>
              </a:rPr>
              <a:t> tulajdonságának átadjuk az értéket. Ezt a </a:t>
            </a:r>
            <a:r>
              <a:rPr lang="hu-HU" sz="2800" dirty="0" err="1" smtClean="0">
                <a:solidFill>
                  <a:schemeClr val="bg1">
                    <a:lumMod val="95000"/>
                  </a:schemeClr>
                </a:solidFill>
              </a:rPr>
              <a:t>RunWorkerCompletedEventaArgs</a:t>
            </a:r>
            <a:r>
              <a:rPr lang="hu-HU" sz="2800" dirty="0" smtClean="0">
                <a:solidFill>
                  <a:schemeClr val="bg1">
                    <a:lumMod val="95000"/>
                  </a:schemeClr>
                </a:solidFill>
              </a:rPr>
              <a:t> –</a:t>
            </a:r>
            <a:r>
              <a:rPr lang="hu-HU" sz="2800" dirty="0" err="1" smtClean="0">
                <a:solidFill>
                  <a:schemeClr val="bg1">
                    <a:lumMod val="95000"/>
                  </a:schemeClr>
                </a:solidFill>
              </a:rPr>
              <a:t>ból</a:t>
            </a:r>
            <a:r>
              <a:rPr lang="hu-HU" sz="2800" dirty="0" smtClean="0">
                <a:solidFill>
                  <a:schemeClr val="bg1">
                    <a:lumMod val="95000"/>
                  </a:schemeClr>
                </a:solidFill>
              </a:rPr>
              <a:t> tudjuk lekérdezni a </a:t>
            </a:r>
            <a:r>
              <a:rPr lang="hu-HU" sz="2800" dirty="0" err="1" smtClean="0">
                <a:solidFill>
                  <a:schemeClr val="bg1">
                    <a:lumMod val="95000"/>
                  </a:schemeClr>
                </a:solidFill>
              </a:rPr>
              <a:t>RunWorkCompleted</a:t>
            </a:r>
            <a:r>
              <a:rPr lang="hu-HU" sz="2800" dirty="0" smtClean="0">
                <a:solidFill>
                  <a:schemeClr val="bg1">
                    <a:lumMod val="95000"/>
                  </a:schemeClr>
                </a:solidFill>
              </a:rPr>
              <a:t> </a:t>
            </a:r>
            <a:r>
              <a:rPr lang="hu-HU" sz="2800" dirty="0" err="1" smtClean="0">
                <a:solidFill>
                  <a:schemeClr val="bg1">
                    <a:lumMod val="95000"/>
                  </a:schemeClr>
                </a:solidFill>
              </a:rPr>
              <a:t>eventnél</a:t>
            </a:r>
            <a:r>
              <a:rPr lang="hu-HU" sz="2800" dirty="0" smtClean="0">
                <a:solidFill>
                  <a:schemeClr val="bg1">
                    <a:lumMod val="95000"/>
                  </a:schemeClr>
                </a:solidFill>
              </a:rPr>
              <a:t>.</a:t>
            </a:r>
            <a:endParaRPr lang="hu-HU" sz="1800" i="1" dirty="0">
              <a:solidFill>
                <a:schemeClr val="bg1">
                  <a:lumMod val="95000"/>
                </a:schemeClr>
              </a:solidFill>
            </a:endParaRPr>
          </a:p>
        </p:txBody>
      </p:sp>
      <p:sp>
        <p:nvSpPr>
          <p:cNvPr id="4" name="Szövegdoboz 3"/>
          <p:cNvSpPr txBox="1"/>
          <p:nvPr/>
        </p:nvSpPr>
        <p:spPr>
          <a:xfrm>
            <a:off x="0" y="3857628"/>
            <a:ext cx="9144000" cy="2246769"/>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err="1" smtClean="0">
                <a:solidFill>
                  <a:srgbClr val="0000FF"/>
                </a:solidFill>
              </a:rPr>
              <a:t>private</a:t>
            </a:r>
            <a:r>
              <a:rPr lang="hu-HU" sz="1400" dirty="0" smtClean="0">
                <a:solidFill>
                  <a:srgbClr val="0000FF"/>
                </a:solidFill>
              </a:rPr>
              <a:t> </a:t>
            </a:r>
            <a:r>
              <a:rPr lang="hu-HU" sz="1400" dirty="0" err="1" smtClean="0">
                <a:solidFill>
                  <a:srgbClr val="0000FF"/>
                </a:solidFill>
              </a:rPr>
              <a:t>void</a:t>
            </a:r>
            <a:r>
              <a:rPr lang="hu-HU" sz="1400" dirty="0" smtClean="0">
                <a:solidFill>
                  <a:srgbClr val="0000FF"/>
                </a:solidFill>
              </a:rPr>
              <a:t> </a:t>
            </a:r>
            <a:r>
              <a:rPr lang="hu-HU" sz="1400" dirty="0" err="1" smtClean="0">
                <a:solidFill>
                  <a:schemeClr val="tx1"/>
                </a:solidFill>
              </a:rPr>
              <a:t>myWorker</a:t>
            </a:r>
            <a:r>
              <a:rPr lang="hu-HU" sz="1400" dirty="0" smtClean="0">
                <a:solidFill>
                  <a:schemeClr val="tx1"/>
                </a:solidFill>
              </a:rPr>
              <a:t>_</a:t>
            </a:r>
            <a:r>
              <a:rPr lang="hu-HU" sz="1400" dirty="0" err="1" smtClean="0">
                <a:solidFill>
                  <a:schemeClr val="tx1"/>
                </a:solidFill>
              </a:rPr>
              <a:t>DoWork</a:t>
            </a:r>
            <a:r>
              <a:rPr lang="hu-HU" sz="1400" dirty="0" smtClean="0">
                <a:solidFill>
                  <a:schemeClr val="tx1"/>
                </a:solidFill>
              </a:rPr>
              <a:t>(</a:t>
            </a:r>
            <a:r>
              <a:rPr lang="hu-HU" sz="1400" dirty="0" err="1" smtClean="0">
                <a:solidFill>
                  <a:srgbClr val="0000FF"/>
                </a:solidFill>
              </a:rPr>
              <a:t>object</a:t>
            </a:r>
            <a:r>
              <a:rPr lang="hu-HU" sz="1400" dirty="0" smtClean="0">
                <a:solidFill>
                  <a:srgbClr val="0000FF"/>
                </a:solidFill>
              </a:rPr>
              <a:t> </a:t>
            </a:r>
            <a:r>
              <a:rPr lang="hu-HU" sz="1400" dirty="0" err="1" smtClean="0">
                <a:solidFill>
                  <a:schemeClr val="tx1"/>
                </a:solidFill>
              </a:rPr>
              <a:t>sender</a:t>
            </a:r>
            <a:r>
              <a:rPr lang="hu-HU" sz="1400" dirty="0" smtClean="0">
                <a:solidFill>
                  <a:schemeClr val="tx1"/>
                </a:solidFill>
              </a:rPr>
              <a:t>, </a:t>
            </a:r>
            <a:r>
              <a:rPr lang="hu-HU" sz="1400" dirty="0" err="1" smtClean="0">
                <a:solidFill>
                  <a:schemeClr val="tx1"/>
                </a:solidFill>
              </a:rPr>
              <a:t>System.ComponentModel.</a:t>
            </a:r>
            <a:r>
              <a:rPr lang="hu-HU" sz="1400" dirty="0" err="1" smtClean="0">
                <a:solidFill>
                  <a:srgbClr val="2B91AF"/>
                </a:solidFill>
              </a:rPr>
              <a:t>DoWorkEventArgs</a:t>
            </a:r>
            <a:r>
              <a:rPr lang="hu-HU" sz="1400" dirty="0" smtClean="0">
                <a:solidFill>
                  <a:schemeClr val="tx1"/>
                </a:solidFill>
              </a:rPr>
              <a:t> e)</a:t>
            </a:r>
          </a:p>
          <a:p>
            <a:r>
              <a:rPr lang="hu-HU" sz="1400" dirty="0" smtClean="0">
                <a:solidFill>
                  <a:schemeClr val="tx1"/>
                </a:solidFill>
              </a:rPr>
              <a:t>{</a:t>
            </a:r>
          </a:p>
          <a:p>
            <a:r>
              <a:rPr lang="hu-HU" sz="1400" dirty="0" smtClean="0">
                <a:solidFill>
                  <a:schemeClr val="tx1"/>
                </a:solidFill>
              </a:rPr>
              <a:t>        </a:t>
            </a:r>
            <a:r>
              <a:rPr lang="hu-HU" sz="1400" dirty="0" err="1" smtClean="0">
                <a:solidFill>
                  <a:schemeClr val="tx1"/>
                </a:solidFill>
              </a:rPr>
              <a:t>e.Result</a:t>
            </a:r>
            <a:r>
              <a:rPr lang="hu-HU" sz="1400" dirty="0" smtClean="0">
                <a:solidFill>
                  <a:schemeClr val="tx1"/>
                </a:solidFill>
              </a:rPr>
              <a:t> = </a:t>
            </a:r>
            <a:r>
              <a:rPr lang="hu-HU" sz="1400" dirty="0" err="1" smtClean="0">
                <a:solidFill>
                  <a:schemeClr val="tx1"/>
                </a:solidFill>
              </a:rPr>
              <a:t>ComplexCalculation</a:t>
            </a:r>
            <a:r>
              <a:rPr lang="hu-HU" sz="1400" dirty="0" smtClean="0">
                <a:solidFill>
                  <a:schemeClr val="tx1"/>
                </a:solidFill>
              </a:rPr>
              <a:t>();</a:t>
            </a:r>
          </a:p>
          <a:p>
            <a:r>
              <a:rPr lang="hu-HU" sz="1400" dirty="0" smtClean="0">
                <a:solidFill>
                  <a:schemeClr val="tx1"/>
                </a:solidFill>
              </a:rPr>
              <a:t>}</a:t>
            </a:r>
          </a:p>
          <a:p>
            <a:endParaRPr lang="hu-HU" sz="1400" dirty="0" smtClean="0">
              <a:solidFill>
                <a:schemeClr val="tx1"/>
              </a:solidFill>
            </a:endParaRPr>
          </a:p>
          <a:p>
            <a:r>
              <a:rPr lang="hu-HU" sz="1400" dirty="0" smtClean="0"/>
              <a:t> </a:t>
            </a:r>
            <a:r>
              <a:rPr lang="hu-HU" sz="1400" dirty="0" err="1" smtClean="0">
                <a:solidFill>
                  <a:srgbClr val="0000FF"/>
                </a:solidFill>
              </a:rPr>
              <a:t>private</a:t>
            </a:r>
            <a:r>
              <a:rPr lang="hu-HU" sz="1400" dirty="0" smtClean="0">
                <a:solidFill>
                  <a:srgbClr val="0000FF"/>
                </a:solidFill>
              </a:rPr>
              <a:t> </a:t>
            </a:r>
            <a:r>
              <a:rPr lang="hu-HU" sz="1400" dirty="0" err="1" smtClean="0">
                <a:solidFill>
                  <a:srgbClr val="0000FF"/>
                </a:solidFill>
              </a:rPr>
              <a:t>void</a:t>
            </a:r>
            <a:r>
              <a:rPr lang="hu-HU" sz="1400" dirty="0" smtClean="0">
                <a:solidFill>
                  <a:srgbClr val="0000FF"/>
                </a:solidFill>
              </a:rPr>
              <a:t> </a:t>
            </a:r>
            <a:r>
              <a:rPr lang="hu-HU" sz="1400" dirty="0" err="1" smtClean="0">
                <a:solidFill>
                  <a:schemeClr val="tx1"/>
                </a:solidFill>
              </a:rPr>
              <a:t>myWorker</a:t>
            </a:r>
            <a:r>
              <a:rPr lang="hu-HU" sz="1400" dirty="0" smtClean="0">
                <a:solidFill>
                  <a:schemeClr val="tx1"/>
                </a:solidFill>
              </a:rPr>
              <a:t>_</a:t>
            </a:r>
            <a:r>
              <a:rPr lang="hu-HU" sz="1400" dirty="0" err="1" smtClean="0">
                <a:solidFill>
                  <a:schemeClr val="tx1"/>
                </a:solidFill>
              </a:rPr>
              <a:t>RunWorkerCompleted</a:t>
            </a:r>
            <a:r>
              <a:rPr lang="hu-HU" sz="1400" dirty="0" smtClean="0">
                <a:solidFill>
                  <a:schemeClr val="tx1"/>
                </a:solidFill>
              </a:rPr>
              <a:t>(</a:t>
            </a:r>
            <a:r>
              <a:rPr lang="hu-HU" sz="1400" dirty="0" err="1" smtClean="0">
                <a:solidFill>
                  <a:srgbClr val="0000FF"/>
                </a:solidFill>
              </a:rPr>
              <a:t>object</a:t>
            </a:r>
            <a:r>
              <a:rPr lang="hu-HU" sz="1400" dirty="0" smtClean="0">
                <a:solidFill>
                  <a:srgbClr val="0000FF"/>
                </a:solidFill>
              </a:rPr>
              <a:t> </a:t>
            </a:r>
            <a:r>
              <a:rPr lang="hu-HU" sz="1400" dirty="0" err="1" smtClean="0">
                <a:solidFill>
                  <a:schemeClr val="tx1"/>
                </a:solidFill>
              </a:rPr>
              <a:t>sender</a:t>
            </a:r>
            <a:r>
              <a:rPr lang="hu-HU" sz="1400" dirty="0" smtClean="0">
                <a:solidFill>
                  <a:schemeClr val="tx1"/>
                </a:solidFill>
              </a:rPr>
              <a:t>, </a:t>
            </a:r>
            <a:r>
              <a:rPr lang="hu-HU" sz="1400" dirty="0" err="1" smtClean="0">
                <a:solidFill>
                  <a:schemeClr val="tx1"/>
                </a:solidFill>
              </a:rPr>
              <a:t>System.ComponentModel.</a:t>
            </a:r>
            <a:r>
              <a:rPr lang="hu-HU" sz="1400" dirty="0" err="1" smtClean="0">
                <a:solidFill>
                  <a:srgbClr val="2B91AF"/>
                </a:solidFill>
              </a:rPr>
              <a:t>RunWorkerCompletedEventArgs</a:t>
            </a:r>
            <a:r>
              <a:rPr lang="hu-HU" sz="1400" dirty="0" smtClean="0">
                <a:solidFill>
                  <a:schemeClr val="tx1"/>
                </a:solidFill>
              </a:rPr>
              <a:t> e)</a:t>
            </a:r>
          </a:p>
          <a:p>
            <a:r>
              <a:rPr lang="hu-HU" sz="1400" dirty="0" smtClean="0">
                <a:solidFill>
                  <a:schemeClr val="tx1"/>
                </a:solidFill>
              </a:rPr>
              <a:t> {</a:t>
            </a:r>
          </a:p>
          <a:p>
            <a:r>
              <a:rPr lang="hu-HU" sz="1400" dirty="0" smtClean="0">
                <a:solidFill>
                  <a:srgbClr val="2B91AF"/>
                </a:solidFill>
              </a:rPr>
              <a:t>        </a:t>
            </a:r>
            <a:r>
              <a:rPr lang="hu-HU" sz="1400" dirty="0" err="1" smtClean="0">
                <a:solidFill>
                  <a:srgbClr val="0000FF"/>
                </a:solidFill>
              </a:rPr>
              <a:t>object</a:t>
            </a:r>
            <a:r>
              <a:rPr lang="hu-HU" sz="1400" dirty="0" smtClean="0">
                <a:solidFill>
                  <a:srgbClr val="0000FF"/>
                </a:solidFill>
              </a:rPr>
              <a:t> </a:t>
            </a:r>
            <a:r>
              <a:rPr lang="hu-HU" sz="1400" dirty="0" err="1" smtClean="0">
                <a:solidFill>
                  <a:schemeClr val="tx1"/>
                </a:solidFill>
              </a:rPr>
              <a:t>result</a:t>
            </a:r>
            <a:r>
              <a:rPr lang="hu-HU" sz="1400" dirty="0" smtClean="0">
                <a:solidFill>
                  <a:schemeClr val="tx1"/>
                </a:solidFill>
              </a:rPr>
              <a:t>;</a:t>
            </a:r>
          </a:p>
          <a:p>
            <a:r>
              <a:rPr lang="hu-HU" sz="1400" dirty="0" smtClean="0">
                <a:solidFill>
                  <a:schemeClr val="tx1"/>
                </a:solidFill>
              </a:rPr>
              <a:t>        </a:t>
            </a:r>
            <a:r>
              <a:rPr lang="hu-HU" sz="1400" dirty="0" err="1" smtClean="0">
                <a:solidFill>
                  <a:schemeClr val="tx1"/>
                </a:solidFill>
              </a:rPr>
              <a:t>result</a:t>
            </a:r>
            <a:r>
              <a:rPr lang="hu-HU" sz="1400" dirty="0" smtClean="0">
                <a:solidFill>
                  <a:schemeClr val="tx1"/>
                </a:solidFill>
              </a:rPr>
              <a:t> = </a:t>
            </a:r>
            <a:r>
              <a:rPr lang="hu-HU" sz="1400" dirty="0" err="1" smtClean="0">
                <a:solidFill>
                  <a:schemeClr val="tx1"/>
                </a:solidFill>
              </a:rPr>
              <a:t>e.Result</a:t>
            </a:r>
            <a:r>
              <a:rPr lang="hu-HU" sz="1400" dirty="0" smtClean="0">
                <a:solidFill>
                  <a:schemeClr val="tx1"/>
                </a:solidFill>
              </a:rPr>
              <a:t>;</a:t>
            </a:r>
          </a:p>
          <a:p>
            <a:r>
              <a:rPr lang="hu-HU" sz="1400" dirty="0" smtClean="0">
                <a:solidFill>
                  <a:schemeClr val="tx1"/>
                </a:solidFill>
              </a:rPr>
              <a:t>}</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BackgroundWorker</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leállítása</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1"/>
            <a:ext cx="8229600" cy="4357718"/>
          </a:xfrm>
        </p:spPr>
        <p:txBody>
          <a:bodyPr>
            <a:normAutofit/>
          </a:bodyPr>
          <a:lstStyle/>
          <a:p>
            <a:pPr>
              <a:buNone/>
            </a:pPr>
            <a:r>
              <a:rPr lang="hu-HU" sz="2400" dirty="0" smtClean="0">
                <a:solidFill>
                  <a:schemeClr val="bg1">
                    <a:lumMod val="95000"/>
                  </a:schemeClr>
                </a:solidFill>
              </a:rPr>
              <a:t>	A </a:t>
            </a:r>
            <a:r>
              <a:rPr lang="hu-HU" sz="2400" dirty="0" err="1" smtClean="0">
                <a:solidFill>
                  <a:schemeClr val="bg1">
                    <a:lumMod val="95000"/>
                  </a:schemeClr>
                </a:solidFill>
              </a:rPr>
              <a:t>BackgroundWorker</a:t>
            </a:r>
            <a:r>
              <a:rPr lang="hu-HU" sz="2400" dirty="0" smtClean="0">
                <a:solidFill>
                  <a:schemeClr val="bg1">
                    <a:lumMod val="95000"/>
                  </a:schemeClr>
                </a:solidFill>
              </a:rPr>
              <a:t> lehetőséget biztosít arra is, hogy a háttérszálat abortálhassuk.</a:t>
            </a:r>
          </a:p>
          <a:p>
            <a:pPr marL="514350" indent="-514350">
              <a:buAutoNum type="arabicPeriod"/>
            </a:pPr>
            <a:r>
              <a:rPr lang="hu-HU" sz="2400" dirty="0" smtClean="0">
                <a:solidFill>
                  <a:schemeClr val="bg1">
                    <a:lumMod val="95000"/>
                  </a:schemeClr>
                </a:solidFill>
              </a:rPr>
              <a:t>A </a:t>
            </a:r>
            <a:r>
              <a:rPr lang="hu-HU" sz="2400" i="1" dirty="0" err="1" smtClean="0">
                <a:solidFill>
                  <a:schemeClr val="bg1">
                    <a:lumMod val="95000"/>
                  </a:schemeClr>
                </a:solidFill>
              </a:rPr>
              <a:t>WorkerSupportsCancellation</a:t>
            </a:r>
            <a:r>
              <a:rPr lang="hu-HU" sz="2400" dirty="0" smtClean="0">
                <a:solidFill>
                  <a:schemeClr val="bg1">
                    <a:lumMod val="95000"/>
                  </a:schemeClr>
                </a:solidFill>
              </a:rPr>
              <a:t> tulajdonságot állítsuk </a:t>
            </a:r>
            <a:r>
              <a:rPr lang="hu-HU" sz="2400" dirty="0" err="1" smtClean="0">
                <a:solidFill>
                  <a:schemeClr val="bg1">
                    <a:lumMod val="95000"/>
                  </a:schemeClr>
                </a:solidFill>
              </a:rPr>
              <a:t>True-ra</a:t>
            </a:r>
            <a:endParaRPr lang="hu-HU" sz="2400" dirty="0" smtClean="0">
              <a:solidFill>
                <a:schemeClr val="bg1">
                  <a:lumMod val="95000"/>
                </a:schemeClr>
              </a:solidFill>
            </a:endParaRPr>
          </a:p>
          <a:p>
            <a:pPr marL="514350" indent="-514350">
              <a:buAutoNum type="arabicPeriod"/>
            </a:pPr>
            <a:r>
              <a:rPr lang="hu-HU" sz="2400" dirty="0" smtClean="0">
                <a:solidFill>
                  <a:schemeClr val="bg1">
                    <a:lumMod val="95000"/>
                  </a:schemeClr>
                </a:solidFill>
              </a:rPr>
              <a:t>Készítsünk egy metódust/ eseményt amellyel leállíthatjuk a szállat.</a:t>
            </a:r>
          </a:p>
          <a:p>
            <a:pPr marL="514350" indent="-514350">
              <a:buAutoNum type="arabicPeriod"/>
            </a:pPr>
            <a:endParaRPr lang="hu-HU" sz="2400" dirty="0" smtClean="0">
              <a:solidFill>
                <a:schemeClr val="bg1">
                  <a:lumMod val="95000"/>
                </a:schemeClr>
              </a:solidFill>
            </a:endParaRPr>
          </a:p>
          <a:p>
            <a:pPr marL="514350" indent="-514350">
              <a:buAutoNum type="arabicPeriod"/>
            </a:pPr>
            <a:endParaRPr lang="hu-HU" sz="2400" dirty="0" smtClean="0">
              <a:solidFill>
                <a:schemeClr val="bg1">
                  <a:lumMod val="95000"/>
                </a:schemeClr>
              </a:solidFill>
            </a:endParaRPr>
          </a:p>
          <a:p>
            <a:pPr marL="514350" indent="-514350">
              <a:buAutoNum type="arabicPeriod"/>
            </a:pPr>
            <a:r>
              <a:rPr lang="hu-HU" sz="2400" dirty="0" smtClean="0">
                <a:solidFill>
                  <a:schemeClr val="bg1">
                    <a:lumMod val="95000"/>
                  </a:schemeClr>
                </a:solidFill>
              </a:rPr>
              <a:t>Figyeljük a </a:t>
            </a:r>
            <a:r>
              <a:rPr lang="hu-HU" sz="2400" dirty="0" err="1" smtClean="0">
                <a:solidFill>
                  <a:schemeClr val="bg1">
                    <a:lumMod val="95000"/>
                  </a:schemeClr>
                </a:solidFill>
              </a:rPr>
              <a:t>DoWork-ben</a:t>
            </a:r>
            <a:r>
              <a:rPr lang="hu-HU" sz="2400" dirty="0" smtClean="0">
                <a:solidFill>
                  <a:schemeClr val="bg1">
                    <a:lumMod val="95000"/>
                  </a:schemeClr>
                </a:solidFill>
              </a:rPr>
              <a:t> </a:t>
            </a:r>
            <a:r>
              <a:rPr lang="hu-HU" sz="2400" dirty="0" err="1" smtClean="0">
                <a:solidFill>
                  <a:schemeClr val="bg1">
                    <a:lumMod val="95000"/>
                  </a:schemeClr>
                </a:solidFill>
              </a:rPr>
              <a:t>a</a:t>
            </a:r>
            <a:r>
              <a:rPr lang="hu-HU" sz="2400" dirty="0" smtClean="0">
                <a:solidFill>
                  <a:schemeClr val="bg1">
                    <a:lumMod val="95000"/>
                  </a:schemeClr>
                </a:solidFill>
              </a:rPr>
              <a:t> </a:t>
            </a:r>
            <a:r>
              <a:rPr lang="hu-HU" sz="2400" dirty="0" err="1" smtClean="0">
                <a:solidFill>
                  <a:schemeClr val="bg1">
                    <a:lumMod val="95000"/>
                  </a:schemeClr>
                </a:solidFill>
              </a:rPr>
              <a:t>CancellationPendinget</a:t>
            </a:r>
            <a:r>
              <a:rPr lang="hu-HU" sz="2400" dirty="0" smtClean="0">
                <a:solidFill>
                  <a:schemeClr val="bg1">
                    <a:lumMod val="95000"/>
                  </a:schemeClr>
                </a:solidFill>
              </a:rPr>
              <a:t>. Ha igazzá válik, és biztonságos akkor az </a:t>
            </a:r>
            <a:r>
              <a:rPr lang="hu-HU" sz="2400" i="1" dirty="0" smtClean="0">
                <a:solidFill>
                  <a:schemeClr val="bg1">
                    <a:lumMod val="95000"/>
                  </a:schemeClr>
                </a:solidFill>
              </a:rPr>
              <a:t>(e).</a:t>
            </a:r>
            <a:r>
              <a:rPr lang="hu-HU" sz="2400" i="1" dirty="0" err="1" smtClean="0">
                <a:solidFill>
                  <a:schemeClr val="bg1">
                    <a:lumMod val="95000"/>
                  </a:schemeClr>
                </a:solidFill>
              </a:rPr>
              <a:t>Cancel</a:t>
            </a:r>
            <a:r>
              <a:rPr lang="hu-HU" sz="2400" i="1" dirty="0" smtClean="0">
                <a:solidFill>
                  <a:schemeClr val="bg1">
                    <a:lumMod val="95000"/>
                  </a:schemeClr>
                </a:solidFill>
              </a:rPr>
              <a:t> </a:t>
            </a:r>
            <a:r>
              <a:rPr lang="hu-HU" sz="2400" dirty="0" smtClean="0">
                <a:solidFill>
                  <a:schemeClr val="bg1">
                    <a:lumMod val="95000"/>
                  </a:schemeClr>
                </a:solidFill>
              </a:rPr>
              <a:t>tulajdonságot </a:t>
            </a:r>
            <a:r>
              <a:rPr lang="hu-HU" sz="2400" dirty="0" err="1" smtClean="0">
                <a:solidFill>
                  <a:schemeClr val="bg1">
                    <a:lumMod val="95000"/>
                  </a:schemeClr>
                </a:solidFill>
              </a:rPr>
              <a:t>True-ra</a:t>
            </a:r>
            <a:r>
              <a:rPr lang="hu-HU" sz="2400" dirty="0" smtClean="0">
                <a:solidFill>
                  <a:schemeClr val="bg1">
                    <a:lumMod val="95000"/>
                  </a:schemeClr>
                </a:solidFill>
              </a:rPr>
              <a:t> állítva megszakíthatjuk a száll további futását</a:t>
            </a:r>
          </a:p>
          <a:p>
            <a:pPr marL="514350" indent="-514350">
              <a:buAutoNum type="arabicPeriod"/>
            </a:pPr>
            <a:endParaRPr lang="hu-HU" sz="2400" dirty="0">
              <a:solidFill>
                <a:schemeClr val="bg1">
                  <a:lumMod val="95000"/>
                </a:schemeClr>
              </a:solidFill>
            </a:endParaRPr>
          </a:p>
        </p:txBody>
      </p:sp>
      <p:sp>
        <p:nvSpPr>
          <p:cNvPr id="4" name="Szövegdoboz 3"/>
          <p:cNvSpPr txBox="1"/>
          <p:nvPr/>
        </p:nvSpPr>
        <p:spPr>
          <a:xfrm>
            <a:off x="1000100" y="2571744"/>
            <a:ext cx="7215238" cy="95410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en-US" sz="1400" dirty="0" smtClean="0">
                <a:solidFill>
                  <a:srgbClr val="0000FF"/>
                </a:solidFill>
              </a:rPr>
              <a:t>private void </a:t>
            </a:r>
            <a:r>
              <a:rPr lang="en-US" sz="1400" dirty="0" err="1" smtClean="0">
                <a:solidFill>
                  <a:schemeClr val="tx1"/>
                </a:solidFill>
              </a:rPr>
              <a:t>Button_Click</a:t>
            </a:r>
            <a:r>
              <a:rPr lang="en-US" sz="1400" dirty="0" smtClean="0">
                <a:solidFill>
                  <a:schemeClr val="tx1"/>
                </a:solidFill>
              </a:rPr>
              <a:t>(</a:t>
            </a:r>
            <a:r>
              <a:rPr lang="en-US" sz="1400" dirty="0" smtClean="0">
                <a:solidFill>
                  <a:srgbClr val="0000FF"/>
                </a:solidFill>
              </a:rPr>
              <a:t>object </a:t>
            </a:r>
            <a:r>
              <a:rPr lang="en-US" sz="1400" dirty="0" smtClean="0">
                <a:solidFill>
                  <a:schemeClr val="tx1"/>
                </a:solidFill>
              </a:rPr>
              <a:t>sender,</a:t>
            </a:r>
            <a:r>
              <a:rPr lang="en-US" sz="1400" dirty="0" smtClean="0">
                <a:solidFill>
                  <a:srgbClr val="0000FF"/>
                </a:solidFill>
              </a:rPr>
              <a:t> </a:t>
            </a:r>
            <a:r>
              <a:rPr lang="en-US" sz="1400" dirty="0" err="1" smtClean="0">
                <a:solidFill>
                  <a:srgbClr val="2B91AF"/>
                </a:solidFill>
              </a:rPr>
              <a:t>RoutedEventArgs</a:t>
            </a:r>
            <a:r>
              <a:rPr lang="en-US" sz="1400" dirty="0" smtClean="0">
                <a:solidFill>
                  <a:srgbClr val="2B91AF"/>
                </a:solidFill>
              </a:rPr>
              <a:t> </a:t>
            </a:r>
            <a:r>
              <a:rPr lang="en-US" sz="1400" dirty="0" smtClean="0">
                <a:solidFill>
                  <a:schemeClr val="tx1"/>
                </a:solidFill>
              </a:rPr>
              <a:t>e)</a:t>
            </a:r>
          </a:p>
          <a:p>
            <a:r>
              <a:rPr lang="hu-HU" sz="1400" dirty="0" smtClean="0">
                <a:solidFill>
                  <a:schemeClr val="tx1"/>
                </a:solidFill>
              </a:rPr>
              <a:t>{</a:t>
            </a:r>
          </a:p>
          <a:p>
            <a:r>
              <a:rPr lang="hu-HU" sz="1400" dirty="0" smtClean="0">
                <a:solidFill>
                  <a:schemeClr val="tx1"/>
                </a:solidFill>
              </a:rPr>
              <a:t>            </a:t>
            </a:r>
            <a:r>
              <a:rPr lang="hu-HU" sz="1400" dirty="0" err="1" smtClean="0">
                <a:solidFill>
                  <a:schemeClr val="tx1"/>
                </a:solidFill>
              </a:rPr>
              <a:t>myWorker.CancelAsync</a:t>
            </a:r>
            <a:r>
              <a:rPr lang="hu-HU" sz="1400" dirty="0" smtClean="0">
                <a:solidFill>
                  <a:schemeClr val="tx1"/>
                </a:solidFill>
              </a:rPr>
              <a:t>();</a:t>
            </a:r>
          </a:p>
          <a:p>
            <a:r>
              <a:rPr lang="hu-HU" sz="1400" dirty="0" smtClean="0">
                <a:solidFill>
                  <a:schemeClr val="tx1"/>
                </a:solidFill>
              </a:rPr>
              <a:t>}</a:t>
            </a:r>
          </a:p>
        </p:txBody>
      </p:sp>
      <p:sp>
        <p:nvSpPr>
          <p:cNvPr id="5" name="Szövegdoboz 4"/>
          <p:cNvSpPr txBox="1"/>
          <p:nvPr/>
        </p:nvSpPr>
        <p:spPr>
          <a:xfrm>
            <a:off x="1000100" y="4611231"/>
            <a:ext cx="7215206" cy="2246769"/>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err="1" smtClean="0">
                <a:solidFill>
                  <a:srgbClr val="0000FF"/>
                </a:solidFill>
              </a:rPr>
              <a:t>private</a:t>
            </a:r>
            <a:r>
              <a:rPr lang="hu-HU" sz="1400" dirty="0" smtClean="0">
                <a:solidFill>
                  <a:srgbClr val="0000FF"/>
                </a:solidFill>
              </a:rPr>
              <a:t> </a:t>
            </a:r>
            <a:r>
              <a:rPr lang="hu-HU" sz="1400" dirty="0" err="1" smtClean="0">
                <a:solidFill>
                  <a:srgbClr val="0000FF"/>
                </a:solidFill>
              </a:rPr>
              <a:t>void</a:t>
            </a:r>
            <a:r>
              <a:rPr lang="hu-HU" sz="1400" dirty="0" smtClean="0">
                <a:solidFill>
                  <a:srgbClr val="0000FF"/>
                </a:solidFill>
              </a:rPr>
              <a:t> </a:t>
            </a:r>
            <a:r>
              <a:rPr lang="hu-HU" sz="1400" dirty="0" err="1" smtClean="0">
                <a:solidFill>
                  <a:schemeClr val="tx1"/>
                </a:solidFill>
              </a:rPr>
              <a:t>myWorker</a:t>
            </a:r>
            <a:r>
              <a:rPr lang="hu-HU" sz="1400" dirty="0" smtClean="0">
                <a:solidFill>
                  <a:schemeClr val="tx1"/>
                </a:solidFill>
              </a:rPr>
              <a:t>_</a:t>
            </a:r>
            <a:r>
              <a:rPr lang="hu-HU" sz="1400" dirty="0" err="1" smtClean="0">
                <a:solidFill>
                  <a:schemeClr val="tx1"/>
                </a:solidFill>
              </a:rPr>
              <a:t>DoWork</a:t>
            </a:r>
            <a:r>
              <a:rPr lang="hu-HU" sz="1400" dirty="0" smtClean="0">
                <a:solidFill>
                  <a:schemeClr val="tx1"/>
                </a:solidFill>
              </a:rPr>
              <a:t>(</a:t>
            </a:r>
            <a:r>
              <a:rPr lang="hu-HU" sz="1400" dirty="0" err="1" smtClean="0">
                <a:solidFill>
                  <a:srgbClr val="0000FF"/>
                </a:solidFill>
              </a:rPr>
              <a:t>object</a:t>
            </a:r>
            <a:r>
              <a:rPr lang="hu-HU" sz="1400" dirty="0" smtClean="0">
                <a:solidFill>
                  <a:srgbClr val="0000FF"/>
                </a:solidFill>
              </a:rPr>
              <a:t> </a:t>
            </a:r>
            <a:r>
              <a:rPr lang="hu-HU" sz="1400" dirty="0" err="1" smtClean="0">
                <a:solidFill>
                  <a:schemeClr val="tx1"/>
                </a:solidFill>
              </a:rPr>
              <a:t>sender</a:t>
            </a:r>
            <a:r>
              <a:rPr lang="hu-HU" sz="1400" dirty="0" smtClean="0">
                <a:solidFill>
                  <a:schemeClr val="tx1"/>
                </a:solidFill>
              </a:rPr>
              <a:t>, </a:t>
            </a:r>
            <a:r>
              <a:rPr lang="hu-HU" sz="1400" dirty="0" err="1" smtClean="0">
                <a:solidFill>
                  <a:schemeClr val="tx1"/>
                </a:solidFill>
              </a:rPr>
              <a:t>System.ComponentModel.</a:t>
            </a:r>
            <a:r>
              <a:rPr lang="hu-HU" sz="1400" dirty="0" err="1" smtClean="0">
                <a:solidFill>
                  <a:srgbClr val="2B91AF"/>
                </a:solidFill>
              </a:rPr>
              <a:t>DoWorkEventArgs</a:t>
            </a:r>
            <a:r>
              <a:rPr lang="hu-HU" sz="1400" dirty="0" smtClean="0">
                <a:solidFill>
                  <a:srgbClr val="2B91AF"/>
                </a:solidFill>
              </a:rPr>
              <a:t> </a:t>
            </a:r>
            <a:r>
              <a:rPr lang="hu-HU" sz="1400" dirty="0" smtClean="0">
                <a:solidFill>
                  <a:schemeClr val="tx1"/>
                </a:solidFill>
              </a:rPr>
              <a:t>e)</a:t>
            </a:r>
          </a:p>
          <a:p>
            <a:r>
              <a:rPr lang="hu-HU" sz="1400" dirty="0" smtClean="0">
                <a:solidFill>
                  <a:schemeClr val="tx1"/>
                </a:solidFill>
              </a:rPr>
              <a:t> {</a:t>
            </a:r>
          </a:p>
          <a:p>
            <a:r>
              <a:rPr lang="nn-NO" sz="1400" dirty="0" smtClean="0">
                <a:solidFill>
                  <a:srgbClr val="2B91AF"/>
                </a:solidFill>
              </a:rPr>
              <a:t>            </a:t>
            </a:r>
            <a:r>
              <a:rPr lang="nn-NO" sz="1400" dirty="0" smtClean="0">
                <a:solidFill>
                  <a:srgbClr val="0000FF"/>
                </a:solidFill>
              </a:rPr>
              <a:t>for </a:t>
            </a:r>
            <a:r>
              <a:rPr lang="nn-NO" sz="1400" dirty="0" smtClean="0">
                <a:solidFill>
                  <a:schemeClr val="tx1"/>
                </a:solidFill>
              </a:rPr>
              <a:t>(</a:t>
            </a:r>
            <a:r>
              <a:rPr lang="nn-NO" sz="1400" dirty="0" smtClean="0">
                <a:solidFill>
                  <a:srgbClr val="0000FF"/>
                </a:solidFill>
              </a:rPr>
              <a:t>int </a:t>
            </a:r>
            <a:r>
              <a:rPr lang="nn-NO" sz="1400" dirty="0" smtClean="0">
                <a:solidFill>
                  <a:schemeClr val="tx1"/>
                </a:solidFill>
              </a:rPr>
              <a:t>i = 0; i &lt; 1000000; i++)</a:t>
            </a:r>
          </a:p>
          <a:p>
            <a:r>
              <a:rPr lang="hu-HU" sz="1400" dirty="0" smtClean="0">
                <a:solidFill>
                  <a:schemeClr val="tx1"/>
                </a:solidFill>
              </a:rPr>
              <a:t>            {</a:t>
            </a:r>
          </a:p>
          <a:p>
            <a:r>
              <a:rPr lang="hu-HU" sz="1400" dirty="0" smtClean="0">
                <a:solidFill>
                  <a:schemeClr val="tx1"/>
                </a:solidFill>
              </a:rPr>
              <a:t>                </a:t>
            </a:r>
            <a:r>
              <a:rPr lang="hu-HU" sz="1400" dirty="0" err="1" smtClean="0">
                <a:solidFill>
                  <a:schemeClr val="tx1"/>
                </a:solidFill>
              </a:rPr>
              <a:t>TimeConsumingMethod</a:t>
            </a:r>
            <a:r>
              <a:rPr lang="hu-HU" sz="1400" dirty="0" smtClean="0">
                <a:solidFill>
                  <a:schemeClr val="tx1"/>
                </a:solidFill>
              </a:rPr>
              <a:t>();</a:t>
            </a:r>
          </a:p>
          <a:p>
            <a:r>
              <a:rPr lang="hu-HU" sz="1400" dirty="0" smtClean="0">
                <a:solidFill>
                  <a:srgbClr val="0000FF"/>
                </a:solidFill>
              </a:rPr>
              <a:t>                </a:t>
            </a:r>
            <a:r>
              <a:rPr lang="hu-HU" sz="1400" dirty="0" err="1" smtClean="0">
                <a:solidFill>
                  <a:srgbClr val="0000FF"/>
                </a:solidFill>
              </a:rPr>
              <a:t>if</a:t>
            </a:r>
            <a:r>
              <a:rPr lang="hu-HU" sz="1400" dirty="0" smtClean="0">
                <a:solidFill>
                  <a:srgbClr val="0000FF"/>
                </a:solidFill>
              </a:rPr>
              <a:t> </a:t>
            </a:r>
            <a:r>
              <a:rPr lang="hu-HU" sz="1400" dirty="0" smtClean="0">
                <a:solidFill>
                  <a:schemeClr val="tx1"/>
                </a:solidFill>
              </a:rPr>
              <a:t>(</a:t>
            </a:r>
            <a:r>
              <a:rPr lang="hu-HU" sz="1400" dirty="0" err="1" smtClean="0">
                <a:solidFill>
                  <a:schemeClr val="tx1"/>
                </a:solidFill>
              </a:rPr>
              <a:t>myWorker.CancellationPending</a:t>
            </a:r>
            <a:r>
              <a:rPr lang="hu-HU" sz="1400" dirty="0" smtClean="0">
                <a:solidFill>
                  <a:schemeClr val="tx1"/>
                </a:solidFill>
              </a:rPr>
              <a:t>)</a:t>
            </a:r>
          </a:p>
          <a:p>
            <a:r>
              <a:rPr lang="hu-HU" sz="1400" dirty="0" smtClean="0">
                <a:solidFill>
                  <a:schemeClr val="tx1"/>
                </a:solidFill>
              </a:rPr>
              <a:t>                {</a:t>
            </a:r>
          </a:p>
          <a:p>
            <a:r>
              <a:rPr lang="hu-HU" sz="1400" dirty="0" smtClean="0">
                <a:solidFill>
                  <a:srgbClr val="0000FF"/>
                </a:solidFill>
              </a:rPr>
              <a:t>                    </a:t>
            </a:r>
            <a:r>
              <a:rPr lang="hu-HU" sz="1400" dirty="0" err="1" smtClean="0">
                <a:solidFill>
                  <a:schemeClr val="tx1"/>
                </a:solidFill>
              </a:rPr>
              <a:t>e.Cancel</a:t>
            </a:r>
            <a:r>
              <a:rPr lang="hu-HU" sz="1400" dirty="0" smtClean="0">
                <a:solidFill>
                  <a:schemeClr val="tx1"/>
                </a:solidFill>
              </a:rPr>
              <a:t> = </a:t>
            </a:r>
            <a:r>
              <a:rPr lang="hu-HU" sz="1400" dirty="0" err="1" smtClean="0">
                <a:solidFill>
                  <a:srgbClr val="0000FF"/>
                </a:solidFill>
              </a:rPr>
              <a:t>true</a:t>
            </a:r>
            <a:r>
              <a:rPr lang="hu-HU" sz="1400" dirty="0" smtClean="0">
                <a:solidFill>
                  <a:schemeClr val="tx1"/>
                </a:solidFill>
              </a:rPr>
              <a:t>;</a:t>
            </a:r>
          </a:p>
          <a:p>
            <a:r>
              <a:rPr lang="hu-HU" sz="1400" dirty="0" smtClean="0">
                <a:solidFill>
                  <a:srgbClr val="0000FF"/>
                </a:solidFill>
              </a:rPr>
              <a:t>                    </a:t>
            </a:r>
            <a:r>
              <a:rPr lang="hu-HU" sz="1400" dirty="0" err="1" smtClean="0">
                <a:solidFill>
                  <a:srgbClr val="0000FF"/>
                </a:solidFill>
              </a:rPr>
              <a:t>return</a:t>
            </a:r>
            <a:r>
              <a:rPr lang="hu-HU" sz="1400" dirty="0" smtClean="0">
                <a:solidFill>
                  <a:schemeClr val="tx1"/>
                </a:solidFill>
              </a:rPr>
              <a:t>;</a:t>
            </a:r>
          </a:p>
          <a:p>
            <a:r>
              <a:rPr lang="hu-HU" sz="1400" dirty="0" smtClean="0">
                <a:solidFill>
                  <a:schemeClr val="tx1"/>
                </a:solidFill>
              </a:rPr>
              <a:t>                } }  }</a:t>
            </a:r>
          </a:p>
        </p:txBody>
      </p:sp>
      <p:sp>
        <p:nvSpPr>
          <p:cNvPr id="6" name="Téglalap 5"/>
          <p:cNvSpPr/>
          <p:nvPr/>
        </p:nvSpPr>
        <p:spPr>
          <a:xfrm>
            <a:off x="1643042" y="5715016"/>
            <a:ext cx="2643206" cy="1142984"/>
          </a:xfrm>
          <a:prstGeom prst="rect">
            <a:avLst/>
          </a:prstGeom>
          <a:noFill/>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BackgroundWorker</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értesítés a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Procesz</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állapotáról</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1"/>
            <a:ext cx="8115328" cy="3286147"/>
          </a:xfrm>
        </p:spPr>
        <p:txBody>
          <a:bodyPr>
            <a:normAutofit fontScale="92500" lnSpcReduction="10000"/>
          </a:bodyPr>
          <a:lstStyle/>
          <a:p>
            <a:pPr algn="just">
              <a:buNone/>
            </a:pPr>
            <a:r>
              <a:rPr lang="hu-HU" sz="2800" dirty="0" smtClean="0">
                <a:solidFill>
                  <a:schemeClr val="bg1">
                    <a:lumMod val="95000"/>
                  </a:schemeClr>
                </a:solidFill>
              </a:rPr>
              <a:t>	Hosszadalmasabb feladatoknál célszerű a fő (UI) szállat értesíteni arról, hogy a feladat elvégzése hol tart. </a:t>
            </a:r>
            <a:br>
              <a:rPr lang="hu-HU" sz="2800" dirty="0" smtClean="0">
                <a:solidFill>
                  <a:schemeClr val="bg1">
                    <a:lumMod val="95000"/>
                  </a:schemeClr>
                </a:solidFill>
              </a:rPr>
            </a:br>
            <a:r>
              <a:rPr lang="hu-HU" sz="2000" i="1" dirty="0" smtClean="0">
                <a:solidFill>
                  <a:schemeClr val="bg1">
                    <a:lumMod val="95000"/>
                  </a:schemeClr>
                </a:solidFill>
              </a:rPr>
              <a:t>(Pl.: </a:t>
            </a:r>
            <a:r>
              <a:rPr lang="hu-HU" sz="2000" i="1" dirty="0" err="1" smtClean="0">
                <a:solidFill>
                  <a:schemeClr val="bg1">
                    <a:lumMod val="95000"/>
                  </a:schemeClr>
                </a:solidFill>
              </a:rPr>
              <a:t>ProgressBar</a:t>
            </a:r>
            <a:r>
              <a:rPr lang="hu-HU" sz="2000" i="1" dirty="0" smtClean="0">
                <a:solidFill>
                  <a:schemeClr val="bg1">
                    <a:lumMod val="95000"/>
                  </a:schemeClr>
                </a:solidFill>
              </a:rPr>
              <a:t> segítségével.) </a:t>
            </a:r>
            <a:r>
              <a:rPr lang="hu-HU" sz="2800" dirty="0" smtClean="0">
                <a:solidFill>
                  <a:schemeClr val="bg1">
                    <a:lumMod val="95000"/>
                  </a:schemeClr>
                </a:solidFill>
              </a:rPr>
              <a:t>Erre is biztosít lehetőséget a </a:t>
            </a:r>
            <a:r>
              <a:rPr lang="hu-HU" sz="2800" dirty="0" err="1" smtClean="0">
                <a:solidFill>
                  <a:schemeClr val="bg1">
                    <a:lumMod val="95000"/>
                  </a:schemeClr>
                </a:solidFill>
              </a:rPr>
              <a:t>BackgroundWorker</a:t>
            </a:r>
            <a:r>
              <a:rPr lang="hu-HU" sz="2800" dirty="0" smtClean="0">
                <a:solidFill>
                  <a:schemeClr val="bg1">
                    <a:lumMod val="95000"/>
                  </a:schemeClr>
                </a:solidFill>
              </a:rPr>
              <a:t> komponens. </a:t>
            </a:r>
          </a:p>
          <a:p>
            <a:pPr algn="just">
              <a:buNone/>
            </a:pPr>
            <a:r>
              <a:rPr lang="hu-HU" sz="2800" dirty="0" smtClean="0">
                <a:solidFill>
                  <a:schemeClr val="bg1">
                    <a:lumMod val="95000"/>
                  </a:schemeClr>
                </a:solidFill>
              </a:rPr>
              <a:t>	A </a:t>
            </a:r>
            <a:r>
              <a:rPr lang="hu-HU" sz="2800" i="1" dirty="0" err="1" smtClean="0">
                <a:solidFill>
                  <a:schemeClr val="bg1">
                    <a:lumMod val="95000"/>
                  </a:schemeClr>
                </a:solidFill>
              </a:rPr>
              <a:t>WorkerReportsProgress</a:t>
            </a:r>
            <a:r>
              <a:rPr lang="hu-HU" sz="2800" dirty="0" smtClean="0">
                <a:solidFill>
                  <a:schemeClr val="bg1">
                    <a:lumMod val="95000"/>
                  </a:schemeClr>
                </a:solidFill>
              </a:rPr>
              <a:t> tulajdonságot állítsuk </a:t>
            </a:r>
            <a:r>
              <a:rPr lang="hu-HU" sz="2800" dirty="0" err="1" smtClean="0">
                <a:solidFill>
                  <a:schemeClr val="bg1">
                    <a:lumMod val="95000"/>
                  </a:schemeClr>
                </a:solidFill>
              </a:rPr>
              <a:t>True-ra</a:t>
            </a:r>
            <a:r>
              <a:rPr lang="hu-HU" sz="2800" dirty="0" smtClean="0">
                <a:solidFill>
                  <a:schemeClr val="bg1">
                    <a:lumMod val="95000"/>
                  </a:schemeClr>
                </a:solidFill>
              </a:rPr>
              <a:t>. A </a:t>
            </a:r>
            <a:r>
              <a:rPr lang="hu-HU" sz="2800" i="1" dirty="0" err="1" smtClean="0">
                <a:solidFill>
                  <a:schemeClr val="bg1">
                    <a:lumMod val="95000"/>
                  </a:schemeClr>
                </a:solidFill>
              </a:rPr>
              <a:t>ReportProgress</a:t>
            </a:r>
            <a:r>
              <a:rPr lang="hu-HU" sz="2800" i="1" dirty="0" smtClean="0">
                <a:solidFill>
                  <a:schemeClr val="bg1">
                    <a:lumMod val="95000"/>
                  </a:schemeClr>
                </a:solidFill>
              </a:rPr>
              <a:t> </a:t>
            </a:r>
            <a:r>
              <a:rPr lang="hu-HU" sz="2800" dirty="0" smtClean="0">
                <a:solidFill>
                  <a:schemeClr val="bg1">
                    <a:lumMod val="95000"/>
                  </a:schemeClr>
                </a:solidFill>
              </a:rPr>
              <a:t>meghívásával kiváltódik a </a:t>
            </a:r>
            <a:r>
              <a:rPr lang="hu-HU" sz="2800" i="1" dirty="0" err="1" smtClean="0">
                <a:solidFill>
                  <a:schemeClr val="bg1">
                    <a:lumMod val="95000"/>
                  </a:schemeClr>
                </a:solidFill>
              </a:rPr>
              <a:t>ProgressChaned</a:t>
            </a:r>
            <a:r>
              <a:rPr lang="hu-HU" sz="2800" dirty="0" smtClean="0">
                <a:solidFill>
                  <a:schemeClr val="bg1">
                    <a:lumMod val="95000"/>
                  </a:schemeClr>
                </a:solidFill>
              </a:rPr>
              <a:t> esemény, ahol már egyszerűen tudjuk értesíteni a fő szállat.</a:t>
            </a:r>
            <a:endParaRPr lang="hu-HU" sz="2800" dirty="0">
              <a:solidFill>
                <a:schemeClr val="bg1">
                  <a:lumMod val="95000"/>
                </a:schemeClr>
              </a:solidFill>
            </a:endParaRPr>
          </a:p>
        </p:txBody>
      </p:sp>
      <p:sp>
        <p:nvSpPr>
          <p:cNvPr id="4" name="Szövegdoboz 3"/>
          <p:cNvSpPr txBox="1"/>
          <p:nvPr/>
        </p:nvSpPr>
        <p:spPr>
          <a:xfrm>
            <a:off x="642910" y="3749457"/>
            <a:ext cx="7929618" cy="3108543"/>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err="1" smtClean="0">
                <a:solidFill>
                  <a:srgbClr val="0000FF"/>
                </a:solidFill>
              </a:rPr>
              <a:t>private</a:t>
            </a:r>
            <a:r>
              <a:rPr lang="hu-HU" sz="1400" dirty="0" smtClean="0">
                <a:solidFill>
                  <a:srgbClr val="0000FF"/>
                </a:solidFill>
              </a:rPr>
              <a:t> </a:t>
            </a:r>
            <a:r>
              <a:rPr lang="hu-HU" sz="1400" dirty="0" err="1" smtClean="0">
                <a:solidFill>
                  <a:srgbClr val="0000FF"/>
                </a:solidFill>
              </a:rPr>
              <a:t>void</a:t>
            </a:r>
            <a:r>
              <a:rPr lang="hu-HU" sz="1400" dirty="0" smtClean="0">
                <a:solidFill>
                  <a:srgbClr val="0000FF"/>
                </a:solidFill>
              </a:rPr>
              <a:t> </a:t>
            </a:r>
            <a:r>
              <a:rPr lang="hu-HU" sz="1400" dirty="0" err="1" smtClean="0">
                <a:solidFill>
                  <a:schemeClr val="tx1"/>
                </a:solidFill>
              </a:rPr>
              <a:t>myWorker</a:t>
            </a:r>
            <a:r>
              <a:rPr lang="hu-HU" sz="1400" dirty="0" smtClean="0">
                <a:solidFill>
                  <a:schemeClr val="tx1"/>
                </a:solidFill>
              </a:rPr>
              <a:t>_</a:t>
            </a:r>
            <a:r>
              <a:rPr lang="hu-HU" sz="1400" dirty="0" err="1" smtClean="0">
                <a:solidFill>
                  <a:schemeClr val="tx1"/>
                </a:solidFill>
              </a:rPr>
              <a:t>DoWork</a:t>
            </a:r>
            <a:r>
              <a:rPr lang="hu-HU" sz="1400" dirty="0" smtClean="0">
                <a:solidFill>
                  <a:schemeClr val="tx1"/>
                </a:solidFill>
              </a:rPr>
              <a:t>(</a:t>
            </a:r>
            <a:r>
              <a:rPr lang="hu-HU" sz="1400" dirty="0" err="1" smtClean="0">
                <a:solidFill>
                  <a:srgbClr val="0000FF"/>
                </a:solidFill>
              </a:rPr>
              <a:t>object</a:t>
            </a:r>
            <a:r>
              <a:rPr lang="hu-HU" sz="1400" dirty="0" smtClean="0">
                <a:solidFill>
                  <a:srgbClr val="0000FF"/>
                </a:solidFill>
              </a:rPr>
              <a:t> </a:t>
            </a:r>
            <a:r>
              <a:rPr lang="hu-HU" sz="1400" dirty="0" err="1" smtClean="0">
                <a:solidFill>
                  <a:schemeClr val="tx1"/>
                </a:solidFill>
              </a:rPr>
              <a:t>sender</a:t>
            </a:r>
            <a:r>
              <a:rPr lang="hu-HU" sz="1400" dirty="0" smtClean="0">
                <a:solidFill>
                  <a:schemeClr val="tx1"/>
                </a:solidFill>
              </a:rPr>
              <a:t>, </a:t>
            </a:r>
            <a:r>
              <a:rPr lang="hu-HU" sz="1400" dirty="0" err="1" smtClean="0">
                <a:solidFill>
                  <a:schemeClr val="tx1"/>
                </a:solidFill>
              </a:rPr>
              <a:t>System.ComponentModel.</a:t>
            </a:r>
            <a:r>
              <a:rPr lang="hu-HU" sz="1400" dirty="0" err="1" smtClean="0">
                <a:solidFill>
                  <a:srgbClr val="2B91AF"/>
                </a:solidFill>
              </a:rPr>
              <a:t>DoWorkEventArgs</a:t>
            </a:r>
            <a:r>
              <a:rPr lang="hu-HU" sz="1400" dirty="0" smtClean="0">
                <a:solidFill>
                  <a:srgbClr val="2B91AF"/>
                </a:solidFill>
              </a:rPr>
              <a:t> </a:t>
            </a:r>
            <a:r>
              <a:rPr lang="hu-HU" sz="1400" dirty="0" smtClean="0">
                <a:solidFill>
                  <a:schemeClr val="tx1"/>
                </a:solidFill>
              </a:rPr>
              <a:t>e)</a:t>
            </a:r>
          </a:p>
          <a:p>
            <a:r>
              <a:rPr lang="hu-HU" sz="1400" dirty="0" smtClean="0">
                <a:solidFill>
                  <a:schemeClr val="tx1"/>
                </a:solidFill>
              </a:rPr>
              <a:t>{</a:t>
            </a:r>
          </a:p>
          <a:p>
            <a:r>
              <a:rPr lang="nn-NO" sz="1400" dirty="0" smtClean="0">
                <a:solidFill>
                  <a:srgbClr val="2B91AF"/>
                </a:solidFill>
              </a:rPr>
              <a:t>          </a:t>
            </a:r>
            <a:r>
              <a:rPr lang="nn-NO" sz="1400" dirty="0" smtClean="0">
                <a:solidFill>
                  <a:srgbClr val="0000FF"/>
                </a:solidFill>
              </a:rPr>
              <a:t>for </a:t>
            </a:r>
            <a:r>
              <a:rPr lang="nn-NO" sz="1400" dirty="0" smtClean="0">
                <a:solidFill>
                  <a:schemeClr val="tx1"/>
                </a:solidFill>
              </a:rPr>
              <a:t>(</a:t>
            </a:r>
            <a:r>
              <a:rPr lang="nn-NO" sz="1400" dirty="0" smtClean="0">
                <a:solidFill>
                  <a:srgbClr val="0000FF"/>
                </a:solidFill>
              </a:rPr>
              <a:t>int </a:t>
            </a:r>
            <a:r>
              <a:rPr lang="nn-NO" sz="1400" dirty="0" smtClean="0">
                <a:solidFill>
                  <a:schemeClr val="tx1"/>
                </a:solidFill>
              </a:rPr>
              <a:t>i = 0; i &lt;= 10; i++)</a:t>
            </a:r>
          </a:p>
          <a:p>
            <a:r>
              <a:rPr lang="hu-HU" sz="1400" dirty="0" smtClean="0">
                <a:solidFill>
                  <a:schemeClr val="tx1"/>
                </a:solidFill>
              </a:rPr>
              <a:t>         {</a:t>
            </a:r>
          </a:p>
          <a:p>
            <a:r>
              <a:rPr lang="hu-HU" sz="1400" dirty="0" smtClean="0">
                <a:solidFill>
                  <a:schemeClr val="tx1"/>
                </a:solidFill>
              </a:rPr>
              <a:t>            </a:t>
            </a:r>
            <a:r>
              <a:rPr lang="hu-HU" sz="1400" dirty="0" err="1" smtClean="0">
                <a:solidFill>
                  <a:schemeClr val="tx1"/>
                </a:solidFill>
              </a:rPr>
              <a:t>TimeConsumingMethod</a:t>
            </a:r>
            <a:r>
              <a:rPr lang="hu-HU" sz="1400" dirty="0" smtClean="0">
                <a:solidFill>
                  <a:schemeClr val="tx1"/>
                </a:solidFill>
              </a:rPr>
              <a:t>();</a:t>
            </a:r>
          </a:p>
          <a:p>
            <a:r>
              <a:rPr lang="hu-HU" sz="1400" dirty="0" smtClean="0">
                <a:solidFill>
                  <a:schemeClr val="tx1"/>
                </a:solidFill>
              </a:rPr>
              <a:t>            </a:t>
            </a:r>
            <a:r>
              <a:rPr lang="hu-HU" sz="1400" dirty="0" err="1" smtClean="0">
                <a:solidFill>
                  <a:schemeClr val="tx1"/>
                </a:solidFill>
              </a:rPr>
              <a:t>myWorker.ReportProgress</a:t>
            </a:r>
            <a:r>
              <a:rPr lang="hu-HU" sz="1400" dirty="0" smtClean="0">
                <a:solidFill>
                  <a:schemeClr val="tx1"/>
                </a:solidFill>
              </a:rPr>
              <a:t>(i * 10);</a:t>
            </a:r>
          </a:p>
          <a:p>
            <a:r>
              <a:rPr lang="hu-HU" sz="1400" dirty="0" smtClean="0">
                <a:solidFill>
                  <a:schemeClr val="tx1"/>
                </a:solidFill>
              </a:rPr>
              <a:t>         }</a:t>
            </a:r>
          </a:p>
          <a:p>
            <a:r>
              <a:rPr lang="hu-HU" sz="1400" dirty="0" smtClean="0">
                <a:solidFill>
                  <a:schemeClr val="tx1"/>
                </a:solidFill>
              </a:rPr>
              <a:t>}</a:t>
            </a:r>
          </a:p>
          <a:p>
            <a:endParaRPr lang="hu-HU" sz="1400" dirty="0" smtClean="0">
              <a:solidFill>
                <a:schemeClr val="tx1"/>
              </a:solidFill>
            </a:endParaRPr>
          </a:p>
          <a:p>
            <a:r>
              <a:rPr lang="hu-HU" sz="1400" dirty="0" err="1" smtClean="0">
                <a:solidFill>
                  <a:srgbClr val="0000FF"/>
                </a:solidFill>
              </a:rPr>
              <a:t>void</a:t>
            </a:r>
            <a:r>
              <a:rPr lang="hu-HU" sz="1400" dirty="0" smtClean="0">
                <a:solidFill>
                  <a:srgbClr val="0000FF"/>
                </a:solidFill>
              </a:rPr>
              <a:t> </a:t>
            </a:r>
            <a:r>
              <a:rPr lang="hu-HU" sz="1400" dirty="0" err="1" smtClean="0">
                <a:solidFill>
                  <a:schemeClr val="tx1"/>
                </a:solidFill>
              </a:rPr>
              <a:t>myWorker</a:t>
            </a:r>
            <a:r>
              <a:rPr lang="hu-HU" sz="1400" dirty="0" smtClean="0">
                <a:solidFill>
                  <a:schemeClr val="tx1"/>
                </a:solidFill>
              </a:rPr>
              <a:t>_</a:t>
            </a:r>
            <a:r>
              <a:rPr lang="hu-HU" sz="1400" dirty="0" err="1" smtClean="0">
                <a:solidFill>
                  <a:schemeClr val="tx1"/>
                </a:solidFill>
              </a:rPr>
              <a:t>ProgressChanged</a:t>
            </a:r>
            <a:r>
              <a:rPr lang="hu-HU" sz="1400" dirty="0" smtClean="0">
                <a:solidFill>
                  <a:schemeClr val="tx1"/>
                </a:solidFill>
              </a:rPr>
              <a:t>(</a:t>
            </a:r>
            <a:r>
              <a:rPr lang="hu-HU" sz="1400" dirty="0" err="1" smtClean="0">
                <a:solidFill>
                  <a:srgbClr val="0000FF"/>
                </a:solidFill>
              </a:rPr>
              <a:t>object</a:t>
            </a:r>
            <a:r>
              <a:rPr lang="hu-HU" sz="1400" dirty="0" smtClean="0">
                <a:solidFill>
                  <a:srgbClr val="0000FF"/>
                </a:solidFill>
              </a:rPr>
              <a:t> </a:t>
            </a:r>
            <a:r>
              <a:rPr lang="hu-HU" sz="1400" dirty="0" err="1" smtClean="0">
                <a:solidFill>
                  <a:schemeClr val="tx1"/>
                </a:solidFill>
              </a:rPr>
              <a:t>sender</a:t>
            </a:r>
            <a:r>
              <a:rPr lang="hu-HU" sz="1400" dirty="0" smtClean="0">
                <a:solidFill>
                  <a:schemeClr val="tx1"/>
                </a:solidFill>
              </a:rPr>
              <a:t>, </a:t>
            </a:r>
            <a:r>
              <a:rPr lang="hu-HU" sz="1400" dirty="0" err="1" smtClean="0">
                <a:solidFill>
                  <a:schemeClr val="tx1"/>
                </a:solidFill>
              </a:rPr>
              <a:t>System.ComponentModel.</a:t>
            </a:r>
            <a:r>
              <a:rPr lang="hu-HU" sz="1400" dirty="0" err="1" smtClean="0">
                <a:solidFill>
                  <a:srgbClr val="2B91AF"/>
                </a:solidFill>
              </a:rPr>
              <a:t>ProgressChangedEventArgs</a:t>
            </a:r>
            <a:r>
              <a:rPr lang="hu-HU" sz="1400" dirty="0" smtClean="0">
                <a:solidFill>
                  <a:schemeClr val="tx1"/>
                </a:solidFill>
              </a:rPr>
              <a:t> e)</a:t>
            </a:r>
          </a:p>
          <a:p>
            <a:r>
              <a:rPr lang="hu-HU" sz="1400" dirty="0" smtClean="0">
                <a:solidFill>
                  <a:schemeClr val="tx1"/>
                </a:solidFill>
              </a:rPr>
              <a:t>{</a:t>
            </a:r>
          </a:p>
          <a:p>
            <a:r>
              <a:rPr lang="hu-HU" sz="1400" dirty="0" smtClean="0">
                <a:solidFill>
                  <a:srgbClr val="2B91AF"/>
                </a:solidFill>
              </a:rPr>
              <a:t>            </a:t>
            </a:r>
            <a:r>
              <a:rPr lang="hu-HU" sz="1400" dirty="0" smtClean="0">
                <a:solidFill>
                  <a:srgbClr val="0000FF"/>
                </a:solidFill>
              </a:rPr>
              <a:t>int </a:t>
            </a:r>
            <a:r>
              <a:rPr lang="hu-HU" sz="1400" dirty="0" err="1" smtClean="0">
                <a:solidFill>
                  <a:schemeClr val="tx1"/>
                </a:solidFill>
              </a:rPr>
              <a:t>percentage</a:t>
            </a:r>
            <a:r>
              <a:rPr lang="hu-HU" sz="1400" dirty="0" smtClean="0">
                <a:solidFill>
                  <a:schemeClr val="tx1"/>
                </a:solidFill>
              </a:rPr>
              <a:t>;</a:t>
            </a:r>
          </a:p>
          <a:p>
            <a:r>
              <a:rPr lang="hu-HU" sz="1400" dirty="0" smtClean="0">
                <a:solidFill>
                  <a:schemeClr val="tx1"/>
                </a:solidFill>
              </a:rPr>
              <a:t>            </a:t>
            </a:r>
            <a:r>
              <a:rPr lang="hu-HU" sz="1400" dirty="0" err="1" smtClean="0">
                <a:solidFill>
                  <a:schemeClr val="tx1"/>
                </a:solidFill>
              </a:rPr>
              <a:t>percentage</a:t>
            </a:r>
            <a:r>
              <a:rPr lang="hu-HU" sz="1400" dirty="0" smtClean="0">
                <a:solidFill>
                  <a:schemeClr val="tx1"/>
                </a:solidFill>
              </a:rPr>
              <a:t> = </a:t>
            </a:r>
            <a:r>
              <a:rPr lang="hu-HU" sz="1400" dirty="0" err="1" smtClean="0">
                <a:solidFill>
                  <a:schemeClr val="tx1"/>
                </a:solidFill>
              </a:rPr>
              <a:t>e.ProgressPercentage</a:t>
            </a:r>
            <a:r>
              <a:rPr lang="hu-HU" sz="1400" dirty="0" smtClean="0">
                <a:solidFill>
                  <a:schemeClr val="tx1"/>
                </a:solidFill>
              </a:rPr>
              <a:t>;</a:t>
            </a:r>
          </a:p>
          <a:p>
            <a:r>
              <a:rPr lang="hu-HU" sz="1400" dirty="0" smtClean="0">
                <a:solidFill>
                  <a:schemeClr val="tx1"/>
                </a:solidFill>
              </a:rPr>
              <a:t>}</a:t>
            </a:r>
          </a:p>
        </p:txBody>
      </p:sp>
      <p:sp>
        <p:nvSpPr>
          <p:cNvPr id="5" name="Téglalap 4"/>
          <p:cNvSpPr/>
          <p:nvPr/>
        </p:nvSpPr>
        <p:spPr>
          <a:xfrm>
            <a:off x="1142976" y="4857760"/>
            <a:ext cx="2500330" cy="285752"/>
          </a:xfrm>
          <a:prstGeom prst="rect">
            <a:avLst/>
          </a:prstGeom>
          <a:noFill/>
          <a:effectLst>
            <a:glow rad="635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sp>
        <p:nvSpPr>
          <p:cNvPr id="6" name="Téglalap 5"/>
          <p:cNvSpPr/>
          <p:nvPr/>
        </p:nvSpPr>
        <p:spPr>
          <a:xfrm>
            <a:off x="1142976" y="6143644"/>
            <a:ext cx="2857520" cy="500066"/>
          </a:xfrm>
          <a:prstGeom prst="rect">
            <a:avLst/>
          </a:prstGeom>
          <a:noFill/>
          <a:effectLst>
            <a:glow rad="635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p>
        </p:txBody>
      </p:sp>
      <p:cxnSp>
        <p:nvCxnSpPr>
          <p:cNvPr id="12" name="Szögletes összekötő 11"/>
          <p:cNvCxnSpPr/>
          <p:nvPr/>
        </p:nvCxnSpPr>
        <p:spPr>
          <a:xfrm rot="10800000" flipV="1">
            <a:off x="4000496" y="5929330"/>
            <a:ext cx="4286280" cy="571504"/>
          </a:xfrm>
          <a:prstGeom prst="bentConnector3">
            <a:avLst>
              <a:gd name="adj1" fmla="val 223"/>
            </a:avLst>
          </a:prstGeom>
          <a:ln>
            <a:tailEnd type="arrow"/>
          </a:ln>
          <a:effectLst>
            <a:glow rad="63500">
              <a:schemeClr val="accent2">
                <a:satMod val="175000"/>
                <a:alpha val="40000"/>
              </a:schemeClr>
            </a:glow>
            <a:outerShdw blurRad="40000" dist="20000" dir="5400000" rotWithShape="0">
              <a:srgbClr val="000000">
                <a:alpha val="38000"/>
              </a:srgbClr>
            </a:outerShdw>
          </a:effectLst>
        </p:spPr>
        <p:style>
          <a:lnRef idx="2">
            <a:schemeClr val="accent6"/>
          </a:lnRef>
          <a:fillRef idx="0">
            <a:schemeClr val="accent6"/>
          </a:fillRef>
          <a:effectRef idx="1">
            <a:schemeClr val="accent6"/>
          </a:effectRef>
          <a:fontRef idx="minor">
            <a:schemeClr val="tx1"/>
          </a:fontRef>
        </p:style>
      </p:cxn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214282" y="785794"/>
            <a:ext cx="8643998" cy="5786478"/>
          </a:xfrm>
          <a:prstGeom prst="rect">
            <a:avLst/>
          </a:prstGeom>
        </p:spPr>
        <p:txBody>
          <a:bodyPr>
            <a:noAutofit/>
          </a:bodyPr>
          <a:lstStyle/>
          <a:p>
            <a:pPr marL="289697" marR="0" lvl="0" indent="-289697" algn="just" defTabSz="914327" rtl="0" eaLnBrk="1" fontAlgn="auto" latinLnBrk="0" hangingPunct="1">
              <a:lnSpc>
                <a:spcPct val="90000"/>
              </a:lnSpc>
              <a:spcBef>
                <a:spcPct val="20000"/>
              </a:spcBef>
              <a:spcAft>
                <a:spcPts val="0"/>
              </a:spcAft>
              <a:buClrTx/>
              <a:buSzTx/>
              <a:tabLst/>
              <a:defRPr/>
            </a:pPr>
            <a:r>
              <a:rPr kumimoji="0" lang="hu-HU" sz="2800" b="0" i="0" u="none" strike="noStrike" kern="1200" cap="none" spc="0" normalizeH="0" baseline="0" noProof="0" dirty="0" smtClean="0">
                <a:ln>
                  <a:noFill/>
                </a:ln>
                <a:solidFill>
                  <a:schemeClr val="bg1"/>
                </a:solidFill>
                <a:effectLst/>
                <a:uLnTx/>
                <a:uFillTx/>
                <a:latin typeface="+mn-lt"/>
                <a:ea typeface="+mn-ea"/>
                <a:cs typeface="+mn-cs"/>
              </a:rPr>
              <a:t>XAML = </a:t>
            </a:r>
            <a:r>
              <a:rPr kumimoji="0" lang="hu-HU" sz="2800" b="0" i="0" u="none" strike="noStrike" kern="1200" cap="none" spc="0" normalizeH="0" baseline="0" noProof="0" dirty="0"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X</a:t>
            </a:r>
            <a:r>
              <a:rPr kumimoji="0" lang="hu-HU" sz="2800" b="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rPr>
              <a:t>ML </a:t>
            </a:r>
            <a:r>
              <a:rPr kumimoji="0" lang="hu-HU" sz="2800" b="0" i="0" u="none" strike="noStrike" kern="1200" cap="none" spc="0" normalizeH="0" baseline="0" noProof="0" dirty="0"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A</a:t>
            </a:r>
            <a:r>
              <a:rPr kumimoji="0" lang="hu-HU" sz="2800" b="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rPr>
              <a:t>pplication </a:t>
            </a:r>
            <a:r>
              <a:rPr kumimoji="0" lang="hu-HU" sz="2800" b="0" i="0" u="none" strike="noStrike" kern="1200" cap="none" spc="0" normalizeH="0" baseline="0" noProof="0" dirty="0" err="1"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M</a:t>
            </a:r>
            <a:r>
              <a:rPr kumimoji="0" lang="hu-HU" sz="2800" b="0" i="0" u="none" strike="noStrike" kern="1200" cap="none" spc="0" normalizeH="0" baseline="0" noProof="0" dirty="0" err="1" smtClean="0">
                <a:ln>
                  <a:noFill/>
                </a:ln>
                <a:solidFill>
                  <a:schemeClr val="bg1"/>
                </a:solidFill>
                <a:effectLst>
                  <a:outerShdw blurRad="38100" dist="38100" dir="2700000" algn="tl">
                    <a:srgbClr val="000000">
                      <a:alpha val="43137"/>
                    </a:srgbClr>
                  </a:outerShdw>
                </a:effectLst>
                <a:uLnTx/>
                <a:uFillTx/>
                <a:latin typeface="+mn-lt"/>
                <a:ea typeface="+mn-ea"/>
                <a:cs typeface="+mn-cs"/>
              </a:rPr>
              <a:t>arkup</a:t>
            </a:r>
            <a:r>
              <a:rPr kumimoji="0" lang="hu-HU" sz="2800" b="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rPr>
              <a:t> </a:t>
            </a:r>
            <a:r>
              <a:rPr kumimoji="0" lang="hu-HU" sz="2800" b="0" i="0" u="none" strike="noStrike" kern="1200" cap="none" spc="0" normalizeH="0" baseline="0" noProof="0" dirty="0" err="1" smtClean="0">
                <a:ln>
                  <a:noFill/>
                </a:ln>
                <a:solidFill>
                  <a:schemeClr val="bg2">
                    <a:lumMod val="90000"/>
                  </a:schemeClr>
                </a:solidFill>
                <a:effectLst>
                  <a:outerShdw blurRad="38100" dist="38100" dir="2700000" algn="tl">
                    <a:srgbClr val="000000">
                      <a:alpha val="43137"/>
                    </a:srgbClr>
                  </a:outerShdw>
                </a:effectLst>
                <a:uLnTx/>
                <a:uFillTx/>
                <a:latin typeface="+mn-lt"/>
                <a:ea typeface="+mn-ea"/>
                <a:cs typeface="+mn-cs"/>
              </a:rPr>
              <a:t>L</a:t>
            </a:r>
            <a:r>
              <a:rPr kumimoji="0" lang="hu-HU" sz="2800" b="0" i="0" u="none" strike="noStrike" kern="1200" cap="none" spc="0" normalizeH="0" baseline="0" noProof="0" dirty="0" err="1" smtClean="0">
                <a:ln>
                  <a:noFill/>
                </a:ln>
                <a:solidFill>
                  <a:schemeClr val="bg1"/>
                </a:solidFill>
                <a:effectLst>
                  <a:outerShdw blurRad="38100" dist="38100" dir="2700000" algn="tl">
                    <a:srgbClr val="000000">
                      <a:alpha val="43137"/>
                    </a:srgbClr>
                  </a:outerShdw>
                </a:effectLst>
                <a:uLnTx/>
                <a:uFillTx/>
                <a:latin typeface="+mn-lt"/>
                <a:ea typeface="+mn-ea"/>
                <a:cs typeface="+mn-cs"/>
              </a:rPr>
              <a:t>anguage</a:t>
            </a:r>
            <a:endParaRPr kumimoji="0" lang="hu-HU" sz="2800" b="0"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a:p>
            <a:pPr marL="746897" lvl="1" indent="-289697" algn="just" defTabSz="914327">
              <a:lnSpc>
                <a:spcPct val="90000"/>
              </a:lnSpc>
              <a:spcBef>
                <a:spcPct val="20000"/>
              </a:spcBef>
              <a:buFont typeface="Arial" pitchFamily="34" charset="0"/>
              <a:buChar char="•"/>
              <a:defRPr/>
            </a:pPr>
            <a:r>
              <a:rPr kumimoji="0" lang="hu-HU" sz="2800" b="0" i="0" u="none" strike="noStrike" kern="1200" cap="none" spc="0" normalizeH="0" baseline="0" noProof="0" dirty="0" smtClean="0">
                <a:ln>
                  <a:noFill/>
                </a:ln>
                <a:solidFill>
                  <a:schemeClr val="bg1"/>
                </a:solidFill>
                <a:effectLst/>
                <a:uLnTx/>
                <a:uFillTx/>
                <a:latin typeface="+mn-lt"/>
                <a:ea typeface="+mn-ea"/>
                <a:cs typeface="+mn-cs"/>
              </a:rPr>
              <a:t>Tetszőleges</a:t>
            </a:r>
            <a:r>
              <a:rPr kumimoji="0" lang="hu-HU" sz="2800" b="0" i="0" u="none" strike="noStrike" kern="1200" cap="none" spc="0" normalizeH="0" noProof="0" dirty="0" smtClean="0">
                <a:ln>
                  <a:noFill/>
                </a:ln>
                <a:solidFill>
                  <a:schemeClr val="bg1"/>
                </a:solidFill>
                <a:effectLst/>
                <a:uLnTx/>
                <a:uFillTx/>
                <a:latin typeface="+mn-lt"/>
                <a:ea typeface="+mn-ea"/>
                <a:cs typeface="+mn-cs"/>
              </a:rPr>
              <a:t> CLR objektumgráf deklaratív leírása</a:t>
            </a:r>
          </a:p>
          <a:p>
            <a:pPr marL="746897" lvl="1" indent="-289697" algn="just" defTabSz="914327">
              <a:lnSpc>
                <a:spcPct val="90000"/>
              </a:lnSpc>
              <a:spcBef>
                <a:spcPct val="20000"/>
              </a:spcBef>
              <a:buFont typeface="Arial" pitchFamily="34" charset="0"/>
              <a:buChar char="•"/>
              <a:defRPr/>
            </a:pPr>
            <a:r>
              <a:rPr lang="hu-HU" sz="2800" baseline="0" dirty="0" smtClean="0">
                <a:solidFill>
                  <a:schemeClr val="bg1"/>
                </a:solidFill>
              </a:rPr>
              <a:t>Kompaktabb mint a kód! </a:t>
            </a:r>
          </a:p>
          <a:p>
            <a:pPr marL="746897" lvl="1" indent="-289697" algn="just" defTabSz="914327">
              <a:lnSpc>
                <a:spcPct val="90000"/>
              </a:lnSpc>
              <a:spcBef>
                <a:spcPct val="20000"/>
              </a:spcBef>
              <a:buFont typeface="Arial" pitchFamily="34" charset="0"/>
              <a:buChar char="•"/>
              <a:defRPr/>
            </a:pPr>
            <a:endParaRPr kumimoji="0" lang="hu-HU" sz="2800" b="0" i="0" u="none" strike="noStrike" kern="1200" cap="none" spc="0" normalizeH="0" baseline="0" noProof="0" dirty="0" smtClean="0">
              <a:ln>
                <a:noFill/>
              </a:ln>
              <a:solidFill>
                <a:schemeClr val="bg1"/>
              </a:solidFill>
              <a:effectLst/>
              <a:uLnTx/>
              <a:uFillTx/>
              <a:latin typeface="+mn-lt"/>
              <a:ea typeface="+mn-ea"/>
              <a:cs typeface="+mn-cs"/>
            </a:endParaRPr>
          </a:p>
          <a:p>
            <a:pPr marL="289697" indent="-289697" algn="just" defTabSz="914327">
              <a:lnSpc>
                <a:spcPct val="90000"/>
              </a:lnSpc>
              <a:spcBef>
                <a:spcPct val="20000"/>
              </a:spcBef>
              <a:defRPr/>
            </a:pPr>
            <a:r>
              <a:rPr lang="hu-HU" sz="2800" dirty="0" smtClean="0">
                <a:solidFill>
                  <a:schemeClr val="bg1"/>
                </a:solidFill>
              </a:rPr>
              <a:t>Minden elem azonosítható</a:t>
            </a:r>
            <a:endParaRPr kumimoji="0" lang="hu-HU" sz="2800" b="0" i="0" u="none" strike="noStrike" kern="1200" cap="none" spc="0" normalizeH="0" baseline="0" noProof="0" dirty="0" smtClean="0">
              <a:ln>
                <a:noFill/>
              </a:ln>
              <a:solidFill>
                <a:schemeClr val="bg1"/>
              </a:solidFill>
              <a:effectLst/>
              <a:uLnTx/>
              <a:uFillTx/>
              <a:latin typeface="+mn-lt"/>
              <a:ea typeface="+mn-ea"/>
              <a:cs typeface="+mn-cs"/>
            </a:endParaRPr>
          </a:p>
          <a:p>
            <a:pPr marL="746897" lvl="1" indent="-289697" algn="just" defTabSz="914327">
              <a:lnSpc>
                <a:spcPct val="90000"/>
              </a:lnSpc>
              <a:spcBef>
                <a:spcPct val="20000"/>
              </a:spcBef>
              <a:buFont typeface="Arial" pitchFamily="34" charset="0"/>
              <a:buChar char="•"/>
              <a:defRPr/>
            </a:pPr>
            <a:r>
              <a:rPr lang="hu-HU" sz="2800" dirty="0" smtClean="0">
                <a:solidFill>
                  <a:schemeClr val="bg1"/>
                </a:solidFill>
              </a:rPr>
              <a:t>{x:</a:t>
            </a:r>
            <a:r>
              <a:rPr lang="hu-HU" sz="2800" dirty="0" err="1" smtClean="0">
                <a:solidFill>
                  <a:schemeClr val="bg1"/>
                </a:solidFill>
              </a:rPr>
              <a:t>Name</a:t>
            </a:r>
            <a:r>
              <a:rPr lang="hu-HU" sz="2800" dirty="0" smtClean="0">
                <a:solidFill>
                  <a:schemeClr val="bg1"/>
                </a:solidFill>
              </a:rPr>
              <a:t>=„</a:t>
            </a:r>
            <a:r>
              <a:rPr lang="hu-HU" sz="2800" dirty="0" err="1" smtClean="0">
                <a:solidFill>
                  <a:schemeClr val="bg1"/>
                </a:solidFill>
              </a:rPr>
              <a:t>objNév</a:t>
            </a:r>
            <a:r>
              <a:rPr lang="hu-HU" sz="2800" dirty="0" smtClean="0">
                <a:solidFill>
                  <a:schemeClr val="bg1"/>
                </a:solidFill>
              </a:rPr>
              <a:t>”}</a:t>
            </a:r>
          </a:p>
          <a:p>
            <a:pPr marL="746897" lvl="1" indent="-289697" algn="just" defTabSz="914327">
              <a:lnSpc>
                <a:spcPct val="90000"/>
              </a:lnSpc>
              <a:spcBef>
                <a:spcPct val="20000"/>
              </a:spcBef>
              <a:buFont typeface="Arial" pitchFamily="34" charset="0"/>
              <a:buChar char="•"/>
              <a:defRPr/>
            </a:pPr>
            <a:r>
              <a:rPr lang="hu-HU" sz="2800" dirty="0" smtClean="0">
                <a:solidFill>
                  <a:schemeClr val="bg1"/>
                </a:solidFill>
              </a:rPr>
              <a:t>var </a:t>
            </a:r>
            <a:r>
              <a:rPr lang="hu-HU" sz="2800" dirty="0" err="1" smtClean="0">
                <a:solidFill>
                  <a:schemeClr val="bg1"/>
                </a:solidFill>
              </a:rPr>
              <a:t>myPath</a:t>
            </a:r>
            <a:r>
              <a:rPr lang="hu-HU" sz="2800" dirty="0" smtClean="0">
                <a:solidFill>
                  <a:schemeClr val="bg1"/>
                </a:solidFill>
              </a:rPr>
              <a:t> = </a:t>
            </a:r>
            <a:r>
              <a:rPr lang="hu-HU" sz="2800" dirty="0" err="1" smtClean="0">
                <a:solidFill>
                  <a:schemeClr val="bg1"/>
                </a:solidFill>
              </a:rPr>
              <a:t>Canvas.findName</a:t>
            </a:r>
            <a:r>
              <a:rPr lang="hu-HU" sz="2800" dirty="0" smtClean="0">
                <a:solidFill>
                  <a:schemeClr val="bg1"/>
                </a:solidFill>
              </a:rPr>
              <a:t>(„</a:t>
            </a:r>
            <a:r>
              <a:rPr lang="hu-HU" sz="2800" dirty="0" err="1" smtClean="0">
                <a:solidFill>
                  <a:schemeClr val="bg1"/>
                </a:solidFill>
              </a:rPr>
              <a:t>objNév</a:t>
            </a:r>
            <a:r>
              <a:rPr lang="hu-HU" sz="2800" dirty="0" smtClean="0">
                <a:solidFill>
                  <a:schemeClr val="bg1"/>
                </a:solidFill>
              </a:rPr>
              <a:t>”)</a:t>
            </a:r>
            <a:endParaRPr kumimoji="0" lang="hu-HU" sz="2800" b="0" i="0" u="none" strike="noStrike" kern="1200" cap="none" spc="0" normalizeH="0" baseline="0" noProof="0" dirty="0" smtClean="0">
              <a:ln>
                <a:noFill/>
              </a:ln>
              <a:solidFill>
                <a:schemeClr val="bg1"/>
              </a:solidFill>
              <a:effectLst/>
              <a:uLnTx/>
              <a:uFillTx/>
              <a:latin typeface="+mn-lt"/>
              <a:ea typeface="+mn-ea"/>
              <a:cs typeface="+mn-cs"/>
            </a:endParaRPr>
          </a:p>
        </p:txBody>
      </p:sp>
      <p:sp>
        <p:nvSpPr>
          <p:cNvPr id="6" name="Cím 1"/>
          <p:cNvSpPr>
            <a:spLocks noGrp="1"/>
          </p:cNvSpPr>
          <p:nvPr>
            <p:ph type="title"/>
          </p:nvPr>
        </p:nvSpPr>
        <p:spPr>
          <a:xfrm>
            <a:off x="0" y="0"/>
            <a:ext cx="9144000" cy="439718"/>
          </a:xfrm>
        </p:spPr>
        <p:txBody>
          <a:bodyPr>
            <a:noAutofit/>
          </a:bodyPr>
          <a:lstStyle/>
          <a:p>
            <a:pPr algn="l">
              <a:spcBef>
                <a:spcPct val="20000"/>
              </a:spcBef>
            </a:pP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XAML alapok</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pic>
        <p:nvPicPr>
          <p:cNvPr id="7" name="Kép 6" descr="xamllogo.jpg"/>
          <p:cNvPicPr>
            <a:picLocks noChangeAspect="1"/>
          </p:cNvPicPr>
          <p:nvPr/>
        </p:nvPicPr>
        <p:blipFill>
          <a:blip r:embed="rId2" cstate="print"/>
          <a:stretch>
            <a:fillRect/>
          </a:stretch>
        </p:blipFill>
        <p:spPr>
          <a:xfrm>
            <a:off x="8143900" y="0"/>
            <a:ext cx="1000100" cy="1248830"/>
          </a:xfrm>
          <a:prstGeom prst="rect">
            <a:avLst/>
          </a:prstGeom>
          <a:effectLst>
            <a:softEdge rad="63500"/>
          </a:effectLst>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3"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hu-HU" sz="6600" b="1" i="1" u="none" strike="noStrike" kern="1200" cap="none" spc="50" normalizeH="0" baseline="0" noProof="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rPr>
              <a:t>demo</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Dispatcher</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5857916"/>
          </a:xfrm>
        </p:spPr>
        <p:txBody>
          <a:bodyPr>
            <a:normAutofit fontScale="92500" lnSpcReduction="10000"/>
          </a:bodyPr>
          <a:lstStyle/>
          <a:p>
            <a:pPr algn="just">
              <a:buNone/>
            </a:pPr>
            <a:r>
              <a:rPr lang="hu-HU" dirty="0" smtClean="0">
                <a:solidFill>
                  <a:schemeClr val="bg1">
                    <a:lumMod val="95000"/>
                  </a:schemeClr>
                </a:solidFill>
              </a:rPr>
              <a:t>	Eljön az idő amikor a másik szálból kiszeretnénk üzenni. Pl.: Leszeretnénk tiltani egy gombot a </a:t>
            </a:r>
            <a:r>
              <a:rPr lang="hu-HU" dirty="0" err="1" smtClean="0">
                <a:solidFill>
                  <a:schemeClr val="bg1">
                    <a:lumMod val="95000"/>
                  </a:schemeClr>
                </a:solidFill>
              </a:rPr>
              <a:t>UI-on</a:t>
            </a:r>
            <a:r>
              <a:rPr lang="hu-HU" dirty="0" smtClean="0">
                <a:solidFill>
                  <a:schemeClr val="bg1">
                    <a:lumMod val="95000"/>
                  </a:schemeClr>
                </a:solidFill>
              </a:rPr>
              <a:t>. A </a:t>
            </a:r>
            <a:r>
              <a:rPr lang="hu-HU" dirty="0" err="1" smtClean="0">
                <a:solidFill>
                  <a:schemeClr val="bg1">
                    <a:lumMod val="95000"/>
                  </a:schemeClr>
                </a:solidFill>
              </a:rPr>
              <a:t>WPF-ben</a:t>
            </a:r>
            <a:r>
              <a:rPr lang="hu-HU" dirty="0" smtClean="0">
                <a:solidFill>
                  <a:schemeClr val="bg1">
                    <a:lumMod val="95000"/>
                  </a:schemeClr>
                </a:solidFill>
              </a:rPr>
              <a:t> bekerült egy új </a:t>
            </a:r>
            <a:r>
              <a:rPr lang="hu-HU" dirty="0" err="1" smtClean="0">
                <a:solidFill>
                  <a:schemeClr val="bg1">
                    <a:lumMod val="95000"/>
                  </a:schemeClr>
                </a:solidFill>
              </a:rPr>
              <a:t>Dispatcher</a:t>
            </a:r>
            <a:r>
              <a:rPr lang="hu-HU" dirty="0" smtClean="0">
                <a:solidFill>
                  <a:schemeClr val="bg1">
                    <a:lumMod val="95000"/>
                  </a:schemeClr>
                </a:solidFill>
              </a:rPr>
              <a:t> osztály amely a </a:t>
            </a:r>
            <a:r>
              <a:rPr lang="hu-HU" dirty="0" err="1" smtClean="0">
                <a:solidFill>
                  <a:schemeClr val="bg1">
                    <a:lumMod val="95000"/>
                  </a:schemeClr>
                </a:solidFill>
              </a:rPr>
              <a:t>Cross-thread</a:t>
            </a:r>
            <a:r>
              <a:rPr lang="hu-HU" dirty="0" smtClean="0">
                <a:solidFill>
                  <a:schemeClr val="bg1">
                    <a:lumMod val="95000"/>
                  </a:schemeClr>
                </a:solidFill>
              </a:rPr>
              <a:t> hívásokat felügyeli.</a:t>
            </a:r>
          </a:p>
          <a:p>
            <a:pPr algn="just">
              <a:buNone/>
            </a:pPr>
            <a:endParaRPr lang="hu-HU" dirty="0" smtClean="0">
              <a:solidFill>
                <a:schemeClr val="bg1">
                  <a:lumMod val="95000"/>
                </a:schemeClr>
              </a:solidFill>
            </a:endParaRPr>
          </a:p>
          <a:p>
            <a:pPr algn="just">
              <a:buNone/>
            </a:pPr>
            <a:r>
              <a:rPr lang="hu-HU" dirty="0" smtClean="0">
                <a:solidFill>
                  <a:schemeClr val="bg1">
                    <a:lumMod val="95000"/>
                  </a:schemeClr>
                </a:solidFill>
              </a:rPr>
              <a:t>	Legfontosabb metódusai a </a:t>
            </a:r>
            <a:r>
              <a:rPr lang="hu-HU" dirty="0" err="1" smtClean="0">
                <a:solidFill>
                  <a:schemeClr val="bg1">
                    <a:lumMod val="95000"/>
                  </a:schemeClr>
                </a:solidFill>
              </a:rPr>
              <a:t>BeginInvoke</a:t>
            </a:r>
            <a:r>
              <a:rPr lang="hu-HU" dirty="0" smtClean="0">
                <a:solidFill>
                  <a:schemeClr val="bg1">
                    <a:lumMod val="95000"/>
                  </a:schemeClr>
                </a:solidFill>
              </a:rPr>
              <a:t> </a:t>
            </a:r>
            <a:r>
              <a:rPr lang="hu-HU" i="1" dirty="0" smtClean="0">
                <a:solidFill>
                  <a:schemeClr val="bg1">
                    <a:lumMod val="95000"/>
                  </a:schemeClr>
                </a:solidFill>
              </a:rPr>
              <a:t>(</a:t>
            </a:r>
            <a:r>
              <a:rPr lang="hu-HU" i="1" dirty="0" err="1" smtClean="0">
                <a:solidFill>
                  <a:schemeClr val="bg1">
                    <a:lumMod val="95000"/>
                  </a:schemeClr>
                </a:solidFill>
              </a:rPr>
              <a:t>asnyc</a:t>
            </a:r>
            <a:r>
              <a:rPr lang="hu-HU" i="1" dirty="0" smtClean="0">
                <a:solidFill>
                  <a:schemeClr val="bg1">
                    <a:lumMod val="95000"/>
                  </a:schemeClr>
                </a:solidFill>
              </a:rPr>
              <a:t>) </a:t>
            </a:r>
            <a:r>
              <a:rPr lang="hu-HU" dirty="0" smtClean="0">
                <a:solidFill>
                  <a:schemeClr val="bg1">
                    <a:lumMod val="95000"/>
                  </a:schemeClr>
                </a:solidFill>
              </a:rPr>
              <a:t>és az </a:t>
            </a:r>
            <a:r>
              <a:rPr lang="hu-HU" dirty="0" err="1" smtClean="0">
                <a:solidFill>
                  <a:schemeClr val="bg1">
                    <a:lumMod val="95000"/>
                  </a:schemeClr>
                </a:solidFill>
              </a:rPr>
              <a:t>Invoke</a:t>
            </a:r>
            <a:r>
              <a:rPr lang="hu-HU" dirty="0" smtClean="0">
                <a:solidFill>
                  <a:schemeClr val="bg1">
                    <a:lumMod val="95000"/>
                  </a:schemeClr>
                </a:solidFill>
              </a:rPr>
              <a:t> </a:t>
            </a:r>
            <a:r>
              <a:rPr lang="hu-HU" i="1" dirty="0" smtClean="0">
                <a:solidFill>
                  <a:schemeClr val="bg1">
                    <a:lumMod val="95000"/>
                  </a:schemeClr>
                </a:solidFill>
              </a:rPr>
              <a:t>(</a:t>
            </a:r>
            <a:r>
              <a:rPr lang="hu-HU" i="1" dirty="0" err="1" smtClean="0">
                <a:solidFill>
                  <a:schemeClr val="bg1">
                    <a:lumMod val="95000"/>
                  </a:schemeClr>
                </a:solidFill>
              </a:rPr>
              <a:t>sync</a:t>
            </a:r>
            <a:r>
              <a:rPr lang="hu-HU" i="1" dirty="0" smtClean="0">
                <a:solidFill>
                  <a:schemeClr val="bg1">
                    <a:lumMod val="95000"/>
                  </a:schemeClr>
                </a:solidFill>
              </a:rPr>
              <a:t>)</a:t>
            </a:r>
            <a:r>
              <a:rPr lang="hu-HU" dirty="0" smtClean="0">
                <a:solidFill>
                  <a:schemeClr val="bg1">
                    <a:lumMod val="95000"/>
                  </a:schemeClr>
                </a:solidFill>
              </a:rPr>
              <a:t>. Ezekkel biztonságosan hívhatunk bele a UI szálba.</a:t>
            </a:r>
          </a:p>
          <a:p>
            <a:pPr algn="just">
              <a:buNone/>
            </a:pPr>
            <a:endParaRPr lang="hu-HU" dirty="0" smtClean="0">
              <a:solidFill>
                <a:schemeClr val="bg1">
                  <a:lumMod val="95000"/>
                </a:schemeClr>
              </a:solidFill>
            </a:endParaRPr>
          </a:p>
          <a:p>
            <a:pPr algn="just">
              <a:buNone/>
            </a:pPr>
            <a:r>
              <a:rPr lang="hu-HU" dirty="0" smtClean="0">
                <a:solidFill>
                  <a:schemeClr val="bg1">
                    <a:lumMod val="95000"/>
                  </a:schemeClr>
                </a:solidFill>
              </a:rPr>
              <a:t>	A </a:t>
            </a:r>
            <a:r>
              <a:rPr lang="hu-HU" dirty="0" err="1" smtClean="0">
                <a:solidFill>
                  <a:schemeClr val="bg1">
                    <a:lumMod val="95000"/>
                  </a:schemeClr>
                </a:solidFill>
              </a:rPr>
              <a:t>DispatcherPriority-vel</a:t>
            </a:r>
            <a:r>
              <a:rPr lang="hu-HU" dirty="0" smtClean="0">
                <a:solidFill>
                  <a:schemeClr val="bg1">
                    <a:lumMod val="95000"/>
                  </a:schemeClr>
                </a:solidFill>
              </a:rPr>
              <a:t> meghatározhatjuk a prioritást amellyel meghívjuk a megfelelő </a:t>
            </a:r>
            <a:r>
              <a:rPr lang="hu-HU" dirty="0" err="1" smtClean="0">
                <a:solidFill>
                  <a:schemeClr val="bg1">
                    <a:lumMod val="95000"/>
                  </a:schemeClr>
                </a:solidFill>
              </a:rPr>
              <a:t>delegatet</a:t>
            </a:r>
            <a:r>
              <a:rPr lang="hu-HU" dirty="0" smtClean="0">
                <a:solidFill>
                  <a:schemeClr val="bg1">
                    <a:lumMod val="95000"/>
                  </a:schemeClr>
                </a:solidFill>
              </a:rPr>
              <a:t>.</a:t>
            </a:r>
            <a:endParaRPr lang="hu-HU" dirty="0">
              <a:solidFill>
                <a:schemeClr val="bg1">
                  <a:lumMod val="95000"/>
                </a:schemeClr>
              </a:solidFill>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0" y="0"/>
            <a:ext cx="9144000" cy="439718"/>
          </a:xfrm>
        </p:spPr>
        <p:txBody>
          <a:bodyPr>
            <a:noAutofit/>
          </a:bodyPr>
          <a:lstStyle/>
          <a:p>
            <a:pPr algn="l">
              <a:spcBef>
                <a:spcPct val="20000"/>
              </a:spcBef>
            </a:pP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Freezable</a:t>
            </a:r>
            <a:r>
              <a:rPr lang="hu-HU" sz="2400" dirty="0" smtClean="0">
                <a:solidFill>
                  <a:schemeClr val="bg2">
                    <a:lumMod val="90000"/>
                  </a:schemeClr>
                </a:solidFill>
                <a:effectLst>
                  <a:outerShdw blurRad="38100" dist="38100" dir="2700000" algn="tl">
                    <a:srgbClr val="000000">
                      <a:alpha val="43137"/>
                    </a:srgbClr>
                  </a:outerShdw>
                </a:effectLst>
                <a:latin typeface="+mn-lt"/>
                <a:ea typeface="+mn-ea"/>
                <a:cs typeface="+mn-cs"/>
              </a:rPr>
              <a:t> </a:t>
            </a:r>
            <a:r>
              <a:rPr lang="hu-HU" sz="2400" dirty="0" err="1" smtClean="0">
                <a:solidFill>
                  <a:schemeClr val="bg2">
                    <a:lumMod val="90000"/>
                  </a:schemeClr>
                </a:solidFill>
                <a:effectLst>
                  <a:outerShdw blurRad="38100" dist="38100" dir="2700000" algn="tl">
                    <a:srgbClr val="000000">
                      <a:alpha val="43137"/>
                    </a:srgbClr>
                  </a:outerShdw>
                </a:effectLst>
                <a:latin typeface="+mn-lt"/>
                <a:ea typeface="+mn-ea"/>
                <a:cs typeface="+mn-cs"/>
              </a:rPr>
              <a:t>Object</a:t>
            </a:r>
            <a:endParaRPr lang="hu-HU" sz="2400" dirty="0">
              <a:solidFill>
                <a:schemeClr val="bg2">
                  <a:lumMod val="90000"/>
                </a:schemeClr>
              </a:solidFill>
              <a:effectLst>
                <a:outerShdw blurRad="38100" dist="38100" dir="2700000" algn="tl">
                  <a:srgbClr val="000000">
                    <a:alpha val="43137"/>
                  </a:srgbClr>
                </a:outerShdw>
              </a:effectLst>
              <a:latin typeface="+mn-lt"/>
              <a:ea typeface="+mn-ea"/>
              <a:cs typeface="+mn-cs"/>
            </a:endParaRPr>
          </a:p>
        </p:txBody>
      </p:sp>
      <p:sp>
        <p:nvSpPr>
          <p:cNvPr id="3" name="Tartalom helye 2"/>
          <p:cNvSpPr>
            <a:spLocks noGrp="1"/>
          </p:cNvSpPr>
          <p:nvPr>
            <p:ph idx="1"/>
          </p:nvPr>
        </p:nvSpPr>
        <p:spPr>
          <a:xfrm>
            <a:off x="457200" y="571480"/>
            <a:ext cx="8229600" cy="6143668"/>
          </a:xfrm>
        </p:spPr>
        <p:txBody>
          <a:bodyPr>
            <a:normAutofit fontScale="92500" lnSpcReduction="20000"/>
          </a:bodyPr>
          <a:lstStyle/>
          <a:p>
            <a:pPr algn="just">
              <a:buNone/>
            </a:pPr>
            <a:r>
              <a:rPr lang="hu-HU" dirty="0" smtClean="0">
                <a:solidFill>
                  <a:schemeClr val="bg1">
                    <a:lumMod val="95000"/>
                  </a:schemeClr>
                </a:solidFill>
              </a:rPr>
              <a:t>	A </a:t>
            </a:r>
            <a:r>
              <a:rPr lang="hu-HU" dirty="0" err="1" smtClean="0">
                <a:solidFill>
                  <a:schemeClr val="bg1">
                    <a:lumMod val="95000"/>
                  </a:schemeClr>
                </a:solidFill>
              </a:rPr>
              <a:t>Freezable</a:t>
            </a:r>
            <a:r>
              <a:rPr lang="hu-HU" dirty="0" smtClean="0">
                <a:solidFill>
                  <a:schemeClr val="bg1">
                    <a:lumMod val="95000"/>
                  </a:schemeClr>
                </a:solidFill>
              </a:rPr>
              <a:t> </a:t>
            </a:r>
            <a:r>
              <a:rPr lang="hu-HU" dirty="0" err="1" smtClean="0">
                <a:solidFill>
                  <a:schemeClr val="bg1">
                    <a:lumMod val="95000"/>
                  </a:schemeClr>
                </a:solidFill>
              </a:rPr>
              <a:t>object</a:t>
            </a:r>
            <a:r>
              <a:rPr lang="hu-HU" dirty="0" smtClean="0">
                <a:solidFill>
                  <a:schemeClr val="bg1">
                    <a:lumMod val="95000"/>
                  </a:schemeClr>
                </a:solidFill>
              </a:rPr>
              <a:t> egy speciális  objektum típus, amely a </a:t>
            </a:r>
            <a:r>
              <a:rPr lang="hu-HU" dirty="0" err="1" smtClean="0">
                <a:solidFill>
                  <a:schemeClr val="bg1">
                    <a:lumMod val="95000"/>
                  </a:schemeClr>
                </a:solidFill>
              </a:rPr>
              <a:t>Freezable</a:t>
            </a:r>
            <a:r>
              <a:rPr lang="hu-HU" dirty="0" smtClean="0">
                <a:solidFill>
                  <a:schemeClr val="bg1">
                    <a:lumMod val="95000"/>
                  </a:schemeClr>
                </a:solidFill>
              </a:rPr>
              <a:t> osztályból származik.</a:t>
            </a:r>
          </a:p>
          <a:p>
            <a:pPr algn="just">
              <a:buNone/>
            </a:pPr>
            <a:r>
              <a:rPr lang="hu-HU" dirty="0" smtClean="0">
                <a:solidFill>
                  <a:schemeClr val="bg1">
                    <a:lumMod val="95000"/>
                  </a:schemeClr>
                </a:solidFill>
              </a:rPr>
              <a:t>	Gyakran alkalmazzák Grafikus alrendszereknél. </a:t>
            </a:r>
          </a:p>
          <a:p>
            <a:pPr algn="just">
              <a:buNone/>
            </a:pPr>
            <a:r>
              <a:rPr lang="hu-HU" dirty="0" smtClean="0">
                <a:solidFill>
                  <a:schemeClr val="bg1">
                    <a:lumMod val="95000"/>
                  </a:schemeClr>
                </a:solidFill>
              </a:rPr>
              <a:t>	Például: A </a:t>
            </a:r>
            <a:r>
              <a:rPr lang="hu-HU" dirty="0" err="1" smtClean="0">
                <a:solidFill>
                  <a:schemeClr val="bg1">
                    <a:lumMod val="95000"/>
                  </a:schemeClr>
                </a:solidFill>
              </a:rPr>
              <a:t>Brush</a:t>
            </a:r>
            <a:r>
              <a:rPr lang="hu-HU" dirty="0" smtClean="0">
                <a:solidFill>
                  <a:schemeClr val="bg1">
                    <a:lumMod val="95000"/>
                  </a:schemeClr>
                </a:solidFill>
              </a:rPr>
              <a:t> osztálynak két állapota van</a:t>
            </a:r>
          </a:p>
          <a:p>
            <a:pPr lvl="1" algn="just">
              <a:buFont typeface="Arial" pitchFamily="34" charset="0"/>
              <a:buChar char="•"/>
            </a:pPr>
            <a:r>
              <a:rPr lang="hu-HU" dirty="0" smtClean="0">
                <a:solidFill>
                  <a:schemeClr val="bg1">
                    <a:lumMod val="95000"/>
                  </a:schemeClr>
                </a:solidFill>
              </a:rPr>
              <a:t>Írható és Olvasható (</a:t>
            </a:r>
            <a:r>
              <a:rPr lang="hu-HU" dirty="0" err="1" smtClean="0">
                <a:solidFill>
                  <a:schemeClr val="bg1">
                    <a:lumMod val="95000"/>
                  </a:schemeClr>
                </a:solidFill>
              </a:rPr>
              <a:t>unfrozen</a:t>
            </a:r>
            <a:r>
              <a:rPr lang="hu-HU" dirty="0" smtClean="0">
                <a:solidFill>
                  <a:schemeClr val="bg1">
                    <a:lumMod val="95000"/>
                  </a:schemeClr>
                </a:solidFill>
              </a:rPr>
              <a:t>)</a:t>
            </a:r>
          </a:p>
          <a:p>
            <a:pPr lvl="1" algn="just">
              <a:buFont typeface="Arial" pitchFamily="34" charset="0"/>
              <a:buChar char="•"/>
            </a:pPr>
            <a:r>
              <a:rPr lang="hu-HU" dirty="0" smtClean="0">
                <a:solidFill>
                  <a:schemeClr val="bg1">
                    <a:lumMod val="95000"/>
                  </a:schemeClr>
                </a:solidFill>
              </a:rPr>
              <a:t>Csak olvashat (</a:t>
            </a:r>
            <a:r>
              <a:rPr lang="hu-HU" dirty="0" err="1" smtClean="0">
                <a:solidFill>
                  <a:schemeClr val="bg1">
                    <a:lumMod val="95000"/>
                  </a:schemeClr>
                </a:solidFill>
              </a:rPr>
              <a:t>Frozen</a:t>
            </a:r>
            <a:r>
              <a:rPr lang="hu-HU" dirty="0" smtClean="0">
                <a:solidFill>
                  <a:schemeClr val="bg1">
                    <a:lumMod val="95000"/>
                  </a:schemeClr>
                </a:solidFill>
              </a:rPr>
              <a:t>)</a:t>
            </a:r>
          </a:p>
          <a:p>
            <a:pPr algn="just"/>
            <a:endParaRPr lang="hu-HU" dirty="0" smtClean="0">
              <a:solidFill>
                <a:schemeClr val="bg1">
                  <a:lumMod val="95000"/>
                </a:schemeClr>
              </a:solidFill>
            </a:endParaRPr>
          </a:p>
          <a:p>
            <a:pPr algn="just">
              <a:buNone/>
            </a:pPr>
            <a:r>
              <a:rPr lang="hu-HU" dirty="0" smtClean="0">
                <a:solidFill>
                  <a:schemeClr val="bg1">
                    <a:lumMod val="95000"/>
                  </a:schemeClr>
                </a:solidFill>
              </a:rPr>
              <a:t>	Ha van egy példányunk egy </a:t>
            </a:r>
            <a:r>
              <a:rPr lang="hu-HU" dirty="0" err="1" smtClean="0">
                <a:solidFill>
                  <a:schemeClr val="bg1">
                    <a:lumMod val="95000"/>
                  </a:schemeClr>
                </a:solidFill>
              </a:rPr>
              <a:t>SolidColorBrush-ból</a:t>
            </a:r>
            <a:r>
              <a:rPr lang="hu-HU" dirty="0" smtClean="0">
                <a:solidFill>
                  <a:schemeClr val="bg1">
                    <a:lumMod val="95000"/>
                  </a:schemeClr>
                </a:solidFill>
              </a:rPr>
              <a:t>, amíg </a:t>
            </a:r>
            <a:r>
              <a:rPr lang="hu-HU" dirty="0" err="1" smtClean="0">
                <a:solidFill>
                  <a:schemeClr val="bg1">
                    <a:lumMod val="95000"/>
                  </a:schemeClr>
                </a:solidFill>
              </a:rPr>
              <a:t>unfrozen</a:t>
            </a:r>
            <a:r>
              <a:rPr lang="hu-HU" dirty="0" smtClean="0">
                <a:solidFill>
                  <a:schemeClr val="bg1">
                    <a:lumMod val="95000"/>
                  </a:schemeClr>
                </a:solidFill>
              </a:rPr>
              <a:t> addig  bármikor változtathatjuk az értékét. Ha </a:t>
            </a:r>
            <a:r>
              <a:rPr lang="hu-HU" dirty="0" err="1" smtClean="0">
                <a:solidFill>
                  <a:schemeClr val="bg1">
                    <a:lumMod val="95000"/>
                  </a:schemeClr>
                </a:solidFill>
              </a:rPr>
              <a:t>Frozen</a:t>
            </a:r>
            <a:r>
              <a:rPr lang="hu-HU" dirty="0" smtClean="0">
                <a:solidFill>
                  <a:schemeClr val="bg1">
                    <a:lumMod val="95000"/>
                  </a:schemeClr>
                </a:solidFill>
              </a:rPr>
              <a:t>, és változtatni szeretnénk akkor </a:t>
            </a:r>
            <a:r>
              <a:rPr lang="hu-HU" dirty="0" err="1" smtClean="0">
                <a:solidFill>
                  <a:schemeClr val="bg1">
                    <a:lumMod val="95000"/>
                  </a:schemeClr>
                </a:solidFill>
              </a:rPr>
              <a:t>Exceptiont</a:t>
            </a:r>
            <a:r>
              <a:rPr lang="hu-HU" dirty="0" smtClean="0">
                <a:solidFill>
                  <a:schemeClr val="bg1">
                    <a:lumMod val="95000"/>
                  </a:schemeClr>
                </a:solidFill>
              </a:rPr>
              <a:t> fog dobni.</a:t>
            </a:r>
          </a:p>
          <a:p>
            <a:pPr algn="just">
              <a:buNone/>
            </a:pPr>
            <a:endParaRPr lang="hu-HU" dirty="0" smtClean="0">
              <a:solidFill>
                <a:schemeClr val="bg1">
                  <a:lumMod val="95000"/>
                </a:schemeClr>
              </a:solidFill>
            </a:endParaRPr>
          </a:p>
          <a:p>
            <a:pPr algn="just">
              <a:buNone/>
            </a:pPr>
            <a:r>
              <a:rPr lang="hu-HU" dirty="0" smtClean="0">
                <a:solidFill>
                  <a:schemeClr val="bg1">
                    <a:lumMod val="95000"/>
                  </a:schemeClr>
                </a:solidFill>
              </a:rPr>
              <a:t>	</a:t>
            </a:r>
            <a:r>
              <a:rPr lang="hu-HU" sz="1900" dirty="0" smtClean="0">
                <a:solidFill>
                  <a:schemeClr val="bg1">
                    <a:lumMod val="95000"/>
                  </a:schemeClr>
                </a:solidFill>
              </a:rPr>
              <a:t>Többszálú programozásnál jöhet jól, hogy mikor, hogy érjük el/változtatjuk meg az adott objektum értékét.</a:t>
            </a:r>
            <a:endParaRPr lang="hu-HU" dirty="0">
              <a:solidFill>
                <a:schemeClr val="bg1">
                  <a:lumMod val="95000"/>
                </a:schemeClr>
              </a:solidFill>
            </a:endParaRPr>
          </a:p>
        </p:txBody>
      </p:sp>
      <p:sp>
        <p:nvSpPr>
          <p:cNvPr id="4" name="Szövegdoboz 3"/>
          <p:cNvSpPr txBox="1"/>
          <p:nvPr/>
        </p:nvSpPr>
        <p:spPr>
          <a:xfrm>
            <a:off x="928662" y="3143248"/>
            <a:ext cx="4214842" cy="307777"/>
          </a:xfrm>
          <a:prstGeom prst="rect">
            <a:avLst/>
          </a:prstGeom>
          <a:effectLst>
            <a:innerShdw blurRad="63500" dist="50800" dir="8100000">
              <a:prstClr val="black">
                <a:alpha val="50000"/>
              </a:prstClr>
            </a:innerShdw>
          </a:effectLst>
          <a:scene3d>
            <a:camera prst="orthographicFront"/>
            <a:lightRig rig="threePt" dir="t"/>
          </a:scene3d>
          <a:sp3d>
            <a:bevelT/>
          </a:sp3d>
        </p:spPr>
        <p:style>
          <a:lnRef idx="1">
            <a:schemeClr val="dk1"/>
          </a:lnRef>
          <a:fillRef idx="2">
            <a:schemeClr val="dk1"/>
          </a:fillRef>
          <a:effectRef idx="1">
            <a:schemeClr val="dk1"/>
          </a:effectRef>
          <a:fontRef idx="minor">
            <a:schemeClr val="dk1"/>
          </a:fontRef>
        </p:style>
        <p:txBody>
          <a:bodyPr wrap="square" rtlCol="0">
            <a:spAutoFit/>
          </a:bodyPr>
          <a:lstStyle/>
          <a:p>
            <a:r>
              <a:rPr lang="hu-HU" sz="1400" dirty="0" err="1" smtClean="0">
                <a:solidFill>
                  <a:schemeClr val="tx1"/>
                </a:solidFill>
              </a:rPr>
              <a:t>myBrush.Freeze</a:t>
            </a:r>
            <a:r>
              <a:rPr lang="hu-HU" sz="1400" dirty="0" smtClean="0">
                <a:solidFill>
                  <a:schemeClr val="tx1"/>
                </a:solidFill>
              </a:rPr>
              <a:t>();</a:t>
            </a:r>
          </a:p>
        </p:txBody>
      </p:sp>
      <p:pic>
        <p:nvPicPr>
          <p:cNvPr id="5" name="Kép 4" descr="Info.png"/>
          <p:cNvPicPr>
            <a:picLocks noChangeAspect="1"/>
          </p:cNvPicPr>
          <p:nvPr/>
        </p:nvPicPr>
        <p:blipFill>
          <a:blip r:embed="rId2" cstate="print"/>
          <a:stretch>
            <a:fillRect/>
          </a:stretch>
        </p:blipFill>
        <p:spPr>
          <a:xfrm>
            <a:off x="357158" y="5715016"/>
            <a:ext cx="500066" cy="500066"/>
          </a:xfrm>
          <a:prstGeom prst="rect">
            <a:avLst/>
          </a:prstGeom>
        </p:spPr>
      </p:pic>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3"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hu-HU" sz="6600" b="1" i="1" u="none" strike="noStrike" kern="1200" cap="none" spc="50" normalizeH="0" baseline="0" noProof="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rPr>
              <a:t>demo</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3"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sp>
        <p:nvSpPr>
          <p:cNvPr id="4" name="Cím 1"/>
          <p:cNvSpPr txBox="1">
            <a:spLocks/>
          </p:cNvSpPr>
          <p:nvPr/>
        </p:nvSpPr>
        <p:spPr>
          <a:xfrm>
            <a:off x="4572000" y="3286124"/>
            <a:ext cx="397192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hu-HU" sz="6600" b="1" i="1" u="none" strike="noStrike" kern="1200" cap="none" spc="50" normalizeH="0" baseline="0" noProof="0" dirty="0" err="1"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rPr>
              <a:t>Lab’s</a:t>
            </a:r>
            <a:endParaRPr kumimoji="0" lang="hu-HU" sz="6600" b="1" i="1" u="none" strike="noStrike" kern="1200" cap="none" spc="50" normalizeH="0" baseline="0" noProof="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title-slide-lines-grey_BIG.png"/>
          <p:cNvPicPr>
            <a:picLocks noChangeAspect="1"/>
          </p:cNvPicPr>
          <p:nvPr/>
        </p:nvPicPr>
        <p:blipFill>
          <a:blip r:embed="rId2" cstate="print">
            <a:lum bright="10000" contrast="-30000"/>
          </a:blip>
          <a:srcRect/>
          <a:stretch>
            <a:fillRect/>
          </a:stretch>
        </p:blipFill>
        <p:spPr bwMode="auto">
          <a:xfrm rot="10800000">
            <a:off x="0" y="0"/>
            <a:ext cx="5969000" cy="6858000"/>
          </a:xfrm>
          <a:prstGeom prst="rect">
            <a:avLst/>
          </a:prstGeom>
          <a:noFill/>
          <a:ln w="9525">
            <a:noFill/>
            <a:miter lim="800000"/>
            <a:headEnd/>
            <a:tailEnd/>
          </a:ln>
        </p:spPr>
      </p:pic>
      <p:pic>
        <p:nvPicPr>
          <p:cNvPr id="5" name="Picture 5" descr="YPOP_logo_magyar_alul"/>
          <p:cNvPicPr>
            <a:picLocks noChangeAspect="1" noChangeArrowheads="1"/>
          </p:cNvPicPr>
          <p:nvPr/>
        </p:nvPicPr>
        <p:blipFill>
          <a:blip r:embed="rId3" cstate="print"/>
          <a:srcRect/>
          <a:stretch>
            <a:fillRect/>
          </a:stretch>
        </p:blipFill>
        <p:spPr bwMode="auto">
          <a:xfrm>
            <a:off x="1428728" y="2324101"/>
            <a:ext cx="6913563" cy="1319213"/>
          </a:xfrm>
          <a:prstGeom prst="rect">
            <a:avLst/>
          </a:prstGeom>
          <a:noFill/>
        </p:spPr>
      </p:pic>
      <p:sp>
        <p:nvSpPr>
          <p:cNvPr id="7" name="Text Box 6"/>
          <p:cNvSpPr txBox="1">
            <a:spLocks noChangeArrowheads="1"/>
          </p:cNvSpPr>
          <p:nvPr/>
        </p:nvSpPr>
        <p:spPr bwMode="auto">
          <a:xfrm>
            <a:off x="285720" y="6396335"/>
            <a:ext cx="8532812" cy="461665"/>
          </a:xfrm>
          <a:prstGeom prst="rect">
            <a:avLst/>
          </a:prstGeom>
          <a:noFill/>
          <a:ln w="12700" cap="flat" cmpd="sng" algn="ctr">
            <a:noFill/>
            <a:prstDash val="solid"/>
            <a:miter lim="800000"/>
            <a:headEnd type="none" w="sm" len="sm"/>
            <a:tailEnd type="none" w="sm" len="sm"/>
          </a:ln>
          <a:effectLst/>
        </p:spPr>
        <p:txBody>
          <a:bodyPr vert="horz" wrap="square" lIns="91440" tIns="45720" rIns="91440" bIns="45720" anchor="t" compatLnSpc="1">
            <a:spAutoFit/>
          </a:bodyPr>
          <a:lstStyle/>
          <a:p>
            <a:pPr algn="ctr" eaLnBrk="0" fontAlgn="base" hangingPunct="0">
              <a:spcBef>
                <a:spcPct val="0"/>
              </a:spcBef>
              <a:spcAft>
                <a:spcPct val="0"/>
              </a:spcAft>
            </a:pPr>
            <a:r>
              <a:rPr lang="en-US" sz="600" dirty="0">
                <a:solidFill>
                  <a:schemeClr val="bg1">
                    <a:lumMod val="50000"/>
                  </a:schemeClr>
                </a:solidFill>
                <a:latin typeface="Segoe"/>
                <a:cs typeface="Arial"/>
              </a:rPr>
              <a:t>© </a:t>
            </a:r>
            <a:r>
              <a:rPr lang="en-US" sz="600" dirty="0" smtClean="0">
                <a:solidFill>
                  <a:schemeClr val="bg1">
                    <a:lumMod val="50000"/>
                  </a:schemeClr>
                </a:solidFill>
                <a:latin typeface="Segoe"/>
                <a:cs typeface="Arial"/>
              </a:rPr>
              <a:t>200</a:t>
            </a:r>
            <a:r>
              <a:rPr lang="hu-HU" sz="600" dirty="0" smtClean="0">
                <a:solidFill>
                  <a:schemeClr val="bg1">
                    <a:lumMod val="50000"/>
                  </a:schemeClr>
                </a:solidFill>
                <a:latin typeface="Segoe"/>
                <a:cs typeface="Arial"/>
              </a:rPr>
              <a:t>9</a:t>
            </a:r>
            <a:r>
              <a:rPr lang="en-US" sz="600" dirty="0" smtClean="0">
                <a:solidFill>
                  <a:schemeClr val="bg1">
                    <a:lumMod val="50000"/>
                  </a:schemeClr>
                </a:solidFill>
                <a:latin typeface="Segoe"/>
                <a:cs typeface="Arial"/>
              </a:rPr>
              <a:t> </a:t>
            </a:r>
            <a:r>
              <a:rPr lang="en-US" sz="600" dirty="0">
                <a:solidFill>
                  <a:schemeClr val="bg1">
                    <a:lumMod val="50000"/>
                  </a:schemeClr>
                </a:solidFill>
                <a:latin typeface="Segoe"/>
                <a:cs typeface="Arial"/>
              </a:rPr>
              <a:t>Microsoft Corporation. All rights reserved. Microsoft, Windows, Windows Vista and other product names are or may be registered trademarks and/or trademarks in the U.S. and/or other countries.</a:t>
            </a:r>
            <a:endParaRPr lang="hu-HU" sz="1600" dirty="0">
              <a:solidFill>
                <a:schemeClr val="bg1">
                  <a:lumMod val="50000"/>
                </a:schemeClr>
              </a:solidFill>
            </a:endParaRPr>
          </a:p>
          <a:p>
            <a:pPr algn="ctr" eaLnBrk="0" fontAlgn="base" hangingPunct="0">
              <a:spcBef>
                <a:spcPct val="0"/>
              </a:spcBef>
              <a:spcAft>
                <a:spcPct val="0"/>
              </a:spcAft>
            </a:pPr>
            <a:r>
              <a:rPr lang="en-US" sz="600" dirty="0">
                <a:solidFill>
                  <a:schemeClr val="bg1">
                    <a:lumMod val="50000"/>
                  </a:schemeClr>
                </a:solidFill>
                <a:latin typeface="Segoe"/>
                <a:cs typeface="Aria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600" dirty="0">
                <a:solidFill>
                  <a:schemeClr val="bg1">
                    <a:lumMod val="50000"/>
                  </a:schemeClr>
                </a:solidFill>
                <a:latin typeface="Segoe"/>
                <a:cs typeface="Arial"/>
              </a:rPr>
            </a:br>
            <a:r>
              <a:rPr lang="en-US" sz="600" dirty="0">
                <a:solidFill>
                  <a:schemeClr val="bg1">
                    <a:lumMod val="50000"/>
                  </a:schemeClr>
                </a:solidFill>
                <a:latin typeface="Segoe"/>
                <a:cs typeface="Arial"/>
              </a:rPr>
              <a:t>MICROSOFT MAKES NO WARRANTIES, EXPRESS, IMPLIED OR STATUTORY, AS TO THE INFORMATION IN THIS PRESENTATION.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descr="MS-Healthcare.png"/>
          <p:cNvPicPr>
            <a:picLocks noChangeAspect="1"/>
          </p:cNvPicPr>
          <p:nvPr/>
        </p:nvPicPr>
        <p:blipFill>
          <a:blip r:embed="rId2" cstate="print"/>
          <a:stretch>
            <a:fillRect/>
          </a:stretch>
        </p:blipFill>
        <p:spPr>
          <a:xfrm>
            <a:off x="5072066" y="214290"/>
            <a:ext cx="3794760" cy="2659380"/>
          </a:xfrm>
          <a:prstGeom prst="rect">
            <a:avLst/>
          </a:prstGeom>
          <a:ln>
            <a:noFill/>
          </a:ln>
          <a:effectLst>
            <a:softEdge rad="112500"/>
          </a:effectLst>
          <a:scene3d>
            <a:camera prst="perspectiveHeroicExtremeLeftFacing"/>
            <a:lightRig rig="threePt" dir="t"/>
          </a:scene3d>
        </p:spPr>
      </p:pic>
      <p:pic>
        <p:nvPicPr>
          <p:cNvPr id="5" name="Kép 4" descr="MS-Healthcare-1.png"/>
          <p:cNvPicPr>
            <a:picLocks noChangeAspect="1"/>
          </p:cNvPicPr>
          <p:nvPr/>
        </p:nvPicPr>
        <p:blipFill>
          <a:blip r:embed="rId3" cstate="print"/>
          <a:stretch>
            <a:fillRect/>
          </a:stretch>
        </p:blipFill>
        <p:spPr>
          <a:xfrm>
            <a:off x="1928794" y="428604"/>
            <a:ext cx="3383280" cy="2552700"/>
          </a:xfrm>
          <a:prstGeom prst="rect">
            <a:avLst/>
          </a:prstGeom>
          <a:ln>
            <a:noFill/>
          </a:ln>
          <a:effectLst>
            <a:softEdge rad="112500"/>
          </a:effectLst>
          <a:scene3d>
            <a:camera prst="perspectiveRelaxedModerately"/>
            <a:lightRig rig="threePt" dir="t"/>
          </a:scene3d>
        </p:spPr>
      </p:pic>
      <p:pic>
        <p:nvPicPr>
          <p:cNvPr id="6" name="Kép 5" descr="MS-Healthcare-2.png"/>
          <p:cNvPicPr>
            <a:picLocks noChangeAspect="1"/>
          </p:cNvPicPr>
          <p:nvPr/>
        </p:nvPicPr>
        <p:blipFill>
          <a:blip r:embed="rId4" cstate="print"/>
          <a:stretch>
            <a:fillRect/>
          </a:stretch>
        </p:blipFill>
        <p:spPr>
          <a:xfrm>
            <a:off x="0" y="3000372"/>
            <a:ext cx="4495800" cy="3444240"/>
          </a:xfrm>
          <a:prstGeom prst="rect">
            <a:avLst/>
          </a:prstGeom>
          <a:ln>
            <a:noFill/>
          </a:ln>
          <a:effectLst>
            <a:softEdge rad="112500"/>
          </a:effectLst>
          <a:scene3d>
            <a:camera prst="perspectiveContrastingRightFacing"/>
            <a:lightRig rig="threePt" dir="t"/>
          </a:scene3d>
        </p:spPr>
      </p:pic>
      <p:pic>
        <p:nvPicPr>
          <p:cNvPr id="7" name="Kép 6" descr="MS-Healthcare-3.png"/>
          <p:cNvPicPr>
            <a:picLocks noChangeAspect="1"/>
          </p:cNvPicPr>
          <p:nvPr/>
        </p:nvPicPr>
        <p:blipFill>
          <a:blip r:embed="rId5" cstate="print"/>
          <a:stretch>
            <a:fillRect/>
          </a:stretch>
        </p:blipFill>
        <p:spPr>
          <a:xfrm>
            <a:off x="3500430" y="3286124"/>
            <a:ext cx="4526280" cy="3360420"/>
          </a:xfrm>
          <a:prstGeom prst="rect">
            <a:avLst/>
          </a:prstGeom>
          <a:ln>
            <a:noFill/>
          </a:ln>
          <a:effectLst>
            <a:softEdge rad="112500"/>
          </a:effectLst>
          <a:scene3d>
            <a:camera prst="perspectiveHeroicExtremeLeftFacing"/>
            <a:lightRig rig="threePt" dir="t"/>
          </a:scene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descr="MS-Healthcare-5.png"/>
          <p:cNvPicPr>
            <a:picLocks noChangeAspect="1"/>
          </p:cNvPicPr>
          <p:nvPr/>
        </p:nvPicPr>
        <p:blipFill>
          <a:blip r:embed="rId2" cstate="print"/>
          <a:stretch>
            <a:fillRect/>
          </a:stretch>
        </p:blipFill>
        <p:spPr>
          <a:xfrm>
            <a:off x="1428728" y="285728"/>
            <a:ext cx="4503420" cy="2910840"/>
          </a:xfrm>
          <a:prstGeom prst="rect">
            <a:avLst/>
          </a:prstGeom>
        </p:spPr>
      </p:pic>
      <p:pic>
        <p:nvPicPr>
          <p:cNvPr id="5" name="Kép 4" descr="MS-Healthcare-6.png"/>
          <p:cNvPicPr>
            <a:picLocks noChangeAspect="1"/>
          </p:cNvPicPr>
          <p:nvPr/>
        </p:nvPicPr>
        <p:blipFill>
          <a:blip r:embed="rId3" cstate="print"/>
          <a:stretch>
            <a:fillRect/>
          </a:stretch>
        </p:blipFill>
        <p:spPr>
          <a:xfrm>
            <a:off x="4754880" y="3643314"/>
            <a:ext cx="4389120" cy="2552700"/>
          </a:xfrm>
          <a:prstGeom prst="rect">
            <a:avLst/>
          </a:prstGeom>
        </p:spPr>
      </p:pic>
      <p:pic>
        <p:nvPicPr>
          <p:cNvPr id="6" name="Kép 5" descr="MS-Healthcare-9.png"/>
          <p:cNvPicPr>
            <a:picLocks noChangeAspect="1"/>
          </p:cNvPicPr>
          <p:nvPr/>
        </p:nvPicPr>
        <p:blipFill>
          <a:blip r:embed="rId4" cstate="print"/>
          <a:stretch>
            <a:fillRect/>
          </a:stretch>
        </p:blipFill>
        <p:spPr>
          <a:xfrm>
            <a:off x="0" y="3429000"/>
            <a:ext cx="4503420" cy="314706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descr="MS-Healthcare-4.png"/>
          <p:cNvPicPr>
            <a:picLocks noChangeAspect="1"/>
          </p:cNvPicPr>
          <p:nvPr/>
        </p:nvPicPr>
        <p:blipFill>
          <a:blip r:embed="rId2" cstate="print"/>
          <a:stretch>
            <a:fillRect/>
          </a:stretch>
        </p:blipFill>
        <p:spPr>
          <a:xfrm>
            <a:off x="4671060" y="3489960"/>
            <a:ext cx="4472940" cy="3368040"/>
          </a:xfrm>
          <a:prstGeom prst="rect">
            <a:avLst/>
          </a:prstGeom>
        </p:spPr>
      </p:pic>
      <p:pic>
        <p:nvPicPr>
          <p:cNvPr id="5" name="Kép 4" descr="MS-Healthcare-7.png"/>
          <p:cNvPicPr>
            <a:picLocks noChangeAspect="1"/>
          </p:cNvPicPr>
          <p:nvPr/>
        </p:nvPicPr>
        <p:blipFill>
          <a:blip r:embed="rId3" cstate="print"/>
          <a:stretch>
            <a:fillRect/>
          </a:stretch>
        </p:blipFill>
        <p:spPr>
          <a:xfrm>
            <a:off x="0" y="3398520"/>
            <a:ext cx="4526280" cy="3459480"/>
          </a:xfrm>
          <a:prstGeom prst="rect">
            <a:avLst/>
          </a:prstGeom>
        </p:spPr>
      </p:pic>
      <p:pic>
        <p:nvPicPr>
          <p:cNvPr id="6" name="Kép 5" descr="MS-Healthcare-8.png"/>
          <p:cNvPicPr>
            <a:picLocks noChangeAspect="1"/>
          </p:cNvPicPr>
          <p:nvPr/>
        </p:nvPicPr>
        <p:blipFill>
          <a:blip r:embed="rId4" cstate="print"/>
          <a:stretch>
            <a:fillRect/>
          </a:stretch>
        </p:blipFill>
        <p:spPr>
          <a:xfrm>
            <a:off x="1000100" y="0"/>
            <a:ext cx="4450080" cy="340614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233671" y="1857364"/>
            <a:ext cx="6676658" cy="3780000"/>
          </a:xfrm>
          <a:prstGeom prst="roundRect">
            <a:avLst/>
          </a:prstGeom>
          <a:noFill/>
          <a:ln w="9525">
            <a:noFill/>
            <a:miter lim="800000"/>
            <a:headEnd/>
            <a:tailEnd/>
          </a:ln>
        </p:spPr>
      </p:pic>
      <p:sp>
        <p:nvSpPr>
          <p:cNvPr id="5" name="Szövegdoboz 4"/>
          <p:cNvSpPr txBox="1"/>
          <p:nvPr/>
        </p:nvSpPr>
        <p:spPr>
          <a:xfrm>
            <a:off x="0" y="0"/>
            <a:ext cx="9144000" cy="400110"/>
          </a:xfrm>
          <a:prstGeom prst="rect">
            <a:avLst/>
          </a:prstGeom>
          <a:noFill/>
        </p:spPr>
        <p:txBody>
          <a:bodyPr wrap="square" rtlCol="0">
            <a:spAutoFit/>
          </a:bodyPr>
          <a:lstStyle/>
          <a:p>
            <a:pPr>
              <a:spcBef>
                <a:spcPct val="20000"/>
              </a:spcBef>
            </a:pPr>
            <a:r>
              <a:rPr lang="hu-HU" sz="2000" dirty="0" smtClean="0">
                <a:solidFill>
                  <a:schemeClr val="bg2">
                    <a:lumMod val="90000"/>
                  </a:schemeClr>
                </a:solidFill>
                <a:latin typeface="Segoe" pitchFamily="34" charset="0"/>
              </a:rPr>
              <a:t>Apple termékek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srcRect/>
          <a:stretch>
            <a:fillRect/>
          </a:stretch>
        </p:blipFill>
        <p:spPr bwMode="auto">
          <a:xfrm>
            <a:off x="1214537" y="1539000"/>
            <a:ext cx="6714926" cy="3780000"/>
          </a:xfrm>
          <a:prstGeom prst="roundRect">
            <a:avLst/>
          </a:prstGeom>
          <a:noFill/>
          <a:ln w="9525">
            <a:noFill/>
            <a:miter lim="800000"/>
            <a:headEnd/>
            <a:tailEnd/>
          </a:ln>
          <a:effectLst>
            <a:softEdge rad="31750"/>
          </a:effectLst>
        </p:spPr>
      </p:pic>
      <p:sp>
        <p:nvSpPr>
          <p:cNvPr id="6" name="Szövegdoboz 5"/>
          <p:cNvSpPr txBox="1"/>
          <p:nvPr/>
        </p:nvSpPr>
        <p:spPr>
          <a:xfrm>
            <a:off x="0" y="0"/>
            <a:ext cx="9144000" cy="400110"/>
          </a:xfrm>
          <a:prstGeom prst="rect">
            <a:avLst/>
          </a:prstGeom>
          <a:noFill/>
        </p:spPr>
        <p:txBody>
          <a:bodyPr wrap="square" rtlCol="0">
            <a:spAutoFit/>
          </a:bodyPr>
          <a:lstStyle/>
          <a:p>
            <a:pPr>
              <a:spcBef>
                <a:spcPct val="20000"/>
              </a:spcBef>
            </a:pPr>
            <a:r>
              <a:rPr lang="hu-HU" sz="2000" dirty="0" err="1" smtClean="0">
                <a:solidFill>
                  <a:schemeClr val="bg2">
                    <a:lumMod val="90000"/>
                  </a:schemeClr>
                </a:solidFill>
                <a:latin typeface="Segoe" pitchFamily="34" charset="0"/>
              </a:rPr>
              <a:t>Google</a:t>
            </a:r>
            <a:r>
              <a:rPr lang="hu-HU" sz="2000" dirty="0" smtClean="0">
                <a:solidFill>
                  <a:schemeClr val="bg2">
                    <a:lumMod val="90000"/>
                  </a:schemeClr>
                </a:solidFill>
                <a:latin typeface="Segoe" pitchFamily="34" charset="0"/>
              </a:rPr>
              <a:t> Termékek</a:t>
            </a:r>
          </a:p>
        </p:txBody>
      </p:sp>
    </p:spTree>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1080</TotalTime>
  <Words>1763</Words>
  <Application>Microsoft Office PowerPoint</Application>
  <PresentationFormat>Diavetítés a képernyőre (4:3 oldalarány)</PresentationFormat>
  <Paragraphs>421</Paragraphs>
  <Slides>45</Slides>
  <Notes>10</Notes>
  <HiddenSlides>0</HiddenSlides>
  <MMClips>0</MMClips>
  <ScaleCrop>false</ScaleCrop>
  <HeadingPairs>
    <vt:vector size="4" baseType="variant">
      <vt:variant>
        <vt:lpstr>Téma</vt:lpstr>
      </vt:variant>
      <vt:variant>
        <vt:i4>1</vt:i4>
      </vt:variant>
      <vt:variant>
        <vt:lpstr>Diacímek</vt:lpstr>
      </vt:variant>
      <vt:variant>
        <vt:i4>45</vt:i4>
      </vt:variant>
    </vt:vector>
  </HeadingPairs>
  <TitlesOfParts>
    <vt:vector size="46" baseType="lpstr">
      <vt:lpstr>Office-téma</vt:lpstr>
      <vt:lpstr>WPF Application Fundamentals</vt:lpstr>
      <vt:lpstr>Windows Presentation Foundation</vt:lpstr>
      <vt:lpstr>.NET 3.5 -&gt; .NET 4.0</vt:lpstr>
      <vt:lpstr>XAML alapok</vt:lpstr>
      <vt:lpstr>5. dia</vt:lpstr>
      <vt:lpstr>6. dia</vt:lpstr>
      <vt:lpstr>7. dia</vt:lpstr>
      <vt:lpstr>8. dia</vt:lpstr>
      <vt:lpstr>9. dia</vt:lpstr>
      <vt:lpstr>10. dia</vt:lpstr>
      <vt:lpstr>11. dia</vt:lpstr>
      <vt:lpstr>12. dia</vt:lpstr>
      <vt:lpstr>13. dia</vt:lpstr>
      <vt:lpstr>Alkalmazás típusok</vt:lpstr>
      <vt:lpstr>Windows alkalmazás</vt:lpstr>
      <vt:lpstr>WPF Windows alkalmazás</vt:lpstr>
      <vt:lpstr>Új WPF Windows alkalmazás létrehozása</vt:lpstr>
      <vt:lpstr>Windows Properties</vt:lpstr>
      <vt:lpstr>Window megjelenítése</vt:lpstr>
      <vt:lpstr>Navigációs alkalmazás</vt:lpstr>
      <vt:lpstr>Új WPF Navigáció alkalmazás létrehozása (I.)</vt:lpstr>
      <vt:lpstr>Új WPF Navigáció alkalmazás létrehozása (II.)</vt:lpstr>
      <vt:lpstr>XBAP alkalmazás</vt:lpstr>
      <vt:lpstr>Új WPF XBAP alkalmazás létrehozása </vt:lpstr>
      <vt:lpstr>25. dia</vt:lpstr>
      <vt:lpstr>26. dia</vt:lpstr>
      <vt:lpstr>WPF Page-based Navigation</vt:lpstr>
      <vt:lpstr>Hyperlinks</vt:lpstr>
      <vt:lpstr>NavigateUri Dinamikusan</vt:lpstr>
      <vt:lpstr>NavigationService</vt:lpstr>
      <vt:lpstr>31. dia</vt:lpstr>
      <vt:lpstr>32. dia</vt:lpstr>
      <vt:lpstr>Alkalmazásunk válaszképessége</vt:lpstr>
      <vt:lpstr>BackgroundWorker</vt:lpstr>
      <vt:lpstr>BackgroundWorker készítése és elindítása</vt:lpstr>
      <vt:lpstr>BackgroundWorker használata paraméterrel</vt:lpstr>
      <vt:lpstr>BackgroundWorker eredményének visszatérési értéke</vt:lpstr>
      <vt:lpstr>BackgroundWorker leállítása</vt:lpstr>
      <vt:lpstr>BackgroundWorker  értesítés a Procesz állapotáról</vt:lpstr>
      <vt:lpstr>40. dia</vt:lpstr>
      <vt:lpstr>Dispatcher</vt:lpstr>
      <vt:lpstr>Freezable Object</vt:lpstr>
      <vt:lpstr>43. dia</vt:lpstr>
      <vt:lpstr>44. dia</vt:lpstr>
      <vt:lpstr>45. dia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XML</dc:title>
  <dc:creator>Turóczy Attila</dc:creator>
  <cp:lastModifiedBy>Turoczy Attila</cp:lastModifiedBy>
  <cp:revision>108</cp:revision>
  <dcterms:created xsi:type="dcterms:W3CDTF">2009-05-29T17:20:58Z</dcterms:created>
  <dcterms:modified xsi:type="dcterms:W3CDTF">2010-05-29T14:13:53Z</dcterms:modified>
</cp:coreProperties>
</file>