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7"/>
  </p:notesMasterIdLst>
  <p:sldIdLst>
    <p:sldId id="256" r:id="rId2"/>
    <p:sldId id="257" r:id="rId3"/>
    <p:sldId id="355" r:id="rId4"/>
    <p:sldId id="343" r:id="rId5"/>
    <p:sldId id="344" r:id="rId6"/>
    <p:sldId id="345" r:id="rId7"/>
    <p:sldId id="346" r:id="rId8"/>
    <p:sldId id="347" r:id="rId9"/>
    <p:sldId id="348" r:id="rId10"/>
    <p:sldId id="349" r:id="rId11"/>
    <p:sldId id="350" r:id="rId12"/>
    <p:sldId id="351" r:id="rId13"/>
    <p:sldId id="352" r:id="rId14"/>
    <p:sldId id="353" r:id="rId15"/>
    <p:sldId id="354" r:id="rId16"/>
    <p:sldId id="342" r:id="rId17"/>
    <p:sldId id="302" r:id="rId18"/>
    <p:sldId id="258" r:id="rId19"/>
    <p:sldId id="305" r:id="rId20"/>
    <p:sldId id="292" r:id="rId21"/>
    <p:sldId id="306" r:id="rId22"/>
    <p:sldId id="307" r:id="rId23"/>
    <p:sldId id="308" r:id="rId24"/>
    <p:sldId id="309" r:id="rId25"/>
    <p:sldId id="310" r:id="rId26"/>
    <p:sldId id="311" r:id="rId27"/>
    <p:sldId id="312" r:id="rId28"/>
    <p:sldId id="313" r:id="rId29"/>
    <p:sldId id="341" r:id="rId30"/>
    <p:sldId id="303" r:id="rId31"/>
    <p:sldId id="318" r:id="rId32"/>
    <p:sldId id="319" r:id="rId33"/>
    <p:sldId id="320" r:id="rId34"/>
    <p:sldId id="321" r:id="rId35"/>
    <p:sldId id="322" r:id="rId36"/>
    <p:sldId id="324" r:id="rId37"/>
    <p:sldId id="323" r:id="rId38"/>
    <p:sldId id="325" r:id="rId39"/>
    <p:sldId id="338" r:id="rId40"/>
    <p:sldId id="339" r:id="rId41"/>
    <p:sldId id="340" r:id="rId42"/>
    <p:sldId id="327" r:id="rId43"/>
    <p:sldId id="337" r:id="rId44"/>
    <p:sldId id="259" r:id="rId45"/>
    <p:sldId id="365" r:id="rId46"/>
    <p:sldId id="356" r:id="rId47"/>
    <p:sldId id="357" r:id="rId48"/>
    <p:sldId id="358" r:id="rId49"/>
    <p:sldId id="359" r:id="rId50"/>
    <p:sldId id="360" r:id="rId51"/>
    <p:sldId id="361" r:id="rId52"/>
    <p:sldId id="362" r:id="rId53"/>
    <p:sldId id="363" r:id="rId54"/>
    <p:sldId id="364" r:id="rId55"/>
    <p:sldId id="260" r:id="rId56"/>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65507" autoAdjust="0"/>
  </p:normalViewPr>
  <p:slideViewPr>
    <p:cSldViewPr>
      <p:cViewPr varScale="1">
        <p:scale>
          <a:sx n="72" d="100"/>
          <a:sy n="72" d="100"/>
        </p:scale>
        <p:origin x="-2106" y="-96"/>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dirty="0"/>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2010.07.01.</a:t>
            </a:fld>
            <a:endParaRPr lang="hu-HU" dirty="0"/>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dirty="0"/>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dirty="0"/>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FontSize</a:t>
            </a:r>
            <a:r>
              <a:rPr lang="hu-HU" sz="1200" kern="1200" dirty="0" smtClean="0">
                <a:solidFill>
                  <a:schemeClr val="tx1"/>
                </a:solidFill>
                <a:latin typeface="+mn-lt"/>
                <a:ea typeface="+mn-ea"/>
                <a:cs typeface="+mn-cs"/>
              </a:rPr>
              <a:t>="144" </a:t>
            </a:r>
            <a:r>
              <a:rPr lang="hu-HU" sz="1200" kern="1200" dirty="0" err="1" smtClean="0">
                <a:solidFill>
                  <a:schemeClr val="tx1"/>
                </a:solidFill>
                <a:latin typeface="+mn-lt"/>
                <a:ea typeface="+mn-ea"/>
                <a:cs typeface="+mn-cs"/>
              </a:rPr>
              <a:t>FontWeight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Bold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="262"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="Right"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,-658,-233"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Bottom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="654"&gt;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TextBlock.RenderTransform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RotateTransform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CenterX</a:t>
            </a:r>
            <a:r>
              <a:rPr lang="hu-HU" sz="1200" kern="1200" dirty="0" smtClean="0">
                <a:solidFill>
                  <a:schemeClr val="tx1"/>
                </a:solidFill>
                <a:latin typeface="+mn-lt"/>
                <a:ea typeface="+mn-ea"/>
                <a:cs typeface="+mn-cs"/>
              </a:rPr>
              <a:t>="0" </a:t>
            </a:r>
            <a:r>
              <a:rPr lang="hu-HU" sz="1200" kern="1200" dirty="0" err="1" smtClean="0">
                <a:solidFill>
                  <a:schemeClr val="tx1"/>
                </a:solidFill>
                <a:latin typeface="+mn-lt"/>
                <a:ea typeface="+mn-ea"/>
                <a:cs typeface="+mn-cs"/>
              </a:rPr>
              <a:t>Angle</a:t>
            </a:r>
            <a:r>
              <a:rPr lang="hu-HU" sz="1200" kern="1200" dirty="0" smtClean="0">
                <a:solidFill>
                  <a:schemeClr val="tx1"/>
                </a:solidFill>
                <a:latin typeface="+mn-lt"/>
                <a:ea typeface="+mn-ea"/>
                <a:cs typeface="+mn-cs"/>
              </a:rPr>
              <a:t>="180"&gt;&lt;/</a:t>
            </a:r>
            <a:r>
              <a:rPr lang="hu-HU" sz="1200" kern="1200" dirty="0" err="1" smtClean="0">
                <a:solidFill>
                  <a:schemeClr val="tx1"/>
                </a:solidFill>
                <a:latin typeface="+mn-lt"/>
                <a:ea typeface="+mn-ea"/>
                <a:cs typeface="+mn-cs"/>
              </a:rPr>
              <a:t>RotateTransform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TextBlock.RenderTransform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TextBlock.Foreground</a:t>
            </a:r>
            <a:r>
              <a:rPr lang="hu-HU" sz="1200" kern="1200" dirty="0" smtClean="0">
                <a:solidFill>
                  <a:schemeClr val="tx1"/>
                </a:solidFill>
                <a:latin typeface="+mn-lt"/>
                <a:ea typeface="+mn-ea"/>
                <a:cs typeface="+mn-cs"/>
              </a:rPr>
              <a:t>&gt;</a:t>
            </a:r>
          </a:p>
          <a:p>
            <a:r>
              <a:rPr lang="en-US" sz="1200" kern="1200" dirty="0" smtClean="0">
                <a:solidFill>
                  <a:schemeClr val="tx1"/>
                </a:solidFill>
                <a:latin typeface="+mn-lt"/>
                <a:ea typeface="+mn-ea"/>
                <a:cs typeface="+mn-cs"/>
              </a:rPr>
              <a:t>              &lt;</a:t>
            </a:r>
            <a:r>
              <a:rPr lang="en-US" sz="1200" kern="1200" dirty="0" err="1" smtClean="0">
                <a:solidFill>
                  <a:schemeClr val="tx1"/>
                </a:solidFill>
                <a:latin typeface="+mn-lt"/>
                <a:ea typeface="+mn-ea"/>
                <a:cs typeface="+mn-cs"/>
              </a:rPr>
              <a:t>ImageBrush</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ImageSource</a:t>
            </a:r>
            <a:r>
              <a:rPr lang="en-US" sz="1200" kern="1200" dirty="0" smtClean="0">
                <a:solidFill>
                  <a:schemeClr val="tx1"/>
                </a:solidFill>
                <a:latin typeface="+mn-lt"/>
                <a:ea typeface="+mn-ea"/>
                <a:cs typeface="+mn-cs"/>
              </a:rPr>
              <a:t>="C:\Users\Public\Pictures\Sample Pictures\Tulips.jpg"&gt;&lt;/</a:t>
            </a:r>
            <a:r>
              <a:rPr lang="en-US" sz="1200" kern="1200" dirty="0" err="1" smtClean="0">
                <a:solidFill>
                  <a:schemeClr val="tx1"/>
                </a:solidFill>
                <a:latin typeface="+mn-lt"/>
                <a:ea typeface="+mn-ea"/>
                <a:cs typeface="+mn-cs"/>
              </a:rPr>
              <a:t>ImageBrush</a:t>
            </a:r>
            <a:r>
              <a:rPr lang="en-US"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TextBlock.Foreground</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r>
              <a:rPr lang="hu-HU" sz="1200" b="1" kern="1200" dirty="0" smtClean="0">
                <a:solidFill>
                  <a:schemeClr val="tx1"/>
                </a:solidFill>
                <a:latin typeface="+mn-lt"/>
                <a:ea typeface="+mn-ea"/>
                <a:cs typeface="+mn-cs"/>
              </a:rPr>
              <a:t>&lt;</a:t>
            </a:r>
            <a:r>
              <a:rPr lang="hu-HU" sz="1200" b="1" kern="1200" dirty="0" err="1" smtClean="0">
                <a:solidFill>
                  <a:schemeClr val="tx1"/>
                </a:solidFill>
                <a:latin typeface="+mn-lt"/>
                <a:ea typeface="+mn-ea"/>
                <a:cs typeface="+mn-cs"/>
              </a:rPr>
              <a:t>TextBlock.Text</a:t>
            </a:r>
            <a:r>
              <a:rPr lang="hu-HU" sz="1200" b="1" kern="1200" dirty="0" smtClean="0">
                <a:solidFill>
                  <a:schemeClr val="tx1"/>
                </a:solidFill>
                <a:latin typeface="+mn-lt"/>
                <a:ea typeface="+mn-ea"/>
                <a:cs typeface="+mn-cs"/>
              </a:rPr>
              <a:t>&gt;</a:t>
            </a:r>
          </a:p>
          <a:p>
            <a:r>
              <a:rPr lang="hu-HU" sz="1200" b="1" kern="1200" dirty="0" smtClean="0">
                <a:solidFill>
                  <a:schemeClr val="tx1"/>
                </a:solidFill>
                <a:latin typeface="+mn-lt"/>
                <a:ea typeface="+mn-ea"/>
                <a:cs typeface="+mn-cs"/>
              </a:rPr>
              <a:t>                Microsoft</a:t>
            </a:r>
          </a:p>
          <a:p>
            <a:r>
              <a:rPr lang="hu-HU" sz="1200" b="1" kern="1200" dirty="0" smtClean="0">
                <a:solidFill>
                  <a:schemeClr val="tx1"/>
                </a:solidFill>
                <a:latin typeface="+mn-lt"/>
                <a:ea typeface="+mn-ea"/>
                <a:cs typeface="+mn-cs"/>
              </a:rPr>
              <a:t>           &lt;/</a:t>
            </a:r>
            <a:r>
              <a:rPr lang="hu-HU" sz="1200" b="1" kern="1200" dirty="0" err="1" smtClean="0">
                <a:solidFill>
                  <a:schemeClr val="tx1"/>
                </a:solidFill>
                <a:latin typeface="+mn-lt"/>
                <a:ea typeface="+mn-ea"/>
                <a:cs typeface="+mn-cs"/>
              </a:rPr>
              <a:t>TextBlock.Text</a:t>
            </a:r>
            <a:r>
              <a:rPr lang="hu-HU" sz="1200" b="1"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&gt;</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9</a:t>
            </a:fld>
            <a:endParaRPr lang="hu-H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dirty="0" smtClean="0"/>
              <a:t>A CLR 4.0 úgy készült, hogy lehetővé teszi egyazon</a:t>
            </a:r>
            <a:r>
              <a:rPr lang="hu-HU" baseline="0" dirty="0" smtClean="0"/>
              <a:t> natív processz belsejében a CLR 2.0, illetve a CLR 4.0 egyidejű hosztolását, azaz akár a .NET 2.0-tól a .NET 4.0-ig terjedő bővítmények (tehát egyidejűleg mind az öt változat) használatát.</a:t>
            </a:r>
            <a:endParaRPr lang="hu-HU" dirty="0"/>
          </a:p>
        </p:txBody>
      </p:sp>
      <p:sp>
        <p:nvSpPr>
          <p:cNvPr id="4" name="Slide Number Placeholder 3"/>
          <p:cNvSpPr>
            <a:spLocks noGrp="1"/>
          </p:cNvSpPr>
          <p:nvPr>
            <p:ph type="sldNum" sz="quarter" idx="10"/>
          </p:nvPr>
        </p:nvSpPr>
        <p:spPr/>
        <p:txBody>
          <a:bodyPr/>
          <a:lstStyle/>
          <a:p>
            <a:fld id="{4403C416-30A3-428D-A964-1D93639060FD}" type="slidenum">
              <a:rPr lang="en-US" smtClean="0"/>
              <a:pPr/>
              <a:t>52</a:t>
            </a:fld>
            <a:endParaRPr lang="en-US"/>
          </a:p>
        </p:txBody>
      </p:sp>
    </p:spTree>
    <p:extLst>
      <p:ext uri="{BB962C8B-B14F-4D97-AF65-F5344CB8AC3E}">
        <p14:creationId xmlns="" xmlns:p14="http://schemas.microsoft.com/office/powerpoint/2010/main" val="2010404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dirty="0" smtClean="0"/>
              <a:t>Ez a gyakorlatban azt jelenti, hogy hogy mindegyik bővítmény azt a CLR-t használja, amelyre készült.</a:t>
            </a:r>
            <a:endParaRPr lang="hu-HU" dirty="0"/>
          </a:p>
        </p:txBody>
      </p:sp>
      <p:sp>
        <p:nvSpPr>
          <p:cNvPr id="4" name="Slide Number Placeholder 3"/>
          <p:cNvSpPr>
            <a:spLocks noGrp="1"/>
          </p:cNvSpPr>
          <p:nvPr>
            <p:ph type="sldNum" sz="quarter" idx="10"/>
          </p:nvPr>
        </p:nvSpPr>
        <p:spPr/>
        <p:txBody>
          <a:bodyPr/>
          <a:lstStyle/>
          <a:p>
            <a:fld id="{4403C416-30A3-428D-A964-1D93639060FD}" type="slidenum">
              <a:rPr lang="en-US" smtClean="0"/>
              <a:pPr/>
              <a:t>53</a:t>
            </a:fld>
            <a:endParaRPr lang="en-US"/>
          </a:p>
        </p:txBody>
      </p:sp>
    </p:spTree>
    <p:extLst>
      <p:ext uri="{BB962C8B-B14F-4D97-AF65-F5344CB8AC3E}">
        <p14:creationId xmlns="" xmlns:p14="http://schemas.microsoft.com/office/powerpoint/2010/main" val="3897481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sz="900" dirty="0" smtClean="0">
                <a:solidFill>
                  <a:srgbClr val="0000FF"/>
                </a:solidFill>
                <a:latin typeface="Consolas"/>
              </a:rPr>
              <a:t>&lt;</a:t>
            </a:r>
            <a:r>
              <a:rPr lang="hu-HU" sz="900" dirty="0" smtClean="0">
                <a:solidFill>
                  <a:srgbClr val="A31515"/>
                </a:solidFill>
                <a:latin typeface="Consolas"/>
              </a:rPr>
              <a:t>startup</a:t>
            </a:r>
            <a:r>
              <a:rPr lang="hu-HU" sz="900" dirty="0" smtClean="0">
                <a:solidFill>
                  <a:srgbClr val="0000FF"/>
                </a:solidFill>
                <a:latin typeface="Consolas"/>
              </a:rPr>
              <a:t> </a:t>
            </a:r>
            <a:r>
              <a:rPr lang="hu-HU" sz="900" dirty="0" smtClean="0">
                <a:solidFill>
                  <a:srgbClr val="FF0000"/>
                </a:solidFill>
                <a:latin typeface="Consolas"/>
              </a:rPr>
              <a:t>useLegacyV2RuntimeActivationPolicy</a:t>
            </a:r>
            <a:r>
              <a:rPr lang="hu-HU" sz="900" dirty="0" smtClean="0">
                <a:solidFill>
                  <a:srgbClr val="0000FF"/>
                </a:solidFill>
                <a:latin typeface="Consolas"/>
              </a:rPr>
              <a:t>=</a:t>
            </a:r>
            <a:r>
              <a:rPr lang="hu-HU" sz="900" dirty="0" smtClean="0">
                <a:solidFill>
                  <a:prstClr val="black"/>
                </a:solidFill>
                <a:latin typeface="Consolas"/>
              </a:rPr>
              <a:t>"</a:t>
            </a:r>
            <a:r>
              <a:rPr lang="hu-HU" sz="900" dirty="0" smtClean="0">
                <a:solidFill>
                  <a:srgbClr val="0000FF"/>
                </a:solidFill>
                <a:latin typeface="Consolas"/>
              </a:rPr>
              <a:t>true</a:t>
            </a:r>
            <a:r>
              <a:rPr lang="hu-HU" sz="900" dirty="0" smtClean="0">
                <a:solidFill>
                  <a:prstClr val="black"/>
                </a:solidFill>
                <a:latin typeface="Consolas"/>
              </a:rPr>
              <a:t>"</a:t>
            </a:r>
            <a:r>
              <a:rPr lang="hu-HU" sz="900" dirty="0" smtClean="0">
                <a:solidFill>
                  <a:srgbClr val="0000FF"/>
                </a:solidFill>
                <a:latin typeface="Consolas"/>
              </a:rPr>
              <a:t>&gt;</a:t>
            </a:r>
            <a:endParaRPr lang="hu-HU" sz="900" dirty="0" smtClean="0">
              <a:solidFill>
                <a:prstClr val="black"/>
              </a:solidFill>
              <a:latin typeface="Consolas"/>
            </a:endParaRPr>
          </a:p>
          <a:p>
            <a:r>
              <a:rPr lang="hu-HU" sz="900" dirty="0" smtClean="0">
                <a:solidFill>
                  <a:srgbClr val="0000FF"/>
                </a:solidFill>
                <a:latin typeface="Consolas"/>
              </a:rPr>
              <a:t>        &lt;</a:t>
            </a:r>
            <a:r>
              <a:rPr lang="hu-HU" sz="900" dirty="0" smtClean="0">
                <a:solidFill>
                  <a:srgbClr val="A31515"/>
                </a:solidFill>
                <a:latin typeface="Consolas"/>
              </a:rPr>
              <a:t>supportedRuntime</a:t>
            </a:r>
            <a:r>
              <a:rPr lang="hu-HU" sz="900" dirty="0" smtClean="0">
                <a:solidFill>
                  <a:srgbClr val="0000FF"/>
                </a:solidFill>
                <a:latin typeface="Consolas"/>
              </a:rPr>
              <a:t> </a:t>
            </a:r>
            <a:r>
              <a:rPr lang="hu-HU" sz="900" dirty="0" smtClean="0">
                <a:solidFill>
                  <a:srgbClr val="FF0000"/>
                </a:solidFill>
                <a:latin typeface="Consolas"/>
              </a:rPr>
              <a:t>version</a:t>
            </a:r>
            <a:r>
              <a:rPr lang="hu-HU" sz="900" dirty="0" smtClean="0">
                <a:solidFill>
                  <a:srgbClr val="0000FF"/>
                </a:solidFill>
                <a:latin typeface="Consolas"/>
              </a:rPr>
              <a:t>=</a:t>
            </a:r>
            <a:r>
              <a:rPr lang="hu-HU" sz="900" dirty="0" smtClean="0">
                <a:solidFill>
                  <a:prstClr val="black"/>
                </a:solidFill>
                <a:latin typeface="Consolas"/>
              </a:rPr>
              <a:t>"</a:t>
            </a:r>
            <a:r>
              <a:rPr lang="hu-HU" sz="900" dirty="0" smtClean="0">
                <a:solidFill>
                  <a:srgbClr val="0000FF"/>
                </a:solidFill>
                <a:latin typeface="Consolas"/>
              </a:rPr>
              <a:t>v4.0</a:t>
            </a:r>
            <a:r>
              <a:rPr lang="hu-HU" sz="900" dirty="0" smtClean="0">
                <a:solidFill>
                  <a:prstClr val="black"/>
                </a:solidFill>
                <a:latin typeface="Consolas"/>
              </a:rPr>
              <a:t>"</a:t>
            </a:r>
            <a:r>
              <a:rPr lang="hu-HU" sz="900" dirty="0" smtClean="0">
                <a:solidFill>
                  <a:srgbClr val="0000FF"/>
                </a:solidFill>
                <a:latin typeface="Consolas"/>
              </a:rPr>
              <a:t> /&gt;</a:t>
            </a:r>
            <a:endParaRPr lang="hu-HU" sz="900" dirty="0" smtClean="0">
              <a:solidFill>
                <a:prstClr val="black"/>
              </a:solidFill>
              <a:latin typeface="Consolas"/>
            </a:endParaRPr>
          </a:p>
          <a:p>
            <a:r>
              <a:rPr lang="hu-HU" sz="900" dirty="0" smtClean="0">
                <a:solidFill>
                  <a:srgbClr val="0000FF"/>
                </a:solidFill>
                <a:latin typeface="Consolas"/>
              </a:rPr>
              <a:t>&lt;/</a:t>
            </a:r>
            <a:r>
              <a:rPr lang="hu-HU" sz="900" dirty="0" smtClean="0">
                <a:solidFill>
                  <a:srgbClr val="A31515"/>
                </a:solidFill>
                <a:latin typeface="Consolas"/>
              </a:rPr>
              <a:t>startup</a:t>
            </a:r>
            <a:r>
              <a:rPr lang="hu-HU" sz="900" dirty="0" smtClean="0">
                <a:solidFill>
                  <a:srgbClr val="0000FF"/>
                </a:solidFill>
                <a:latin typeface="Consolas"/>
              </a:rPr>
              <a:t>&gt;</a:t>
            </a:r>
            <a:endParaRPr lang="hu-HU" dirty="0" smtClean="0"/>
          </a:p>
          <a:p>
            <a:endParaRPr lang="hu-H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54</a:t>
            </a:fld>
            <a:endParaRPr lang="en-US" dirty="0"/>
          </a:p>
        </p:txBody>
      </p:sp>
    </p:spTree>
    <p:extLst>
      <p:ext uri="{BB962C8B-B14F-4D97-AF65-F5344CB8AC3E}">
        <p14:creationId xmlns="" xmlns:p14="http://schemas.microsoft.com/office/powerpoint/2010/main" val="1356475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rtl="0" eaLnBrk="1" fontAlgn="t" latinLnBrk="0" hangingPunct="1"/>
            <a:r>
              <a:rPr lang="hu-HU" sz="1200" b="0" i="0" u="none" strike="noStrike" kern="1200" dirty="0" err="1" smtClean="0">
                <a:solidFill>
                  <a:schemeClr val="tx1"/>
                </a:solidFill>
                <a:latin typeface="+mn-lt"/>
                <a:ea typeface="+mn-ea"/>
                <a:cs typeface="+mn-cs"/>
              </a:rPr>
              <a:t>MatrixTransform</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RotateTransform</a:t>
            </a:r>
            <a:r>
              <a:rPr lang="hu-HU" sz="1200" b="0" i="0" u="none" strike="noStrike" kern="1200" dirty="0" smtClean="0">
                <a:solidFill>
                  <a:schemeClr val="tx1"/>
                </a:solidFill>
                <a:latin typeface="+mn-lt"/>
                <a:ea typeface="+mn-ea"/>
                <a:cs typeface="+mn-cs"/>
              </a:rPr>
              <a:t> – Egy maghatározott X és Y koordinátától forgathatjuk el az </a:t>
            </a:r>
            <a:r>
              <a:rPr lang="hu-HU" sz="1200" b="0" i="0" u="none" strike="noStrike" kern="1200" dirty="0" err="1" smtClean="0">
                <a:solidFill>
                  <a:schemeClr val="tx1"/>
                </a:solidFill>
                <a:latin typeface="+mn-lt"/>
                <a:ea typeface="+mn-ea"/>
                <a:cs typeface="+mn-cs"/>
              </a:rPr>
              <a:t>elementet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Angle</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proprty</a:t>
            </a:r>
            <a:r>
              <a:rPr lang="hu-HU" sz="1200" b="0" i="0" u="none" strike="noStrike" kern="1200" baseline="0" dirty="0" smtClean="0">
                <a:solidFill>
                  <a:schemeClr val="tx1"/>
                </a:solidFill>
                <a:latin typeface="+mn-lt"/>
                <a:ea typeface="+mn-ea"/>
                <a:cs typeface="+mn-cs"/>
              </a:rPr>
              <a:t> segítségével)</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ScaleTransform</a:t>
            </a:r>
            <a:r>
              <a:rPr lang="hu-HU" sz="1200" b="0" i="0" u="none" strike="noStrike" kern="1200" dirty="0" smtClean="0">
                <a:solidFill>
                  <a:schemeClr val="tx1"/>
                </a:solidFill>
                <a:latin typeface="+mn-lt"/>
                <a:ea typeface="+mn-ea"/>
                <a:cs typeface="+mn-cs"/>
              </a:rPr>
              <a:t> – Nagyíthatjuk az elmenetet.</a:t>
            </a:r>
            <a:r>
              <a:rPr lang="hu-HU" sz="1200" b="0" i="0" u="none" strike="noStrike" kern="1200" baseline="0" dirty="0" smtClean="0">
                <a:solidFill>
                  <a:schemeClr val="tx1"/>
                </a:solidFill>
                <a:latin typeface="+mn-lt"/>
                <a:ea typeface="+mn-ea"/>
                <a:cs typeface="+mn-cs"/>
              </a:rPr>
              <a:t> Meg kell adni milyen mértékben. A </a:t>
            </a:r>
            <a:r>
              <a:rPr lang="hu-HU" sz="1200" b="0" i="0" u="none" strike="noStrike" kern="1200" baseline="0" dirty="0" err="1" smtClean="0">
                <a:solidFill>
                  <a:schemeClr val="tx1"/>
                </a:solidFill>
                <a:latin typeface="+mn-lt"/>
                <a:ea typeface="+mn-ea"/>
                <a:cs typeface="+mn-cs"/>
              </a:rPr>
              <a:t>Ceter</a:t>
            </a:r>
            <a:r>
              <a:rPr lang="hu-HU" sz="1200" b="0" i="0" u="none" strike="noStrike" kern="1200" baseline="0" dirty="0" smtClean="0">
                <a:solidFill>
                  <a:schemeClr val="tx1"/>
                </a:solidFill>
                <a:latin typeface="+mn-lt"/>
                <a:ea typeface="+mn-ea"/>
                <a:cs typeface="+mn-cs"/>
              </a:rPr>
              <a:t> X és Y a </a:t>
            </a:r>
            <a:r>
              <a:rPr lang="hu-HU" sz="1200" b="0" i="0" u="none" strike="noStrike" kern="1200" baseline="0" dirty="0" err="1" smtClean="0">
                <a:solidFill>
                  <a:schemeClr val="tx1"/>
                </a:solidFill>
                <a:latin typeface="+mn-lt"/>
                <a:ea typeface="+mn-ea"/>
                <a:cs typeface="+mn-cs"/>
              </a:rPr>
              <a:t>transzofrmáció</a:t>
            </a:r>
            <a:r>
              <a:rPr lang="hu-HU" sz="1200" b="0" i="0" u="none" strike="noStrike" kern="1200" baseline="0" dirty="0" smtClean="0">
                <a:solidFill>
                  <a:schemeClr val="tx1"/>
                </a:solidFill>
                <a:latin typeface="+mn-lt"/>
                <a:ea typeface="+mn-ea"/>
                <a:cs typeface="+mn-cs"/>
              </a:rPr>
              <a:t> pontjai.</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SkewTransform</a:t>
            </a:r>
            <a:r>
              <a:rPr lang="hu-HU" sz="1200" b="0" i="0" u="none" strike="noStrike" kern="1200" dirty="0" smtClean="0">
                <a:solidFill>
                  <a:schemeClr val="tx1"/>
                </a:solidFill>
                <a:latin typeface="+mn-lt"/>
                <a:ea typeface="+mn-ea"/>
                <a:cs typeface="+mn-cs"/>
              </a:rPr>
              <a:t> – Döntés</a:t>
            </a:r>
            <a:r>
              <a:rPr lang="hu-HU" sz="1200" b="0" i="0" u="none" strike="noStrike" kern="1200" baseline="0" dirty="0" smtClean="0">
                <a:solidFill>
                  <a:schemeClr val="tx1"/>
                </a:solidFill>
                <a:latin typeface="+mn-lt"/>
                <a:ea typeface="+mn-ea"/>
                <a:cs typeface="+mn-cs"/>
              </a:rPr>
              <a:t> </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TranslateTransform</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TransformGroup</a:t>
            </a:r>
            <a:r>
              <a:rPr lang="hu-HU" sz="1200" b="0" i="0" u="none" strike="noStrike" kern="1200" dirty="0" smtClean="0">
                <a:solidFill>
                  <a:schemeClr val="tx1"/>
                </a:solidFill>
                <a:latin typeface="+mn-lt"/>
                <a:ea typeface="+mn-ea"/>
                <a:cs typeface="+mn-cs"/>
              </a:rPr>
              <a:t> – Csoportosítva.</a:t>
            </a:r>
          </a:p>
        </p:txBody>
      </p:sp>
      <p:sp>
        <p:nvSpPr>
          <p:cNvPr id="4" name="Dia számának helye 3"/>
          <p:cNvSpPr>
            <a:spLocks noGrp="1"/>
          </p:cNvSpPr>
          <p:nvPr>
            <p:ph type="sldNum" sz="quarter" idx="10"/>
          </p:nvPr>
        </p:nvSpPr>
        <p:spPr/>
        <p:txBody>
          <a:bodyPr/>
          <a:lstStyle/>
          <a:p>
            <a:fld id="{C7705B80-146B-42FA-90AE-D5BDCEFB1C9C}" type="slidenum">
              <a:rPr lang="hu-HU" smtClean="0"/>
              <a:pPr/>
              <a:t>13</a:t>
            </a:fld>
            <a:endParaRPr lang="hu-H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rtl="0" eaLnBrk="1" fontAlgn="t" latinLnBrk="0" hangingPunct="1"/>
            <a:r>
              <a:rPr lang="hu-HU" sz="1200" b="1" i="0" u="none" strike="noStrike" kern="1200" dirty="0" err="1" smtClean="0">
                <a:solidFill>
                  <a:schemeClr val="tx1"/>
                </a:solidFill>
                <a:latin typeface="+mn-lt"/>
                <a:ea typeface="+mn-ea"/>
                <a:cs typeface="+mn-cs"/>
              </a:rPr>
              <a:t>DrawingGroup</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GeometryDrawing</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GlyphRunDrawing</a:t>
            </a:r>
            <a:endParaRPr lang="hu-HU" sz="1200" b="1"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err="1" smtClean="0">
                <a:solidFill>
                  <a:schemeClr val="tx1"/>
                </a:solidFill>
                <a:latin typeface="+mn-lt"/>
                <a:ea typeface="+mn-ea"/>
                <a:cs typeface="+mn-cs"/>
              </a:rPr>
              <a:t>ImageDrawing</a:t>
            </a:r>
            <a:endParaRPr lang="hu-HU" sz="1200" b="1"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err="1" smtClean="0">
                <a:solidFill>
                  <a:schemeClr val="tx1"/>
                </a:solidFill>
                <a:latin typeface="+mn-lt"/>
                <a:ea typeface="+mn-ea"/>
                <a:cs typeface="+mn-cs"/>
              </a:rPr>
              <a:t>VideoDrawing</a:t>
            </a:r>
            <a:endParaRPr lang="hu-HU" sz="1200" b="1" i="0" u="none" strike="noStrike" kern="1200" dirty="0" smtClean="0">
              <a:solidFill>
                <a:schemeClr val="tx1"/>
              </a:solidFill>
              <a:latin typeface="+mn-lt"/>
              <a:ea typeface="+mn-ea"/>
              <a:cs typeface="+mn-cs"/>
            </a:endParaRPr>
          </a:p>
        </p:txBody>
      </p:sp>
      <p:sp>
        <p:nvSpPr>
          <p:cNvPr id="4" name="Dia számának helye 3"/>
          <p:cNvSpPr>
            <a:spLocks noGrp="1"/>
          </p:cNvSpPr>
          <p:nvPr>
            <p:ph type="sldNum" sz="quarter" idx="10"/>
          </p:nvPr>
        </p:nvSpPr>
        <p:spPr/>
        <p:txBody>
          <a:bodyPr/>
          <a:lstStyle/>
          <a:p>
            <a:fld id="{C7705B80-146B-42FA-90AE-D5BDCEFB1C9C}" type="slidenum">
              <a:rPr lang="hu-HU" smtClean="0"/>
              <a:pPr/>
              <a:t>41</a:t>
            </a:fld>
            <a:endParaRPr lang="hu-H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rtl="0" eaLnBrk="1" fontAlgn="t" latinLnBrk="0" hangingPunct="1"/>
            <a:r>
              <a:rPr lang="hu-HU" sz="1200" b="1" i="0" u="none" strike="noStrike" kern="1200" dirty="0" err="1" smtClean="0">
                <a:solidFill>
                  <a:schemeClr val="tx1"/>
                </a:solidFill>
                <a:latin typeface="+mn-lt"/>
                <a:ea typeface="+mn-ea"/>
                <a:cs typeface="+mn-cs"/>
              </a:rPr>
              <a:t>ApplicationName</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Lekérdezhetjük, vagy megváltoztathatjuk annak</a:t>
            </a:r>
            <a:r>
              <a:rPr lang="hu-HU" sz="1200" b="0" i="0" u="none" strike="noStrike" kern="1200" baseline="0" dirty="0" smtClean="0">
                <a:solidFill>
                  <a:schemeClr val="tx1"/>
                </a:solidFill>
                <a:latin typeface="+mn-lt"/>
                <a:ea typeface="+mn-ea"/>
                <a:cs typeface="+mn-cs"/>
              </a:rPr>
              <a:t> az alkalmazásnak a nevét amellyel készítettük vagy  módosítottuk a képet</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Author</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szerző megnevezése</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CameraManufacturer</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kamera márkagyártóját amellyel a képet rögzítettük.</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CameraModel</a:t>
            </a:r>
            <a:r>
              <a:rPr lang="hu-HU" sz="1200" b="1" i="0" u="none" strike="noStrike" kern="1200" dirty="0" smtClean="0">
                <a:solidFill>
                  <a:schemeClr val="tx1"/>
                </a:solidFill>
                <a:latin typeface="+mn-lt"/>
                <a:ea typeface="+mn-ea"/>
                <a:cs typeface="+mn-cs"/>
              </a:rPr>
              <a:t>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kamera modell számát</a:t>
            </a:r>
            <a:endParaRPr lang="hu-HU" sz="1200" b="1"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smtClean="0">
                <a:solidFill>
                  <a:schemeClr val="tx1"/>
                </a:solidFill>
                <a:latin typeface="+mn-lt"/>
                <a:ea typeface="+mn-ea"/>
                <a:cs typeface="+mn-cs"/>
              </a:rPr>
              <a:t>Comment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Comment</a:t>
            </a:r>
            <a:r>
              <a:rPr lang="hu-HU" sz="1200" b="0" i="0" u="none" strike="noStrike" kern="1200" baseline="0" dirty="0" smtClean="0">
                <a:solidFill>
                  <a:schemeClr val="tx1"/>
                </a:solidFill>
                <a:latin typeface="+mn-lt"/>
                <a:ea typeface="+mn-ea"/>
                <a:cs typeface="+mn-cs"/>
              </a:rPr>
              <a:t> a képhez.</a:t>
            </a:r>
            <a:endParaRPr lang="hu-HU" sz="1200" b="0"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smtClean="0">
                <a:solidFill>
                  <a:schemeClr val="tx1"/>
                </a:solidFill>
                <a:latin typeface="+mn-lt"/>
                <a:ea typeface="+mn-ea"/>
                <a:cs typeface="+mn-cs"/>
              </a:rPr>
              <a:t>Copyright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Copyright információkat</a:t>
            </a:r>
            <a:endParaRPr lang="hu-HU" sz="1200" b="0"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err="1" smtClean="0">
                <a:solidFill>
                  <a:schemeClr val="tx1"/>
                </a:solidFill>
                <a:latin typeface="+mn-lt"/>
                <a:ea typeface="+mn-ea"/>
                <a:cs typeface="+mn-cs"/>
              </a:rPr>
              <a:t>DateTaken</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 (</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dátumot amikor a képet készítettük</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Keywords</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kulcsszavakat </a:t>
            </a:r>
            <a:r>
              <a:rPr lang="hu-HU" sz="1200" b="0" i="0" u="none" strike="noStrike" kern="1200" baseline="0" dirty="0" err="1" smtClean="0">
                <a:solidFill>
                  <a:schemeClr val="tx1"/>
                </a:solidFill>
                <a:latin typeface="+mn-lt"/>
                <a:ea typeface="+mn-ea"/>
                <a:cs typeface="+mn-cs"/>
              </a:rPr>
              <a:t>amellyekkel</a:t>
            </a:r>
            <a:r>
              <a:rPr lang="hu-HU" sz="1200" b="0" i="0" u="none" strike="noStrike" kern="1200" baseline="0" dirty="0" smtClean="0">
                <a:solidFill>
                  <a:schemeClr val="tx1"/>
                </a:solidFill>
                <a:latin typeface="+mn-lt"/>
                <a:ea typeface="+mn-ea"/>
                <a:cs typeface="+mn-cs"/>
              </a:rPr>
              <a:t> a képet letudjuk </a:t>
            </a:r>
            <a:r>
              <a:rPr lang="hu-HU" sz="1200" b="0" i="0" u="none" strike="noStrike" kern="1200" baseline="0" dirty="0" err="1" smtClean="0">
                <a:solidFill>
                  <a:schemeClr val="tx1"/>
                </a:solidFill>
                <a:latin typeface="+mn-lt"/>
                <a:ea typeface="+mn-ea"/>
                <a:cs typeface="+mn-cs"/>
              </a:rPr>
              <a:t>irni</a:t>
            </a:r>
            <a:r>
              <a:rPr lang="hu-HU" sz="1200" b="0" i="0" u="none" strike="noStrike" kern="1200" baseline="0" dirty="0" smtClean="0">
                <a:solidFill>
                  <a:schemeClr val="tx1"/>
                </a:solidFill>
                <a:latin typeface="+mn-lt"/>
                <a:ea typeface="+mn-ea"/>
                <a:cs typeface="+mn-cs"/>
              </a:rPr>
              <a:t>.</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Location</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az alapértelmezett útvonala a képnek</a:t>
            </a:r>
            <a:endParaRPr lang="hu-HU" sz="1200" b="1" i="0" u="none" strike="noStrike" kern="1200" dirty="0" smtClean="0">
              <a:solidFill>
                <a:schemeClr val="tx1"/>
              </a:solidFill>
              <a:latin typeface="+mn-lt"/>
              <a:ea typeface="+mn-ea"/>
              <a:cs typeface="+mn-cs"/>
            </a:endParaRPr>
          </a:p>
          <a:p>
            <a:pPr rtl="0" eaLnBrk="1" fontAlgn="auto" latinLnBrk="0" hangingPunct="1"/>
            <a:r>
              <a:rPr lang="hu-HU" sz="1200" b="1" i="0" u="none" strike="noStrike" kern="1200" dirty="0" err="1" smtClean="0">
                <a:solidFill>
                  <a:schemeClr val="tx1"/>
                </a:solidFill>
                <a:latin typeface="+mn-lt"/>
                <a:ea typeface="+mn-ea"/>
                <a:cs typeface="+mn-cs"/>
              </a:rPr>
              <a:t>Ration</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kép értékelése (Windows alatt a csillagozó rendszer)</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Subject</a:t>
            </a:r>
            <a:r>
              <a:rPr lang="hu-HU" sz="1200" b="1" i="0" u="none" strike="noStrike" kern="1200" dirty="0" smtClean="0">
                <a:solidFill>
                  <a:schemeClr val="tx1"/>
                </a:solidFill>
                <a:latin typeface="+mn-lt"/>
                <a:ea typeface="+mn-ea"/>
                <a:cs typeface="+mn-cs"/>
              </a:rPr>
              <a:t> – </a:t>
            </a:r>
            <a:r>
              <a:rPr lang="hu-HU" sz="1200" b="0" i="0" u="none" strike="noStrike" kern="1200" dirty="0" smtClean="0">
                <a:solidFill>
                  <a:schemeClr val="tx1"/>
                </a:solidFill>
                <a:latin typeface="+mn-lt"/>
                <a:ea typeface="+mn-ea"/>
                <a:cs typeface="+mn-cs"/>
              </a:rPr>
              <a:t>(</a:t>
            </a:r>
            <a:r>
              <a:rPr lang="hu-HU" sz="1200" b="0" i="0" u="none" strike="noStrike" kern="1200" dirty="0" err="1" smtClean="0">
                <a:solidFill>
                  <a:schemeClr val="tx1"/>
                </a:solidFill>
                <a:latin typeface="+mn-lt"/>
                <a:ea typeface="+mn-ea"/>
                <a:cs typeface="+mn-cs"/>
              </a:rPr>
              <a:t>Get</a:t>
            </a:r>
            <a:r>
              <a:rPr lang="hu-HU" sz="1200" b="0" i="0" u="none" strike="noStrike" kern="1200" dirty="0" smtClean="0">
                <a:solidFill>
                  <a:schemeClr val="tx1"/>
                </a:solidFill>
                <a:latin typeface="+mn-lt"/>
                <a:ea typeface="+mn-ea"/>
                <a:cs typeface="+mn-cs"/>
              </a:rPr>
              <a: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kép tárgya</a:t>
            </a:r>
            <a:endParaRPr lang="hu-HU" sz="1200" b="1"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Title</a:t>
            </a:r>
            <a:r>
              <a:rPr lang="hu-HU" sz="1200" b="1" i="0" u="none" strike="noStrike" kern="1200" dirty="0" smtClean="0">
                <a:solidFill>
                  <a:schemeClr val="tx1"/>
                </a:solidFill>
                <a:latin typeface="+mn-lt"/>
                <a:ea typeface="+mn-ea"/>
                <a:cs typeface="+mn-cs"/>
              </a:rPr>
              <a:t> –</a:t>
            </a:r>
            <a:r>
              <a:rPr lang="hu-HU" sz="1200" b="1" i="0" u="none" strike="noStrike" kern="1200" baseline="0" dirty="0" smtClean="0">
                <a:solidFill>
                  <a:schemeClr val="tx1"/>
                </a:solidFill>
                <a:latin typeface="+mn-lt"/>
                <a:ea typeface="+mn-ea"/>
                <a:cs typeface="+mn-cs"/>
              </a:rPr>
              <a:t> </a:t>
            </a:r>
            <a:r>
              <a:rPr lang="hu-HU" sz="1200" b="0" i="0" u="none" strike="noStrike" kern="1200" baseline="0" dirty="0" smtClean="0">
                <a:solidFill>
                  <a:schemeClr val="tx1"/>
                </a:solidFill>
                <a:latin typeface="+mn-lt"/>
                <a:ea typeface="+mn-ea"/>
                <a:cs typeface="+mn-cs"/>
              </a:rPr>
              <a:t>(</a:t>
            </a:r>
            <a:r>
              <a:rPr lang="hu-HU" sz="1200" b="0" i="0" u="none" strike="noStrike" kern="1200" baseline="0" dirty="0" err="1" smtClean="0">
                <a:solidFill>
                  <a:schemeClr val="tx1"/>
                </a:solidFill>
                <a:latin typeface="+mn-lt"/>
                <a:ea typeface="+mn-ea"/>
                <a:cs typeface="+mn-cs"/>
              </a:rPr>
              <a:t>Get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Set</a:t>
            </a:r>
            <a:r>
              <a:rPr lang="hu-HU" sz="1200" b="0" i="0" u="none" strike="noStrike" kern="1200" baseline="0" dirty="0" smtClean="0">
                <a:solidFill>
                  <a:schemeClr val="tx1"/>
                </a:solidFill>
                <a:latin typeface="+mn-lt"/>
                <a:ea typeface="+mn-ea"/>
                <a:cs typeface="+mn-cs"/>
              </a:rPr>
              <a:t>) a kép </a:t>
            </a:r>
            <a:r>
              <a:rPr lang="hu-HU" sz="1200" b="0" i="0" u="none" strike="noStrike" kern="1200" baseline="0" dirty="0" err="1" smtClean="0">
                <a:solidFill>
                  <a:schemeClr val="tx1"/>
                </a:solidFill>
                <a:latin typeface="+mn-lt"/>
                <a:ea typeface="+mn-ea"/>
                <a:cs typeface="+mn-cs"/>
              </a:rPr>
              <a:t>megnvezése</a:t>
            </a:r>
            <a:r>
              <a:rPr lang="hu-HU" sz="1200" b="0" i="0" u="none" strike="noStrike" kern="1200" baseline="0" dirty="0" smtClean="0">
                <a:solidFill>
                  <a:schemeClr val="tx1"/>
                </a:solidFill>
                <a:latin typeface="+mn-lt"/>
                <a:ea typeface="+mn-ea"/>
                <a:cs typeface="+mn-cs"/>
              </a:rPr>
              <a:t>, címe.</a:t>
            </a:r>
            <a:endParaRPr lang="hu-HU" sz="1200" b="1" i="0" u="none" strike="noStrike" kern="1200" dirty="0" smtClean="0">
              <a:solidFill>
                <a:schemeClr val="tx1"/>
              </a:solidFill>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42</a:t>
            </a:fld>
            <a:endParaRPr lang="hu-H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43</a:t>
            </a:fld>
            <a:endParaRPr lang="hu-H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hu-H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48</a:t>
            </a:fld>
            <a:endParaRPr lang="en-US" dirty="0"/>
          </a:p>
        </p:txBody>
      </p:sp>
    </p:spTree>
    <p:extLst>
      <p:ext uri="{BB962C8B-B14F-4D97-AF65-F5344CB8AC3E}">
        <p14:creationId xmlns="" xmlns:p14="http://schemas.microsoft.com/office/powerpoint/2010/main" val="1221165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49</a:t>
            </a:fld>
            <a:endParaRPr lang="hu-HU"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hu-HU"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Tree>
    <p:extLst>
      <p:ext uri="{BB962C8B-B14F-4D97-AF65-F5344CB8AC3E}">
        <p14:creationId xmlns="" xmlns:p14="http://schemas.microsoft.com/office/powerpoint/2010/main" val="25264813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dirty="0" smtClean="0"/>
              <a:t>Az első</a:t>
            </a:r>
            <a:r>
              <a:rPr lang="hu-HU" baseline="0" dirty="0" smtClean="0"/>
              <a:t> ilyen komoly változás a keretrendszerben a CLR-t, vagyis a Common Language Runtime-ot, azaz a .NET futásidejű környezetét, a végrehajtó motort érinti. Bár 2005 óta a .NET 4 előtt már négy .NET keretrendszer változat is napvilágot látott, azonban ezek mindegyike a .NET2 CLR-jét használja, amint ezt az ábrán az alsó lila doboz is jelöli. A 3.0, 3.5, illet 3.5 SP1 változatok a CLR-t nem cserélték le, hannem annak tetejére ültettek további szolgáltatásokat, pl. A WF, WCF, WPF modulokat.</a:t>
            </a:r>
          </a:p>
          <a:p>
            <a:r>
              <a:rPr lang="hu-HU" baseline="0" dirty="0" smtClean="0"/>
              <a:t>A natív alkalmazások (pl. Az Office, vagy maga a Visual Studio) hosztolhatták a CLR-t és így felügyelt kódban, azaz a .NET platformon fejlesztett bővítményeket is tartalmazhattak.</a:t>
            </a:r>
          </a:p>
          <a:p>
            <a:r>
              <a:rPr lang="hu-HU" baseline="0" dirty="0" smtClean="0"/>
              <a:t>Annak ellenére, hogy egy számítógépen több .NET keretrendszer egyidejűleg (vagyis „side-by-side”) jelen lehetett, egy natív hoszt processz nem tudott egyidejűleg több CLR változatott a saját processzterébe tölteni. Nem volt például lehetőség arra, hogy például a Microsoft Word egyidejűleg .NET CLR 1.1-et és .NET CLR 2.0-át is betöltsön. Ez azért jelentett alapvető problémát mert például lehetőség volt olyan hibás alkalmazások írására, amelyek hibája csak a .NET 2.0 CLR-ben jött elő, az 1.1 alatt nem jelentkezett.</a:t>
            </a:r>
          </a:p>
          <a:p>
            <a:r>
              <a:rPr lang="hu-HU" baseline="0" dirty="0" smtClean="0"/>
              <a:t>Ez talán furcsán hangzik, de konkrétumot is említeni. A .NET CLR 2.0 sokat változtatott a többszálú alkalmazások végrehajtási modelljén, értsd alatta, hogy gyorsabb lett. Néhány alkalmazásban, amely ún. versenyhelyzet hibát tartalmazott,  ez a hiba csak a .NET 2.0 alatt jött felszínre – mert az gyorsabb volt.</a:t>
            </a:r>
            <a:endParaRPr lang="hu-HU" dirty="0"/>
          </a:p>
        </p:txBody>
      </p:sp>
      <p:sp>
        <p:nvSpPr>
          <p:cNvPr id="4" name="Slide Number Placeholder 3"/>
          <p:cNvSpPr>
            <a:spLocks noGrp="1"/>
          </p:cNvSpPr>
          <p:nvPr>
            <p:ph type="sldNum" sz="quarter" idx="10"/>
          </p:nvPr>
        </p:nvSpPr>
        <p:spPr/>
        <p:txBody>
          <a:bodyPr/>
          <a:lstStyle/>
          <a:p>
            <a:fld id="{4403C416-30A3-428D-A964-1D93639060FD}" type="slidenum">
              <a:rPr lang="en-US" smtClean="0"/>
              <a:pPr/>
              <a:t>51</a:t>
            </a:fld>
            <a:endParaRPr lang="en-US"/>
          </a:p>
        </p:txBody>
      </p:sp>
    </p:spTree>
    <p:extLst>
      <p:ext uri="{BB962C8B-B14F-4D97-AF65-F5344CB8AC3E}">
        <p14:creationId xmlns="" xmlns:p14="http://schemas.microsoft.com/office/powerpoint/2010/main" val="1904887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5" name="Élőláb helye 4"/>
          <p:cNvSpPr>
            <a:spLocks noGrp="1"/>
          </p:cNvSpPr>
          <p:nvPr>
            <p:ph type="ftr" sz="quarter" idx="11"/>
          </p:nvPr>
        </p:nvSpPr>
        <p:spPr/>
        <p:txBody>
          <a:bodyPr/>
          <a:lstStyle/>
          <a:p>
            <a:endParaRPr lang="hu-HU" dirty="0"/>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8" name="Élőláb helye 7"/>
          <p:cNvSpPr>
            <a:spLocks noGrp="1"/>
          </p:cNvSpPr>
          <p:nvPr>
            <p:ph type="ftr" sz="quarter" idx="11"/>
          </p:nvPr>
        </p:nvSpPr>
        <p:spPr/>
        <p:txBody>
          <a:bodyPr/>
          <a:lstStyle/>
          <a:p>
            <a:endParaRPr lang="hu-HU" dirty="0"/>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4" name="Élőláb helye 3"/>
          <p:cNvSpPr>
            <a:spLocks noGrp="1"/>
          </p:cNvSpPr>
          <p:nvPr>
            <p:ph type="ftr" sz="quarter" idx="11"/>
          </p:nvPr>
        </p:nvSpPr>
        <p:spPr/>
        <p:txBody>
          <a:bodyPr/>
          <a:lstStyle/>
          <a:p>
            <a:endParaRPr lang="hu-HU" dirty="0"/>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3" name="Élőláb helye 2"/>
          <p:cNvSpPr>
            <a:spLocks noGrp="1"/>
          </p:cNvSpPr>
          <p:nvPr>
            <p:ph type="ftr" sz="quarter" idx="11"/>
          </p:nvPr>
        </p:nvSpPr>
        <p:spPr/>
        <p:txBody>
          <a:bodyPr/>
          <a:lstStyle/>
          <a:p>
            <a:endParaRPr lang="hu-HU" dirty="0"/>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dirty="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2010.07.01.</a:t>
            </a:fld>
            <a:endParaRPr lang="hu-HU" dirty="0"/>
          </a:p>
        </p:txBody>
      </p:sp>
      <p:sp>
        <p:nvSpPr>
          <p:cNvPr id="6" name="Élőláb helye 5"/>
          <p:cNvSpPr>
            <a:spLocks noGrp="1"/>
          </p:cNvSpPr>
          <p:nvPr>
            <p:ph type="ftr" sz="quarter" idx="11"/>
          </p:nvPr>
        </p:nvSpPr>
        <p:spPr/>
        <p:txBody>
          <a:bodyPr/>
          <a:lstStyle/>
          <a:p>
            <a:endParaRPr lang="hu-HU" dirty="0"/>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2010.07.01.</a:t>
            </a:fld>
            <a:endParaRPr lang="hu-HU" dirty="0"/>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dirty="0"/>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err="1" smtClean="0">
                <a:solidFill>
                  <a:schemeClr val="bg1"/>
                </a:solidFill>
              </a:rPr>
              <a:t>Adding</a:t>
            </a:r>
            <a:r>
              <a:rPr lang="hu-HU" dirty="0" smtClean="0">
                <a:solidFill>
                  <a:schemeClr val="bg1"/>
                </a:solidFill>
              </a:rPr>
              <a:t> and </a:t>
            </a:r>
            <a:r>
              <a:rPr lang="hu-HU" dirty="0" err="1" smtClean="0">
                <a:solidFill>
                  <a:schemeClr val="bg1"/>
                </a:solidFill>
              </a:rPr>
              <a:t>Managing</a:t>
            </a:r>
            <a:r>
              <a:rPr lang="hu-HU" dirty="0" smtClean="0">
                <a:solidFill>
                  <a:schemeClr val="bg1"/>
                </a:solidFill>
              </a:rPr>
              <a:t> </a:t>
            </a:r>
            <a:r>
              <a:rPr lang="hu-HU" dirty="0" err="1" smtClean="0">
                <a:solidFill>
                  <a:schemeClr val="bg1"/>
                </a:solidFill>
              </a:rPr>
              <a:t>Content</a:t>
            </a:r>
            <a:endParaRPr lang="hu-HU" dirty="0">
              <a:solidFill>
                <a:schemeClr val="bg1"/>
              </a:solidFill>
            </a:endParaRPr>
          </a:p>
        </p:txBody>
      </p:sp>
      <p:sp>
        <p:nvSpPr>
          <p:cNvPr id="3" name="Alcím 2"/>
          <p:cNvSpPr>
            <a:spLocks noGrp="1"/>
          </p:cNvSpPr>
          <p:nvPr>
            <p:ph type="subTitle" idx="1"/>
          </p:nvPr>
        </p:nvSpPr>
        <p:spPr>
          <a:xfrm>
            <a:off x="1285852" y="2500306"/>
            <a:ext cx="6400800" cy="785818"/>
          </a:xfrm>
        </p:spPr>
        <p:txBody>
          <a:bodyPr>
            <a:normAutofit fontScale="85000" lnSpcReduction="20000"/>
          </a:bodyPr>
          <a:lstStyle/>
          <a:p>
            <a:r>
              <a:rPr lang="hu-HU" dirty="0" smtClean="0">
                <a:effectLst>
                  <a:outerShdw blurRad="38100" dist="38100" dir="2700000" algn="tl">
                    <a:srgbClr val="000000">
                      <a:alpha val="43137"/>
                    </a:srgbClr>
                  </a:outerShdw>
                </a:effectLst>
              </a:rPr>
              <a:t>70-502 Microsoft .NET Framework 3.5 – Windows </a:t>
            </a:r>
            <a:r>
              <a:rPr lang="hu-HU" dirty="0" err="1" smtClean="0">
                <a:effectLst>
                  <a:outerShdw blurRad="38100" dist="38100" dir="2700000" algn="tl">
                    <a:srgbClr val="000000">
                      <a:alpha val="43137"/>
                    </a:srgbClr>
                  </a:outerShdw>
                </a:effectLst>
              </a:rPr>
              <a:t>Presentation</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rPr>
              <a:t>Foundation</a:t>
            </a:r>
            <a:endParaRPr lang="hu-HU" dirty="0">
              <a:effectLst>
                <a:outerShdw blurRad="38100" dist="38100" dir="2700000" algn="tl">
                  <a:srgbClr val="000000">
                    <a:alpha val="43137"/>
                  </a:srgbClr>
                </a:outerShdw>
              </a:effectLst>
            </a:endParaRPr>
          </a:p>
        </p:txBody>
      </p:sp>
      <p:sp>
        <p:nvSpPr>
          <p:cNvPr id="5" name="Szövegdoboz 9"/>
          <p:cNvSpPr txBox="1"/>
          <p:nvPr/>
        </p:nvSpPr>
        <p:spPr>
          <a:xfrm>
            <a:off x="0" y="6057781"/>
            <a:ext cx="1500166" cy="800219"/>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t>Turóczy</a:t>
            </a:r>
            <a:r>
              <a:rPr lang="hu-HU" i="1" dirty="0" smtClean="0"/>
              <a:t> Attila</a:t>
            </a:r>
          </a:p>
          <a:p>
            <a:r>
              <a:rPr lang="hu-HU" sz="1400" dirty="0" err="1" smtClean="0"/>
              <a:t>Livesoft</a:t>
            </a:r>
            <a:r>
              <a:rPr lang="hu-HU" sz="1400" dirty="0" smtClean="0"/>
              <a:t> Kft.</a:t>
            </a:r>
          </a:p>
          <a:p>
            <a:r>
              <a:rPr lang="hu-HU" sz="1400" dirty="0" smtClean="0"/>
              <a:t>MCP, 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Rectangle</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and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Ellipse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Téglalap és ellipszist is egyszerűen </a:t>
            </a:r>
            <a:br>
              <a:rPr lang="hu-HU" sz="2800" dirty="0" smtClean="0">
                <a:solidFill>
                  <a:schemeClr val="bg1">
                    <a:lumMod val="95000"/>
                  </a:schemeClr>
                </a:solidFill>
              </a:rPr>
            </a:br>
            <a:r>
              <a:rPr lang="hu-HU" sz="2800" dirty="0" smtClean="0">
                <a:solidFill>
                  <a:schemeClr val="bg1">
                    <a:lumMod val="95000"/>
                  </a:schemeClr>
                </a:solidFill>
              </a:rPr>
              <a:t>rajzolhatunk. A </a:t>
            </a:r>
            <a:r>
              <a:rPr lang="hu-HU" sz="2800" dirty="0" err="1" smtClean="0">
                <a:solidFill>
                  <a:schemeClr val="bg1">
                    <a:lumMod val="95000"/>
                  </a:schemeClr>
                </a:solidFill>
              </a:rPr>
              <a:t>Rectangle</a:t>
            </a:r>
            <a:r>
              <a:rPr lang="hu-HU" sz="2800" dirty="0" smtClean="0">
                <a:solidFill>
                  <a:schemeClr val="bg1">
                    <a:lumMod val="95000"/>
                  </a:schemeClr>
                </a:solidFill>
              </a:rPr>
              <a:t> és az </a:t>
            </a:r>
            <a:r>
              <a:rPr lang="hu-HU" sz="2800" dirty="0" err="1" smtClean="0">
                <a:solidFill>
                  <a:schemeClr val="bg1">
                    <a:lumMod val="95000"/>
                  </a:schemeClr>
                </a:solidFill>
              </a:rPr>
              <a:t>Ellipse</a:t>
            </a:r>
            <a:r>
              <a:rPr lang="hu-HU" sz="2800" dirty="0" smtClean="0">
                <a:solidFill>
                  <a:schemeClr val="bg1">
                    <a:lumMod val="95000"/>
                  </a:schemeClr>
                </a:solidFill>
              </a:rPr>
              <a:t> </a:t>
            </a:r>
            <a:br>
              <a:rPr lang="hu-HU" sz="2800" dirty="0" smtClean="0">
                <a:solidFill>
                  <a:schemeClr val="bg1">
                    <a:lumMod val="95000"/>
                  </a:schemeClr>
                </a:solidFill>
              </a:rPr>
            </a:br>
            <a:r>
              <a:rPr lang="hu-HU" sz="2800" dirty="0" smtClean="0">
                <a:solidFill>
                  <a:schemeClr val="bg1">
                    <a:lumMod val="95000"/>
                  </a:schemeClr>
                </a:solidFill>
              </a:rPr>
              <a:t>osztály ezt támogatja a számunkra.</a:t>
            </a:r>
          </a:p>
          <a:p>
            <a:pPr>
              <a:buNone/>
            </a:pPr>
            <a:r>
              <a:rPr lang="hu-HU" sz="2800" dirty="0" smtClean="0">
                <a:solidFill>
                  <a:schemeClr val="bg1">
                    <a:lumMod val="95000"/>
                  </a:schemeClr>
                </a:solidFill>
              </a:rPr>
              <a:t>	</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Legalapvetőbb tulajdonságai a hosszúság</a:t>
            </a:r>
            <a:br>
              <a:rPr lang="hu-HU" sz="2800" dirty="0" smtClean="0">
                <a:solidFill>
                  <a:schemeClr val="bg1">
                    <a:lumMod val="95000"/>
                  </a:schemeClr>
                </a:solidFill>
              </a:rPr>
            </a:br>
            <a:r>
              <a:rPr lang="hu-HU" sz="2800" dirty="0" smtClean="0">
                <a:solidFill>
                  <a:schemeClr val="bg1">
                    <a:lumMod val="95000"/>
                  </a:schemeClr>
                </a:solidFill>
              </a:rPr>
              <a:t>és a magasság. De akár le is tudjuk </a:t>
            </a:r>
            <a:br>
              <a:rPr lang="hu-HU" sz="2800" dirty="0" smtClean="0">
                <a:solidFill>
                  <a:schemeClr val="bg1">
                    <a:lumMod val="95000"/>
                  </a:schemeClr>
                </a:solidFill>
              </a:rPr>
            </a:br>
            <a:r>
              <a:rPr lang="hu-HU" sz="2800" dirty="0" smtClean="0">
                <a:solidFill>
                  <a:schemeClr val="bg1">
                    <a:lumMod val="95000"/>
                  </a:schemeClr>
                </a:solidFill>
              </a:rPr>
              <a:t>kerekíteni a téglalapot a </a:t>
            </a:r>
            <a:r>
              <a:rPr lang="hu-HU" sz="2800" dirty="0" err="1" smtClean="0">
                <a:solidFill>
                  <a:schemeClr val="bg1">
                    <a:lumMod val="95000"/>
                  </a:schemeClr>
                </a:solidFill>
              </a:rPr>
              <a:t>Radius</a:t>
            </a:r>
            <a:r>
              <a:rPr lang="hu-HU" sz="2800" dirty="0" smtClean="0">
                <a:solidFill>
                  <a:schemeClr val="bg1">
                    <a:lumMod val="95000"/>
                  </a:schemeClr>
                </a:solidFill>
              </a:rPr>
              <a:t> Tulajdonsággal. </a:t>
            </a:r>
          </a:p>
          <a:p>
            <a:pPr>
              <a:buNone/>
            </a:pPr>
            <a:r>
              <a:rPr lang="hu-HU" sz="2800" dirty="0" smtClean="0">
                <a:solidFill>
                  <a:schemeClr val="bg1">
                    <a:lumMod val="95000"/>
                  </a:schemeClr>
                </a:solidFill>
              </a:rPr>
              <a:t>	</a:t>
            </a:r>
          </a:p>
        </p:txBody>
      </p:sp>
      <p:sp>
        <p:nvSpPr>
          <p:cNvPr id="4" name="Szövegdoboz 3"/>
          <p:cNvSpPr txBox="1"/>
          <p:nvPr/>
        </p:nvSpPr>
        <p:spPr>
          <a:xfrm>
            <a:off x="857224" y="2000240"/>
            <a:ext cx="4572032"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Rectangle</a:t>
            </a:r>
            <a:r>
              <a:rPr lang="en-US" sz="1400" dirty="0" smtClean="0">
                <a:solidFill>
                  <a:srgbClr val="FF0000"/>
                </a:solidFill>
              </a:rPr>
              <a:t> Height</a:t>
            </a:r>
            <a:r>
              <a:rPr lang="en-US" sz="1400" dirty="0" smtClean="0">
                <a:solidFill>
                  <a:srgbClr val="0000FF"/>
                </a:solidFill>
              </a:rPr>
              <a:t>="100"</a:t>
            </a:r>
            <a:r>
              <a:rPr lang="en-US" sz="1400" dirty="0" smtClean="0">
                <a:solidFill>
                  <a:srgbClr val="FF0000"/>
                </a:solidFill>
              </a:rPr>
              <a:t> Fill</a:t>
            </a:r>
            <a:r>
              <a:rPr lang="en-US" sz="1400" dirty="0" smtClean="0">
                <a:solidFill>
                  <a:srgbClr val="0000FF"/>
                </a:solidFill>
              </a:rPr>
              <a:t>="Blue"</a:t>
            </a:r>
            <a:r>
              <a:rPr lang="en-US" sz="1400" dirty="0" smtClean="0">
                <a:solidFill>
                  <a:srgbClr val="FF0000"/>
                </a:solidFill>
              </a:rPr>
              <a:t> Margin</a:t>
            </a:r>
            <a:r>
              <a:rPr lang="en-US" sz="1400" dirty="0" smtClean="0">
                <a:solidFill>
                  <a:srgbClr val="0000FF"/>
                </a:solidFill>
              </a:rPr>
              <a:t>="12,12,66,0“</a:t>
            </a:r>
            <a:r>
              <a:rPr lang="en-US" sz="1400" dirty="0" smtClean="0">
                <a:solidFill>
                  <a:srgbClr val="FF0000"/>
                </a:solidFill>
              </a:rPr>
              <a:t> </a:t>
            </a:r>
            <a:r>
              <a:rPr lang="en-US" sz="1400" dirty="0" smtClean="0">
                <a:solidFill>
                  <a:srgbClr val="0000FF"/>
                </a:solidFill>
              </a:rPr>
              <a:t>/&gt;</a:t>
            </a:r>
          </a:p>
          <a:p>
            <a:r>
              <a:rPr lang="hu-HU" sz="1400" dirty="0" smtClean="0">
                <a:solidFill>
                  <a:srgbClr val="0000FF"/>
                </a:solidFill>
              </a:rPr>
              <a:t>&lt;</a:t>
            </a:r>
            <a:r>
              <a:rPr lang="hu-HU" sz="1400" dirty="0" err="1" smtClean="0">
                <a:solidFill>
                  <a:srgbClr val="A31515"/>
                </a:solidFill>
              </a:rPr>
              <a:t>Ellipse</a:t>
            </a:r>
            <a:r>
              <a:rPr lang="hu-HU" sz="1400" dirty="0" smtClean="0">
                <a:solidFill>
                  <a:srgbClr val="FF0000"/>
                </a:solidFill>
              </a:rPr>
              <a:t> </a:t>
            </a:r>
            <a:r>
              <a:rPr lang="hu-HU" sz="1400" dirty="0" err="1" smtClean="0">
                <a:solidFill>
                  <a:srgbClr val="FF0000"/>
                </a:solidFill>
              </a:rPr>
              <a:t>Fill</a:t>
            </a:r>
            <a:r>
              <a:rPr lang="hu-HU" sz="1400" dirty="0" smtClean="0">
                <a:solidFill>
                  <a:srgbClr val="0000FF"/>
                </a:solidFill>
              </a:rPr>
              <a:t>="Red"</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="12,118,66,44" /&gt;</a:t>
            </a:r>
            <a:endParaRPr lang="hu-HU" sz="1400" dirty="0" smtClean="0">
              <a:solidFill>
                <a:schemeClr val="tx1"/>
              </a:solidFill>
            </a:endParaRPr>
          </a:p>
        </p:txBody>
      </p:sp>
      <p:pic>
        <p:nvPicPr>
          <p:cNvPr id="3074" name="Picture 2"/>
          <p:cNvPicPr>
            <a:picLocks noChangeAspect="1" noChangeArrowheads="1"/>
          </p:cNvPicPr>
          <p:nvPr/>
        </p:nvPicPr>
        <p:blipFill>
          <a:blip r:embed="rId2" cstate="print"/>
          <a:srcRect/>
          <a:stretch>
            <a:fillRect/>
          </a:stretch>
        </p:blipFill>
        <p:spPr bwMode="auto">
          <a:xfrm>
            <a:off x="7143768" y="357166"/>
            <a:ext cx="1857364" cy="1857364"/>
          </a:xfrm>
          <a:prstGeom prst="rect">
            <a:avLst/>
          </a:prstGeom>
          <a:noFill/>
          <a:ln w="9525">
            <a:noFill/>
            <a:miter lim="800000"/>
            <a:headEnd/>
            <a:tailEnd/>
          </a:ln>
          <a:effectLst>
            <a:softEdge rad="31750"/>
          </a:effectLst>
        </p:spPr>
      </p:pic>
      <p:sp>
        <p:nvSpPr>
          <p:cNvPr id="6" name="Szövegdoboz 5"/>
          <p:cNvSpPr txBox="1"/>
          <p:nvPr/>
        </p:nvSpPr>
        <p:spPr>
          <a:xfrm>
            <a:off x="857224" y="4500570"/>
            <a:ext cx="6072230"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Rectangle</a:t>
            </a:r>
            <a:r>
              <a:rPr lang="en-US" sz="1400" dirty="0" smtClean="0">
                <a:solidFill>
                  <a:srgbClr val="FF0000"/>
                </a:solidFill>
              </a:rPr>
              <a:t> </a:t>
            </a:r>
            <a:r>
              <a:rPr lang="en-US" sz="1400" b="1" dirty="0" err="1" smtClean="0">
                <a:solidFill>
                  <a:srgbClr val="FF0000"/>
                </a:solidFill>
              </a:rPr>
              <a:t>RadiusX</a:t>
            </a:r>
            <a:r>
              <a:rPr lang="en-US" sz="1400" b="1" dirty="0" smtClean="0">
                <a:solidFill>
                  <a:srgbClr val="0000FF"/>
                </a:solidFill>
              </a:rPr>
              <a:t>="20"</a:t>
            </a:r>
            <a:r>
              <a:rPr lang="en-US" sz="1400" b="1" dirty="0" smtClean="0">
                <a:solidFill>
                  <a:srgbClr val="FF0000"/>
                </a:solidFill>
              </a:rPr>
              <a:t> </a:t>
            </a:r>
            <a:r>
              <a:rPr lang="en-US" sz="1400" b="1" dirty="0" err="1" smtClean="0">
                <a:solidFill>
                  <a:srgbClr val="FF0000"/>
                </a:solidFill>
              </a:rPr>
              <a:t>RadiusY</a:t>
            </a:r>
            <a:r>
              <a:rPr lang="en-US" sz="1400" b="1" dirty="0" smtClean="0">
                <a:solidFill>
                  <a:srgbClr val="0000FF"/>
                </a:solidFill>
              </a:rPr>
              <a:t>="10"</a:t>
            </a:r>
            <a:r>
              <a:rPr lang="en-US" sz="1400" dirty="0" smtClean="0">
                <a:solidFill>
                  <a:srgbClr val="FF0000"/>
                </a:solidFill>
              </a:rPr>
              <a:t> Fill</a:t>
            </a:r>
            <a:r>
              <a:rPr lang="en-US" sz="1400" dirty="0" smtClean="0">
                <a:solidFill>
                  <a:srgbClr val="0000FF"/>
                </a:solidFill>
              </a:rPr>
              <a:t>="Blue"</a:t>
            </a:r>
            <a:r>
              <a:rPr lang="en-US" sz="1400" dirty="0" smtClean="0">
                <a:solidFill>
                  <a:srgbClr val="FF0000"/>
                </a:solidFill>
              </a:rPr>
              <a:t> Height</a:t>
            </a:r>
            <a:r>
              <a:rPr lang="en-US" sz="1400" dirty="0" smtClean="0">
                <a:solidFill>
                  <a:srgbClr val="0000FF"/>
                </a:solidFill>
              </a:rPr>
              <a:t>="50"</a:t>
            </a:r>
            <a:r>
              <a:rPr lang="en-US" sz="1400" dirty="0" smtClean="0">
                <a:solidFill>
                  <a:srgbClr val="FF0000"/>
                </a:solidFill>
              </a:rPr>
              <a:t> Width</a:t>
            </a:r>
            <a:r>
              <a:rPr lang="en-US" sz="1400" dirty="0" smtClean="0">
                <a:solidFill>
                  <a:srgbClr val="0000FF"/>
                </a:solidFill>
              </a:rPr>
              <a:t>="100"/&gt;</a:t>
            </a:r>
            <a:endParaRPr lang="hu-HU" sz="1400" dirty="0" smtClean="0">
              <a:solidFill>
                <a:schemeClr val="tx1"/>
              </a:solidFill>
            </a:endParaRPr>
          </a:p>
        </p:txBody>
      </p:sp>
      <p:pic>
        <p:nvPicPr>
          <p:cNvPr id="3075" name="Picture 3"/>
          <p:cNvPicPr>
            <a:picLocks noChangeAspect="1" noChangeArrowheads="1"/>
          </p:cNvPicPr>
          <p:nvPr/>
        </p:nvPicPr>
        <p:blipFill>
          <a:blip r:embed="rId3" cstate="print"/>
          <a:srcRect/>
          <a:stretch>
            <a:fillRect/>
          </a:stretch>
        </p:blipFill>
        <p:spPr bwMode="auto">
          <a:xfrm>
            <a:off x="7277100" y="2643182"/>
            <a:ext cx="1866900" cy="13620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Line and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Polyline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lnSpcReduction="10000"/>
          </a:bodyPr>
          <a:lstStyle/>
          <a:p>
            <a:pPr>
              <a:buNone/>
            </a:pPr>
            <a:r>
              <a:rPr lang="hu-HU" sz="2800" dirty="0" smtClean="0">
                <a:solidFill>
                  <a:schemeClr val="bg1">
                    <a:lumMod val="95000"/>
                  </a:schemeClr>
                </a:solidFill>
              </a:rPr>
              <a:t>	A Line osztállyal vonalakat húzhatunk a felületen.</a:t>
            </a:r>
          </a:p>
          <a:p>
            <a:pPr>
              <a:buNone/>
            </a:pPr>
            <a:r>
              <a:rPr lang="hu-HU" sz="2800" dirty="0" smtClean="0">
                <a:solidFill>
                  <a:schemeClr val="bg1">
                    <a:lumMod val="95000"/>
                  </a:schemeClr>
                </a:solidFill>
              </a:rPr>
              <a:t>	Két koordinátát kell megadunk a</a:t>
            </a:r>
            <a:br>
              <a:rPr lang="hu-HU" sz="2800" dirty="0" smtClean="0">
                <a:solidFill>
                  <a:schemeClr val="bg1">
                    <a:lumMod val="95000"/>
                  </a:schemeClr>
                </a:solidFill>
              </a:rPr>
            </a:br>
            <a:r>
              <a:rPr lang="hu-HU" sz="2800" dirty="0" smtClean="0">
                <a:solidFill>
                  <a:schemeClr val="bg1">
                    <a:lumMod val="95000"/>
                  </a:schemeClr>
                </a:solidFill>
              </a:rPr>
              <a:t>számára. A (0,</a:t>
            </a:r>
            <a:r>
              <a:rPr lang="hu-HU" sz="2800" dirty="0" err="1" smtClean="0">
                <a:solidFill>
                  <a:schemeClr val="bg1">
                    <a:lumMod val="95000"/>
                  </a:schemeClr>
                </a:solidFill>
              </a:rPr>
              <a:t>0</a:t>
            </a:r>
            <a:r>
              <a:rPr lang="hu-HU" sz="2800" dirty="0" smtClean="0">
                <a:solidFill>
                  <a:schemeClr val="bg1">
                    <a:lumMod val="95000"/>
                  </a:schemeClr>
                </a:solidFill>
              </a:rPr>
              <a:t>) koordináta a</a:t>
            </a:r>
            <a:br>
              <a:rPr lang="hu-HU" sz="2800" dirty="0" smtClean="0">
                <a:solidFill>
                  <a:schemeClr val="bg1">
                    <a:lumMod val="95000"/>
                  </a:schemeClr>
                </a:solidFill>
              </a:rPr>
            </a:br>
            <a:r>
              <a:rPr lang="hu-HU" sz="2800" dirty="0" smtClean="0">
                <a:solidFill>
                  <a:schemeClr val="bg1">
                    <a:lumMod val="95000"/>
                  </a:schemeClr>
                </a:solidFill>
              </a:rPr>
              <a:t>bal felső sarkot jelenti.</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A </a:t>
            </a:r>
            <a:r>
              <a:rPr lang="hu-HU" sz="2800" dirty="0" err="1" smtClean="0">
                <a:solidFill>
                  <a:schemeClr val="bg1">
                    <a:lumMod val="95000"/>
                  </a:schemeClr>
                </a:solidFill>
              </a:rPr>
              <a:t>Polyline</a:t>
            </a:r>
            <a:r>
              <a:rPr lang="hu-HU" sz="2800" dirty="0" smtClean="0">
                <a:solidFill>
                  <a:schemeClr val="bg1">
                    <a:lumMod val="95000"/>
                  </a:schemeClr>
                </a:solidFill>
              </a:rPr>
              <a:t> osztállyal sokkal</a:t>
            </a:r>
            <a:br>
              <a:rPr lang="hu-HU" sz="2800" dirty="0" smtClean="0">
                <a:solidFill>
                  <a:schemeClr val="bg1">
                    <a:lumMod val="95000"/>
                  </a:schemeClr>
                </a:solidFill>
              </a:rPr>
            </a:br>
            <a:r>
              <a:rPr lang="hu-HU" sz="2800" dirty="0" smtClean="0">
                <a:solidFill>
                  <a:schemeClr val="bg1">
                    <a:lumMod val="95000"/>
                  </a:schemeClr>
                </a:solidFill>
              </a:rPr>
              <a:t>komplexebb alakzatokat </a:t>
            </a:r>
            <a:br>
              <a:rPr lang="hu-HU" sz="2800" dirty="0" smtClean="0">
                <a:solidFill>
                  <a:schemeClr val="bg1">
                    <a:lumMod val="95000"/>
                  </a:schemeClr>
                </a:solidFill>
              </a:rPr>
            </a:br>
            <a:r>
              <a:rPr lang="hu-HU" sz="2800" dirty="0" smtClean="0">
                <a:solidFill>
                  <a:schemeClr val="bg1">
                    <a:lumMod val="95000"/>
                  </a:schemeClr>
                </a:solidFill>
              </a:rPr>
              <a:t>rajzolhatunk. </a:t>
            </a:r>
            <a:r>
              <a:rPr lang="hu-HU" sz="2800" dirty="0" err="1" smtClean="0">
                <a:solidFill>
                  <a:schemeClr val="bg1">
                    <a:lumMod val="95000"/>
                  </a:schemeClr>
                </a:solidFill>
              </a:rPr>
              <a:t>Pointokat</a:t>
            </a:r>
            <a:r>
              <a:rPr lang="hu-HU" sz="2800" dirty="0" smtClean="0">
                <a:solidFill>
                  <a:schemeClr val="bg1">
                    <a:lumMod val="95000"/>
                  </a:schemeClr>
                </a:solidFill>
              </a:rPr>
              <a:t> kell </a:t>
            </a:r>
            <a:br>
              <a:rPr lang="hu-HU" sz="2800" dirty="0" smtClean="0">
                <a:solidFill>
                  <a:schemeClr val="bg1">
                    <a:lumMod val="95000"/>
                  </a:schemeClr>
                </a:solidFill>
              </a:rPr>
            </a:br>
            <a:r>
              <a:rPr lang="hu-HU" sz="2800" dirty="0" smtClean="0">
                <a:solidFill>
                  <a:schemeClr val="bg1">
                    <a:lumMod val="95000"/>
                  </a:schemeClr>
                </a:solidFill>
              </a:rPr>
              <a:t>átadnunk a számára.</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A </a:t>
            </a:r>
            <a:r>
              <a:rPr lang="hu-HU" sz="2800" dirty="0" err="1" smtClean="0">
                <a:solidFill>
                  <a:schemeClr val="bg1">
                    <a:lumMod val="95000"/>
                  </a:schemeClr>
                </a:solidFill>
              </a:rPr>
              <a:t>Polygon</a:t>
            </a:r>
            <a:r>
              <a:rPr lang="hu-HU" sz="2800" dirty="0" smtClean="0">
                <a:solidFill>
                  <a:schemeClr val="bg1">
                    <a:lumMod val="95000"/>
                  </a:schemeClr>
                </a:solidFill>
              </a:rPr>
              <a:t> osztály annyiban különbözik a </a:t>
            </a:r>
            <a:r>
              <a:rPr lang="hu-HU" sz="2800" dirty="0" err="1" smtClean="0">
                <a:solidFill>
                  <a:schemeClr val="bg1">
                    <a:lumMod val="95000"/>
                  </a:schemeClr>
                </a:solidFill>
              </a:rPr>
              <a:t>Polylinetól</a:t>
            </a:r>
            <a:r>
              <a:rPr lang="hu-HU" sz="2800" dirty="0" smtClean="0">
                <a:solidFill>
                  <a:schemeClr val="bg1">
                    <a:lumMod val="95000"/>
                  </a:schemeClr>
                </a:solidFill>
              </a:rPr>
              <a:t>, hogy zárt alakzatot képez.</a:t>
            </a:r>
          </a:p>
          <a:p>
            <a:pPr>
              <a:buNone/>
            </a:pPr>
            <a:endParaRPr lang="hu-HU" sz="2800" dirty="0" smtClean="0">
              <a:solidFill>
                <a:schemeClr val="bg1">
                  <a:lumMod val="95000"/>
                </a:schemeClr>
              </a:solidFill>
            </a:endParaRPr>
          </a:p>
        </p:txBody>
      </p:sp>
      <p:sp>
        <p:nvSpPr>
          <p:cNvPr id="5" name="Szövegdoboz 4"/>
          <p:cNvSpPr txBox="1"/>
          <p:nvPr/>
        </p:nvSpPr>
        <p:spPr>
          <a:xfrm>
            <a:off x="785786" y="2357430"/>
            <a:ext cx="457203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s-ES" sz="1400" dirty="0" smtClean="0">
                <a:solidFill>
                  <a:srgbClr val="A31515"/>
                </a:solidFill>
              </a:rPr>
              <a:t> </a:t>
            </a:r>
            <a:r>
              <a:rPr lang="es-ES" sz="1400" dirty="0" smtClean="0">
                <a:solidFill>
                  <a:srgbClr val="0000FF"/>
                </a:solidFill>
              </a:rPr>
              <a:t>&lt;</a:t>
            </a:r>
            <a:r>
              <a:rPr lang="es-ES" sz="1400" dirty="0" smtClean="0">
                <a:solidFill>
                  <a:srgbClr val="A31515"/>
                </a:solidFill>
              </a:rPr>
              <a:t>Line</a:t>
            </a:r>
            <a:r>
              <a:rPr lang="es-ES" sz="1400" dirty="0" smtClean="0">
                <a:solidFill>
                  <a:srgbClr val="FF0000"/>
                </a:solidFill>
              </a:rPr>
              <a:t> </a:t>
            </a:r>
            <a:r>
              <a:rPr lang="es-ES" sz="1400" dirty="0" err="1" smtClean="0">
                <a:solidFill>
                  <a:srgbClr val="FF0000"/>
                </a:solidFill>
              </a:rPr>
              <a:t>Stroke</a:t>
            </a:r>
            <a:r>
              <a:rPr lang="es-ES" sz="1400" dirty="0" smtClean="0">
                <a:solidFill>
                  <a:srgbClr val="0000FF"/>
                </a:solidFill>
              </a:rPr>
              <a:t>="Red"</a:t>
            </a:r>
            <a:r>
              <a:rPr lang="es-ES" sz="1400" dirty="0" smtClean="0">
                <a:solidFill>
                  <a:srgbClr val="FF0000"/>
                </a:solidFill>
              </a:rPr>
              <a:t> X1</a:t>
            </a:r>
            <a:r>
              <a:rPr lang="es-ES" sz="1400" dirty="0" smtClean="0">
                <a:solidFill>
                  <a:srgbClr val="0000FF"/>
                </a:solidFill>
              </a:rPr>
              <a:t>="0"</a:t>
            </a:r>
            <a:r>
              <a:rPr lang="es-ES" sz="1400" dirty="0" smtClean="0">
                <a:solidFill>
                  <a:srgbClr val="FF0000"/>
                </a:solidFill>
              </a:rPr>
              <a:t> Y1</a:t>
            </a:r>
            <a:r>
              <a:rPr lang="es-ES" sz="1400" dirty="0" smtClean="0">
                <a:solidFill>
                  <a:srgbClr val="0000FF"/>
                </a:solidFill>
              </a:rPr>
              <a:t>="50"</a:t>
            </a:r>
            <a:r>
              <a:rPr lang="es-ES" sz="1400" dirty="0" smtClean="0">
                <a:solidFill>
                  <a:srgbClr val="FF0000"/>
                </a:solidFill>
              </a:rPr>
              <a:t> X2</a:t>
            </a:r>
            <a:r>
              <a:rPr lang="es-ES" sz="1400" dirty="0" smtClean="0">
                <a:solidFill>
                  <a:srgbClr val="0000FF"/>
                </a:solidFill>
              </a:rPr>
              <a:t>="100"</a:t>
            </a:r>
            <a:r>
              <a:rPr lang="es-ES" sz="1400" dirty="0" smtClean="0">
                <a:solidFill>
                  <a:srgbClr val="FF0000"/>
                </a:solidFill>
              </a:rPr>
              <a:t> Y2</a:t>
            </a:r>
            <a:r>
              <a:rPr lang="es-ES" sz="1400" dirty="0" smtClean="0">
                <a:solidFill>
                  <a:srgbClr val="0000FF"/>
                </a:solidFill>
              </a:rPr>
              <a:t>="440" /&gt;</a:t>
            </a:r>
            <a:endParaRPr lang="hu-HU" sz="1400" dirty="0" smtClean="0">
              <a:solidFill>
                <a:schemeClr val="tx1"/>
              </a:solidFill>
            </a:endParaRPr>
          </a:p>
        </p:txBody>
      </p:sp>
      <p:pic>
        <p:nvPicPr>
          <p:cNvPr id="4098" name="Picture 2"/>
          <p:cNvPicPr>
            <a:picLocks noChangeAspect="1" noChangeArrowheads="1"/>
          </p:cNvPicPr>
          <p:nvPr/>
        </p:nvPicPr>
        <p:blipFill>
          <a:blip r:embed="rId2" cstate="print"/>
          <a:srcRect/>
          <a:stretch>
            <a:fillRect/>
          </a:stretch>
        </p:blipFill>
        <p:spPr bwMode="auto">
          <a:xfrm>
            <a:off x="6715140" y="1142984"/>
            <a:ext cx="1714512" cy="1714512"/>
          </a:xfrm>
          <a:prstGeom prst="rect">
            <a:avLst/>
          </a:prstGeom>
          <a:noFill/>
          <a:ln w="9525">
            <a:noFill/>
            <a:miter lim="800000"/>
            <a:headEnd/>
            <a:tailEnd/>
          </a:ln>
          <a:effectLst>
            <a:softEdge rad="31750"/>
          </a:effectLst>
        </p:spPr>
      </p:pic>
      <p:pic>
        <p:nvPicPr>
          <p:cNvPr id="4099" name="Picture 3"/>
          <p:cNvPicPr>
            <a:picLocks noChangeAspect="1" noChangeArrowheads="1"/>
          </p:cNvPicPr>
          <p:nvPr/>
        </p:nvPicPr>
        <p:blipFill>
          <a:blip r:embed="rId3" cstate="print"/>
          <a:srcRect/>
          <a:stretch>
            <a:fillRect/>
          </a:stretch>
        </p:blipFill>
        <p:spPr bwMode="auto">
          <a:xfrm>
            <a:off x="6500826" y="3000372"/>
            <a:ext cx="2039532" cy="1333540"/>
          </a:xfrm>
          <a:prstGeom prst="rect">
            <a:avLst/>
          </a:prstGeom>
          <a:noFill/>
          <a:ln w="9525">
            <a:noFill/>
            <a:miter lim="800000"/>
            <a:headEnd/>
            <a:tailEnd/>
          </a:ln>
        </p:spPr>
      </p:pic>
      <p:pic>
        <p:nvPicPr>
          <p:cNvPr id="8" name="Picture 2"/>
          <p:cNvPicPr>
            <a:picLocks noChangeAspect="1" noChangeArrowheads="1"/>
          </p:cNvPicPr>
          <p:nvPr/>
        </p:nvPicPr>
        <p:blipFill>
          <a:blip r:embed="rId4" cstate="print"/>
          <a:srcRect/>
          <a:stretch>
            <a:fillRect/>
          </a:stretch>
        </p:blipFill>
        <p:spPr bwMode="auto">
          <a:xfrm>
            <a:off x="6429388" y="5357826"/>
            <a:ext cx="2238375" cy="12668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Path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Hasonló mint a </a:t>
            </a:r>
            <a:r>
              <a:rPr lang="hu-HU" sz="2800" dirty="0" err="1" smtClean="0">
                <a:solidFill>
                  <a:schemeClr val="bg1">
                    <a:lumMod val="95000"/>
                  </a:schemeClr>
                </a:solidFill>
              </a:rPr>
              <a:t>LinearGradientBrush</a:t>
            </a:r>
            <a:r>
              <a:rPr lang="hu-HU" sz="2800" dirty="0" smtClean="0">
                <a:solidFill>
                  <a:schemeClr val="bg1">
                    <a:lumMod val="95000"/>
                  </a:schemeClr>
                </a:solidFill>
              </a:rPr>
              <a:t> </a:t>
            </a:r>
          </a:p>
        </p:txBody>
      </p:sp>
      <p:sp>
        <p:nvSpPr>
          <p:cNvPr id="4" name="Szövegdoboz 3"/>
          <p:cNvSpPr txBox="1"/>
          <p:nvPr/>
        </p:nvSpPr>
        <p:spPr>
          <a:xfrm>
            <a:off x="857224" y="1357299"/>
            <a:ext cx="4572032"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Path</a:t>
            </a:r>
            <a:r>
              <a:rPr lang="en-US" sz="1400" dirty="0" smtClean="0">
                <a:solidFill>
                  <a:srgbClr val="FF0000"/>
                </a:solidFill>
              </a:rPr>
              <a:t> Fill</a:t>
            </a:r>
            <a:r>
              <a:rPr lang="en-US" sz="1400" dirty="0" smtClean="0">
                <a:solidFill>
                  <a:srgbClr val="0000FF"/>
                </a:solidFill>
              </a:rPr>
              <a:t>="Aqua"</a:t>
            </a:r>
            <a:r>
              <a:rPr lang="en-US" sz="1400" dirty="0" smtClean="0">
                <a:solidFill>
                  <a:srgbClr val="FF0000"/>
                </a:solidFill>
              </a:rPr>
              <a:t> Margin</a:t>
            </a:r>
            <a:r>
              <a:rPr lang="en-US" sz="1400" dirty="0" smtClean="0">
                <a:solidFill>
                  <a:srgbClr val="0000FF"/>
                </a:solidFill>
              </a:rPr>
              <a:t>="52,62,-52,-62"&gt;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Path.Data</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EllipseGeometry</a:t>
            </a:r>
            <a:r>
              <a:rPr lang="hu-HU" sz="1400" dirty="0" smtClean="0">
                <a:solidFill>
                  <a:srgbClr val="FF0000"/>
                </a:solidFill>
              </a:rPr>
              <a:t> </a:t>
            </a:r>
            <a:r>
              <a:rPr lang="hu-HU" sz="1400" dirty="0" err="1" smtClean="0">
                <a:solidFill>
                  <a:srgbClr val="FF0000"/>
                </a:solidFill>
              </a:rPr>
              <a:t>RadiusX</a:t>
            </a:r>
            <a:r>
              <a:rPr lang="hu-HU" sz="1400" dirty="0" smtClean="0">
                <a:solidFill>
                  <a:srgbClr val="0000FF"/>
                </a:solidFill>
              </a:rPr>
              <a:t>="40"</a:t>
            </a:r>
            <a:r>
              <a:rPr lang="hu-HU" sz="1400" dirty="0" smtClean="0">
                <a:solidFill>
                  <a:srgbClr val="FF0000"/>
                </a:solidFill>
              </a:rPr>
              <a:t> </a:t>
            </a:r>
            <a:r>
              <a:rPr lang="hu-HU" sz="1400" dirty="0" err="1" smtClean="0">
                <a:solidFill>
                  <a:srgbClr val="FF0000"/>
                </a:solidFill>
              </a:rPr>
              <a:t>RadiusY</a:t>
            </a:r>
            <a:r>
              <a:rPr lang="hu-HU" sz="1400" dirty="0" smtClean="0">
                <a:solidFill>
                  <a:srgbClr val="0000FF"/>
                </a:solidFill>
              </a:rPr>
              <a:t>="50"/&gt;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Path.Data</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Path</a:t>
            </a:r>
            <a:r>
              <a:rPr lang="hu-HU" sz="1400" dirty="0" smtClean="0">
                <a:solidFill>
                  <a:srgbClr val="0000FF"/>
                </a:solidFill>
              </a:rPr>
              <a:t>&gt;</a:t>
            </a:r>
            <a:endParaRPr lang="hu-HU" sz="1400" dirty="0" smtClean="0">
              <a:solidFill>
                <a:schemeClr val="tx1"/>
              </a:solidFill>
            </a:endParaRPr>
          </a:p>
        </p:txBody>
      </p:sp>
      <p:sp>
        <p:nvSpPr>
          <p:cNvPr id="5" name="Szövegdoboz 4"/>
          <p:cNvSpPr txBox="1"/>
          <p:nvPr/>
        </p:nvSpPr>
        <p:spPr>
          <a:xfrm>
            <a:off x="857224" y="3000372"/>
            <a:ext cx="4572032"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Path</a:t>
            </a:r>
            <a:r>
              <a:rPr lang="en-US" sz="1400" dirty="0" smtClean="0">
                <a:solidFill>
                  <a:srgbClr val="FF0000"/>
                </a:solidFill>
              </a:rPr>
              <a:t> Fill</a:t>
            </a:r>
            <a:r>
              <a:rPr lang="en-US" sz="1400" dirty="0" smtClean="0">
                <a:solidFill>
                  <a:srgbClr val="0000FF"/>
                </a:solidFill>
              </a:rPr>
              <a:t>="Aqua"</a:t>
            </a:r>
            <a:r>
              <a:rPr lang="en-US" sz="1400" dirty="0" smtClean="0">
                <a:solidFill>
                  <a:srgbClr val="FF0000"/>
                </a:solidFill>
              </a:rPr>
              <a:t> Margin</a:t>
            </a:r>
            <a:r>
              <a:rPr lang="en-US" sz="1400" dirty="0" smtClean="0">
                <a:solidFill>
                  <a:srgbClr val="0000FF"/>
                </a:solidFill>
              </a:rPr>
              <a:t>="100"&gt;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Path.Data</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GeometryGroup</a:t>
            </a:r>
            <a:r>
              <a:rPr lang="hu-HU" sz="1400" dirty="0" smtClean="0">
                <a:solidFill>
                  <a:srgbClr val="FF0000"/>
                </a:solidFill>
              </a:rPr>
              <a:t> </a:t>
            </a:r>
            <a:r>
              <a:rPr lang="hu-HU" sz="1400" dirty="0" err="1" smtClean="0">
                <a:solidFill>
                  <a:srgbClr val="FF0000"/>
                </a:solidFill>
              </a:rPr>
              <a:t>FillRule</a:t>
            </a:r>
            <a:r>
              <a:rPr lang="hu-HU" sz="1400" dirty="0" smtClean="0">
                <a:solidFill>
                  <a:srgbClr val="0000FF"/>
                </a:solidFill>
              </a:rPr>
              <a:t>="</a:t>
            </a:r>
            <a:r>
              <a:rPr lang="hu-HU" sz="1400" dirty="0" err="1" smtClean="0">
                <a:solidFill>
                  <a:srgbClr val="0000FF"/>
                </a:solidFill>
              </a:rPr>
              <a:t>Nonzero</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EllipseGeometry</a:t>
            </a:r>
            <a:r>
              <a:rPr lang="hu-HU" sz="1400" dirty="0" smtClean="0">
                <a:solidFill>
                  <a:srgbClr val="FF0000"/>
                </a:solidFill>
              </a:rPr>
              <a:t> </a:t>
            </a:r>
            <a:r>
              <a:rPr lang="hu-HU" sz="1400" dirty="0" err="1" smtClean="0">
                <a:solidFill>
                  <a:srgbClr val="FF0000"/>
                </a:solidFill>
              </a:rPr>
              <a:t>RadiusX</a:t>
            </a:r>
            <a:r>
              <a:rPr lang="hu-HU" sz="1400" dirty="0" smtClean="0">
                <a:solidFill>
                  <a:srgbClr val="0000FF"/>
                </a:solidFill>
              </a:rPr>
              <a:t>="40"</a:t>
            </a:r>
            <a:r>
              <a:rPr lang="hu-HU" sz="1400" dirty="0" smtClean="0">
                <a:solidFill>
                  <a:srgbClr val="FF0000"/>
                </a:solidFill>
              </a:rPr>
              <a:t> </a:t>
            </a:r>
            <a:r>
              <a:rPr lang="hu-HU" sz="1400" dirty="0" err="1" smtClean="0">
                <a:solidFill>
                  <a:srgbClr val="FF0000"/>
                </a:solidFill>
              </a:rPr>
              <a:t>RadiusY</a:t>
            </a:r>
            <a:r>
              <a:rPr lang="hu-HU" sz="1400" dirty="0" smtClean="0">
                <a:solidFill>
                  <a:srgbClr val="0000FF"/>
                </a:solidFill>
              </a:rPr>
              <a:t>="50"/&gt;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RectangleGeometry</a:t>
            </a:r>
            <a:r>
              <a:rPr lang="hu-HU" sz="1400" dirty="0" smtClean="0">
                <a:solidFill>
                  <a:srgbClr val="FF0000"/>
                </a:solidFill>
              </a:rPr>
              <a:t> </a:t>
            </a:r>
            <a:r>
              <a:rPr lang="hu-HU" sz="1400" dirty="0" err="1" smtClean="0">
                <a:solidFill>
                  <a:srgbClr val="FF0000"/>
                </a:solidFill>
              </a:rPr>
              <a:t>Rect</a:t>
            </a:r>
            <a:r>
              <a:rPr lang="hu-HU" sz="1400" dirty="0" smtClean="0">
                <a:solidFill>
                  <a:srgbClr val="0000FF"/>
                </a:solidFill>
              </a:rPr>
              <a:t>="0,</a:t>
            </a:r>
            <a:r>
              <a:rPr lang="hu-HU" sz="1400" dirty="0" err="1" smtClean="0">
                <a:solidFill>
                  <a:srgbClr val="0000FF"/>
                </a:solidFill>
              </a:rPr>
              <a:t>0</a:t>
            </a:r>
            <a:r>
              <a:rPr lang="hu-HU" sz="1400" dirty="0" smtClean="0">
                <a:solidFill>
                  <a:srgbClr val="0000FF"/>
                </a:solidFill>
              </a:rPr>
              <a:t>,10,100"/&gt;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GeometryGroup</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Path.Data</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Path</a:t>
            </a:r>
            <a:r>
              <a:rPr lang="hu-HU" sz="1400" dirty="0" smtClean="0">
                <a:solidFill>
                  <a:srgbClr val="0000FF"/>
                </a:solidFill>
              </a:rPr>
              <a:t>&gt;</a:t>
            </a:r>
            <a:endParaRPr lang="hu-HU" sz="1400" dirty="0" smtClean="0">
              <a:solidFill>
                <a:schemeClr val="tx1"/>
              </a:solidFill>
            </a:endParaRPr>
          </a:p>
        </p:txBody>
      </p:sp>
      <p:pic>
        <p:nvPicPr>
          <p:cNvPr id="6146" name="Picture 2"/>
          <p:cNvPicPr>
            <a:picLocks noChangeAspect="1" noChangeArrowheads="1"/>
          </p:cNvPicPr>
          <p:nvPr/>
        </p:nvPicPr>
        <p:blipFill>
          <a:blip r:embed="rId2" cstate="print"/>
          <a:srcRect/>
          <a:stretch>
            <a:fillRect/>
          </a:stretch>
        </p:blipFill>
        <p:spPr bwMode="auto">
          <a:xfrm>
            <a:off x="6215074" y="3143248"/>
            <a:ext cx="657225" cy="790575"/>
          </a:xfrm>
          <a:prstGeom prst="rect">
            <a:avLst/>
          </a:prstGeom>
          <a:ln>
            <a:noFill/>
          </a:ln>
          <a:effectLst>
            <a:softEdge rad="12700"/>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Transformation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785818"/>
          </a:xfrm>
        </p:spPr>
        <p:txBody>
          <a:bodyPr>
            <a:normAutofit fontScale="92500" lnSpcReduction="20000"/>
          </a:bodyPr>
          <a:lstStyle/>
          <a:p>
            <a:pPr>
              <a:buNone/>
            </a:pPr>
            <a:r>
              <a:rPr lang="hu-HU" sz="2800" dirty="0" smtClean="0">
                <a:solidFill>
                  <a:schemeClr val="bg1">
                    <a:lumMod val="95000"/>
                  </a:schemeClr>
                </a:solidFill>
              </a:rPr>
              <a:t>	Transzformációkat végezhetünk alakzatokon és akár </a:t>
            </a:r>
            <a:r>
              <a:rPr lang="hu-HU" sz="2800" dirty="0" err="1" smtClean="0">
                <a:solidFill>
                  <a:schemeClr val="bg1">
                    <a:lumMod val="95000"/>
                  </a:schemeClr>
                </a:solidFill>
              </a:rPr>
              <a:t>controljainkon</a:t>
            </a:r>
            <a:r>
              <a:rPr lang="hu-HU" sz="2800" dirty="0" smtClean="0">
                <a:solidFill>
                  <a:schemeClr val="bg1">
                    <a:lumMod val="95000"/>
                  </a:schemeClr>
                </a:solidFill>
              </a:rPr>
              <a:t> is. </a:t>
            </a:r>
          </a:p>
        </p:txBody>
      </p:sp>
      <p:sp>
        <p:nvSpPr>
          <p:cNvPr id="4" name="Szövegdoboz 3"/>
          <p:cNvSpPr txBox="1"/>
          <p:nvPr/>
        </p:nvSpPr>
        <p:spPr>
          <a:xfrm>
            <a:off x="-5000692" y="4214818"/>
            <a:ext cx="4572032"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Rectangle</a:t>
            </a:r>
            <a:r>
              <a:rPr lang="en-US" sz="1400" dirty="0" smtClean="0">
                <a:solidFill>
                  <a:srgbClr val="FF0000"/>
                </a:solidFill>
              </a:rPr>
              <a:t> Height</a:t>
            </a:r>
            <a:r>
              <a:rPr lang="en-US" sz="1400" dirty="0" smtClean="0">
                <a:solidFill>
                  <a:srgbClr val="0000FF"/>
                </a:solidFill>
              </a:rPr>
              <a:t>="20"</a:t>
            </a:r>
            <a:r>
              <a:rPr lang="en-US" sz="1400" dirty="0" smtClean="0">
                <a:solidFill>
                  <a:srgbClr val="FF0000"/>
                </a:solidFill>
              </a:rPr>
              <a:t> Width</a:t>
            </a:r>
            <a:r>
              <a:rPr lang="en-US" sz="1400" dirty="0" smtClean="0">
                <a:solidFill>
                  <a:srgbClr val="0000FF"/>
                </a:solidFill>
              </a:rPr>
              <a:t>="50"</a:t>
            </a:r>
            <a:r>
              <a:rPr lang="en-US" sz="1400" dirty="0" smtClean="0">
                <a:solidFill>
                  <a:srgbClr val="FF0000"/>
                </a:solidFill>
              </a:rPr>
              <a:t> Fill</a:t>
            </a:r>
            <a:r>
              <a:rPr lang="en-US" sz="1400" dirty="0" smtClean="0">
                <a:solidFill>
                  <a:srgbClr val="0000FF"/>
                </a:solidFill>
              </a:rPr>
              <a:t>="Black"&gt;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SkewTransform</a:t>
            </a:r>
            <a:r>
              <a:rPr lang="hu-HU" sz="1400" dirty="0" smtClean="0">
                <a:solidFill>
                  <a:srgbClr val="FF0000"/>
                </a:solidFill>
              </a:rPr>
              <a:t> </a:t>
            </a:r>
            <a:r>
              <a:rPr lang="hu-HU" sz="1400" dirty="0" err="1" smtClean="0">
                <a:solidFill>
                  <a:srgbClr val="FF0000"/>
                </a:solidFill>
              </a:rPr>
              <a:t>AngleX</a:t>
            </a:r>
            <a:r>
              <a:rPr lang="hu-HU" sz="1400" dirty="0" smtClean="0">
                <a:solidFill>
                  <a:srgbClr val="0000FF"/>
                </a:solidFill>
              </a:rPr>
              <a:t>="-30"&gt;&lt;/</a:t>
            </a:r>
            <a:r>
              <a:rPr lang="hu-HU" sz="1400" dirty="0" err="1" smtClean="0">
                <a:solidFill>
                  <a:srgbClr val="A31515"/>
                </a:solidFill>
              </a:rPr>
              <a:t>SkewTransform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Rectangle</a:t>
            </a:r>
            <a:r>
              <a:rPr lang="hu-HU" sz="1400" dirty="0" smtClean="0">
                <a:solidFill>
                  <a:srgbClr val="0000FF"/>
                </a:solidFill>
              </a:rPr>
              <a:t>&gt;</a:t>
            </a:r>
            <a:endParaRPr lang="hu-HU" sz="1400" dirty="0" smtClean="0">
              <a:solidFill>
                <a:schemeClr val="tx1"/>
              </a:solidFill>
            </a:endParaRPr>
          </a:p>
        </p:txBody>
      </p:sp>
      <p:sp>
        <p:nvSpPr>
          <p:cNvPr id="5" name="Szövegdoboz 4"/>
          <p:cNvSpPr txBox="1"/>
          <p:nvPr/>
        </p:nvSpPr>
        <p:spPr>
          <a:xfrm>
            <a:off x="-7000956" y="5688449"/>
            <a:ext cx="6643734"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Rectangle</a:t>
            </a:r>
            <a:r>
              <a:rPr lang="en-US" sz="1400" dirty="0" smtClean="0">
                <a:solidFill>
                  <a:srgbClr val="FF0000"/>
                </a:solidFill>
              </a:rPr>
              <a:t> Height</a:t>
            </a:r>
            <a:r>
              <a:rPr lang="en-US" sz="1400" dirty="0" smtClean="0">
                <a:solidFill>
                  <a:srgbClr val="0000FF"/>
                </a:solidFill>
              </a:rPr>
              <a:t>="20"</a:t>
            </a:r>
            <a:r>
              <a:rPr lang="en-US" sz="1400" dirty="0" smtClean="0">
                <a:solidFill>
                  <a:srgbClr val="FF0000"/>
                </a:solidFill>
              </a:rPr>
              <a:t> Width</a:t>
            </a:r>
            <a:r>
              <a:rPr lang="en-US" sz="1400" dirty="0" smtClean="0">
                <a:solidFill>
                  <a:srgbClr val="0000FF"/>
                </a:solidFill>
              </a:rPr>
              <a:t>="50"</a:t>
            </a:r>
            <a:r>
              <a:rPr lang="en-US" sz="1400" dirty="0" smtClean="0">
                <a:solidFill>
                  <a:srgbClr val="FF0000"/>
                </a:solidFill>
              </a:rPr>
              <a:t> Fill</a:t>
            </a:r>
            <a:r>
              <a:rPr lang="en-US" sz="1400" dirty="0" smtClean="0">
                <a:solidFill>
                  <a:srgbClr val="0000FF"/>
                </a:solidFill>
              </a:rPr>
              <a:t>="Black"</a:t>
            </a:r>
            <a:r>
              <a:rPr lang="en-US" sz="1400" dirty="0" smtClean="0">
                <a:solidFill>
                  <a:srgbClr val="FF0000"/>
                </a:solidFill>
              </a:rPr>
              <a:t> </a:t>
            </a:r>
            <a:r>
              <a:rPr lang="en-US" sz="1400" dirty="0" err="1" smtClean="0">
                <a:solidFill>
                  <a:srgbClr val="FF0000"/>
                </a:solidFill>
              </a:rPr>
              <a:t>RenderTransformOrigin</a:t>
            </a:r>
            <a:r>
              <a:rPr lang="en-US" sz="1400" dirty="0" smtClean="0">
                <a:solidFill>
                  <a:srgbClr val="0000FF"/>
                </a:solidFill>
              </a:rPr>
              <a:t>=".5,.5"&gt;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SkewTransform</a:t>
            </a:r>
            <a:r>
              <a:rPr lang="hu-HU" sz="1400" dirty="0" smtClean="0">
                <a:solidFill>
                  <a:srgbClr val="FF0000"/>
                </a:solidFill>
              </a:rPr>
              <a:t> </a:t>
            </a:r>
            <a:r>
              <a:rPr lang="hu-HU" sz="1400" dirty="0" err="1" smtClean="0">
                <a:solidFill>
                  <a:srgbClr val="FF0000"/>
                </a:solidFill>
              </a:rPr>
              <a:t>AngleX</a:t>
            </a:r>
            <a:r>
              <a:rPr lang="hu-HU" sz="1400" dirty="0" smtClean="0">
                <a:solidFill>
                  <a:srgbClr val="0000FF"/>
                </a:solidFill>
              </a:rPr>
              <a:t>="-30"&gt;&lt;/</a:t>
            </a:r>
            <a:r>
              <a:rPr lang="hu-HU" sz="1400" dirty="0" err="1" smtClean="0">
                <a:solidFill>
                  <a:srgbClr val="A31515"/>
                </a:solidFill>
              </a:rPr>
              <a:t>SkewTransform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Rectangle</a:t>
            </a:r>
            <a:r>
              <a:rPr lang="hu-HU" sz="1400" dirty="0" smtClean="0">
                <a:solidFill>
                  <a:srgbClr val="0000FF"/>
                </a:solidFill>
              </a:rPr>
              <a:t>&gt;</a:t>
            </a:r>
            <a:endParaRPr lang="hu-HU" sz="1400" dirty="0" smtClean="0">
              <a:solidFill>
                <a:schemeClr val="tx1"/>
              </a:solidFill>
            </a:endParaRPr>
          </a:p>
        </p:txBody>
      </p:sp>
      <p:sp>
        <p:nvSpPr>
          <p:cNvPr id="6" name="Szövegdoboz 5"/>
          <p:cNvSpPr txBox="1"/>
          <p:nvPr/>
        </p:nvSpPr>
        <p:spPr>
          <a:xfrm>
            <a:off x="785786" y="3214686"/>
            <a:ext cx="4572032"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Rectangle</a:t>
            </a:r>
            <a:r>
              <a:rPr lang="en-US" sz="1400" dirty="0" smtClean="0">
                <a:solidFill>
                  <a:srgbClr val="FF0000"/>
                </a:solidFill>
              </a:rPr>
              <a:t> Height</a:t>
            </a:r>
            <a:r>
              <a:rPr lang="en-US" sz="1400" dirty="0" smtClean="0">
                <a:solidFill>
                  <a:srgbClr val="0000FF"/>
                </a:solidFill>
              </a:rPr>
              <a:t>="20"</a:t>
            </a:r>
            <a:r>
              <a:rPr lang="en-US" sz="1400" dirty="0" smtClean="0">
                <a:solidFill>
                  <a:srgbClr val="FF0000"/>
                </a:solidFill>
              </a:rPr>
              <a:t> Width</a:t>
            </a:r>
            <a:r>
              <a:rPr lang="en-US" sz="1400" dirty="0" smtClean="0">
                <a:solidFill>
                  <a:srgbClr val="0000FF"/>
                </a:solidFill>
              </a:rPr>
              <a:t>="50"</a:t>
            </a:r>
            <a:r>
              <a:rPr lang="en-US" sz="1400" dirty="0" smtClean="0">
                <a:solidFill>
                  <a:srgbClr val="FF0000"/>
                </a:solidFill>
              </a:rPr>
              <a:t> Fill</a:t>
            </a:r>
            <a:r>
              <a:rPr lang="en-US" sz="1400" dirty="0" smtClean="0">
                <a:solidFill>
                  <a:srgbClr val="0000FF"/>
                </a:solidFill>
              </a:rPr>
              <a:t>="Black"&gt;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SkewTransform</a:t>
            </a:r>
            <a:r>
              <a:rPr lang="hu-HU" sz="1400" dirty="0" smtClean="0">
                <a:solidFill>
                  <a:srgbClr val="FF0000"/>
                </a:solidFill>
              </a:rPr>
              <a:t> </a:t>
            </a:r>
            <a:r>
              <a:rPr lang="hu-HU" sz="1400" dirty="0" err="1" smtClean="0">
                <a:solidFill>
                  <a:srgbClr val="FF0000"/>
                </a:solidFill>
              </a:rPr>
              <a:t>AngleX</a:t>
            </a:r>
            <a:r>
              <a:rPr lang="hu-HU" sz="1400" dirty="0" smtClean="0">
                <a:solidFill>
                  <a:srgbClr val="0000FF"/>
                </a:solidFill>
              </a:rPr>
              <a:t>="-30"&gt;&lt;/</a:t>
            </a:r>
            <a:r>
              <a:rPr lang="hu-HU" sz="1400" dirty="0" err="1" smtClean="0">
                <a:solidFill>
                  <a:srgbClr val="A31515"/>
                </a:solidFill>
              </a:rPr>
              <a:t>SkewTransform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Rectangle.RenderTransform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Rectangle</a:t>
            </a:r>
            <a:r>
              <a:rPr lang="hu-HU" sz="1400" dirty="0" smtClean="0">
                <a:solidFill>
                  <a:srgbClr val="0000FF"/>
                </a:solidFill>
              </a:rPr>
              <a:t>&gt;</a:t>
            </a:r>
            <a:endParaRPr lang="hu-HU" sz="1400" dirty="0" smtClean="0">
              <a:solidFill>
                <a:schemeClr val="tx1"/>
              </a:solidFill>
            </a:endParaRPr>
          </a:p>
        </p:txBody>
      </p:sp>
      <p:sp>
        <p:nvSpPr>
          <p:cNvPr id="7" name="Szövegdoboz 6"/>
          <p:cNvSpPr txBox="1"/>
          <p:nvPr/>
        </p:nvSpPr>
        <p:spPr>
          <a:xfrm>
            <a:off x="714348" y="5000636"/>
            <a:ext cx="4572032"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Height</a:t>
            </a:r>
            <a:r>
              <a:rPr lang="en-US" sz="1400" dirty="0" smtClean="0">
                <a:solidFill>
                  <a:srgbClr val="0000FF"/>
                </a:solidFill>
              </a:rPr>
              <a:t>="20"</a:t>
            </a:r>
            <a:r>
              <a:rPr lang="en-US" sz="1400" dirty="0" smtClean="0">
                <a:solidFill>
                  <a:srgbClr val="FF0000"/>
                </a:solidFill>
              </a:rPr>
              <a:t> Width</a:t>
            </a:r>
            <a:r>
              <a:rPr lang="en-US" sz="1400" dirty="0" smtClean="0">
                <a:solidFill>
                  <a:srgbClr val="0000FF"/>
                </a:solidFill>
              </a:rPr>
              <a:t>="50"&gt;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Button.RenderTransform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SkewTransform</a:t>
            </a:r>
            <a:r>
              <a:rPr lang="hu-HU" sz="1400" dirty="0" smtClean="0">
                <a:solidFill>
                  <a:srgbClr val="FF0000"/>
                </a:solidFill>
              </a:rPr>
              <a:t> </a:t>
            </a:r>
            <a:r>
              <a:rPr lang="hu-HU" sz="1400" dirty="0" err="1" smtClean="0">
                <a:solidFill>
                  <a:srgbClr val="FF0000"/>
                </a:solidFill>
              </a:rPr>
              <a:t>AngleX</a:t>
            </a:r>
            <a:r>
              <a:rPr lang="hu-HU" sz="1400" dirty="0" smtClean="0">
                <a:solidFill>
                  <a:srgbClr val="0000FF"/>
                </a:solidFill>
              </a:rPr>
              <a:t>="-30"&gt;&lt;/</a:t>
            </a:r>
            <a:r>
              <a:rPr lang="hu-HU" sz="1400" dirty="0" err="1" smtClean="0">
                <a:solidFill>
                  <a:srgbClr val="A31515"/>
                </a:solidFill>
              </a:rPr>
              <a:t>SkewTransform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Button.RenderTransform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pic>
        <p:nvPicPr>
          <p:cNvPr id="7170" name="Picture 2"/>
          <p:cNvPicPr>
            <a:picLocks noChangeAspect="1" noChangeArrowheads="1"/>
          </p:cNvPicPr>
          <p:nvPr/>
        </p:nvPicPr>
        <p:blipFill>
          <a:blip r:embed="rId3" cstate="print"/>
          <a:srcRect/>
          <a:stretch>
            <a:fillRect/>
          </a:stretch>
        </p:blipFill>
        <p:spPr bwMode="auto">
          <a:xfrm>
            <a:off x="6500826" y="5143512"/>
            <a:ext cx="1428728" cy="789202"/>
          </a:xfrm>
          <a:prstGeom prst="rect">
            <a:avLst/>
          </a:prstGeom>
          <a:noFill/>
          <a:ln w="9525">
            <a:noFill/>
            <a:miter lim="800000"/>
            <a:headEnd/>
            <a:tailEnd/>
          </a:ln>
        </p:spPr>
      </p:pic>
      <p:graphicFrame>
        <p:nvGraphicFramePr>
          <p:cNvPr id="9" name="Táblázat 8"/>
          <p:cNvGraphicFramePr>
            <a:graphicFrameLocks noGrp="1"/>
          </p:cNvGraphicFramePr>
          <p:nvPr/>
        </p:nvGraphicFramePr>
        <p:xfrm>
          <a:off x="1357290" y="1500174"/>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hu-HU" b="0" dirty="0" err="1" smtClean="0">
                          <a:solidFill>
                            <a:schemeClr val="bg1"/>
                          </a:solidFill>
                        </a:rPr>
                        <a:t>MatrixTransform</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RotateTransform</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b="0" dirty="0" err="1" smtClean="0">
                          <a:solidFill>
                            <a:schemeClr val="bg1"/>
                          </a:solidFill>
                        </a:rPr>
                        <a:t>ScaleTransform</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SkewTransform</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b="0" dirty="0" err="1" smtClean="0">
                          <a:solidFill>
                            <a:schemeClr val="bg1"/>
                          </a:solidFill>
                        </a:rPr>
                        <a:t>TranslateTransform</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r>
                        <a:rPr lang="hu-HU" b="0" dirty="0" err="1" smtClean="0">
                          <a:solidFill>
                            <a:schemeClr val="bg1"/>
                          </a:solidFill>
                        </a:rPr>
                        <a:t>TransformGroup</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pic>
        <p:nvPicPr>
          <p:cNvPr id="1026" name="Picture 2"/>
          <p:cNvPicPr>
            <a:picLocks noChangeAspect="1" noChangeArrowheads="1"/>
          </p:cNvPicPr>
          <p:nvPr/>
        </p:nvPicPr>
        <p:blipFill>
          <a:blip r:embed="rId4" cstate="print"/>
          <a:srcRect/>
          <a:stretch>
            <a:fillRect/>
          </a:stretch>
        </p:blipFill>
        <p:spPr bwMode="auto">
          <a:xfrm>
            <a:off x="6429388" y="3500438"/>
            <a:ext cx="1419225" cy="6953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Transformation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Hasonló mint a </a:t>
            </a:r>
            <a:r>
              <a:rPr lang="hu-HU" sz="2800" dirty="0" err="1" smtClean="0">
                <a:solidFill>
                  <a:schemeClr val="bg1">
                    <a:lumMod val="95000"/>
                  </a:schemeClr>
                </a:solidFill>
              </a:rPr>
              <a:t>LinearGradientBrush</a:t>
            </a:r>
            <a:r>
              <a:rPr lang="hu-HU" sz="2800" dirty="0" smtClean="0">
                <a:solidFill>
                  <a:schemeClr val="bg1">
                    <a:lumMod val="95000"/>
                  </a:schemeClr>
                </a:solidFill>
              </a:rP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Clipping</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Hasonló mint a </a:t>
            </a:r>
            <a:r>
              <a:rPr lang="hu-HU" sz="2800" dirty="0" err="1" smtClean="0">
                <a:solidFill>
                  <a:schemeClr val="bg1">
                    <a:lumMod val="95000"/>
                  </a:schemeClr>
                </a:solidFill>
              </a:rPr>
              <a:t>LinearGradientBrush</a:t>
            </a:r>
            <a:r>
              <a:rPr lang="hu-HU" sz="2800" dirty="0" smtClean="0">
                <a:solidFill>
                  <a:schemeClr val="bg1">
                    <a:lumMod val="95000"/>
                  </a:schemeClr>
                </a:solidFill>
              </a:rPr>
              <a:t> </a:t>
            </a:r>
          </a:p>
        </p:txBody>
      </p:sp>
      <p:sp>
        <p:nvSpPr>
          <p:cNvPr id="4" name="Szövegdoboz 3"/>
          <p:cNvSpPr txBox="1"/>
          <p:nvPr/>
        </p:nvSpPr>
        <p:spPr>
          <a:xfrm>
            <a:off x="857224" y="1714488"/>
            <a:ext cx="5572164"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Height</a:t>
            </a:r>
            <a:r>
              <a:rPr lang="en-US" sz="1400" dirty="0" smtClean="0">
                <a:solidFill>
                  <a:srgbClr val="0000FF"/>
                </a:solidFill>
              </a:rPr>
              <a:t>="100"</a:t>
            </a:r>
            <a:r>
              <a:rPr lang="en-US" sz="1400" dirty="0" smtClean="0">
                <a:solidFill>
                  <a:srgbClr val="FF0000"/>
                </a:solidFill>
              </a:rPr>
              <a:t> Width</a:t>
            </a:r>
            <a:r>
              <a:rPr lang="en-US" sz="1400" dirty="0" smtClean="0">
                <a:solidFill>
                  <a:srgbClr val="0000FF"/>
                </a:solidFill>
              </a:rPr>
              <a:t>="100"</a:t>
            </a:r>
            <a:r>
              <a:rPr lang="en-US" sz="1400" dirty="0" smtClean="0">
                <a:solidFill>
                  <a:srgbClr val="FF0000"/>
                </a:solidFill>
              </a:rPr>
              <a:t> Name</a:t>
            </a:r>
            <a:r>
              <a:rPr lang="en-US" sz="1400" dirty="0" smtClean="0">
                <a:solidFill>
                  <a:srgbClr val="0000FF"/>
                </a:solidFill>
              </a:rPr>
              <a:t>="button1"</a:t>
            </a:r>
            <a:r>
              <a:rPr lang="en-US" sz="1400" dirty="0" smtClean="0">
                <a:solidFill>
                  <a:srgbClr val="FF0000"/>
                </a:solidFill>
              </a:rPr>
              <a:t> Content</a:t>
            </a:r>
            <a:r>
              <a:rPr lang="en-US" sz="1400" dirty="0" smtClean="0">
                <a:solidFill>
                  <a:srgbClr val="0000FF"/>
                </a:solidFill>
              </a:rPr>
              <a:t>="Test"&gt;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Button.Clip</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EllipseGeometry</a:t>
            </a:r>
            <a:r>
              <a:rPr lang="hu-HU" sz="1400" dirty="0" smtClean="0">
                <a:solidFill>
                  <a:srgbClr val="FF0000"/>
                </a:solidFill>
              </a:rPr>
              <a:t> Center</a:t>
            </a:r>
            <a:r>
              <a:rPr lang="hu-HU" sz="1400" dirty="0" smtClean="0">
                <a:solidFill>
                  <a:srgbClr val="0000FF"/>
                </a:solidFill>
              </a:rPr>
              <a:t>="50,</a:t>
            </a:r>
            <a:r>
              <a:rPr lang="hu-HU" sz="1400" dirty="0" err="1" smtClean="0">
                <a:solidFill>
                  <a:srgbClr val="0000FF"/>
                </a:solidFill>
              </a:rPr>
              <a:t>50</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RadiusX</a:t>
            </a:r>
            <a:r>
              <a:rPr lang="hu-HU" sz="1400" dirty="0" smtClean="0">
                <a:solidFill>
                  <a:srgbClr val="0000FF"/>
                </a:solidFill>
              </a:rPr>
              <a:t>="</a:t>
            </a:r>
            <a:r>
              <a:rPr lang="hu-HU" sz="1400" dirty="0" err="1" smtClean="0">
                <a:solidFill>
                  <a:srgbClr val="0000FF"/>
                </a:solidFill>
              </a:rPr>
              <a:t>50</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RadiusY</a:t>
            </a:r>
            <a:r>
              <a:rPr lang="hu-HU" sz="1400" dirty="0" smtClean="0">
                <a:solidFill>
                  <a:srgbClr val="0000FF"/>
                </a:solidFill>
              </a:rPr>
              <a:t>="</a:t>
            </a:r>
            <a:r>
              <a:rPr lang="hu-HU" sz="1400" dirty="0" err="1" smtClean="0">
                <a:solidFill>
                  <a:srgbClr val="0000FF"/>
                </a:solidFill>
              </a:rPr>
              <a:t>50</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Button.Clip</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pic>
        <p:nvPicPr>
          <p:cNvPr id="8194" name="Picture 2"/>
          <p:cNvPicPr>
            <a:picLocks noChangeAspect="1" noChangeArrowheads="1"/>
          </p:cNvPicPr>
          <p:nvPr/>
        </p:nvPicPr>
        <p:blipFill>
          <a:blip r:embed="rId2" cstate="print"/>
          <a:srcRect/>
          <a:stretch>
            <a:fillRect/>
          </a:stretch>
        </p:blipFill>
        <p:spPr bwMode="auto">
          <a:xfrm>
            <a:off x="7429520" y="1571612"/>
            <a:ext cx="1266825" cy="1276350"/>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Creating</a:t>
            </a:r>
            <a:r>
              <a:rPr lang="hu-HU" sz="3200" dirty="0" smtClean="0">
                <a:solidFill>
                  <a:schemeClr val="bg1"/>
                </a:solidFill>
              </a:rPr>
              <a:t> and Display </a:t>
            </a:r>
            <a:r>
              <a:rPr lang="hu-HU" sz="3200" dirty="0" err="1" smtClean="0">
                <a:solidFill>
                  <a:schemeClr val="bg1"/>
                </a:solidFill>
              </a:rPr>
              <a:t>Graphics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Adding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Multimedia</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Content</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Managing</a:t>
            </a:r>
            <a:r>
              <a:rPr lang="hu-HU" sz="3200" dirty="0" smtClean="0">
                <a:solidFill>
                  <a:schemeClr val="bg1"/>
                </a:solidFill>
              </a:rPr>
              <a:t> </a:t>
            </a:r>
            <a:r>
              <a:rPr lang="hu-HU" sz="3200" dirty="0" err="1" smtClean="0">
                <a:solidFill>
                  <a:schemeClr val="bg1"/>
                </a:solidFill>
              </a:rPr>
              <a:t>Binary</a:t>
            </a:r>
            <a:r>
              <a:rPr lang="hu-HU" sz="3200" dirty="0" smtClean="0">
                <a:solidFill>
                  <a:schemeClr val="bg1"/>
                </a:solidFill>
              </a:rPr>
              <a:t> </a:t>
            </a:r>
            <a:r>
              <a:rPr lang="hu-HU" sz="3200" dirty="0" err="1" smtClean="0">
                <a:solidFill>
                  <a:schemeClr val="bg1"/>
                </a:solidFill>
              </a:rPr>
              <a:t>Resources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Managing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Images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178592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WPF és a multimédia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lstStyle/>
          <a:p>
            <a:pPr>
              <a:buNone/>
            </a:pPr>
            <a:r>
              <a:rPr lang="hu-HU" dirty="0" smtClean="0">
                <a:solidFill>
                  <a:schemeClr val="bg1">
                    <a:lumMod val="95000"/>
                  </a:schemeClr>
                </a:solidFill>
              </a:rPr>
              <a:t>	A WPF lehetővé teszi, hogy multimédia tartalmakat integráljunk az alkalmazásunkban. Legyen szó </a:t>
            </a:r>
            <a:r>
              <a:rPr lang="hu-HU" dirty="0" err="1" smtClean="0">
                <a:solidFill>
                  <a:schemeClr val="bg1">
                    <a:lumMod val="95000"/>
                  </a:schemeClr>
                </a:solidFill>
              </a:rPr>
              <a:t>audió</a:t>
            </a:r>
            <a:r>
              <a:rPr lang="hu-HU" dirty="0" smtClean="0">
                <a:solidFill>
                  <a:schemeClr val="bg1">
                    <a:lumMod val="95000"/>
                  </a:schemeClr>
                </a:solidFill>
              </a:rPr>
              <a:t> vagy épp videó tartalomról.</a:t>
            </a:r>
          </a:p>
          <a:p>
            <a:pPr>
              <a:buNone/>
            </a:pPr>
            <a:r>
              <a:rPr lang="hu-HU" dirty="0" smtClean="0">
                <a:solidFill>
                  <a:schemeClr val="bg1">
                    <a:lumMod val="95000"/>
                  </a:schemeClr>
                </a:solidFill>
              </a:rPr>
              <a:t>	</a:t>
            </a:r>
          </a:p>
          <a:p>
            <a:pPr>
              <a:buNone/>
            </a:pPr>
            <a:r>
              <a:rPr lang="hu-HU" dirty="0" smtClean="0">
                <a:solidFill>
                  <a:schemeClr val="bg1">
                    <a:lumMod val="95000"/>
                  </a:schemeClr>
                </a:solidFill>
              </a:rPr>
              <a:t>	Támogató osztályok:</a:t>
            </a:r>
          </a:p>
          <a:p>
            <a:pPr lvl="2"/>
            <a:r>
              <a:rPr lang="hu-HU" sz="2800" i="1" dirty="0" err="1" smtClean="0">
                <a:solidFill>
                  <a:schemeClr val="bg1">
                    <a:lumMod val="95000"/>
                  </a:schemeClr>
                </a:solidFill>
              </a:rPr>
              <a:t>SoundPlayer</a:t>
            </a:r>
            <a:endParaRPr lang="hu-HU" sz="2800" i="1" dirty="0" smtClean="0">
              <a:solidFill>
                <a:schemeClr val="bg1">
                  <a:lumMod val="95000"/>
                </a:schemeClr>
              </a:solidFill>
            </a:endParaRPr>
          </a:p>
          <a:p>
            <a:pPr lvl="2"/>
            <a:r>
              <a:rPr lang="hu-HU" sz="2800" i="1" dirty="0" err="1" smtClean="0">
                <a:solidFill>
                  <a:schemeClr val="bg1">
                    <a:lumMod val="95000"/>
                  </a:schemeClr>
                </a:solidFill>
              </a:rPr>
              <a:t>MediaPlayer</a:t>
            </a:r>
            <a:endParaRPr lang="hu-HU" sz="2800" i="1" dirty="0" smtClean="0">
              <a:solidFill>
                <a:schemeClr val="bg1">
                  <a:lumMod val="95000"/>
                </a:schemeClr>
              </a:solidFill>
            </a:endParaRPr>
          </a:p>
          <a:p>
            <a:pPr lvl="2"/>
            <a:r>
              <a:rPr lang="hu-HU" sz="2800" i="1" dirty="0" err="1" smtClean="0">
                <a:solidFill>
                  <a:schemeClr val="bg1">
                    <a:lumMod val="95000"/>
                  </a:schemeClr>
                </a:solidFill>
              </a:rPr>
              <a:t>MediaElement</a:t>
            </a:r>
            <a:endParaRPr lang="hu-HU" sz="2800" i="1" dirty="0" smtClean="0">
              <a:solidFill>
                <a:schemeClr val="bg1">
                  <a:lumMod val="95000"/>
                </a:schemeClr>
              </a:solidFill>
            </a:endParaRPr>
          </a:p>
          <a:p>
            <a:pPr lvl="2">
              <a:buNone/>
            </a:pPr>
            <a:endParaRPr lang="hu-HU" sz="2800" dirty="0" smtClean="0">
              <a:solidFill>
                <a:schemeClr val="bg1">
                  <a:lumMod val="95000"/>
                </a:schemeClr>
              </a:solidFill>
            </a:endParaRPr>
          </a:p>
          <a:p>
            <a:pPr lvl="1">
              <a:buNone/>
            </a:pPr>
            <a:endParaRPr lang="hu-HU" sz="3200" dirty="0" smtClean="0">
              <a:solidFill>
                <a:schemeClr val="bg1">
                  <a:lumMod val="95000"/>
                </a:schemeClr>
              </a:solidFill>
            </a:endParaRPr>
          </a:p>
          <a:p>
            <a:pPr>
              <a:buNone/>
            </a:pPr>
            <a:endParaRPr lang="hu-HU"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SoundPlayer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4143403"/>
          </a:xfrm>
        </p:spPr>
        <p:txBody>
          <a:bodyPr>
            <a:normAutofit/>
          </a:bodyPr>
          <a:lstStyle/>
          <a:p>
            <a:pPr>
              <a:buNone/>
            </a:pPr>
            <a:r>
              <a:rPr lang="hu-HU" dirty="0" smtClean="0">
                <a:solidFill>
                  <a:schemeClr val="bg1">
                    <a:lumMod val="95000"/>
                  </a:schemeClr>
                </a:solidFill>
              </a:rPr>
              <a:t>	A </a:t>
            </a:r>
            <a:r>
              <a:rPr lang="hu-HU" dirty="0" err="1" smtClean="0">
                <a:solidFill>
                  <a:schemeClr val="bg1">
                    <a:lumMod val="95000"/>
                  </a:schemeClr>
                </a:solidFill>
              </a:rPr>
              <a:t>SoundPlayer</a:t>
            </a:r>
            <a:r>
              <a:rPr lang="hu-HU" dirty="0" smtClean="0">
                <a:solidFill>
                  <a:schemeClr val="bg1">
                    <a:lumMod val="95000"/>
                  </a:schemeClr>
                </a:solidFill>
              </a:rPr>
              <a:t> osztály már a .NET 2.0 megjelent. Nagyon egyszerű használni, de CSAK tömörítetlen WAV formátumot támogat.</a:t>
            </a:r>
          </a:p>
          <a:p>
            <a:pPr>
              <a:buNone/>
            </a:pPr>
            <a:r>
              <a:rPr lang="hu-HU" dirty="0" smtClean="0">
                <a:solidFill>
                  <a:schemeClr val="bg1">
                    <a:lumMod val="95000"/>
                  </a:schemeClr>
                </a:solidFill>
              </a:rPr>
              <a:t>	Nincs se hangerő, se </a:t>
            </a:r>
            <a:r>
              <a:rPr lang="hu-HU" dirty="0" err="1" smtClean="0">
                <a:solidFill>
                  <a:schemeClr val="bg1">
                    <a:lumMod val="95000"/>
                  </a:schemeClr>
                </a:solidFill>
              </a:rPr>
              <a:t>balance</a:t>
            </a:r>
            <a:r>
              <a:rPr lang="hu-HU" dirty="0" smtClean="0">
                <a:solidFill>
                  <a:schemeClr val="bg1">
                    <a:lumMod val="95000"/>
                  </a:schemeClr>
                </a:solidFill>
              </a:rPr>
              <a:t>, </a:t>
            </a:r>
            <a:r>
              <a:rPr lang="hu-HU" dirty="0" err="1" smtClean="0">
                <a:solidFill>
                  <a:schemeClr val="bg1">
                    <a:lumMod val="95000"/>
                  </a:schemeClr>
                </a:solidFill>
              </a:rPr>
              <a:t>se</a:t>
            </a:r>
            <a:r>
              <a:rPr lang="hu-HU" dirty="0" smtClean="0">
                <a:solidFill>
                  <a:schemeClr val="bg1">
                    <a:lumMod val="95000"/>
                  </a:schemeClr>
                </a:solidFill>
              </a:rPr>
              <a:t> más lejátszással kapcsolatos támogatás.</a:t>
            </a:r>
          </a:p>
          <a:p>
            <a:pPr>
              <a:buNone/>
            </a:pPr>
            <a:r>
              <a:rPr lang="hu-HU" dirty="0" smtClean="0">
                <a:solidFill>
                  <a:schemeClr val="bg1">
                    <a:lumMod val="95000"/>
                  </a:schemeClr>
                </a:solidFill>
              </a:rPr>
              <a:t>	De egyszerűen tudunk </a:t>
            </a:r>
            <a:r>
              <a:rPr lang="hu-HU" dirty="0" err="1" smtClean="0">
                <a:solidFill>
                  <a:schemeClr val="bg1">
                    <a:lumMod val="95000"/>
                  </a:schemeClr>
                </a:solidFill>
              </a:rPr>
              <a:t>wav</a:t>
            </a:r>
            <a:r>
              <a:rPr lang="hu-HU" dirty="0" smtClean="0">
                <a:solidFill>
                  <a:schemeClr val="bg1">
                    <a:lumMod val="95000"/>
                  </a:schemeClr>
                </a:solidFill>
              </a:rPr>
              <a:t> fájlokat megszólaltatni.</a:t>
            </a:r>
          </a:p>
          <a:p>
            <a:pPr>
              <a:buNone/>
            </a:pPr>
            <a:endParaRPr lang="hu-HU"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Creating</a:t>
            </a:r>
            <a:r>
              <a:rPr lang="hu-HU" sz="3200" dirty="0" smtClean="0">
                <a:solidFill>
                  <a:schemeClr val="bg1"/>
                </a:solidFill>
              </a:rPr>
              <a:t> and Display </a:t>
            </a:r>
            <a:r>
              <a:rPr lang="hu-HU" sz="3200" dirty="0" err="1" smtClean="0">
                <a:solidFill>
                  <a:schemeClr val="bg1"/>
                </a:solidFill>
              </a:rPr>
              <a:t>Graphics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Adding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Multimedia</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Content</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Managing</a:t>
            </a:r>
            <a:r>
              <a:rPr lang="hu-HU" sz="3200" dirty="0" smtClean="0">
                <a:solidFill>
                  <a:schemeClr val="bg1"/>
                </a:solidFill>
              </a:rPr>
              <a:t> </a:t>
            </a:r>
            <a:r>
              <a:rPr lang="hu-HU" sz="3200" dirty="0" err="1" smtClean="0">
                <a:solidFill>
                  <a:schemeClr val="bg1"/>
                </a:solidFill>
              </a:rPr>
              <a:t>Binary</a:t>
            </a:r>
            <a:r>
              <a:rPr lang="hu-HU" sz="3200" dirty="0" smtClean="0">
                <a:solidFill>
                  <a:schemeClr val="bg1"/>
                </a:solidFill>
              </a:rPr>
              <a:t> </a:t>
            </a:r>
            <a:r>
              <a:rPr lang="hu-HU" sz="3200" dirty="0" err="1" smtClean="0">
                <a:solidFill>
                  <a:schemeClr val="bg1"/>
                </a:solidFill>
              </a:rPr>
              <a:t>Resources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Managing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Images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92867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SoundPlayer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osztály</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graphicFrame>
        <p:nvGraphicFramePr>
          <p:cNvPr id="5" name="Táblázat 4"/>
          <p:cNvGraphicFramePr>
            <a:graphicFrameLocks noGrp="1"/>
          </p:cNvGraphicFramePr>
          <p:nvPr/>
        </p:nvGraphicFramePr>
        <p:xfrm>
          <a:off x="1000100" y="1531314"/>
          <a:ext cx="7715304" cy="185420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2571768"/>
                <a:gridCol w="2571768"/>
              </a:tblGrid>
              <a:tr h="370840">
                <a:tc gridSpan="3">
                  <a:txBody>
                    <a:bodyPr/>
                    <a:lstStyle/>
                    <a:p>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c hMerge="1">
                  <a:txBody>
                    <a:bodyPr/>
                    <a:lstStyle/>
                    <a:p>
                      <a:endParaRPr lang="hu-HU" dirty="0"/>
                    </a:p>
                  </a:txBody>
                  <a:tcPr>
                    <a:noFill/>
                  </a:tcPr>
                </a:tc>
              </a:tr>
              <a:tr h="370840">
                <a:tc>
                  <a:txBody>
                    <a:bodyPr/>
                    <a:lstStyle/>
                    <a:p>
                      <a:r>
                        <a:rPr lang="hu-HU" dirty="0" err="1" smtClean="0">
                          <a:solidFill>
                            <a:schemeClr val="bg1"/>
                          </a:solidFill>
                        </a:rPr>
                        <a:t>IsLoadCompleted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Load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LoadAsync</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LoadCompleted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LoadTimeout</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smtClean="0">
                          <a:solidFill>
                            <a:schemeClr val="bg1"/>
                          </a:solidFill>
                        </a:rPr>
                        <a:t>Play</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PlayLooping</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PlaySync</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SoundLocation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SoundLocationChanged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smtClean="0">
                          <a:solidFill>
                            <a:schemeClr val="bg1"/>
                          </a:solidFill>
                        </a:rPr>
                        <a:t>Stop</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Stream</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6" name="Aktuális sáv"/>
          <p:cNvSpPr/>
          <p:nvPr/>
        </p:nvSpPr>
        <p:spPr>
          <a:xfrm>
            <a:off x="642910" y="1571612"/>
            <a:ext cx="7786742" cy="2143140"/>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SoundPlayer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használatban (C#)</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00660"/>
          </a:xfrm>
        </p:spPr>
        <p:txBody>
          <a:bodyPr>
            <a:normAutofit lnSpcReduction="10000"/>
          </a:bodyPr>
          <a:lstStyle/>
          <a:p>
            <a:pPr marL="514350" indent="-514350">
              <a:buAutoNum type="arabicPeriod"/>
            </a:pPr>
            <a:r>
              <a:rPr lang="hu-HU" dirty="0" err="1" smtClean="0">
                <a:solidFill>
                  <a:schemeClr val="bg1">
                    <a:lumMod val="95000"/>
                  </a:schemeClr>
                </a:solidFill>
              </a:rPr>
              <a:t>SoundPlayer</a:t>
            </a:r>
            <a:r>
              <a:rPr lang="hu-HU" dirty="0" smtClean="0">
                <a:solidFill>
                  <a:schemeClr val="bg1">
                    <a:lumMod val="95000"/>
                  </a:schemeClr>
                </a:solidFill>
              </a:rPr>
              <a:t> példányosítása</a:t>
            </a:r>
          </a:p>
          <a:p>
            <a:pPr marL="514350" indent="-514350">
              <a:buAutoNum type="arabicPeriod"/>
            </a:pPr>
            <a:endParaRPr lang="hu-HU" dirty="0" smtClean="0">
              <a:solidFill>
                <a:schemeClr val="bg1">
                  <a:lumMod val="95000"/>
                </a:schemeClr>
              </a:solidFill>
            </a:endParaRPr>
          </a:p>
          <a:p>
            <a:pPr marL="514350" indent="-514350">
              <a:buAutoNum type="arabicPeriod"/>
            </a:pPr>
            <a:r>
              <a:rPr lang="hu-HU" dirty="0" smtClean="0">
                <a:solidFill>
                  <a:schemeClr val="bg1">
                    <a:lumMod val="95000"/>
                  </a:schemeClr>
                </a:solidFill>
              </a:rPr>
              <a:t>.WAV fájl lokációjának megadása</a:t>
            </a:r>
          </a:p>
          <a:p>
            <a:pPr marL="514350" indent="-514350">
              <a:buAutoNum type="arabicPeriod"/>
            </a:pPr>
            <a:endParaRPr lang="hu-HU" dirty="0" smtClean="0">
              <a:solidFill>
                <a:schemeClr val="bg1">
                  <a:lumMod val="95000"/>
                </a:schemeClr>
              </a:solidFill>
            </a:endParaRPr>
          </a:p>
          <a:p>
            <a:pPr marL="514350" indent="-514350">
              <a:buAutoNum type="arabicPeriod"/>
            </a:pPr>
            <a:endParaRPr lang="hu-HU" dirty="0" smtClean="0">
              <a:solidFill>
                <a:schemeClr val="bg1">
                  <a:lumMod val="95000"/>
                </a:schemeClr>
              </a:solidFill>
            </a:endParaRPr>
          </a:p>
          <a:p>
            <a:pPr marL="514350" indent="-514350">
              <a:buAutoNum type="arabicPeriod"/>
            </a:pPr>
            <a:r>
              <a:rPr lang="hu-HU" dirty="0" smtClean="0">
                <a:solidFill>
                  <a:schemeClr val="bg1">
                    <a:lumMod val="95000"/>
                  </a:schemeClr>
                </a:solidFill>
              </a:rPr>
              <a:t>WAV fájl betöltése</a:t>
            </a:r>
          </a:p>
          <a:p>
            <a:pPr marL="514350" indent="-514350">
              <a:buAutoNum type="arabicPeriod"/>
            </a:pPr>
            <a:endParaRPr lang="hu-HU" dirty="0" smtClean="0">
              <a:solidFill>
                <a:schemeClr val="bg1">
                  <a:lumMod val="95000"/>
                </a:schemeClr>
              </a:solidFill>
            </a:endParaRPr>
          </a:p>
          <a:p>
            <a:pPr marL="514350" indent="-514350">
              <a:buAutoNum type="arabicPeriod"/>
            </a:pPr>
            <a:endParaRPr lang="hu-HU" dirty="0" smtClean="0">
              <a:solidFill>
                <a:schemeClr val="bg1">
                  <a:lumMod val="95000"/>
                </a:schemeClr>
              </a:solidFill>
            </a:endParaRPr>
          </a:p>
          <a:p>
            <a:pPr marL="514350" indent="-514350">
              <a:buAutoNum type="arabicPeriod"/>
            </a:pPr>
            <a:r>
              <a:rPr lang="hu-HU" dirty="0" smtClean="0">
                <a:solidFill>
                  <a:schemeClr val="bg1">
                    <a:lumMod val="95000"/>
                  </a:schemeClr>
                </a:solidFill>
              </a:rPr>
              <a:t>Lejátszás</a:t>
            </a:r>
            <a:endParaRPr lang="hu-HU" dirty="0">
              <a:solidFill>
                <a:schemeClr val="bg1">
                  <a:lumMod val="95000"/>
                </a:schemeClr>
              </a:solidFill>
            </a:endParaRPr>
          </a:p>
        </p:txBody>
      </p:sp>
      <p:sp>
        <p:nvSpPr>
          <p:cNvPr id="4" name="Szövegdoboz 3"/>
          <p:cNvSpPr txBox="1"/>
          <p:nvPr/>
        </p:nvSpPr>
        <p:spPr>
          <a:xfrm>
            <a:off x="500034" y="1142984"/>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System.Media.</a:t>
            </a:r>
            <a:r>
              <a:rPr lang="hu-HU" sz="1400" dirty="0" err="1" smtClean="0">
                <a:solidFill>
                  <a:srgbClr val="2B91AF"/>
                </a:solidFill>
              </a:rPr>
              <a:t>SoundPlayer</a:t>
            </a:r>
            <a:r>
              <a:rPr lang="hu-HU" sz="1400" dirty="0" smtClean="0">
                <a:solidFill>
                  <a:srgbClr val="2B91AF"/>
                </a:solidFill>
              </a:rPr>
              <a:t> </a:t>
            </a:r>
            <a:r>
              <a:rPr lang="hu-HU" sz="1400" dirty="0" err="1" smtClean="0">
                <a:solidFill>
                  <a:srgbClr val="2B91AF"/>
                </a:solidFill>
              </a:rPr>
              <a:t>aPlayer</a:t>
            </a:r>
            <a:r>
              <a:rPr lang="hu-HU" sz="1400" dirty="0" smtClean="0">
                <a:solidFill>
                  <a:srgbClr val="2B91AF"/>
                </a:solidFill>
              </a:rPr>
              <a:t> = </a:t>
            </a:r>
            <a:r>
              <a:rPr lang="hu-HU" sz="1400" dirty="0" err="1" smtClean="0">
                <a:solidFill>
                  <a:srgbClr val="0000FF"/>
                </a:solidFill>
              </a:rPr>
              <a:t>new</a:t>
            </a:r>
            <a:r>
              <a:rPr lang="hu-HU" sz="1400" dirty="0" smtClean="0">
                <a:solidFill>
                  <a:srgbClr val="0000FF"/>
                </a:solidFill>
              </a:rPr>
              <a:t> </a:t>
            </a:r>
            <a:r>
              <a:rPr lang="hu-HU" sz="1400" dirty="0" err="1" smtClean="0">
                <a:solidFill>
                  <a:srgbClr val="0000FF"/>
                </a:solidFill>
              </a:rPr>
              <a:t>System.Media.</a:t>
            </a:r>
            <a:r>
              <a:rPr lang="hu-HU" sz="1400" dirty="0" err="1" smtClean="0">
                <a:solidFill>
                  <a:srgbClr val="2B91AF"/>
                </a:solidFill>
              </a:rPr>
              <a:t>SoundPlayer</a:t>
            </a:r>
            <a:r>
              <a:rPr lang="hu-HU" sz="1400" dirty="0" smtClean="0">
                <a:solidFill>
                  <a:srgbClr val="2B91AF"/>
                </a:solidFill>
              </a:rPr>
              <a:t>();</a:t>
            </a:r>
            <a:endParaRPr lang="hu-HU" sz="1400" dirty="0" smtClean="0">
              <a:solidFill>
                <a:schemeClr val="tx1"/>
              </a:solidFill>
            </a:endParaRPr>
          </a:p>
        </p:txBody>
      </p:sp>
      <p:sp>
        <p:nvSpPr>
          <p:cNvPr id="5" name="Szövegdoboz 4"/>
          <p:cNvSpPr txBox="1"/>
          <p:nvPr/>
        </p:nvSpPr>
        <p:spPr>
          <a:xfrm>
            <a:off x="500034" y="2214554"/>
            <a:ext cx="7643866"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aPlayer.SoundLocation</a:t>
            </a:r>
            <a:r>
              <a:rPr lang="hu-HU" sz="1400" dirty="0" smtClean="0"/>
              <a:t> = </a:t>
            </a:r>
            <a:r>
              <a:rPr lang="hu-HU" sz="1400" dirty="0" smtClean="0">
                <a:solidFill>
                  <a:srgbClr val="A31515"/>
                </a:solidFill>
              </a:rPr>
              <a:t>"C:\\myFile.wav";</a:t>
            </a:r>
          </a:p>
          <a:p>
            <a:r>
              <a:rPr lang="hu-HU" sz="1400" dirty="0" smtClean="0">
                <a:solidFill>
                  <a:srgbClr val="A31515"/>
                </a:solidFill>
              </a:rPr>
              <a:t> </a:t>
            </a:r>
            <a:r>
              <a:rPr lang="hu-HU" sz="1400" dirty="0" smtClean="0">
                <a:solidFill>
                  <a:srgbClr val="008000"/>
                </a:solidFill>
              </a:rPr>
              <a:t>// vagy</a:t>
            </a:r>
          </a:p>
          <a:p>
            <a:r>
              <a:rPr lang="hu-HU" sz="1400" dirty="0" err="1" smtClean="0">
                <a:solidFill>
                  <a:schemeClr val="tx1"/>
                </a:solidFill>
              </a:rPr>
              <a:t>aPlayer.Stream</a:t>
            </a:r>
            <a:r>
              <a:rPr lang="hu-HU" sz="1400" dirty="0" smtClean="0">
                <a:solidFill>
                  <a:schemeClr val="tx1"/>
                </a:solidFill>
              </a:rPr>
              <a:t> = </a:t>
            </a:r>
            <a:r>
              <a:rPr lang="hu-HU" sz="1400" dirty="0" err="1" smtClean="0">
                <a:solidFill>
                  <a:schemeClr val="tx1"/>
                </a:solidFill>
              </a:rPr>
              <a:t>myStream</a:t>
            </a:r>
            <a:r>
              <a:rPr lang="hu-HU" sz="1400" dirty="0" smtClean="0">
                <a:solidFill>
                  <a:schemeClr val="tx1"/>
                </a:solidFill>
              </a:rPr>
              <a:t>;</a:t>
            </a:r>
          </a:p>
        </p:txBody>
      </p:sp>
      <p:sp>
        <p:nvSpPr>
          <p:cNvPr id="6" name="Szövegdoboz 5"/>
          <p:cNvSpPr txBox="1"/>
          <p:nvPr/>
        </p:nvSpPr>
        <p:spPr>
          <a:xfrm>
            <a:off x="500034" y="3857628"/>
            <a:ext cx="7643866"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aPlayer.Load</a:t>
            </a:r>
            <a:r>
              <a:rPr lang="hu-HU" sz="1400" dirty="0" smtClean="0"/>
              <a:t>();</a:t>
            </a:r>
          </a:p>
          <a:p>
            <a:r>
              <a:rPr lang="hu-HU" sz="1400" dirty="0" smtClean="0">
                <a:solidFill>
                  <a:srgbClr val="008000"/>
                </a:solidFill>
              </a:rPr>
              <a:t>// vagy</a:t>
            </a:r>
          </a:p>
          <a:p>
            <a:r>
              <a:rPr lang="hu-HU" sz="1400" dirty="0" err="1" smtClean="0">
                <a:solidFill>
                  <a:schemeClr val="tx1"/>
                </a:solidFill>
              </a:rPr>
              <a:t>aPlayer.LoadAsync</a:t>
            </a:r>
            <a:r>
              <a:rPr lang="hu-HU" sz="1400" dirty="0" smtClean="0">
                <a:solidFill>
                  <a:schemeClr val="tx1"/>
                </a:solidFill>
              </a:rPr>
              <a:t>();</a:t>
            </a:r>
          </a:p>
        </p:txBody>
      </p:sp>
      <p:sp>
        <p:nvSpPr>
          <p:cNvPr id="7" name="Szövegdoboz 6"/>
          <p:cNvSpPr txBox="1"/>
          <p:nvPr/>
        </p:nvSpPr>
        <p:spPr>
          <a:xfrm>
            <a:off x="500034" y="5500702"/>
            <a:ext cx="7643866"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t>aPlayer.Play</a:t>
            </a:r>
            <a:r>
              <a:rPr lang="hu-HU" sz="1400" dirty="0" smtClean="0"/>
              <a:t>();</a:t>
            </a:r>
          </a:p>
          <a:p>
            <a:r>
              <a:rPr lang="hu-HU" sz="1400" dirty="0" smtClean="0">
                <a:solidFill>
                  <a:srgbClr val="008000"/>
                </a:solidFill>
              </a:rPr>
              <a:t>//vagy</a:t>
            </a:r>
          </a:p>
          <a:p>
            <a:r>
              <a:rPr lang="hu-HU" sz="1400" dirty="0" err="1" smtClean="0">
                <a:solidFill>
                  <a:schemeClr val="tx1"/>
                </a:solidFill>
              </a:rPr>
              <a:t>aPlayer.PlaySync</a:t>
            </a:r>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SoundPlayer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használatban (XAML)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00660"/>
          </a:xfrm>
        </p:spPr>
        <p:txBody>
          <a:bodyPr>
            <a:normAutofit/>
          </a:bodyPr>
          <a:lstStyle/>
          <a:p>
            <a:pPr marL="514350" indent="-514350">
              <a:buAutoNum type="arabicPeriod"/>
            </a:pPr>
            <a:r>
              <a:rPr lang="hu-HU" dirty="0" err="1" smtClean="0">
                <a:solidFill>
                  <a:schemeClr val="bg1">
                    <a:lumMod val="95000"/>
                  </a:schemeClr>
                </a:solidFill>
              </a:rPr>
              <a:t>SoundPlayer</a:t>
            </a:r>
            <a:r>
              <a:rPr lang="hu-HU" dirty="0" smtClean="0">
                <a:solidFill>
                  <a:schemeClr val="bg1">
                    <a:lumMod val="95000"/>
                  </a:schemeClr>
                </a:solidFill>
              </a:rPr>
              <a:t> példányosítása</a:t>
            </a:r>
          </a:p>
        </p:txBody>
      </p:sp>
      <p:sp>
        <p:nvSpPr>
          <p:cNvPr id="5" name="Szövegdoboz 4"/>
          <p:cNvSpPr txBox="1"/>
          <p:nvPr/>
        </p:nvSpPr>
        <p:spPr>
          <a:xfrm>
            <a:off x="571472" y="1142984"/>
            <a:ext cx="7643866"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aPlayer.SoundLocation</a:t>
            </a:r>
            <a:r>
              <a:rPr lang="hu-HU" sz="1400" dirty="0" smtClean="0"/>
              <a:t> = </a:t>
            </a:r>
            <a:r>
              <a:rPr lang="hu-HU" sz="1400" dirty="0" smtClean="0">
                <a:solidFill>
                  <a:srgbClr val="A31515"/>
                </a:solidFill>
              </a:rPr>
              <a:t>"C:\\myFile.wav";</a:t>
            </a:r>
          </a:p>
          <a:p>
            <a:r>
              <a:rPr lang="hu-HU" sz="1400" dirty="0" smtClean="0">
                <a:solidFill>
                  <a:srgbClr val="A31515"/>
                </a:solidFill>
              </a:rPr>
              <a:t> </a:t>
            </a:r>
            <a:r>
              <a:rPr lang="hu-HU" sz="1400" dirty="0" smtClean="0">
                <a:solidFill>
                  <a:srgbClr val="008000"/>
                </a:solidFill>
              </a:rPr>
              <a:t>// vagy</a:t>
            </a:r>
          </a:p>
          <a:p>
            <a:r>
              <a:rPr lang="hu-HU" sz="1400" dirty="0" err="1" smtClean="0">
                <a:solidFill>
                  <a:schemeClr val="tx1"/>
                </a:solidFill>
              </a:rPr>
              <a:t>aPlayer.Stream</a:t>
            </a:r>
            <a:r>
              <a:rPr lang="hu-HU" sz="1400" dirty="0" smtClean="0">
                <a:solidFill>
                  <a:schemeClr val="tx1"/>
                </a:solidFill>
              </a:rPr>
              <a:t> = </a:t>
            </a:r>
            <a:r>
              <a:rPr lang="hu-HU" sz="1400" dirty="0" err="1" smtClean="0">
                <a:solidFill>
                  <a:schemeClr val="tx1"/>
                </a:solidFill>
              </a:rPr>
              <a:t>myStream</a:t>
            </a:r>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és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MediaElement</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3600" dirty="0" smtClean="0">
                <a:solidFill>
                  <a:schemeClr val="bg1">
                    <a:lumMod val="95000"/>
                  </a:schemeClr>
                </a:solidFill>
              </a:rPr>
              <a:t>	</a:t>
            </a:r>
            <a:r>
              <a:rPr lang="hu-HU" sz="2800" dirty="0" smtClean="0">
                <a:solidFill>
                  <a:schemeClr val="bg1">
                    <a:lumMod val="95000"/>
                  </a:schemeClr>
                </a:solidFill>
              </a:rPr>
              <a:t>A </a:t>
            </a:r>
            <a:r>
              <a:rPr lang="hu-HU" sz="2800" i="1" dirty="0" err="1" smtClean="0">
                <a:solidFill>
                  <a:schemeClr val="bg1">
                    <a:lumMod val="95000"/>
                  </a:schemeClr>
                </a:solidFill>
              </a:rPr>
              <a:t>MediaPlayer</a:t>
            </a:r>
            <a:r>
              <a:rPr lang="hu-HU" sz="2800" dirty="0" smtClean="0">
                <a:solidFill>
                  <a:schemeClr val="bg1">
                    <a:lumMod val="95000"/>
                  </a:schemeClr>
                </a:solidFill>
              </a:rPr>
              <a:t> és a </a:t>
            </a:r>
            <a:r>
              <a:rPr lang="hu-HU" sz="2800" i="1" dirty="0" err="1" smtClean="0">
                <a:solidFill>
                  <a:schemeClr val="bg1">
                    <a:lumMod val="95000"/>
                  </a:schemeClr>
                </a:solidFill>
              </a:rPr>
              <a:t>MediaElement</a:t>
            </a:r>
            <a:r>
              <a:rPr lang="hu-HU" sz="2800" dirty="0" smtClean="0">
                <a:solidFill>
                  <a:schemeClr val="bg1">
                    <a:lumMod val="95000"/>
                  </a:schemeClr>
                </a:solidFill>
              </a:rPr>
              <a:t> segítségével erős </a:t>
            </a:r>
            <a:r>
              <a:rPr lang="hu-HU" sz="2800" dirty="0" err="1" smtClean="0">
                <a:solidFill>
                  <a:schemeClr val="bg1">
                    <a:lumMod val="95000"/>
                  </a:schemeClr>
                </a:solidFill>
              </a:rPr>
              <a:t>audió</a:t>
            </a:r>
            <a:r>
              <a:rPr lang="hu-HU" sz="2800" dirty="0" smtClean="0">
                <a:solidFill>
                  <a:schemeClr val="bg1">
                    <a:lumMod val="95000"/>
                  </a:schemeClr>
                </a:solidFill>
              </a:rPr>
              <a:t> és videó támogatást kapunk.</a:t>
            </a:r>
          </a:p>
          <a:p>
            <a:pPr>
              <a:buNone/>
            </a:pPr>
            <a:r>
              <a:rPr lang="hu-HU" sz="2800" dirty="0" smtClean="0">
                <a:solidFill>
                  <a:schemeClr val="bg1">
                    <a:lumMod val="95000"/>
                  </a:schemeClr>
                </a:solidFill>
              </a:rPr>
              <a:t>	 </a:t>
            </a:r>
            <a:r>
              <a:rPr lang="hu-HU" sz="2800" i="1" dirty="0" smtClean="0">
                <a:solidFill>
                  <a:schemeClr val="bg1">
                    <a:lumMod val="95000"/>
                  </a:schemeClr>
                </a:solidFill>
              </a:rPr>
              <a:t>(Windows Media </a:t>
            </a:r>
            <a:r>
              <a:rPr lang="hu-HU" sz="2800" i="1" dirty="0" err="1" smtClean="0">
                <a:solidFill>
                  <a:schemeClr val="bg1">
                    <a:lumMod val="95000"/>
                  </a:schemeClr>
                </a:solidFill>
              </a:rPr>
              <a:t>Player</a:t>
            </a:r>
            <a:r>
              <a:rPr lang="hu-HU" sz="2800" i="1" dirty="0" smtClean="0">
                <a:solidFill>
                  <a:schemeClr val="bg1">
                    <a:lumMod val="95000"/>
                  </a:schemeClr>
                </a:solidFill>
              </a:rPr>
              <a:t> funkcionalitás)</a:t>
            </a:r>
            <a:endParaRPr lang="hu-HU" sz="3600" dirty="0" smtClean="0">
              <a:solidFill>
                <a:schemeClr val="bg1">
                  <a:lumMod val="95000"/>
                </a:schemeClr>
              </a:solidFill>
            </a:endParaRPr>
          </a:p>
          <a:p>
            <a:pPr>
              <a:buNone/>
            </a:pPr>
            <a:r>
              <a:rPr lang="hu-HU" sz="3600" i="1" dirty="0" smtClean="0">
                <a:solidFill>
                  <a:schemeClr val="bg1">
                    <a:lumMod val="95000"/>
                  </a:schemeClr>
                </a:solidFill>
              </a:rPr>
              <a:t>	</a:t>
            </a:r>
          </a:p>
          <a:p>
            <a:pPr>
              <a:buNone/>
            </a:pPr>
            <a:r>
              <a:rPr lang="hu-HU" sz="2800" i="1" dirty="0" smtClean="0">
                <a:solidFill>
                  <a:schemeClr val="bg1">
                    <a:lumMod val="95000"/>
                  </a:schemeClr>
                </a:solidFill>
              </a:rPr>
              <a:t>		</a:t>
            </a:r>
            <a:r>
              <a:rPr lang="hu-HU" sz="2800" dirty="0" smtClean="0">
                <a:solidFill>
                  <a:schemeClr val="bg1">
                    <a:lumMod val="95000"/>
                  </a:schemeClr>
                </a:solidFill>
              </a:rPr>
              <a:t>Windows Media </a:t>
            </a:r>
            <a:r>
              <a:rPr lang="hu-HU" sz="2800" dirty="0" err="1" smtClean="0">
                <a:solidFill>
                  <a:schemeClr val="bg1">
                    <a:lumMod val="95000"/>
                  </a:schemeClr>
                </a:solidFill>
              </a:rPr>
              <a:t>Player</a:t>
            </a:r>
            <a:r>
              <a:rPr lang="hu-HU" sz="2800" dirty="0" smtClean="0">
                <a:solidFill>
                  <a:schemeClr val="bg1">
                    <a:lumMod val="95000"/>
                  </a:schemeClr>
                </a:solidFill>
              </a:rPr>
              <a:t> 10 megléte szükséges. </a:t>
            </a:r>
          </a:p>
          <a:p>
            <a:pPr>
              <a:buNone/>
            </a:pPr>
            <a:endParaRPr lang="hu-HU" sz="2800" dirty="0" smtClean="0">
              <a:solidFill>
                <a:schemeClr val="bg1">
                  <a:lumMod val="95000"/>
                </a:schemeClr>
              </a:solidFill>
            </a:endParaRPr>
          </a:p>
          <a:p>
            <a:pPr>
              <a:buNone/>
            </a:pPr>
            <a:r>
              <a:rPr lang="hu-HU" sz="2800" i="1" dirty="0" smtClean="0">
                <a:solidFill>
                  <a:schemeClr val="bg1">
                    <a:lumMod val="95000"/>
                  </a:schemeClr>
                </a:solidFill>
              </a:rPr>
              <a:t>	</a:t>
            </a:r>
            <a:r>
              <a:rPr lang="hu-HU" sz="2800" dirty="0" smtClean="0">
                <a:solidFill>
                  <a:schemeClr val="bg1">
                    <a:lumMod val="95000"/>
                  </a:schemeClr>
                </a:solidFill>
              </a:rPr>
              <a:t>A </a:t>
            </a:r>
            <a:r>
              <a:rPr lang="hu-HU" sz="2800" i="1" dirty="0" err="1" smtClean="0">
                <a:solidFill>
                  <a:schemeClr val="bg1">
                    <a:lumMod val="95000"/>
                  </a:schemeClr>
                </a:solidFill>
              </a:rPr>
              <a:t>MediaPlayer</a:t>
            </a:r>
            <a:r>
              <a:rPr lang="hu-HU" sz="2800" dirty="0" smtClean="0">
                <a:solidFill>
                  <a:schemeClr val="bg1">
                    <a:lumMod val="95000"/>
                  </a:schemeClr>
                </a:solidFill>
              </a:rPr>
              <a:t> és a </a:t>
            </a:r>
            <a:r>
              <a:rPr lang="hu-HU" sz="2800" i="1" dirty="0" err="1" smtClean="0">
                <a:solidFill>
                  <a:schemeClr val="bg1">
                    <a:lumMod val="95000"/>
                  </a:schemeClr>
                </a:solidFill>
              </a:rPr>
              <a:t>MediaElement</a:t>
            </a:r>
            <a:r>
              <a:rPr lang="hu-HU" sz="2800" dirty="0" smtClean="0">
                <a:solidFill>
                  <a:schemeClr val="bg1">
                    <a:lumMod val="95000"/>
                  </a:schemeClr>
                </a:solidFill>
              </a:rPr>
              <a:t> osztályok nagyon hasonlóak, annyi a különbség, hogy a </a:t>
            </a:r>
            <a:r>
              <a:rPr lang="hu-HU" sz="2800" i="1" dirty="0" err="1" smtClean="0">
                <a:solidFill>
                  <a:schemeClr val="bg1">
                    <a:lumMod val="95000"/>
                  </a:schemeClr>
                </a:solidFill>
              </a:rPr>
              <a:t>MediaPlayer</a:t>
            </a:r>
            <a:r>
              <a:rPr lang="hu-HU" sz="2800" dirty="0" err="1" smtClean="0">
                <a:solidFill>
                  <a:schemeClr val="bg1">
                    <a:lumMod val="95000"/>
                  </a:schemeClr>
                </a:solidFill>
              </a:rPr>
              <a:t>-nek</a:t>
            </a:r>
            <a:r>
              <a:rPr lang="hu-HU" sz="2800" dirty="0" smtClean="0">
                <a:solidFill>
                  <a:schemeClr val="bg1">
                    <a:lumMod val="95000"/>
                  </a:schemeClr>
                </a:solidFill>
              </a:rPr>
              <a:t> nincs  vizuális megjelenítése. (Azaz pl. videót nem jelenti meg, csak halljuk)</a:t>
            </a:r>
            <a:endParaRPr lang="hu-HU" sz="2800" i="1" dirty="0" smtClean="0">
              <a:solidFill>
                <a:schemeClr val="bg1">
                  <a:lumMod val="9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285720" y="2714620"/>
            <a:ext cx="1076325" cy="866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és a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MediaElement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tulajdonságok és metódusok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graphicFrame>
        <p:nvGraphicFramePr>
          <p:cNvPr id="5" name="Táblázat 4"/>
          <p:cNvGraphicFramePr>
            <a:graphicFrameLocks noGrp="1"/>
          </p:cNvGraphicFramePr>
          <p:nvPr/>
        </p:nvGraphicFramePr>
        <p:xfrm>
          <a:off x="1000100" y="1531314"/>
          <a:ext cx="7715304" cy="351028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2571768"/>
                <a:gridCol w="2571768"/>
              </a:tblGrid>
              <a:tr h="370840">
                <a:tc gridSpan="3">
                  <a:txBody>
                    <a:bodyPr/>
                    <a:lstStyle/>
                    <a:p>
                      <a:r>
                        <a:rPr lang="hu-HU" dirty="0" smtClean="0">
                          <a:solidFill>
                            <a:schemeClr val="bg1"/>
                          </a:solidFill>
                        </a:rPr>
                        <a:t>Tulajdonságok</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c hMerge="1">
                  <a:txBody>
                    <a:bodyPr/>
                    <a:lstStyle/>
                    <a:p>
                      <a:endParaRPr lang="hu-HU" dirty="0"/>
                    </a:p>
                  </a:txBody>
                  <a:tcPr>
                    <a:noFill/>
                  </a:tcPr>
                </a:tc>
              </a:tr>
              <a:tr h="370840">
                <a:tc>
                  <a:txBody>
                    <a:bodyPr/>
                    <a:lstStyle/>
                    <a:p>
                      <a:r>
                        <a:rPr lang="hu-HU" dirty="0" err="1" smtClean="0">
                          <a:solidFill>
                            <a:schemeClr val="bg1"/>
                          </a:solidFill>
                        </a:rPr>
                        <a:t>Balance</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BufferingProgress</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DowbloadProgress</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HasAudio</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HasVideo</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LoadedBehavior</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NaturalDuration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NaturalVideoHeight</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NaturalVideoWidth</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solidFill>
                        </a:rPr>
                        <a:t>Position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Source</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SpeedRation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gridSpan="3">
                  <a:txBody>
                    <a:bodyPr/>
                    <a:lstStyle/>
                    <a:p>
                      <a:endParaRPr lang="hu-HU" dirty="0" smtClean="0">
                        <a:solidFill>
                          <a:schemeClr val="bg1"/>
                        </a:solidFill>
                      </a:endParaRPr>
                    </a:p>
                    <a:p>
                      <a:endParaRPr lang="hu-HU" dirty="0" smtClean="0">
                        <a:solidFill>
                          <a:schemeClr val="bg1"/>
                        </a:solidFill>
                      </a:endParaRPr>
                    </a:p>
                    <a:p>
                      <a:r>
                        <a:rPr lang="hu-HU" b="1" dirty="0" smtClean="0">
                          <a:solidFill>
                            <a:schemeClr val="bg1"/>
                          </a:solidFill>
                        </a:rPr>
                        <a:t>Metódusok</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smtClean="0">
                          <a:solidFill>
                            <a:schemeClr val="bg1"/>
                          </a:solidFill>
                        </a:rPr>
                        <a:t>Open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Pause</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smtClean="0">
                          <a:solidFill>
                            <a:schemeClr val="bg1"/>
                          </a:solidFill>
                        </a:rPr>
                        <a:t>Play</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smtClean="0">
                          <a:solidFill>
                            <a:schemeClr val="bg1"/>
                          </a:solidFill>
                        </a:rPr>
                        <a:t>Stop</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6" name="Aktuális sáv"/>
          <p:cNvSpPr/>
          <p:nvPr/>
        </p:nvSpPr>
        <p:spPr>
          <a:xfrm>
            <a:off x="785786" y="1428736"/>
            <a:ext cx="7786742" cy="2143140"/>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Aktuális sáv"/>
          <p:cNvSpPr/>
          <p:nvPr/>
        </p:nvSpPr>
        <p:spPr>
          <a:xfrm>
            <a:off x="714348" y="3857628"/>
            <a:ext cx="7858180" cy="1428760"/>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MediaPlayer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Audió</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fájl lejátszása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marL="514350" indent="-514350">
              <a:buNone/>
            </a:pPr>
            <a:r>
              <a:rPr lang="hu-HU" dirty="0" smtClean="0">
                <a:solidFill>
                  <a:schemeClr val="bg1">
                    <a:lumMod val="95000"/>
                  </a:schemeClr>
                </a:solidFill>
              </a:rPr>
              <a:t>1. </a:t>
            </a:r>
            <a:r>
              <a:rPr lang="hu-HU" dirty="0" err="1" smtClean="0">
                <a:solidFill>
                  <a:schemeClr val="bg1">
                    <a:lumMod val="95000"/>
                  </a:schemeClr>
                </a:solidFill>
              </a:rPr>
              <a:t>MediaPlayer</a:t>
            </a:r>
            <a:r>
              <a:rPr lang="hu-HU" dirty="0" smtClean="0">
                <a:solidFill>
                  <a:schemeClr val="bg1">
                    <a:lumMod val="95000"/>
                  </a:schemeClr>
                </a:solidFill>
              </a:rPr>
              <a:t> példányosítása</a:t>
            </a:r>
          </a:p>
          <a:p>
            <a:pPr marL="514350" indent="-514350">
              <a:buNone/>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2. Média fájl betöltése </a:t>
            </a:r>
          </a:p>
          <a:p>
            <a:pPr marL="514350" indent="-514350">
              <a:buAutoNum type="arabicPeriod"/>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3. </a:t>
            </a:r>
            <a:r>
              <a:rPr lang="hu-HU" dirty="0" err="1" smtClean="0">
                <a:solidFill>
                  <a:schemeClr val="bg1">
                    <a:lumMod val="95000"/>
                  </a:schemeClr>
                </a:solidFill>
              </a:rPr>
              <a:t>Audió</a:t>
            </a:r>
            <a:r>
              <a:rPr lang="hu-HU" dirty="0" smtClean="0">
                <a:solidFill>
                  <a:schemeClr val="bg1">
                    <a:lumMod val="95000"/>
                  </a:schemeClr>
                </a:solidFill>
              </a:rPr>
              <a:t> lejátszása</a:t>
            </a:r>
          </a:p>
        </p:txBody>
      </p:sp>
      <p:sp>
        <p:nvSpPr>
          <p:cNvPr id="5" name="Szövegdoboz 4"/>
          <p:cNvSpPr txBox="1"/>
          <p:nvPr/>
        </p:nvSpPr>
        <p:spPr>
          <a:xfrm>
            <a:off x="500034" y="1285860"/>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System.Windows.Media.</a:t>
            </a:r>
            <a:r>
              <a:rPr lang="hu-HU" sz="1400" dirty="0" err="1" smtClean="0">
                <a:solidFill>
                  <a:srgbClr val="2B91AF"/>
                </a:solidFill>
              </a:rPr>
              <a:t>MediaPlayer</a:t>
            </a:r>
            <a:r>
              <a:rPr lang="hu-HU" sz="1400" dirty="0" smtClean="0">
                <a:solidFill>
                  <a:srgbClr val="2B91AF"/>
                </a:solidFill>
              </a:rPr>
              <a:t> </a:t>
            </a:r>
            <a:r>
              <a:rPr lang="hu-HU" sz="1400" dirty="0" err="1" smtClean="0">
                <a:solidFill>
                  <a:schemeClr val="tx1"/>
                </a:solidFill>
              </a:rPr>
              <a:t>aPlayer</a:t>
            </a:r>
            <a:r>
              <a:rPr lang="hu-HU" sz="1400" dirty="0" smtClean="0">
                <a:solidFill>
                  <a:srgbClr val="2B91AF"/>
                </a:solidFill>
              </a:rPr>
              <a:t> =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MediaPlayer</a:t>
            </a:r>
            <a:r>
              <a:rPr lang="hu-HU" sz="1400" dirty="0" smtClean="0">
                <a:solidFill>
                  <a:srgbClr val="2B91AF"/>
                </a:solidFill>
              </a:rPr>
              <a:t>();</a:t>
            </a:r>
            <a:endParaRPr lang="hu-HU" sz="1400" dirty="0" smtClean="0">
              <a:solidFill>
                <a:schemeClr val="tx1"/>
              </a:solidFill>
            </a:endParaRPr>
          </a:p>
        </p:txBody>
      </p:sp>
      <p:sp>
        <p:nvSpPr>
          <p:cNvPr id="6" name="Szövegdoboz 5"/>
          <p:cNvSpPr txBox="1"/>
          <p:nvPr/>
        </p:nvSpPr>
        <p:spPr>
          <a:xfrm>
            <a:off x="500034" y="2428868"/>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aPlayer.Open</a:t>
            </a:r>
            <a:r>
              <a:rPr lang="hu-HU" sz="1400" dirty="0" smtClean="0"/>
              <a:t>(</a:t>
            </a:r>
            <a:r>
              <a:rPr lang="hu-HU" sz="1400" dirty="0" err="1" smtClean="0">
                <a:solidFill>
                  <a:srgbClr val="0000FF"/>
                </a:solidFill>
              </a:rPr>
              <a:t>new</a:t>
            </a:r>
            <a:r>
              <a:rPr lang="hu-HU" sz="1400" dirty="0" smtClean="0">
                <a:solidFill>
                  <a:srgbClr val="0000FF"/>
                </a:solidFill>
              </a:rPr>
              <a:t> </a:t>
            </a:r>
            <a:r>
              <a:rPr lang="hu-HU" sz="1400" dirty="0" smtClean="0">
                <a:solidFill>
                  <a:srgbClr val="2B91AF"/>
                </a:solidFill>
              </a:rPr>
              <a:t>Uri(</a:t>
            </a:r>
            <a:r>
              <a:rPr lang="hu-HU" sz="1400" dirty="0" smtClean="0">
                <a:solidFill>
                  <a:srgbClr val="A31515"/>
                </a:solidFill>
              </a:rPr>
              <a:t>"crash.mp3"));</a:t>
            </a:r>
            <a:endParaRPr lang="hu-HU" sz="1400" dirty="0" smtClean="0">
              <a:solidFill>
                <a:schemeClr val="tx1"/>
              </a:solidFill>
            </a:endParaRPr>
          </a:p>
        </p:txBody>
      </p:sp>
      <p:sp>
        <p:nvSpPr>
          <p:cNvPr id="7" name="Szövegdoboz 6"/>
          <p:cNvSpPr txBox="1"/>
          <p:nvPr/>
        </p:nvSpPr>
        <p:spPr>
          <a:xfrm>
            <a:off x="500034" y="3643314"/>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aPlayer.Play</a:t>
            </a:r>
            <a:r>
              <a:rPr lang="hu-HU" sz="1400" dirty="0" smtClean="0"/>
              <a: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MediaElement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Audio</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/Videó</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marL="514350" indent="-514350">
              <a:buNone/>
            </a:pPr>
            <a:r>
              <a:rPr lang="hu-HU" dirty="0" smtClean="0">
                <a:solidFill>
                  <a:schemeClr val="bg1">
                    <a:lumMod val="95000"/>
                  </a:schemeClr>
                </a:solidFill>
              </a:rPr>
              <a:t>1. </a:t>
            </a:r>
            <a:r>
              <a:rPr lang="hu-HU" dirty="0" err="1" smtClean="0">
                <a:solidFill>
                  <a:schemeClr val="bg1">
                    <a:lumMod val="95000"/>
                  </a:schemeClr>
                </a:solidFill>
              </a:rPr>
              <a:t>MediaElement</a:t>
            </a:r>
            <a:r>
              <a:rPr lang="hu-HU" dirty="0" smtClean="0">
                <a:solidFill>
                  <a:schemeClr val="bg1">
                    <a:lumMod val="95000"/>
                  </a:schemeClr>
                </a:solidFill>
              </a:rPr>
              <a:t> deklarációja (XAML)</a:t>
            </a:r>
          </a:p>
          <a:p>
            <a:pPr marL="514350" indent="-514350">
              <a:buNone/>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2. </a:t>
            </a:r>
            <a:r>
              <a:rPr lang="hu-HU" dirty="0" err="1" smtClean="0">
                <a:solidFill>
                  <a:schemeClr val="bg1">
                    <a:lumMod val="95000"/>
                  </a:schemeClr>
                </a:solidFill>
              </a:rPr>
              <a:t>Source</a:t>
            </a:r>
            <a:r>
              <a:rPr lang="hu-HU" dirty="0" smtClean="0">
                <a:solidFill>
                  <a:schemeClr val="bg1">
                    <a:lumMod val="95000"/>
                  </a:schemeClr>
                </a:solidFill>
              </a:rPr>
              <a:t> beállítása</a:t>
            </a:r>
          </a:p>
          <a:p>
            <a:pPr marL="514350" indent="-514350">
              <a:buAutoNum type="arabicPeriod"/>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3. A média tartalom automatikusan megjelenik, ahogy az alkalmazás megjelenik.</a:t>
            </a:r>
          </a:p>
        </p:txBody>
      </p:sp>
      <p:sp>
        <p:nvSpPr>
          <p:cNvPr id="5" name="Szövegdoboz 4"/>
          <p:cNvSpPr txBox="1"/>
          <p:nvPr/>
        </p:nvSpPr>
        <p:spPr>
          <a:xfrm>
            <a:off x="500034" y="1285860"/>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MediaElement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="52,107,66,35"</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="mediaElement1"/&gt;</a:t>
            </a:r>
            <a:endParaRPr lang="hu-HU" sz="1400" dirty="0" smtClean="0">
              <a:solidFill>
                <a:schemeClr val="tx1"/>
              </a:solidFill>
            </a:endParaRPr>
          </a:p>
        </p:txBody>
      </p:sp>
      <p:sp>
        <p:nvSpPr>
          <p:cNvPr id="6" name="Szövegdoboz 5"/>
          <p:cNvSpPr txBox="1"/>
          <p:nvPr/>
        </p:nvSpPr>
        <p:spPr>
          <a:xfrm>
            <a:off x="500034" y="2428868"/>
            <a:ext cx="7643866"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MediaElement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="52,107,66,35"</a:t>
            </a:r>
            <a:r>
              <a:rPr lang="hu-HU" sz="1400" dirty="0" smtClean="0">
                <a:solidFill>
                  <a:srgbClr val="FF0000"/>
                </a:solidFill>
              </a:rPr>
              <a:t> </a:t>
            </a:r>
            <a:r>
              <a:rPr lang="hu-HU" sz="1600" b="1" dirty="0" err="1" smtClean="0">
                <a:solidFill>
                  <a:srgbClr val="FF0000"/>
                </a:solidFill>
              </a:rPr>
              <a:t>Source</a:t>
            </a:r>
            <a:r>
              <a:rPr lang="hu-HU" sz="1600" b="1" dirty="0" smtClean="0">
                <a:solidFill>
                  <a:srgbClr val="0000FF"/>
                </a:solidFill>
              </a:rPr>
              <a:t>="crash.mp3"</a:t>
            </a:r>
            <a:r>
              <a:rPr lang="hu-HU" sz="1600" b="1" dirty="0" smtClean="0">
                <a:solidFill>
                  <a:srgbClr val="FF0000"/>
                </a:solidFill>
              </a:rPr>
              <a:t> </a:t>
            </a:r>
            <a:r>
              <a:rPr lang="hu-HU" sz="1400" dirty="0" err="1" smtClean="0">
                <a:solidFill>
                  <a:srgbClr val="FF0000"/>
                </a:solidFill>
              </a:rPr>
              <a:t>Name</a:t>
            </a:r>
            <a:r>
              <a:rPr lang="hu-HU" sz="1400" dirty="0" smtClean="0">
                <a:solidFill>
                  <a:srgbClr val="0000FF"/>
                </a:solidFill>
              </a:rPr>
              <a:t>="mediaElement1"/&gt;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MediaElement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Audio</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/Videó</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marL="514350" indent="-514350">
              <a:buNone/>
            </a:pPr>
            <a:r>
              <a:rPr lang="hu-HU" dirty="0" smtClean="0">
                <a:solidFill>
                  <a:schemeClr val="bg1">
                    <a:lumMod val="95000"/>
                  </a:schemeClr>
                </a:solidFill>
              </a:rPr>
              <a:t>1. </a:t>
            </a:r>
            <a:r>
              <a:rPr lang="hu-HU" dirty="0" err="1" smtClean="0">
                <a:solidFill>
                  <a:schemeClr val="bg1">
                    <a:lumMod val="95000"/>
                  </a:schemeClr>
                </a:solidFill>
              </a:rPr>
              <a:t>MediaElement</a:t>
            </a:r>
            <a:r>
              <a:rPr lang="hu-HU" dirty="0" smtClean="0">
                <a:solidFill>
                  <a:schemeClr val="bg1">
                    <a:lumMod val="95000"/>
                  </a:schemeClr>
                </a:solidFill>
              </a:rPr>
              <a:t> deklarációja (XAML)</a:t>
            </a:r>
          </a:p>
          <a:p>
            <a:pPr marL="514350" indent="-514350">
              <a:buNone/>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2. </a:t>
            </a:r>
            <a:r>
              <a:rPr lang="hu-HU" dirty="0" err="1" smtClean="0">
                <a:solidFill>
                  <a:schemeClr val="bg1">
                    <a:lumMod val="95000"/>
                  </a:schemeClr>
                </a:solidFill>
              </a:rPr>
              <a:t>Source</a:t>
            </a:r>
            <a:r>
              <a:rPr lang="hu-HU" dirty="0" smtClean="0">
                <a:solidFill>
                  <a:schemeClr val="bg1">
                    <a:lumMod val="95000"/>
                  </a:schemeClr>
                </a:solidFill>
              </a:rPr>
              <a:t> beállítása</a:t>
            </a:r>
          </a:p>
          <a:p>
            <a:pPr marL="514350" indent="-514350">
              <a:buAutoNum type="arabicPeriod"/>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3. </a:t>
            </a:r>
            <a:r>
              <a:rPr lang="hu-HU" dirty="0" err="1" smtClean="0">
                <a:solidFill>
                  <a:schemeClr val="bg1">
                    <a:lumMod val="95000"/>
                  </a:schemeClr>
                </a:solidFill>
              </a:rPr>
              <a:t>LoadBehaviour</a:t>
            </a:r>
            <a:r>
              <a:rPr lang="hu-HU" dirty="0" smtClean="0">
                <a:solidFill>
                  <a:schemeClr val="bg1">
                    <a:lumMod val="95000"/>
                  </a:schemeClr>
                </a:solidFill>
              </a:rPr>
              <a:t> </a:t>
            </a:r>
            <a:r>
              <a:rPr lang="hu-HU" dirty="0" err="1" smtClean="0">
                <a:solidFill>
                  <a:schemeClr val="bg1">
                    <a:lumMod val="95000"/>
                  </a:schemeClr>
                </a:solidFill>
              </a:rPr>
              <a:t>proprty</a:t>
            </a:r>
            <a:r>
              <a:rPr lang="hu-HU" dirty="0" smtClean="0">
                <a:solidFill>
                  <a:schemeClr val="bg1">
                    <a:lumMod val="95000"/>
                  </a:schemeClr>
                </a:solidFill>
              </a:rPr>
              <a:t> </a:t>
            </a:r>
            <a:r>
              <a:rPr lang="hu-HU" dirty="0" err="1" smtClean="0">
                <a:solidFill>
                  <a:schemeClr val="bg1">
                    <a:lumMod val="95000"/>
                  </a:schemeClr>
                </a:solidFill>
              </a:rPr>
              <a:t>Manual-ra</a:t>
            </a:r>
            <a:r>
              <a:rPr lang="hu-HU" dirty="0" smtClean="0">
                <a:solidFill>
                  <a:schemeClr val="bg1">
                    <a:lumMod val="95000"/>
                  </a:schemeClr>
                </a:solidFill>
              </a:rPr>
              <a:t> állítása</a:t>
            </a:r>
          </a:p>
          <a:p>
            <a:pPr marL="514350" indent="-514350">
              <a:buNone/>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4. Médiatartalom lejátszása</a:t>
            </a:r>
          </a:p>
        </p:txBody>
      </p:sp>
      <p:sp>
        <p:nvSpPr>
          <p:cNvPr id="5" name="Szövegdoboz 4"/>
          <p:cNvSpPr txBox="1"/>
          <p:nvPr/>
        </p:nvSpPr>
        <p:spPr>
          <a:xfrm>
            <a:off x="500034" y="1285860"/>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MediaElement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="52,107,66,35"</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="mediaElement1"/&gt;</a:t>
            </a:r>
            <a:endParaRPr lang="hu-HU" sz="1400" dirty="0" smtClean="0">
              <a:solidFill>
                <a:schemeClr val="tx1"/>
              </a:solidFill>
            </a:endParaRPr>
          </a:p>
        </p:txBody>
      </p:sp>
      <p:sp>
        <p:nvSpPr>
          <p:cNvPr id="6" name="Szövegdoboz 5"/>
          <p:cNvSpPr txBox="1"/>
          <p:nvPr/>
        </p:nvSpPr>
        <p:spPr>
          <a:xfrm>
            <a:off x="500034" y="2428868"/>
            <a:ext cx="7643866"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MediaElement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="52,107,66,35"</a:t>
            </a:r>
            <a:r>
              <a:rPr lang="hu-HU" sz="1400" dirty="0" smtClean="0">
                <a:solidFill>
                  <a:srgbClr val="FF0000"/>
                </a:solidFill>
              </a:rPr>
              <a:t> </a:t>
            </a:r>
            <a:r>
              <a:rPr lang="hu-HU" sz="1600" b="1" dirty="0" err="1" smtClean="0">
                <a:solidFill>
                  <a:srgbClr val="FF0000"/>
                </a:solidFill>
              </a:rPr>
              <a:t>Source</a:t>
            </a:r>
            <a:r>
              <a:rPr lang="hu-HU" sz="1600" b="1" dirty="0" smtClean="0">
                <a:solidFill>
                  <a:srgbClr val="0000FF"/>
                </a:solidFill>
              </a:rPr>
              <a:t>="crash.mp3"</a:t>
            </a:r>
            <a:r>
              <a:rPr lang="hu-HU" sz="1600" b="1" dirty="0" smtClean="0">
                <a:solidFill>
                  <a:srgbClr val="FF0000"/>
                </a:solidFill>
              </a:rPr>
              <a:t> </a:t>
            </a:r>
            <a:r>
              <a:rPr lang="hu-HU" sz="1400" dirty="0" err="1" smtClean="0">
                <a:solidFill>
                  <a:srgbClr val="FF0000"/>
                </a:solidFill>
              </a:rPr>
              <a:t>Name</a:t>
            </a:r>
            <a:r>
              <a:rPr lang="hu-HU" sz="1400" dirty="0" smtClean="0">
                <a:solidFill>
                  <a:srgbClr val="0000FF"/>
                </a:solidFill>
              </a:rPr>
              <a:t>="mediaElement1"/&gt;</a:t>
            </a:r>
            <a:endParaRPr lang="hu-HU" sz="1400" dirty="0" smtClean="0">
              <a:solidFill>
                <a:schemeClr val="tx1"/>
              </a:solidFill>
            </a:endParaRPr>
          </a:p>
        </p:txBody>
      </p:sp>
      <p:sp>
        <p:nvSpPr>
          <p:cNvPr id="7" name="Szövegdoboz 6"/>
          <p:cNvSpPr txBox="1"/>
          <p:nvPr/>
        </p:nvSpPr>
        <p:spPr>
          <a:xfrm>
            <a:off x="500034" y="3500438"/>
            <a:ext cx="7643866" cy="55399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MediaElement</a:t>
            </a:r>
            <a:r>
              <a:rPr lang="en-US" sz="1400" dirty="0" smtClean="0">
                <a:solidFill>
                  <a:srgbClr val="FF0000"/>
                </a:solidFill>
              </a:rPr>
              <a:t> Margin</a:t>
            </a:r>
            <a:r>
              <a:rPr lang="en-US" sz="1400" dirty="0" smtClean="0">
                <a:solidFill>
                  <a:srgbClr val="0000FF"/>
                </a:solidFill>
              </a:rPr>
              <a:t>="52,107,66,35"</a:t>
            </a:r>
            <a:r>
              <a:rPr lang="en-US" sz="1400" dirty="0" smtClean="0">
                <a:solidFill>
                  <a:srgbClr val="FF0000"/>
                </a:solidFill>
              </a:rPr>
              <a:t> Source</a:t>
            </a:r>
            <a:r>
              <a:rPr lang="en-US" sz="1400" dirty="0" smtClean="0">
                <a:solidFill>
                  <a:srgbClr val="0000FF"/>
                </a:solidFill>
              </a:rPr>
              <a:t>="crash.mp3"</a:t>
            </a:r>
            <a:r>
              <a:rPr lang="en-US" sz="1400" dirty="0" smtClean="0">
                <a:solidFill>
                  <a:srgbClr val="FF0000"/>
                </a:solidFill>
              </a:rPr>
              <a:t> </a:t>
            </a:r>
            <a:r>
              <a:rPr lang="en-US" sz="1600" b="1" dirty="0" err="1" smtClean="0">
                <a:solidFill>
                  <a:srgbClr val="FF0000"/>
                </a:solidFill>
              </a:rPr>
              <a:t>LoadedBehavior</a:t>
            </a:r>
            <a:r>
              <a:rPr lang="en-US" sz="1600" b="1" dirty="0" smtClean="0">
                <a:solidFill>
                  <a:srgbClr val="0000FF"/>
                </a:solidFill>
              </a:rPr>
              <a:t>="Manual"</a:t>
            </a:r>
            <a:r>
              <a:rPr lang="en-US" sz="1600" b="1" dirty="0" smtClean="0">
                <a:solidFill>
                  <a:srgbClr val="FF0000"/>
                </a:solidFill>
              </a:rPr>
              <a:t> </a:t>
            </a:r>
            <a:r>
              <a:rPr lang="en-US" sz="1400" dirty="0" smtClean="0">
                <a:solidFill>
                  <a:srgbClr val="FF0000"/>
                </a:solidFill>
              </a:rPr>
              <a:t>Name</a:t>
            </a:r>
            <a:r>
              <a:rPr lang="en-US" sz="1400" dirty="0" smtClean="0">
                <a:solidFill>
                  <a:srgbClr val="0000FF"/>
                </a:solidFill>
              </a:rPr>
              <a:t>="mediaElement1"/&gt;</a:t>
            </a:r>
            <a:endParaRPr lang="hu-HU" sz="1400" dirty="0" smtClean="0">
              <a:solidFill>
                <a:schemeClr val="tx1"/>
              </a:solidFill>
            </a:endParaRPr>
          </a:p>
        </p:txBody>
      </p:sp>
      <p:sp>
        <p:nvSpPr>
          <p:cNvPr id="8" name="Szövegdoboz 7"/>
          <p:cNvSpPr txBox="1"/>
          <p:nvPr/>
        </p:nvSpPr>
        <p:spPr>
          <a:xfrm>
            <a:off x="500034" y="4786322"/>
            <a:ext cx="764386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mediaElement1.Play();</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Média specifikus események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500034" y="2071678"/>
            <a:ext cx="8229600" cy="4357718"/>
          </a:xfrm>
        </p:spPr>
        <p:txBody>
          <a:bodyPr>
            <a:normAutofit/>
          </a:bodyPr>
          <a:lstStyle/>
          <a:p>
            <a:pPr marL="514350" indent="-514350">
              <a:buNone/>
            </a:pPr>
            <a:r>
              <a:rPr lang="hu-HU" sz="2800" dirty="0" smtClean="0">
                <a:solidFill>
                  <a:schemeClr val="bg1">
                    <a:lumMod val="95000"/>
                  </a:schemeClr>
                </a:solidFill>
              </a:rPr>
              <a:t>A </a:t>
            </a:r>
            <a:r>
              <a:rPr lang="hu-HU" sz="2800" dirty="0" err="1" smtClean="0">
                <a:solidFill>
                  <a:schemeClr val="bg1">
                    <a:lumMod val="95000"/>
                  </a:schemeClr>
                </a:solidFill>
                <a:effectLst>
                  <a:outerShdw blurRad="38100" dist="38100" dir="2700000" algn="tl">
                    <a:srgbClr val="000000">
                      <a:alpha val="43137"/>
                    </a:srgbClr>
                  </a:outerShdw>
                </a:effectLst>
              </a:rPr>
              <a:t>MediaEnded</a:t>
            </a:r>
            <a:r>
              <a:rPr lang="hu-HU" sz="2800" dirty="0" smtClean="0">
                <a:solidFill>
                  <a:schemeClr val="bg1">
                    <a:lumMod val="95000"/>
                  </a:schemeClr>
                </a:solidFill>
                <a:effectLst>
                  <a:outerShdw blurRad="38100" dist="38100" dir="2700000" algn="tl">
                    <a:srgbClr val="000000">
                      <a:alpha val="43137"/>
                    </a:srgbClr>
                  </a:outerShdw>
                </a:effectLst>
              </a:rPr>
              <a:t> </a:t>
            </a:r>
            <a:r>
              <a:rPr lang="hu-HU" sz="2800" dirty="0" smtClean="0">
                <a:solidFill>
                  <a:schemeClr val="bg1">
                    <a:lumMod val="95000"/>
                  </a:schemeClr>
                </a:solidFill>
              </a:rPr>
              <a:t>esemény akkor következeik be ha médiatartalom végére ért.</a:t>
            </a:r>
          </a:p>
          <a:p>
            <a:pPr marL="514350" indent="-514350">
              <a:buNone/>
            </a:pPr>
            <a:r>
              <a:rPr lang="hu-HU" sz="2800" dirty="0" smtClean="0">
                <a:solidFill>
                  <a:schemeClr val="bg1">
                    <a:lumMod val="95000"/>
                  </a:schemeClr>
                </a:solidFill>
              </a:rPr>
              <a:t>A </a:t>
            </a:r>
            <a:r>
              <a:rPr lang="hu-HU" sz="2800" dirty="0" err="1" smtClean="0">
                <a:solidFill>
                  <a:schemeClr val="bg1">
                    <a:lumMod val="95000"/>
                  </a:schemeClr>
                </a:solidFill>
                <a:effectLst>
                  <a:outerShdw blurRad="38100" dist="38100" dir="2700000" algn="tl">
                    <a:srgbClr val="000000">
                      <a:alpha val="43137"/>
                    </a:srgbClr>
                  </a:outerShdw>
                </a:effectLst>
              </a:rPr>
              <a:t>MediaOpened</a:t>
            </a:r>
            <a:r>
              <a:rPr lang="hu-HU" sz="2800" dirty="0" smtClean="0">
                <a:solidFill>
                  <a:schemeClr val="bg1">
                    <a:lumMod val="95000"/>
                  </a:schemeClr>
                </a:solidFill>
                <a:effectLst>
                  <a:outerShdw blurRad="38100" dist="38100" dir="2700000" algn="tl">
                    <a:srgbClr val="000000">
                      <a:alpha val="43137"/>
                    </a:srgbClr>
                  </a:outerShdw>
                </a:effectLst>
              </a:rPr>
              <a:t> </a:t>
            </a:r>
            <a:r>
              <a:rPr lang="hu-HU" sz="2800" dirty="0" smtClean="0">
                <a:solidFill>
                  <a:schemeClr val="bg1">
                    <a:lumMod val="95000"/>
                  </a:schemeClr>
                </a:solidFill>
              </a:rPr>
              <a:t>amikor a betöltődés befejeződött.</a:t>
            </a:r>
          </a:p>
          <a:p>
            <a:pPr marL="514350" indent="-514350">
              <a:buNone/>
            </a:pPr>
            <a:r>
              <a:rPr lang="hu-HU" sz="2800" dirty="0" smtClean="0">
                <a:solidFill>
                  <a:schemeClr val="bg1">
                    <a:lumMod val="95000"/>
                  </a:schemeClr>
                </a:solidFill>
              </a:rPr>
              <a:t>A </a:t>
            </a:r>
            <a:r>
              <a:rPr lang="hu-HU" sz="2800" dirty="0" err="1" smtClean="0">
                <a:solidFill>
                  <a:schemeClr val="bg1">
                    <a:lumMod val="95000"/>
                  </a:schemeClr>
                </a:solidFill>
                <a:effectLst>
                  <a:outerShdw blurRad="38100" dist="38100" dir="2700000" algn="tl">
                    <a:srgbClr val="000000">
                      <a:alpha val="43137"/>
                    </a:srgbClr>
                  </a:outerShdw>
                </a:effectLst>
              </a:rPr>
              <a:t>MediaFailed</a:t>
            </a:r>
            <a:r>
              <a:rPr lang="hu-HU" sz="2800" dirty="0" smtClean="0">
                <a:solidFill>
                  <a:schemeClr val="bg1">
                    <a:lumMod val="95000"/>
                  </a:schemeClr>
                </a:solidFill>
                <a:effectLst>
                  <a:outerShdw blurRad="38100" dist="38100" dir="2700000" algn="tl">
                    <a:srgbClr val="000000">
                      <a:alpha val="43137"/>
                    </a:srgbClr>
                  </a:outerShdw>
                </a:effectLst>
              </a:rPr>
              <a:t> </a:t>
            </a:r>
            <a:r>
              <a:rPr lang="hu-HU" sz="2800" dirty="0" smtClean="0">
                <a:solidFill>
                  <a:schemeClr val="bg1">
                    <a:lumMod val="95000"/>
                  </a:schemeClr>
                </a:solidFill>
              </a:rPr>
              <a:t>akkor következik be ha a média tartalmat valamilyen okból kifolyólag nem lehetett betölteni.</a:t>
            </a:r>
          </a:p>
        </p:txBody>
      </p:sp>
      <p:graphicFrame>
        <p:nvGraphicFramePr>
          <p:cNvPr id="9" name="Táblázat 8"/>
          <p:cNvGraphicFramePr>
            <a:graphicFrameLocks noGrp="1"/>
          </p:cNvGraphicFramePr>
          <p:nvPr/>
        </p:nvGraphicFramePr>
        <p:xfrm>
          <a:off x="1214414" y="642918"/>
          <a:ext cx="7715304" cy="74168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2571768"/>
                <a:gridCol w="2571768"/>
              </a:tblGrid>
              <a:tr h="370840">
                <a:tc gridSpan="3">
                  <a:txBody>
                    <a:bodyPr/>
                    <a:lstStyle/>
                    <a:p>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c hMerge="1">
                  <a:txBody>
                    <a:bodyPr/>
                    <a:lstStyle/>
                    <a:p>
                      <a:endParaRPr lang="hu-HU" dirty="0"/>
                    </a:p>
                  </a:txBody>
                  <a:tcPr>
                    <a:noFill/>
                  </a:tcPr>
                </a:tc>
              </a:tr>
              <a:tr h="370840">
                <a:tc>
                  <a:txBody>
                    <a:bodyPr/>
                    <a:lstStyle/>
                    <a:p>
                      <a:r>
                        <a:rPr lang="hu-HU" dirty="0" err="1" smtClean="0">
                          <a:solidFill>
                            <a:schemeClr val="bg1"/>
                          </a:solidFill>
                        </a:rPr>
                        <a:t>MediaEnded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MediaFailed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solidFill>
                        </a:rPr>
                        <a:t>MediaOpened</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10" name="Aktuális sáv"/>
          <p:cNvSpPr/>
          <p:nvPr/>
        </p:nvSpPr>
        <p:spPr>
          <a:xfrm>
            <a:off x="1000100" y="785794"/>
            <a:ext cx="7215238" cy="785818"/>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11" name="Szövegdoboz 10"/>
          <p:cNvSpPr txBox="1"/>
          <p:nvPr/>
        </p:nvSpPr>
        <p:spPr>
          <a:xfrm>
            <a:off x="571472" y="4689471"/>
            <a:ext cx="7643866" cy="95410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t> </a:t>
            </a:r>
            <a:r>
              <a:rPr lang="en-US" sz="1400" dirty="0" smtClean="0">
                <a:solidFill>
                  <a:srgbClr val="0000FF"/>
                </a:solidFill>
              </a:rPr>
              <a:t>private void </a:t>
            </a:r>
            <a:r>
              <a:rPr lang="en-US" sz="1400" dirty="0" smtClean="0">
                <a:solidFill>
                  <a:schemeClr val="tx1"/>
                </a:solidFill>
              </a:rPr>
              <a:t>mediaElement1_MediaFailed</a:t>
            </a:r>
            <a:r>
              <a:rPr lang="en-US" sz="1400" dirty="0" smtClean="0">
                <a:solidFill>
                  <a:srgbClr val="0000FF"/>
                </a:solidFill>
              </a:rPr>
              <a:t>(object </a:t>
            </a:r>
            <a:r>
              <a:rPr lang="en-US" sz="1400" dirty="0" smtClean="0">
                <a:solidFill>
                  <a:schemeClr val="tx1"/>
                </a:solidFill>
              </a:rPr>
              <a:t>sender</a:t>
            </a:r>
            <a:r>
              <a:rPr lang="en-US" sz="1400" dirty="0" smtClean="0">
                <a:solidFill>
                  <a:srgbClr val="0000FF"/>
                </a:solidFill>
              </a:rPr>
              <a:t>, </a:t>
            </a:r>
            <a:r>
              <a:rPr lang="en-US" sz="1400" dirty="0" err="1" smtClean="0">
                <a:solidFill>
                  <a:srgbClr val="2B91AF"/>
                </a:solidFill>
              </a:rPr>
              <a:t>ExceptionRoutedEventArgs</a:t>
            </a:r>
            <a:r>
              <a:rPr lang="en-US" sz="1400" dirty="0" smtClean="0">
                <a:solidFill>
                  <a:srgbClr val="2B91AF"/>
                </a:solidFill>
              </a:rPr>
              <a:t> </a:t>
            </a:r>
            <a:r>
              <a:rPr lang="en-US" sz="1400" dirty="0" smtClean="0">
                <a:solidFill>
                  <a:schemeClr val="tx1"/>
                </a:solidFill>
              </a:rPr>
              <a:t>e)</a:t>
            </a:r>
          </a:p>
          <a:p>
            <a:r>
              <a:rPr lang="hu-HU" sz="1400" dirty="0" smtClean="0">
                <a:solidFill>
                  <a:schemeClr val="tx1"/>
                </a:solidFill>
              </a:rPr>
              <a:t> {</a:t>
            </a:r>
          </a:p>
          <a:p>
            <a:r>
              <a:rPr lang="hu-HU" sz="1400" dirty="0" smtClean="0">
                <a:solidFill>
                  <a:srgbClr val="2B91AF"/>
                </a:solidFill>
              </a:rPr>
              <a:t>            </a:t>
            </a:r>
            <a:r>
              <a:rPr lang="hu-HU" sz="1400" dirty="0" err="1" smtClean="0">
                <a:solidFill>
                  <a:srgbClr val="2B91AF"/>
                </a:solidFill>
              </a:rPr>
              <a:t>MessageBox</a:t>
            </a:r>
            <a:r>
              <a:rPr lang="hu-HU" sz="1400" dirty="0" err="1" smtClean="0">
                <a:solidFill>
                  <a:schemeClr val="tx1"/>
                </a:solidFill>
              </a:rPr>
              <a:t>.Show</a:t>
            </a:r>
            <a:r>
              <a:rPr lang="hu-HU" sz="1400" dirty="0" smtClean="0">
                <a:solidFill>
                  <a:schemeClr val="tx1"/>
                </a:solidFill>
              </a:rPr>
              <a:t>(</a:t>
            </a:r>
            <a:r>
              <a:rPr lang="hu-HU" sz="1400" dirty="0" err="1" smtClean="0">
                <a:solidFill>
                  <a:schemeClr val="tx1"/>
                </a:solidFill>
              </a:rPr>
              <a:t>e.ErrorException.Message</a:t>
            </a:r>
            <a:r>
              <a:rPr lang="hu-HU" sz="1400" dirty="0" smtClean="0">
                <a:solidFill>
                  <a:schemeClr val="tx1"/>
                </a:solidFill>
              </a:rPr>
              <a:t>);</a:t>
            </a:r>
          </a:p>
          <a:p>
            <a:r>
              <a:rPr lang="hu-HU" sz="1400" dirty="0" smtClean="0">
                <a:solidFill>
                  <a:schemeClr val="tx1"/>
                </a:solidFill>
              </a:rPr>
              <a:t> }</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WPF Grafika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lstStyle/>
          <a:p>
            <a:pPr>
              <a:buNone/>
            </a:pPr>
            <a:r>
              <a:rPr lang="hu-HU" dirty="0" smtClean="0">
                <a:solidFill>
                  <a:schemeClr val="bg1">
                    <a:lumMod val="95000"/>
                  </a:schemeClr>
                </a:solidFill>
              </a:rPr>
              <a:t>	A WPF minden eddigi technológiánál jobban támogatja a grafikák készítését és megjelenítését.</a:t>
            </a:r>
          </a:p>
          <a:p>
            <a:pPr>
              <a:buNone/>
            </a:pPr>
            <a:r>
              <a:rPr lang="hu-HU" dirty="0" smtClean="0">
                <a:solidFill>
                  <a:schemeClr val="bg1">
                    <a:lumMod val="95000"/>
                  </a:schemeClr>
                </a:solidFill>
              </a:rPr>
              <a:t>	Sőt 3D-s képességei is vannak!	</a:t>
            </a:r>
          </a:p>
          <a:p>
            <a:pPr>
              <a:buNone/>
            </a:pPr>
            <a:r>
              <a:rPr lang="hu-HU" dirty="0" smtClean="0">
                <a:solidFill>
                  <a:schemeClr val="bg1">
                    <a:lumMod val="95000"/>
                  </a:schemeClr>
                </a:solidFill>
              </a:rPr>
              <a:t>	</a:t>
            </a:r>
            <a:endParaRPr lang="hu-HU" dirty="0">
              <a:solidFill>
                <a:schemeClr val="bg1">
                  <a:lumMod val="9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2786050" y="2857496"/>
            <a:ext cx="6086475" cy="3333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Creating</a:t>
            </a:r>
            <a:r>
              <a:rPr lang="hu-HU" sz="3200" dirty="0" smtClean="0">
                <a:solidFill>
                  <a:schemeClr val="bg1"/>
                </a:solidFill>
              </a:rPr>
              <a:t> and Display </a:t>
            </a:r>
            <a:r>
              <a:rPr lang="hu-HU" sz="3200" dirty="0" err="1" smtClean="0">
                <a:solidFill>
                  <a:schemeClr val="bg1"/>
                </a:solidFill>
              </a:rPr>
              <a:t>Graphics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Adding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Multimedia</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Content</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Managing</a:t>
            </a:r>
            <a:r>
              <a:rPr lang="hu-HU" sz="3200" dirty="0" smtClean="0">
                <a:solidFill>
                  <a:schemeClr val="bg1"/>
                </a:solidFill>
              </a:rPr>
              <a:t> </a:t>
            </a:r>
            <a:r>
              <a:rPr lang="hu-HU" sz="3200" dirty="0" err="1" smtClean="0">
                <a:solidFill>
                  <a:schemeClr val="bg1"/>
                </a:solidFill>
              </a:rPr>
              <a:t>Binary</a:t>
            </a:r>
            <a:r>
              <a:rPr lang="hu-HU" sz="3200" dirty="0" smtClean="0">
                <a:solidFill>
                  <a:schemeClr val="bg1"/>
                </a:solidFill>
              </a:rPr>
              <a:t> </a:t>
            </a:r>
            <a:r>
              <a:rPr lang="hu-HU" sz="3200" dirty="0" err="1" smtClean="0">
                <a:solidFill>
                  <a:schemeClr val="bg1"/>
                </a:solidFill>
              </a:rPr>
              <a:t>Resources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Managing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Images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264318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Bináris erőforrások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2800" dirty="0" smtClean="0">
                <a:solidFill>
                  <a:schemeClr val="bg1">
                    <a:lumMod val="95000"/>
                  </a:schemeClr>
                </a:solidFill>
              </a:rPr>
              <a:t>Mi is az a bináris erőforrás?</a:t>
            </a:r>
          </a:p>
          <a:p>
            <a:pPr>
              <a:buNone/>
            </a:pPr>
            <a:r>
              <a:rPr lang="hu-HU" sz="2800" dirty="0" smtClean="0">
                <a:solidFill>
                  <a:schemeClr val="bg1">
                    <a:lumMod val="95000"/>
                  </a:schemeClr>
                </a:solidFill>
              </a:rPr>
              <a:t>	Olyan bináris fájlok, amelyeket belefordítunk az alkalmazásba (vagy mellé), de teljesen független a kódtól. </a:t>
            </a:r>
            <a:br>
              <a:rPr lang="hu-HU" sz="2800" dirty="0" smtClean="0">
                <a:solidFill>
                  <a:schemeClr val="bg1">
                    <a:lumMod val="95000"/>
                  </a:schemeClr>
                </a:solidFill>
              </a:rPr>
            </a:br>
            <a:r>
              <a:rPr lang="hu-HU" sz="2800" dirty="0" err="1" smtClean="0">
                <a:solidFill>
                  <a:schemeClr val="bg1">
                    <a:lumMod val="95000"/>
                  </a:schemeClr>
                </a:solidFill>
              </a:rPr>
              <a:t>Pl</a:t>
            </a:r>
            <a:r>
              <a:rPr lang="hu-HU" sz="2800" dirty="0" smtClean="0">
                <a:solidFill>
                  <a:schemeClr val="bg1">
                    <a:lumMod val="95000"/>
                  </a:schemeClr>
                </a:solidFill>
              </a:rPr>
              <a:t>: Képek, zenék, videók stb.</a:t>
            </a:r>
          </a:p>
          <a:p>
            <a:pPr>
              <a:buNone/>
            </a:pPr>
            <a:r>
              <a:rPr lang="hu-HU" sz="2800" dirty="0" smtClean="0">
                <a:solidFill>
                  <a:schemeClr val="bg1">
                    <a:lumMod val="95000"/>
                  </a:schemeClr>
                </a:solidFill>
              </a:rPr>
              <a:t>	Ezek az erőforrások bekerülnek az assemblybe és onnan el is érhetjük őket fixen.</a:t>
            </a:r>
          </a:p>
          <a:p>
            <a:pPr>
              <a:buNone/>
            </a:pPr>
            <a:r>
              <a:rPr lang="hu-HU" sz="2800" dirty="0" smtClean="0">
                <a:solidFill>
                  <a:schemeClr val="bg1">
                    <a:lumMod val="95000"/>
                  </a:schemeClr>
                </a:solidFill>
              </a:rPr>
              <a:t>	</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Erőforrások beágyazása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2800" dirty="0" smtClean="0">
                <a:solidFill>
                  <a:schemeClr val="bg1">
                    <a:lumMod val="95000"/>
                  </a:schemeClr>
                </a:solidFill>
              </a:rPr>
              <a:t>	Az erőforrás fájlok beágyazása nagyon egyszerű. A Visual </a:t>
            </a:r>
            <a:r>
              <a:rPr lang="hu-HU" sz="2800" dirty="0" err="1" smtClean="0">
                <a:solidFill>
                  <a:schemeClr val="bg1">
                    <a:lumMod val="95000"/>
                  </a:schemeClr>
                </a:solidFill>
              </a:rPr>
              <a:t>Studioban</a:t>
            </a:r>
            <a:r>
              <a:rPr lang="hu-HU" sz="2800" dirty="0" smtClean="0">
                <a:solidFill>
                  <a:schemeClr val="bg1">
                    <a:lumMod val="95000"/>
                  </a:schemeClr>
                </a:solidFill>
              </a:rPr>
              <a:t>, mindösszesen az adott fájl </a:t>
            </a:r>
            <a:br>
              <a:rPr lang="hu-HU" sz="2800" dirty="0" smtClean="0">
                <a:solidFill>
                  <a:schemeClr val="bg1">
                    <a:lumMod val="95000"/>
                  </a:schemeClr>
                </a:solidFill>
              </a:rPr>
            </a:br>
            <a:r>
              <a:rPr lang="hu-HU" sz="2800" b="1" u="sng" dirty="0" err="1" smtClean="0">
                <a:solidFill>
                  <a:schemeClr val="bg1">
                    <a:lumMod val="95000"/>
                  </a:schemeClr>
                </a:solidFill>
              </a:rPr>
              <a:t>Build</a:t>
            </a:r>
            <a:r>
              <a:rPr lang="hu-HU" sz="2800" b="1" u="sng" dirty="0" smtClean="0">
                <a:solidFill>
                  <a:schemeClr val="bg1">
                    <a:lumMod val="95000"/>
                  </a:schemeClr>
                </a:solidFill>
              </a:rPr>
              <a:t> Action</a:t>
            </a:r>
            <a:r>
              <a:rPr lang="hu-HU" sz="2800" dirty="0" smtClean="0">
                <a:solidFill>
                  <a:schemeClr val="bg1">
                    <a:lumMod val="95000"/>
                  </a:schemeClr>
                </a:solidFill>
              </a:rPr>
              <a:t> tulajdonságát kell beállítanunk </a:t>
            </a:r>
            <a:r>
              <a:rPr lang="hu-HU" sz="2800" b="1" u="sng" dirty="0" err="1" smtClean="0">
                <a:solidFill>
                  <a:schemeClr val="bg1">
                    <a:lumMod val="95000"/>
                  </a:schemeClr>
                </a:solidFill>
              </a:rPr>
              <a:t>Resource</a:t>
            </a:r>
            <a:r>
              <a:rPr lang="hu-HU" sz="2800" dirty="0" smtClean="0">
                <a:solidFill>
                  <a:schemeClr val="bg1">
                    <a:lumMod val="95000"/>
                  </a:schemeClr>
                </a:solidFill>
              </a:rPr>
              <a:t> –</a:t>
            </a:r>
            <a:r>
              <a:rPr lang="hu-HU" sz="2800" dirty="0" err="1" smtClean="0">
                <a:solidFill>
                  <a:schemeClr val="bg1">
                    <a:lumMod val="95000"/>
                  </a:schemeClr>
                </a:solidFill>
              </a:rPr>
              <a:t>ra</a:t>
            </a:r>
            <a:r>
              <a:rPr lang="hu-HU" sz="2800" dirty="0" smtClean="0">
                <a:solidFill>
                  <a:schemeClr val="bg1">
                    <a:lumMod val="95000"/>
                  </a:schemeClr>
                </a:solidFill>
              </a:rPr>
              <a:t>. A következő fordításnál, már az erőforrás az assembly része lesz.</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marL="514350" indent="-514350">
              <a:buAutoNum type="arabicPeriod"/>
            </a:pPr>
            <a:r>
              <a:rPr lang="hu-HU" sz="2800" u="sng" dirty="0" smtClean="0">
                <a:solidFill>
                  <a:schemeClr val="bg1">
                    <a:lumMod val="95000"/>
                  </a:schemeClr>
                </a:solidFill>
              </a:rPr>
              <a:t>Project</a:t>
            </a:r>
            <a:r>
              <a:rPr lang="hu-HU" sz="2800" dirty="0" smtClean="0">
                <a:solidFill>
                  <a:schemeClr val="bg1">
                    <a:lumMod val="95000"/>
                  </a:schemeClr>
                </a:solidFill>
              </a:rPr>
              <a:t> Menü -&gt; Helyi Menü -&gt; </a:t>
            </a:r>
            <a:r>
              <a:rPr lang="hu-HU" sz="2800" u="sng" dirty="0" smtClean="0">
                <a:solidFill>
                  <a:schemeClr val="bg1">
                    <a:lumMod val="95000"/>
                  </a:schemeClr>
                </a:solidFill>
              </a:rPr>
              <a:t>Add </a:t>
            </a:r>
            <a:r>
              <a:rPr lang="hu-HU" sz="2800" u="sng" dirty="0" err="1" smtClean="0">
                <a:solidFill>
                  <a:schemeClr val="bg1">
                    <a:lumMod val="95000"/>
                  </a:schemeClr>
                </a:solidFill>
              </a:rPr>
              <a:t>Existing</a:t>
            </a:r>
            <a:r>
              <a:rPr lang="hu-HU" sz="2800" u="sng" dirty="0" smtClean="0">
                <a:solidFill>
                  <a:schemeClr val="bg1">
                    <a:lumMod val="95000"/>
                  </a:schemeClr>
                </a:solidFill>
              </a:rPr>
              <a:t> </a:t>
            </a:r>
            <a:r>
              <a:rPr lang="hu-HU" sz="2800" u="sng" dirty="0" err="1" smtClean="0">
                <a:solidFill>
                  <a:schemeClr val="bg1">
                    <a:lumMod val="95000"/>
                  </a:schemeClr>
                </a:solidFill>
              </a:rPr>
              <a:t>Item</a:t>
            </a:r>
            <a:endParaRPr lang="hu-HU" sz="2800" u="sng" dirty="0" smtClean="0">
              <a:solidFill>
                <a:schemeClr val="bg1">
                  <a:lumMod val="95000"/>
                </a:schemeClr>
              </a:solidFill>
            </a:endParaRPr>
          </a:p>
          <a:p>
            <a:pPr marL="514350" indent="-514350">
              <a:buAutoNum type="arabicPeriod"/>
            </a:pPr>
            <a:r>
              <a:rPr lang="hu-HU" sz="2800" u="sng" dirty="0" smtClean="0">
                <a:solidFill>
                  <a:schemeClr val="bg1">
                    <a:lumMod val="95000"/>
                  </a:schemeClr>
                </a:solidFill>
              </a:rPr>
              <a:t>Tallózzuk ki</a:t>
            </a:r>
            <a:r>
              <a:rPr lang="hu-HU" sz="2800" dirty="0" smtClean="0">
                <a:solidFill>
                  <a:schemeClr val="bg1">
                    <a:lumMod val="95000"/>
                  </a:schemeClr>
                </a:solidFill>
              </a:rPr>
              <a:t>, és </a:t>
            </a:r>
            <a:r>
              <a:rPr lang="hu-HU" sz="2800" u="sng" dirty="0" smtClean="0">
                <a:solidFill>
                  <a:schemeClr val="bg1">
                    <a:lumMod val="95000"/>
                  </a:schemeClr>
                </a:solidFill>
              </a:rPr>
              <a:t>adjuk hozzá </a:t>
            </a:r>
            <a:r>
              <a:rPr lang="hu-HU" sz="2800" dirty="0" smtClean="0">
                <a:solidFill>
                  <a:schemeClr val="bg1">
                    <a:lumMod val="95000"/>
                  </a:schemeClr>
                </a:solidFill>
              </a:rPr>
              <a:t>az erőforrás fájlt. </a:t>
            </a:r>
            <a:br>
              <a:rPr lang="hu-HU" sz="2800" dirty="0" smtClean="0">
                <a:solidFill>
                  <a:schemeClr val="bg1">
                    <a:lumMod val="95000"/>
                  </a:schemeClr>
                </a:solidFill>
              </a:rPr>
            </a:br>
            <a:r>
              <a:rPr lang="hu-HU" sz="2000" i="1" dirty="0" smtClean="0">
                <a:solidFill>
                  <a:schemeClr val="bg1">
                    <a:lumMod val="95000"/>
                  </a:schemeClr>
                </a:solidFill>
              </a:rPr>
              <a:t>(Egyszerre akár többet is)</a:t>
            </a:r>
            <a:endParaRPr lang="hu-HU" sz="2400" dirty="0" smtClean="0">
              <a:solidFill>
                <a:schemeClr val="bg1">
                  <a:lumMod val="95000"/>
                </a:schemeClr>
              </a:solidFill>
            </a:endParaRPr>
          </a:p>
          <a:p>
            <a:pPr marL="514350" indent="-514350">
              <a:buAutoNum type="arabicPeriod"/>
            </a:pPr>
            <a:r>
              <a:rPr lang="hu-HU" sz="2800" dirty="0" smtClean="0">
                <a:solidFill>
                  <a:schemeClr val="bg1">
                    <a:lumMod val="95000"/>
                  </a:schemeClr>
                </a:solidFill>
              </a:rPr>
              <a:t>A </a:t>
            </a:r>
            <a:r>
              <a:rPr lang="hu-HU" sz="2800" dirty="0" err="1" smtClean="0">
                <a:solidFill>
                  <a:schemeClr val="bg1">
                    <a:lumMod val="95000"/>
                  </a:schemeClr>
                </a:solidFill>
              </a:rPr>
              <a:t>Property</a:t>
            </a:r>
            <a:r>
              <a:rPr lang="hu-HU" sz="2800" dirty="0" smtClean="0">
                <a:solidFill>
                  <a:schemeClr val="bg1">
                    <a:lumMod val="95000"/>
                  </a:schemeClr>
                </a:solidFill>
              </a:rPr>
              <a:t> </a:t>
            </a:r>
            <a:r>
              <a:rPr lang="hu-HU" sz="2800" dirty="0" err="1" smtClean="0">
                <a:solidFill>
                  <a:schemeClr val="bg1">
                    <a:lumMod val="95000"/>
                  </a:schemeClr>
                </a:solidFill>
              </a:rPr>
              <a:t>Window-ban</a:t>
            </a:r>
            <a:r>
              <a:rPr lang="hu-HU" sz="2800" dirty="0" smtClean="0">
                <a:solidFill>
                  <a:schemeClr val="bg1">
                    <a:lumMod val="95000"/>
                  </a:schemeClr>
                </a:solidFill>
              </a:rPr>
              <a:t> állítsuk a </a:t>
            </a:r>
            <a:r>
              <a:rPr lang="hu-HU" sz="2800" u="sng" dirty="0" err="1" smtClean="0">
                <a:solidFill>
                  <a:schemeClr val="bg1">
                    <a:lumMod val="95000"/>
                  </a:schemeClr>
                </a:solidFill>
              </a:rPr>
              <a:t>Build</a:t>
            </a:r>
            <a:r>
              <a:rPr lang="hu-HU" sz="2800" u="sng" dirty="0" smtClean="0">
                <a:solidFill>
                  <a:schemeClr val="bg1">
                    <a:lumMod val="95000"/>
                  </a:schemeClr>
                </a:solidFill>
              </a:rPr>
              <a:t> Actiont </a:t>
            </a:r>
            <a:r>
              <a:rPr lang="hu-HU" sz="2800" dirty="0" smtClean="0">
                <a:solidFill>
                  <a:schemeClr val="bg1">
                    <a:lumMod val="95000"/>
                  </a:schemeClr>
                </a:solidFill>
              </a:rPr>
              <a:t>tulajdonságot </a:t>
            </a:r>
            <a:r>
              <a:rPr lang="hu-HU" sz="2800" u="sng" dirty="0" err="1" smtClean="0">
                <a:solidFill>
                  <a:schemeClr val="bg1">
                    <a:lumMod val="95000"/>
                  </a:schemeClr>
                </a:solidFill>
              </a:rPr>
              <a:t>Resource</a:t>
            </a:r>
            <a:r>
              <a:rPr lang="hu-HU" sz="2800" dirty="0" smtClean="0">
                <a:solidFill>
                  <a:schemeClr val="bg1">
                    <a:lumMod val="95000"/>
                  </a:schemeClr>
                </a:solidFill>
              </a:rPr>
              <a:t> –</a:t>
            </a:r>
            <a:r>
              <a:rPr lang="hu-HU" sz="2800" dirty="0" err="1" smtClean="0">
                <a:solidFill>
                  <a:schemeClr val="bg1">
                    <a:lumMod val="95000"/>
                  </a:schemeClr>
                </a:solidFill>
              </a:rPr>
              <a:t>ra</a:t>
            </a:r>
            <a:r>
              <a:rPr lang="hu-HU" sz="2800" dirty="0" smtClean="0">
                <a:solidFill>
                  <a:schemeClr val="bg1">
                    <a:lumMod val="95000"/>
                  </a:schemeClr>
                </a:solidFill>
              </a:rPr>
              <a:t>.</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pic>
        <p:nvPicPr>
          <p:cNvPr id="1027" name="Picture 3"/>
          <p:cNvPicPr>
            <a:picLocks noChangeAspect="1" noChangeArrowheads="1"/>
          </p:cNvPicPr>
          <p:nvPr/>
        </p:nvPicPr>
        <p:blipFill>
          <a:blip r:embed="rId2" cstate="print"/>
          <a:srcRect/>
          <a:stretch>
            <a:fillRect/>
          </a:stretch>
        </p:blipFill>
        <p:spPr bwMode="auto">
          <a:xfrm>
            <a:off x="5857884" y="2571744"/>
            <a:ext cx="2371725" cy="8667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Erőforrás betöltése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2800" dirty="0" smtClean="0">
                <a:solidFill>
                  <a:schemeClr val="bg1">
                    <a:lumMod val="95000"/>
                  </a:schemeClr>
                </a:solidFill>
              </a:rPr>
              <a:t>	Az Image osztály segítségével betölthetjük az erőforrásfájlokat. Csak a nevével kell hivatkozni.</a:t>
            </a:r>
          </a:p>
          <a:p>
            <a:pPr>
              <a:buNone/>
            </a:pPr>
            <a:r>
              <a:rPr lang="hu-HU" sz="2800" dirty="0" smtClean="0">
                <a:solidFill>
                  <a:schemeClr val="bg1">
                    <a:lumMod val="95000"/>
                  </a:schemeClr>
                </a:solidFill>
              </a:rPr>
              <a:t>	(Ha direktbe van hozzáadva)</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Legtöbb esetben azonban az erőforrás fájlokat egy könyvtárba gyűjtjük, így a </a:t>
            </a:r>
            <a:r>
              <a:rPr lang="hu-HU" sz="2800" dirty="0" err="1" smtClean="0">
                <a:solidFill>
                  <a:schemeClr val="bg1">
                    <a:lumMod val="95000"/>
                  </a:schemeClr>
                </a:solidFill>
              </a:rPr>
              <a:t>Source</a:t>
            </a:r>
            <a:r>
              <a:rPr lang="hu-HU" sz="2800" dirty="0" smtClean="0">
                <a:solidFill>
                  <a:schemeClr val="bg1">
                    <a:lumMod val="95000"/>
                  </a:schemeClr>
                </a:solidFill>
              </a:rPr>
              <a:t> </a:t>
            </a:r>
            <a:r>
              <a:rPr lang="hu-HU" sz="2800" dirty="0" err="1" smtClean="0">
                <a:solidFill>
                  <a:schemeClr val="bg1">
                    <a:lumMod val="95000"/>
                  </a:schemeClr>
                </a:solidFill>
              </a:rPr>
              <a:t>-nál</a:t>
            </a:r>
            <a:r>
              <a:rPr lang="hu-HU" sz="2800" dirty="0" smtClean="0">
                <a:solidFill>
                  <a:schemeClr val="bg1">
                    <a:lumMod val="95000"/>
                  </a:schemeClr>
                </a:solidFill>
              </a:rPr>
              <a:t> </a:t>
            </a:r>
            <a:r>
              <a:rPr lang="hu-HU" sz="2800" dirty="0" err="1" smtClean="0">
                <a:solidFill>
                  <a:schemeClr val="bg1">
                    <a:lumMod val="95000"/>
                  </a:schemeClr>
                </a:solidFill>
              </a:rPr>
              <a:t>a</a:t>
            </a:r>
            <a:r>
              <a:rPr lang="hu-HU" sz="2800" dirty="0" smtClean="0">
                <a:solidFill>
                  <a:schemeClr val="bg1">
                    <a:lumMod val="95000"/>
                  </a:schemeClr>
                </a:solidFill>
              </a:rPr>
              <a:t> könyvtár útvonalával együtt is megadhatjuk</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a:t>
            </a:r>
            <a:r>
              <a:rPr lang="hu-HU" sz="2400" i="1" dirty="0" smtClean="0">
                <a:solidFill>
                  <a:schemeClr val="bg1">
                    <a:lumMod val="95000"/>
                  </a:schemeClr>
                </a:solidFill>
              </a:rPr>
              <a:t>(Mind a \ mind pedig /  is használható)</a:t>
            </a:r>
            <a:endParaRPr lang="hu-HU" sz="2800" i="1"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sp>
        <p:nvSpPr>
          <p:cNvPr id="5" name="Szövegdoboz 4"/>
          <p:cNvSpPr txBox="1"/>
          <p:nvPr/>
        </p:nvSpPr>
        <p:spPr>
          <a:xfrm>
            <a:off x="857224" y="3978479"/>
            <a:ext cx="6858048"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smtClean="0">
                <a:solidFill>
                  <a:srgbClr val="A31515"/>
                </a:solidFill>
              </a:rPr>
              <a:t>Image</a:t>
            </a:r>
            <a:r>
              <a:rPr lang="hu-HU" sz="1400" dirty="0" smtClean="0">
                <a:solidFill>
                  <a:srgbClr val="FF0000"/>
                </a:solidFill>
              </a:rPr>
              <a:t> </a:t>
            </a:r>
            <a:r>
              <a:rPr lang="hu-HU" sz="1400" dirty="0" err="1" smtClean="0">
                <a:solidFill>
                  <a:srgbClr val="FF0000"/>
                </a:solidFill>
              </a:rPr>
              <a:t>Source</a:t>
            </a:r>
            <a:r>
              <a:rPr lang="hu-HU" sz="1400" dirty="0" smtClean="0">
                <a:solidFill>
                  <a:srgbClr val="0000FF"/>
                </a:solidFill>
              </a:rPr>
              <a:t>=„Foto/</a:t>
            </a:r>
            <a:r>
              <a:rPr lang="hu-HU" sz="1400" dirty="0" err="1" smtClean="0">
                <a:solidFill>
                  <a:srgbClr val="0000FF"/>
                </a:solidFill>
              </a:rPr>
              <a:t>laguna.jpg</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="17,90,61,22"</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="image1"</a:t>
            </a:r>
            <a:r>
              <a:rPr lang="hu-HU" sz="1400" dirty="0" smtClean="0">
                <a:solidFill>
                  <a:srgbClr val="FF0000"/>
                </a:solidFill>
              </a:rPr>
              <a:t> </a:t>
            </a:r>
            <a:r>
              <a:rPr lang="hu-HU" sz="1400" dirty="0" err="1" smtClean="0">
                <a:solidFill>
                  <a:srgbClr val="FF0000"/>
                </a:solidFill>
              </a:rPr>
              <a:t>Stretch</a:t>
            </a:r>
            <a:r>
              <a:rPr lang="hu-HU" sz="1400" dirty="0" smtClean="0">
                <a:solidFill>
                  <a:srgbClr val="0000FF"/>
                </a:solidFill>
              </a:rPr>
              <a:t>="</a:t>
            </a:r>
            <a:r>
              <a:rPr lang="hu-HU" sz="1400" dirty="0" err="1" smtClean="0">
                <a:solidFill>
                  <a:srgbClr val="0000FF"/>
                </a:solidFill>
              </a:rPr>
              <a:t>Fill</a:t>
            </a:r>
            <a:r>
              <a:rPr lang="hu-HU" sz="1400" dirty="0" smtClean="0">
                <a:solidFill>
                  <a:srgbClr val="0000FF"/>
                </a:solidFill>
              </a:rPr>
              <a:t>"/&gt;</a:t>
            </a:r>
            <a:endParaRPr lang="hu-HU" sz="1400" dirty="0" smtClean="0">
              <a:solidFill>
                <a:schemeClr val="tx1"/>
              </a:solidFill>
            </a:endParaRPr>
          </a:p>
        </p:txBody>
      </p:sp>
      <p:sp>
        <p:nvSpPr>
          <p:cNvPr id="6" name="Szövegdoboz 5"/>
          <p:cNvSpPr txBox="1"/>
          <p:nvPr/>
        </p:nvSpPr>
        <p:spPr>
          <a:xfrm>
            <a:off x="857224" y="2214554"/>
            <a:ext cx="6858048"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smtClean="0">
                <a:solidFill>
                  <a:srgbClr val="A31515"/>
                </a:solidFill>
              </a:rPr>
              <a:t>Image</a:t>
            </a:r>
            <a:r>
              <a:rPr lang="hu-HU" sz="1400" dirty="0" smtClean="0">
                <a:solidFill>
                  <a:srgbClr val="FF0000"/>
                </a:solidFill>
              </a:rPr>
              <a:t> </a:t>
            </a:r>
            <a:r>
              <a:rPr lang="hu-HU" sz="1400" dirty="0" err="1" smtClean="0">
                <a:solidFill>
                  <a:srgbClr val="FF0000"/>
                </a:solidFill>
              </a:rPr>
              <a:t>Source</a:t>
            </a:r>
            <a:r>
              <a:rPr lang="hu-HU" sz="1400" dirty="0" smtClean="0">
                <a:solidFill>
                  <a:srgbClr val="0000FF"/>
                </a:solidFill>
              </a:rPr>
              <a:t>="</a:t>
            </a:r>
            <a:r>
              <a:rPr lang="hu-HU" sz="1400" dirty="0" err="1" smtClean="0">
                <a:solidFill>
                  <a:srgbClr val="0000FF"/>
                </a:solidFill>
              </a:rPr>
              <a:t>laguna.jpg</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Margin</a:t>
            </a:r>
            <a:r>
              <a:rPr lang="hu-HU" sz="1400" dirty="0" smtClean="0">
                <a:solidFill>
                  <a:srgbClr val="0000FF"/>
                </a:solidFill>
              </a:rPr>
              <a:t>="17,90,61,22"</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="image1"</a:t>
            </a:r>
            <a:r>
              <a:rPr lang="hu-HU" sz="1400" dirty="0" smtClean="0">
                <a:solidFill>
                  <a:srgbClr val="FF0000"/>
                </a:solidFill>
              </a:rPr>
              <a:t> </a:t>
            </a:r>
            <a:r>
              <a:rPr lang="hu-HU" sz="1400" dirty="0" err="1" smtClean="0">
                <a:solidFill>
                  <a:srgbClr val="FF0000"/>
                </a:solidFill>
              </a:rPr>
              <a:t>Stretch</a:t>
            </a:r>
            <a:r>
              <a:rPr lang="hu-HU" sz="1400" dirty="0" smtClean="0">
                <a:solidFill>
                  <a:srgbClr val="0000FF"/>
                </a:solidFill>
              </a:rPr>
              <a:t>="</a:t>
            </a:r>
            <a:r>
              <a:rPr lang="hu-HU" sz="1400" dirty="0" err="1" smtClean="0">
                <a:solidFill>
                  <a:srgbClr val="0000FF"/>
                </a:solidFill>
              </a:rPr>
              <a:t>Fill</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Erőforrás betöltése –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Pack</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URI</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2800" dirty="0" smtClean="0">
                <a:solidFill>
                  <a:schemeClr val="bg1">
                    <a:lumMod val="95000"/>
                  </a:schemeClr>
                </a:solidFill>
              </a:rPr>
              <a:t>	Erőforrások elérésére van egy hosszabb szintaxis is. Összetettebb feladatoknál, megoldásoknál célszerűbb ezt használni.</a:t>
            </a:r>
          </a:p>
          <a:p>
            <a:pPr>
              <a:buNone/>
            </a:pPr>
            <a:r>
              <a:rPr lang="hu-HU" sz="2800" dirty="0" smtClean="0">
                <a:solidFill>
                  <a:schemeClr val="bg1">
                    <a:lumMod val="95000"/>
                  </a:schemeClr>
                </a:solidFill>
              </a:rPr>
              <a:t>	</a:t>
            </a:r>
            <a:r>
              <a:rPr lang="hu-HU" sz="2400" dirty="0" smtClean="0">
                <a:solidFill>
                  <a:schemeClr val="bg1">
                    <a:lumMod val="95000"/>
                  </a:schemeClr>
                </a:solidFill>
              </a:rPr>
              <a:t>Formátuma: </a:t>
            </a:r>
            <a:r>
              <a:rPr lang="hu-HU" sz="2400" dirty="0" err="1" smtClean="0">
                <a:solidFill>
                  <a:schemeClr val="bg1">
                    <a:lumMod val="95000"/>
                  </a:schemeClr>
                </a:solidFill>
              </a:rPr>
              <a:t>pack</a:t>
            </a:r>
            <a:r>
              <a:rPr lang="hu-HU" sz="2400" dirty="0" smtClean="0">
                <a:solidFill>
                  <a:schemeClr val="bg1">
                    <a:lumMod val="95000"/>
                  </a:schemeClr>
                </a:solidFill>
              </a:rPr>
              <a:t>://&lt;</a:t>
            </a:r>
            <a:r>
              <a:rPr lang="hu-HU" sz="2400" dirty="0" err="1" smtClean="0">
                <a:solidFill>
                  <a:schemeClr val="bg1">
                    <a:lumMod val="95000"/>
                  </a:schemeClr>
                </a:solidFill>
              </a:rPr>
              <a:t>Authority</a:t>
            </a:r>
            <a:r>
              <a:rPr lang="hu-HU" sz="2400" dirty="0" smtClean="0">
                <a:solidFill>
                  <a:schemeClr val="bg1">
                    <a:lumMod val="95000"/>
                  </a:schemeClr>
                </a:solidFill>
              </a:rPr>
              <a:t>&gt;/&lt;</a:t>
            </a:r>
            <a:r>
              <a:rPr lang="hu-HU" sz="2400" dirty="0" err="1" smtClean="0">
                <a:solidFill>
                  <a:schemeClr val="bg1">
                    <a:lumMod val="95000"/>
                  </a:schemeClr>
                </a:solidFill>
              </a:rPr>
              <a:t>Folder</a:t>
            </a:r>
            <a:r>
              <a:rPr lang="hu-HU" sz="2400" dirty="0" smtClean="0">
                <a:solidFill>
                  <a:schemeClr val="bg1">
                    <a:lumMod val="95000"/>
                  </a:schemeClr>
                </a:solidFill>
              </a:rPr>
              <a:t>&gt;/&lt;</a:t>
            </a:r>
            <a:r>
              <a:rPr lang="hu-HU" sz="2400" dirty="0" err="1" smtClean="0">
                <a:solidFill>
                  <a:schemeClr val="bg1">
                    <a:lumMod val="95000"/>
                  </a:schemeClr>
                </a:solidFill>
              </a:rPr>
              <a:t>FileName</a:t>
            </a:r>
            <a:r>
              <a:rPr lang="hu-HU" sz="2400" dirty="0" smtClean="0">
                <a:solidFill>
                  <a:schemeClr val="bg1">
                    <a:lumMod val="95000"/>
                  </a:schemeClr>
                </a:solidFill>
              </a:rPr>
              <a:t>&gt;</a:t>
            </a:r>
          </a:p>
          <a:p>
            <a:pPr>
              <a:buNone/>
            </a:pPr>
            <a:endParaRPr lang="hu-HU" sz="2400" dirty="0" smtClean="0">
              <a:solidFill>
                <a:schemeClr val="bg1">
                  <a:lumMod val="95000"/>
                </a:schemeClr>
              </a:solidFill>
            </a:endParaRPr>
          </a:p>
          <a:p>
            <a:pPr>
              <a:buNone/>
            </a:pPr>
            <a:r>
              <a:rPr lang="hu-HU" sz="2400" dirty="0" smtClean="0">
                <a:solidFill>
                  <a:schemeClr val="bg1">
                    <a:lumMod val="95000"/>
                  </a:schemeClr>
                </a:solidFill>
              </a:rPr>
              <a:t>	Kódból:</a:t>
            </a: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r>
              <a:rPr lang="hu-HU" sz="2400" dirty="0" smtClean="0">
                <a:solidFill>
                  <a:schemeClr val="bg1">
                    <a:lumMod val="95000"/>
                  </a:schemeClr>
                </a:solidFill>
              </a:rPr>
              <a:t>	Más modulban lévő erőforrás elérése:</a:t>
            </a:r>
          </a:p>
          <a:p>
            <a:pPr algn="ctr">
              <a:buNone/>
            </a:pPr>
            <a:r>
              <a:rPr lang="hu-HU" sz="2000" dirty="0" err="1" smtClean="0">
                <a:solidFill>
                  <a:schemeClr val="bg1">
                    <a:lumMod val="95000"/>
                  </a:schemeClr>
                </a:solidFill>
              </a:rPr>
              <a:t>pack</a:t>
            </a:r>
            <a:r>
              <a:rPr lang="hu-HU" sz="2000" dirty="0" smtClean="0">
                <a:solidFill>
                  <a:schemeClr val="bg1">
                    <a:lumMod val="95000"/>
                  </a:schemeClr>
                </a:solidFill>
              </a:rPr>
              <a:t>://</a:t>
            </a:r>
            <a:r>
              <a:rPr lang="hu-HU" sz="2000" dirty="0" err="1" smtClean="0">
                <a:solidFill>
                  <a:schemeClr val="bg1">
                    <a:lumMod val="95000"/>
                  </a:schemeClr>
                </a:solidFill>
              </a:rPr>
              <a:t>application</a:t>
            </a:r>
            <a:r>
              <a:rPr lang="hu-HU" sz="2000" dirty="0" smtClean="0">
                <a:solidFill>
                  <a:schemeClr val="bg1">
                    <a:lumMod val="95000"/>
                  </a:schemeClr>
                </a:solidFill>
              </a:rPr>
              <a:t>:,,,/</a:t>
            </a:r>
            <a:r>
              <a:rPr lang="hu-HU" sz="2000" b="1" dirty="0" err="1" smtClean="0">
                <a:solidFill>
                  <a:schemeClr val="bg1">
                    <a:lumMod val="95000"/>
                  </a:schemeClr>
                </a:solidFill>
              </a:rPr>
              <a:t>myAssembly</a:t>
            </a:r>
            <a:r>
              <a:rPr lang="hu-HU" sz="2000" dirty="0" smtClean="0">
                <a:solidFill>
                  <a:schemeClr val="bg1">
                    <a:lumMod val="95000"/>
                  </a:schemeClr>
                </a:solidFill>
              </a:rPr>
              <a:t>;</a:t>
            </a:r>
            <a:r>
              <a:rPr lang="hu-HU" sz="2000" b="1" dirty="0" err="1" smtClean="0">
                <a:solidFill>
                  <a:schemeClr val="bg1">
                    <a:lumMod val="95000"/>
                  </a:schemeClr>
                </a:solidFill>
              </a:rPr>
              <a:t>component</a:t>
            </a:r>
            <a:r>
              <a:rPr lang="hu-HU" sz="2000" dirty="0" smtClean="0">
                <a:solidFill>
                  <a:schemeClr val="bg1">
                    <a:lumMod val="95000"/>
                  </a:schemeClr>
                </a:solidFill>
              </a:rPr>
              <a:t>/</a:t>
            </a:r>
            <a:r>
              <a:rPr lang="hu-HU" sz="2000" dirty="0" err="1" smtClean="0">
                <a:solidFill>
                  <a:schemeClr val="bg1">
                    <a:lumMod val="95000"/>
                  </a:schemeClr>
                </a:solidFill>
              </a:rPr>
              <a:t>myFolder</a:t>
            </a:r>
            <a:r>
              <a:rPr lang="hu-HU" sz="2000" dirty="0" smtClean="0">
                <a:solidFill>
                  <a:schemeClr val="bg1">
                    <a:lumMod val="95000"/>
                  </a:schemeClr>
                </a:solidFill>
              </a:rPr>
              <a:t>/</a:t>
            </a:r>
            <a:r>
              <a:rPr lang="hu-HU" sz="2000" dirty="0" err="1" smtClean="0">
                <a:solidFill>
                  <a:schemeClr val="bg1">
                    <a:lumMod val="95000"/>
                  </a:schemeClr>
                </a:solidFill>
              </a:rPr>
              <a:t>myPic.bmp</a:t>
            </a:r>
            <a:endParaRPr lang="hu-HU" sz="24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p:txBody>
      </p:sp>
      <p:sp>
        <p:nvSpPr>
          <p:cNvPr id="5" name="Szövegdoboz 4"/>
          <p:cNvSpPr txBox="1"/>
          <p:nvPr/>
        </p:nvSpPr>
        <p:spPr>
          <a:xfrm>
            <a:off x="857224" y="3500438"/>
            <a:ext cx="6858048"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2B91AF"/>
                </a:solidFill>
              </a:rPr>
              <a:t>Image </a:t>
            </a:r>
            <a:r>
              <a:rPr lang="hu-HU" sz="1400" dirty="0" err="1" smtClean="0">
                <a:solidFill>
                  <a:schemeClr val="tx1"/>
                </a:solidFill>
              </a:rPr>
              <a:t>myImage</a:t>
            </a:r>
            <a:r>
              <a:rPr lang="hu-HU" sz="1400" dirty="0" smtClean="0">
                <a:solidFill>
                  <a:schemeClr val="tx1"/>
                </a:solidFill>
              </a:rPr>
              <a:t>;</a:t>
            </a:r>
          </a:p>
          <a:p>
            <a:r>
              <a:rPr lang="hu-HU" sz="1400" dirty="0" err="1" smtClean="0">
                <a:solidFill>
                  <a:schemeClr val="tx1"/>
                </a:solidFill>
              </a:rPr>
              <a:t>myImage.Source</a:t>
            </a:r>
            <a:r>
              <a:rPr lang="hu-HU" sz="1400" dirty="0" smtClean="0">
                <a:solidFill>
                  <a:schemeClr val="tx1"/>
                </a:solidFill>
              </a:rPr>
              <a:t> =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BitmapImage</a:t>
            </a:r>
            <a:r>
              <a:rPr lang="hu-HU" sz="1400" dirty="0" smtClean="0">
                <a:solidFill>
                  <a:schemeClr val="tx1"/>
                </a:solidFill>
              </a:rPr>
              <a:t>(</a:t>
            </a:r>
            <a:r>
              <a:rPr lang="hu-HU" sz="1400" dirty="0" err="1" smtClean="0">
                <a:solidFill>
                  <a:srgbClr val="0000FF"/>
                </a:solidFill>
              </a:rPr>
              <a:t>new</a:t>
            </a:r>
            <a:endParaRPr lang="hu-HU" sz="1400" dirty="0" smtClean="0">
              <a:solidFill>
                <a:srgbClr val="0000FF"/>
              </a:solidFill>
            </a:endParaRPr>
          </a:p>
          <a:p>
            <a:r>
              <a:rPr lang="hu-HU" sz="1400" dirty="0" smtClean="0">
                <a:solidFill>
                  <a:srgbClr val="2B91AF"/>
                </a:solidFill>
              </a:rPr>
              <a:t>       Uri</a:t>
            </a:r>
            <a:r>
              <a:rPr lang="hu-HU" sz="1400" dirty="0" smtClean="0">
                <a:solidFill>
                  <a:schemeClr val="tx1"/>
                </a:solidFill>
              </a:rPr>
              <a:t>("</a:t>
            </a:r>
            <a:r>
              <a:rPr lang="hu-HU" sz="1400" dirty="0" err="1" smtClean="0">
                <a:solidFill>
                  <a:srgbClr val="A31515"/>
                </a:solidFill>
              </a:rPr>
              <a:t>pack</a:t>
            </a:r>
            <a:r>
              <a:rPr lang="hu-HU" sz="1400" dirty="0" smtClean="0">
                <a:solidFill>
                  <a:srgbClr val="A31515"/>
                </a:solidFill>
              </a:rPr>
              <a:t>://</a:t>
            </a:r>
            <a:r>
              <a:rPr lang="hu-HU" sz="1400" dirty="0" err="1" smtClean="0">
                <a:solidFill>
                  <a:srgbClr val="A31515"/>
                </a:solidFill>
              </a:rPr>
              <a:t>application</a:t>
            </a:r>
            <a:r>
              <a:rPr lang="hu-HU" sz="1400" dirty="0" smtClean="0">
                <a:solidFill>
                  <a:srgbClr val="A31515"/>
                </a:solidFill>
              </a:rPr>
              <a:t>:,,,/</a:t>
            </a:r>
            <a:r>
              <a:rPr lang="hu-HU" sz="1400" dirty="0" err="1" smtClean="0">
                <a:solidFill>
                  <a:srgbClr val="A31515"/>
                </a:solidFill>
              </a:rPr>
              <a:t>myFolder</a:t>
            </a:r>
            <a:r>
              <a:rPr lang="hu-HU" sz="1400" dirty="0" smtClean="0">
                <a:solidFill>
                  <a:srgbClr val="A31515"/>
                </a:solidFill>
              </a:rPr>
              <a:t>/</a:t>
            </a:r>
            <a:r>
              <a:rPr lang="hu-HU" sz="1400" dirty="0" err="1" smtClean="0">
                <a:solidFill>
                  <a:srgbClr val="A31515"/>
                </a:solidFill>
              </a:rPr>
              <a:t>myPic.bmp</a:t>
            </a:r>
            <a:r>
              <a:rPr lang="hu-HU" sz="1400" dirty="0" smtClean="0">
                <a:solidFill>
                  <a:schemeClr val="tx1"/>
                </a:solidFill>
              </a:rPr>
              <a:t>"));</a:t>
            </a:r>
          </a:p>
        </p:txBody>
      </p:sp>
      <p:sp>
        <p:nvSpPr>
          <p:cNvPr id="6" name="Szövegdoboz 5"/>
          <p:cNvSpPr txBox="1"/>
          <p:nvPr/>
        </p:nvSpPr>
        <p:spPr>
          <a:xfrm>
            <a:off x="857224" y="2405714"/>
            <a:ext cx="6858048"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Image</a:t>
            </a:r>
            <a:r>
              <a:rPr lang="en-US" sz="1400" dirty="0" smtClean="0">
                <a:solidFill>
                  <a:srgbClr val="FF0000"/>
                </a:solidFill>
              </a:rPr>
              <a:t> Source</a:t>
            </a:r>
            <a:r>
              <a:rPr lang="en-US" sz="1400" dirty="0" smtClean="0">
                <a:solidFill>
                  <a:srgbClr val="0000FF"/>
                </a:solidFill>
              </a:rPr>
              <a:t>="pack://application:,,,/myFolder/myPic.bmp"</a:t>
            </a:r>
            <a:r>
              <a:rPr lang="en-US" sz="1400" dirty="0" smtClean="0">
                <a:solidFill>
                  <a:srgbClr val="FF0000"/>
                </a:solidFill>
              </a:rPr>
              <a:t> Margin</a:t>
            </a:r>
            <a:r>
              <a:rPr lang="en-US" sz="1400" dirty="0" smtClean="0">
                <a:solidFill>
                  <a:srgbClr val="0000FF"/>
                </a:solidFill>
              </a:rPr>
              <a:t>="30,20,50,40"</a:t>
            </a:r>
            <a:r>
              <a:rPr lang="en-US" sz="1400" dirty="0" smtClean="0">
                <a:solidFill>
                  <a:srgbClr val="FF0000"/>
                </a:solidFill>
              </a:rPr>
              <a:t> Name</a:t>
            </a:r>
            <a:r>
              <a:rPr lang="en-US" sz="1400" dirty="0" smtClean="0">
                <a:solidFill>
                  <a:srgbClr val="0000FF"/>
                </a:solidFill>
              </a:rPr>
              <a:t>="image1"</a:t>
            </a:r>
            <a:r>
              <a:rPr lang="en-US" sz="1400" dirty="0" smtClean="0">
                <a:solidFill>
                  <a:srgbClr val="FF0000"/>
                </a:solidFill>
              </a:rPr>
              <a:t> Stretch</a:t>
            </a:r>
            <a:r>
              <a:rPr lang="en-US" sz="1400" dirty="0" smtClean="0">
                <a:solidFill>
                  <a:srgbClr val="0000FF"/>
                </a:solidFill>
              </a:rPr>
              <a:t>="Fill" /&gt;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Erőforrás betöltése manuálisan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sz="2800" dirty="0" smtClean="0">
                <a:solidFill>
                  <a:schemeClr val="bg1">
                    <a:lumMod val="95000"/>
                  </a:schemeClr>
                </a:solidFill>
              </a:rPr>
              <a:t>	Manuálisan, kódból is betölthetjük az erőforrás fájlokat. Az </a:t>
            </a:r>
            <a:r>
              <a:rPr lang="hu-HU" sz="2800" b="1" u="sng" dirty="0" err="1" smtClean="0">
                <a:solidFill>
                  <a:schemeClr val="bg1">
                    <a:lumMod val="95000"/>
                  </a:schemeClr>
                </a:solidFill>
              </a:rPr>
              <a:t>Application.GetResourceStream</a:t>
            </a:r>
            <a:r>
              <a:rPr lang="hu-HU" sz="2800" b="1" u="sng" dirty="0" smtClean="0">
                <a:solidFill>
                  <a:schemeClr val="bg1">
                    <a:lumMod val="95000"/>
                  </a:schemeClr>
                </a:solidFill>
              </a:rPr>
              <a:t>()</a:t>
            </a:r>
            <a:r>
              <a:rPr lang="hu-HU" sz="2800" dirty="0" smtClean="0">
                <a:solidFill>
                  <a:schemeClr val="bg1">
                    <a:lumMod val="95000"/>
                  </a:schemeClr>
                </a:solidFill>
              </a:rPr>
              <a:t> metódus lesz a segítségünkre. </a:t>
            </a:r>
            <a:r>
              <a:rPr lang="hu-HU" sz="2800" i="1" dirty="0" err="1" smtClean="0">
                <a:solidFill>
                  <a:schemeClr val="bg1">
                    <a:lumMod val="95000"/>
                  </a:schemeClr>
                </a:solidFill>
              </a:rPr>
              <a:t>System.Windows.Resources.ResourceInfo</a:t>
            </a:r>
            <a:r>
              <a:rPr lang="hu-HU" sz="2800" dirty="0" smtClean="0">
                <a:solidFill>
                  <a:schemeClr val="bg1">
                    <a:lumMod val="95000"/>
                  </a:schemeClr>
                </a:solidFill>
              </a:rPr>
              <a:t> objektummal tér vissza. </a:t>
            </a:r>
          </a:p>
          <a:p>
            <a:pPr>
              <a:buNone/>
            </a:pPr>
            <a:r>
              <a:rPr lang="hu-HU" sz="2800" dirty="0" smtClean="0">
                <a:solidFill>
                  <a:schemeClr val="bg1">
                    <a:lumMod val="95000"/>
                  </a:schemeClr>
                </a:solidFill>
              </a:rPr>
              <a:t/>
            </a:r>
            <a:br>
              <a:rPr lang="hu-HU" sz="2800" dirty="0" smtClean="0">
                <a:solidFill>
                  <a:schemeClr val="bg1">
                    <a:lumMod val="95000"/>
                  </a:schemeClr>
                </a:solidFill>
              </a:rPr>
            </a:br>
            <a:r>
              <a:rPr lang="hu-HU" sz="2800" dirty="0" smtClean="0">
                <a:solidFill>
                  <a:schemeClr val="bg1">
                    <a:lumMod val="95000"/>
                  </a:schemeClr>
                </a:solidFill>
              </a:rPr>
              <a:t>A két tulajdonsága van:</a:t>
            </a:r>
            <a:endParaRPr lang="hu-HU" dirty="0" smtClean="0">
              <a:solidFill>
                <a:schemeClr val="bg1">
                  <a:lumMod val="95000"/>
                </a:schemeClr>
              </a:solidFill>
            </a:endParaRPr>
          </a:p>
          <a:p>
            <a:pPr lvl="1">
              <a:buFont typeface="Arial" pitchFamily="34" charset="0"/>
              <a:buChar char="•"/>
            </a:pPr>
            <a:r>
              <a:rPr lang="hu-HU" dirty="0" err="1" smtClean="0">
                <a:solidFill>
                  <a:schemeClr val="bg1">
                    <a:lumMod val="95000"/>
                  </a:schemeClr>
                </a:solidFill>
              </a:rPr>
              <a:t>ContentType</a:t>
            </a:r>
            <a:r>
              <a:rPr lang="hu-HU" dirty="0" smtClean="0">
                <a:solidFill>
                  <a:schemeClr val="bg1">
                    <a:lumMod val="95000"/>
                  </a:schemeClr>
                </a:solidFill>
              </a:rPr>
              <a:t> (Az erőforrás típusa)</a:t>
            </a:r>
          </a:p>
          <a:p>
            <a:pPr lvl="1">
              <a:buFont typeface="Arial" pitchFamily="34" charset="0"/>
              <a:buChar char="•"/>
            </a:pPr>
            <a:r>
              <a:rPr lang="hu-HU" dirty="0" err="1" smtClean="0">
                <a:solidFill>
                  <a:schemeClr val="bg1">
                    <a:lumMod val="95000"/>
                  </a:schemeClr>
                </a:solidFill>
              </a:rPr>
              <a:t>Stream</a:t>
            </a:r>
            <a:r>
              <a:rPr lang="hu-HU" dirty="0" smtClean="0">
                <a:solidFill>
                  <a:schemeClr val="bg1">
                    <a:lumMod val="95000"/>
                  </a:schemeClr>
                </a:solidFill>
              </a:rPr>
              <a:t> (</a:t>
            </a:r>
            <a:r>
              <a:rPr lang="hu-HU" dirty="0" err="1" smtClean="0">
                <a:solidFill>
                  <a:schemeClr val="bg1">
                    <a:lumMod val="95000"/>
                  </a:schemeClr>
                </a:solidFill>
              </a:rPr>
              <a:t>UnmanagedMemoryStream</a:t>
            </a:r>
            <a:r>
              <a:rPr lang="hu-HU" dirty="0" smtClean="0">
                <a:solidFill>
                  <a:schemeClr val="bg1">
                    <a:lumMod val="95000"/>
                  </a:schemeClr>
                </a:solidFill>
              </a:rPr>
              <a:t> –&gt; </a:t>
            </a:r>
            <a:r>
              <a:rPr lang="hu-HU" dirty="0" err="1" smtClean="0">
                <a:solidFill>
                  <a:schemeClr val="bg1">
                    <a:lumMod val="95000"/>
                  </a:schemeClr>
                </a:solidFill>
              </a:rPr>
              <a:t>raw</a:t>
            </a:r>
            <a:r>
              <a:rPr lang="hu-HU" dirty="0" smtClean="0">
                <a:solidFill>
                  <a:schemeClr val="bg1">
                    <a:lumMod val="95000"/>
                  </a:schemeClr>
                </a:solidFill>
              </a:rPr>
              <a:t> </a:t>
            </a:r>
            <a:r>
              <a:rPr lang="hu-HU" dirty="0" err="1" smtClean="0">
                <a:solidFill>
                  <a:schemeClr val="bg1">
                    <a:lumMod val="95000"/>
                  </a:schemeClr>
                </a:solidFill>
              </a:rPr>
              <a:t>data</a:t>
            </a:r>
            <a:r>
              <a:rPr lang="hu-HU" dirty="0" smtClean="0">
                <a:solidFill>
                  <a:schemeClr val="bg1">
                    <a:lumMod val="95000"/>
                  </a:schemeClr>
                </a:solidFill>
              </a:rPr>
              <a:t>)</a:t>
            </a:r>
          </a:p>
        </p:txBody>
      </p:sp>
      <p:sp>
        <p:nvSpPr>
          <p:cNvPr id="8" name="Szövegdoboz 7"/>
          <p:cNvSpPr txBox="1"/>
          <p:nvPr/>
        </p:nvSpPr>
        <p:spPr>
          <a:xfrm>
            <a:off x="785786" y="5072074"/>
            <a:ext cx="7643866"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t>System.Windows.Resources.</a:t>
            </a:r>
            <a:r>
              <a:rPr lang="hu-HU" sz="1600" dirty="0" err="1" smtClean="0">
                <a:solidFill>
                  <a:srgbClr val="2B91AF"/>
                </a:solidFill>
              </a:rPr>
              <a:t>StreamResourceInfo</a:t>
            </a:r>
            <a:r>
              <a:rPr lang="hu-HU" sz="1600" dirty="0" smtClean="0">
                <a:solidFill>
                  <a:srgbClr val="2B91AF"/>
                </a:solidFill>
              </a:rPr>
              <a:t> </a:t>
            </a:r>
            <a:r>
              <a:rPr lang="hu-HU" sz="1600" dirty="0" err="1" smtClean="0">
                <a:solidFill>
                  <a:schemeClr val="tx1"/>
                </a:solidFill>
              </a:rPr>
              <a:t>myinfo</a:t>
            </a:r>
            <a:r>
              <a:rPr lang="hu-HU" sz="1600" dirty="0" smtClean="0">
                <a:solidFill>
                  <a:schemeClr val="tx1"/>
                </a:solidFill>
              </a:rPr>
              <a:t>;</a:t>
            </a:r>
          </a:p>
          <a:p>
            <a:r>
              <a:rPr lang="hu-HU" sz="1600" dirty="0" err="1" smtClean="0">
                <a:solidFill>
                  <a:srgbClr val="0000FF"/>
                </a:solidFill>
              </a:rPr>
              <a:t>string</a:t>
            </a:r>
            <a:r>
              <a:rPr lang="hu-HU" sz="1600" dirty="0" smtClean="0">
                <a:solidFill>
                  <a:srgbClr val="0000FF"/>
                </a:solidFill>
              </a:rPr>
              <a:t> </a:t>
            </a:r>
            <a:r>
              <a:rPr lang="hu-HU" sz="1600" dirty="0" err="1" smtClean="0">
                <a:solidFill>
                  <a:schemeClr val="tx1"/>
                </a:solidFill>
              </a:rPr>
              <a:t>myString</a:t>
            </a:r>
            <a:r>
              <a:rPr lang="hu-HU" sz="1600" dirty="0" smtClean="0">
                <a:solidFill>
                  <a:schemeClr val="tx1"/>
                </a:solidFill>
              </a:rPr>
              <a:t>;</a:t>
            </a:r>
          </a:p>
          <a:p>
            <a:r>
              <a:rPr lang="hu-HU" sz="1600" dirty="0" err="1" smtClean="0">
                <a:solidFill>
                  <a:srgbClr val="0000FF"/>
                </a:solidFill>
              </a:rPr>
              <a:t>myinfo</a:t>
            </a:r>
            <a:r>
              <a:rPr lang="hu-HU" sz="1600" dirty="0" smtClean="0">
                <a:solidFill>
                  <a:srgbClr val="0000FF"/>
                </a:solidFill>
              </a:rPr>
              <a:t> = </a:t>
            </a:r>
            <a:r>
              <a:rPr lang="hu-HU" sz="1600" dirty="0" err="1" smtClean="0">
                <a:solidFill>
                  <a:srgbClr val="2B91AF"/>
                </a:solidFill>
              </a:rPr>
              <a:t>Application</a:t>
            </a:r>
            <a:r>
              <a:rPr lang="hu-HU" sz="1600" dirty="0" err="1" smtClean="0">
                <a:solidFill>
                  <a:schemeClr val="tx1"/>
                </a:solidFill>
              </a:rPr>
              <a:t>.GetResourceStream</a:t>
            </a:r>
            <a:r>
              <a:rPr lang="hu-HU" sz="1600" dirty="0" smtClean="0">
                <a:solidFill>
                  <a:schemeClr val="tx1"/>
                </a:solidFill>
              </a:rPr>
              <a:t>(</a:t>
            </a:r>
            <a:r>
              <a:rPr lang="hu-HU" sz="1600" dirty="0" smtClean="0">
                <a:solidFill>
                  <a:srgbClr val="2B91AF"/>
                </a:solidFill>
              </a:rPr>
              <a:t> </a:t>
            </a:r>
            <a:r>
              <a:rPr lang="hu-HU" sz="1600" dirty="0" err="1" smtClean="0">
                <a:solidFill>
                  <a:srgbClr val="0000FF"/>
                </a:solidFill>
              </a:rPr>
              <a:t>new</a:t>
            </a:r>
            <a:r>
              <a:rPr lang="hu-HU" sz="1600" dirty="0" smtClean="0">
                <a:solidFill>
                  <a:srgbClr val="0000FF"/>
                </a:solidFill>
              </a:rPr>
              <a:t> </a:t>
            </a:r>
            <a:r>
              <a:rPr lang="hu-HU" sz="1600" dirty="0" smtClean="0">
                <a:solidFill>
                  <a:srgbClr val="2B91AF"/>
                </a:solidFill>
              </a:rPr>
              <a:t>Uri</a:t>
            </a:r>
            <a:r>
              <a:rPr lang="hu-HU" sz="1600" dirty="0" smtClean="0">
                <a:solidFill>
                  <a:schemeClr val="tx1"/>
                </a:solidFill>
              </a:rPr>
              <a:t>(</a:t>
            </a:r>
            <a:r>
              <a:rPr lang="hu-HU" sz="1600" dirty="0" smtClean="0">
                <a:solidFill>
                  <a:srgbClr val="A31515"/>
                </a:solidFill>
              </a:rPr>
              <a:t>"</a:t>
            </a:r>
            <a:r>
              <a:rPr lang="hu-HU" sz="1600" dirty="0" err="1" smtClean="0">
                <a:solidFill>
                  <a:srgbClr val="A31515"/>
                </a:solidFill>
              </a:rPr>
              <a:t>myTextFile.txt</a:t>
            </a:r>
            <a:r>
              <a:rPr lang="hu-HU" sz="1600" dirty="0" smtClean="0">
                <a:solidFill>
                  <a:srgbClr val="A31515"/>
                </a:solidFill>
              </a:rPr>
              <a:t>"</a:t>
            </a:r>
            <a:r>
              <a:rPr lang="hu-HU" sz="1600" dirty="0" smtClean="0">
                <a:solidFill>
                  <a:schemeClr val="tx1"/>
                </a:solidFill>
              </a:rPr>
              <a:t>,</a:t>
            </a:r>
            <a:r>
              <a:rPr lang="hu-HU" sz="1600" dirty="0" smtClean="0">
                <a:solidFill>
                  <a:srgbClr val="A31515"/>
                </a:solidFill>
              </a:rPr>
              <a:t> </a:t>
            </a:r>
            <a:r>
              <a:rPr lang="hu-HU" sz="1600" dirty="0" err="1" smtClean="0">
                <a:solidFill>
                  <a:schemeClr val="tx1"/>
                </a:solidFill>
              </a:rPr>
              <a:t>UriKind.Relative</a:t>
            </a:r>
            <a:r>
              <a:rPr lang="hu-HU" sz="1600" dirty="0" smtClean="0">
                <a:solidFill>
                  <a:schemeClr val="tx1"/>
                </a:solidFill>
              </a:rPr>
              <a:t>));</a:t>
            </a:r>
          </a:p>
          <a:p>
            <a:r>
              <a:rPr lang="hu-HU" sz="1600" dirty="0" err="1" smtClean="0">
                <a:solidFill>
                  <a:schemeClr val="tx1"/>
                </a:solidFill>
              </a:rPr>
              <a:t>System.IO.</a:t>
            </a:r>
            <a:r>
              <a:rPr lang="hu-HU" sz="1600" dirty="0" err="1" smtClean="0">
                <a:solidFill>
                  <a:srgbClr val="2B91AF"/>
                </a:solidFill>
              </a:rPr>
              <a:t>StreamReader</a:t>
            </a:r>
            <a:r>
              <a:rPr lang="hu-HU" sz="1600" dirty="0" smtClean="0">
                <a:solidFill>
                  <a:srgbClr val="2B91AF"/>
                </a:solidFill>
              </a:rPr>
              <a:t> </a:t>
            </a:r>
            <a:r>
              <a:rPr lang="hu-HU" sz="1600" dirty="0" err="1" smtClean="0">
                <a:solidFill>
                  <a:schemeClr val="tx1"/>
                </a:solidFill>
              </a:rPr>
              <a:t>myReader</a:t>
            </a:r>
            <a:r>
              <a:rPr lang="hu-HU" sz="1600" dirty="0" smtClean="0">
                <a:solidFill>
                  <a:schemeClr val="tx1"/>
                </a:solidFill>
              </a:rPr>
              <a:t> =   </a:t>
            </a:r>
            <a:r>
              <a:rPr lang="hu-HU" sz="1600" dirty="0" err="1" smtClean="0">
                <a:solidFill>
                  <a:srgbClr val="0000FF"/>
                </a:solidFill>
              </a:rPr>
              <a:t>new</a:t>
            </a:r>
            <a:r>
              <a:rPr lang="hu-HU" sz="1600" dirty="0" smtClean="0">
                <a:solidFill>
                  <a:srgbClr val="0000FF"/>
                </a:solidFill>
              </a:rPr>
              <a:t> </a:t>
            </a:r>
            <a:r>
              <a:rPr lang="hu-HU" sz="1600" dirty="0" err="1" smtClean="0">
                <a:solidFill>
                  <a:schemeClr val="tx1"/>
                </a:solidFill>
              </a:rPr>
              <a:t>System.IO.</a:t>
            </a:r>
            <a:r>
              <a:rPr lang="hu-HU" sz="1600" dirty="0" err="1" smtClean="0">
                <a:solidFill>
                  <a:srgbClr val="2B91AF"/>
                </a:solidFill>
              </a:rPr>
              <a:t>StreamReader</a:t>
            </a:r>
            <a:r>
              <a:rPr lang="hu-HU" sz="1600" dirty="0" smtClean="0">
                <a:solidFill>
                  <a:schemeClr val="tx1"/>
                </a:solidFill>
              </a:rPr>
              <a:t>(</a:t>
            </a:r>
            <a:r>
              <a:rPr lang="hu-HU" sz="1600" dirty="0" err="1" smtClean="0">
                <a:solidFill>
                  <a:schemeClr val="tx1"/>
                </a:solidFill>
              </a:rPr>
              <a:t>myinfo.Stream</a:t>
            </a:r>
            <a:r>
              <a:rPr lang="hu-HU" sz="1600" dirty="0" smtClean="0">
                <a:solidFill>
                  <a:schemeClr val="tx1"/>
                </a:solidFill>
              </a:rPr>
              <a:t>);</a:t>
            </a:r>
          </a:p>
          <a:p>
            <a:r>
              <a:rPr lang="hu-HU" sz="1600" dirty="0" err="1" smtClean="0">
                <a:solidFill>
                  <a:schemeClr val="tx1"/>
                </a:solidFill>
              </a:rPr>
              <a:t>myString</a:t>
            </a:r>
            <a:r>
              <a:rPr lang="hu-HU" sz="1600" dirty="0" smtClean="0">
                <a:solidFill>
                  <a:schemeClr val="tx1"/>
                </a:solidFill>
              </a:rPr>
              <a:t> = </a:t>
            </a:r>
            <a:r>
              <a:rPr lang="hu-HU" sz="1600" dirty="0" err="1" smtClean="0">
                <a:solidFill>
                  <a:schemeClr val="tx1"/>
                </a:solidFill>
              </a:rPr>
              <a:t>myReader.ReadToEnd</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Files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00792"/>
          </a:xfrm>
        </p:spPr>
        <p:txBody>
          <a:bodyPr>
            <a:normAutofit fontScale="92500" lnSpcReduction="10000"/>
          </a:bodyPr>
          <a:lstStyle/>
          <a:p>
            <a:pPr>
              <a:buNone/>
            </a:pPr>
            <a:r>
              <a:rPr lang="hu-HU" sz="2800" dirty="0" smtClean="0">
                <a:solidFill>
                  <a:schemeClr val="bg1">
                    <a:lumMod val="95000"/>
                  </a:schemeClr>
                </a:solidFill>
              </a:rPr>
              <a:t>	Nem mindig jó a számunkra, hogy az erőforrás fájlokat az assemblybe ágyazzuk, hisz vannak olyan fájlokat amiket frissíteni szeretnénk. Ez beágyazott erőforrás fájl esetén csak újrafordítással lehetséges</a:t>
            </a:r>
            <a:r>
              <a:rPr lang="hu-HU" dirty="0" smtClean="0">
                <a:solidFill>
                  <a:schemeClr val="bg1">
                    <a:lumMod val="95000"/>
                  </a:schemeClr>
                </a:solidFill>
              </a:rPr>
              <a:t>. </a:t>
            </a:r>
          </a:p>
          <a:p>
            <a:pPr>
              <a:buNone/>
            </a:pPr>
            <a:r>
              <a:rPr lang="hu-HU" dirty="0" smtClean="0">
                <a:solidFill>
                  <a:schemeClr val="bg1">
                    <a:lumMod val="95000"/>
                  </a:schemeClr>
                </a:solidFill>
              </a:rPr>
              <a:t>	</a:t>
            </a:r>
            <a:r>
              <a:rPr lang="hu-HU" sz="2800" dirty="0" smtClean="0">
                <a:solidFill>
                  <a:schemeClr val="bg1">
                    <a:lumMod val="95000"/>
                  </a:schemeClr>
                </a:solidFill>
              </a:rPr>
              <a:t>Egyszerűen készíthetünk </a:t>
            </a:r>
            <a:r>
              <a:rPr lang="hu-HU" sz="2800" b="1" dirty="0" err="1" smtClean="0">
                <a:solidFill>
                  <a:schemeClr val="bg1">
                    <a:lumMod val="95000"/>
                  </a:schemeClr>
                </a:solidFill>
              </a:rPr>
              <a:t>Content</a:t>
            </a:r>
            <a:r>
              <a:rPr lang="hu-HU" sz="2800" dirty="0" smtClean="0">
                <a:solidFill>
                  <a:schemeClr val="bg1">
                    <a:lumMod val="95000"/>
                  </a:schemeClr>
                </a:solidFill>
              </a:rPr>
              <a:t> fájlokat, amik a fordításkor az alkalmazásunk </a:t>
            </a:r>
            <a:r>
              <a:rPr lang="hu-HU" sz="2800" i="1" dirty="0" smtClean="0">
                <a:solidFill>
                  <a:schemeClr val="bg1">
                    <a:lumMod val="95000"/>
                  </a:schemeClr>
                </a:solidFill>
              </a:rPr>
              <a:t>mellé</a:t>
            </a:r>
            <a:r>
              <a:rPr lang="hu-HU" sz="2800" dirty="0" smtClean="0">
                <a:solidFill>
                  <a:schemeClr val="bg1">
                    <a:lumMod val="95000"/>
                  </a:schemeClr>
                </a:solidFill>
              </a:rPr>
              <a:t> keletkeznek</a:t>
            </a:r>
          </a:p>
          <a:p>
            <a:pPr>
              <a:buNone/>
            </a:pPr>
            <a:endParaRPr lang="hu-HU" sz="2800" dirty="0" smtClean="0">
              <a:solidFill>
                <a:schemeClr val="bg1">
                  <a:lumMod val="95000"/>
                </a:schemeClr>
              </a:solidFill>
            </a:endParaRPr>
          </a:p>
          <a:p>
            <a:pPr marL="514350" indent="-514350">
              <a:buAutoNum type="arabicPeriod"/>
            </a:pPr>
            <a:r>
              <a:rPr lang="hu-HU" sz="2800" u="sng" dirty="0" smtClean="0">
                <a:solidFill>
                  <a:schemeClr val="bg1">
                    <a:lumMod val="95000"/>
                  </a:schemeClr>
                </a:solidFill>
              </a:rPr>
              <a:t>Project</a:t>
            </a:r>
            <a:r>
              <a:rPr lang="hu-HU" sz="2800" dirty="0" smtClean="0">
                <a:solidFill>
                  <a:schemeClr val="bg1">
                    <a:lumMod val="95000"/>
                  </a:schemeClr>
                </a:solidFill>
              </a:rPr>
              <a:t> Menü -&gt; Helyi Menü -&gt; </a:t>
            </a:r>
            <a:r>
              <a:rPr lang="hu-HU" sz="2800" u="sng" dirty="0" smtClean="0">
                <a:solidFill>
                  <a:schemeClr val="bg1">
                    <a:lumMod val="95000"/>
                  </a:schemeClr>
                </a:solidFill>
              </a:rPr>
              <a:t>Add </a:t>
            </a:r>
            <a:r>
              <a:rPr lang="hu-HU" sz="2800" u="sng" dirty="0" err="1" smtClean="0">
                <a:solidFill>
                  <a:schemeClr val="bg1">
                    <a:lumMod val="95000"/>
                  </a:schemeClr>
                </a:solidFill>
              </a:rPr>
              <a:t>Existing</a:t>
            </a:r>
            <a:r>
              <a:rPr lang="hu-HU" sz="2800" u="sng" dirty="0" smtClean="0">
                <a:solidFill>
                  <a:schemeClr val="bg1">
                    <a:lumMod val="95000"/>
                  </a:schemeClr>
                </a:solidFill>
              </a:rPr>
              <a:t> </a:t>
            </a:r>
            <a:r>
              <a:rPr lang="hu-HU" sz="2800" u="sng" dirty="0" err="1" smtClean="0">
                <a:solidFill>
                  <a:schemeClr val="bg1">
                    <a:lumMod val="95000"/>
                  </a:schemeClr>
                </a:solidFill>
              </a:rPr>
              <a:t>Item</a:t>
            </a:r>
            <a:endParaRPr lang="hu-HU" sz="2800" u="sng" dirty="0" smtClean="0">
              <a:solidFill>
                <a:schemeClr val="bg1">
                  <a:lumMod val="95000"/>
                </a:schemeClr>
              </a:solidFill>
            </a:endParaRPr>
          </a:p>
          <a:p>
            <a:pPr marL="514350" indent="-514350">
              <a:buAutoNum type="arabicPeriod"/>
            </a:pPr>
            <a:r>
              <a:rPr lang="hu-HU" sz="2800" u="sng" dirty="0" smtClean="0">
                <a:solidFill>
                  <a:schemeClr val="bg1">
                    <a:lumMod val="95000"/>
                  </a:schemeClr>
                </a:solidFill>
              </a:rPr>
              <a:t>Tallózzuk ki</a:t>
            </a:r>
            <a:r>
              <a:rPr lang="hu-HU" sz="2800" dirty="0" smtClean="0">
                <a:solidFill>
                  <a:schemeClr val="bg1">
                    <a:lumMod val="95000"/>
                  </a:schemeClr>
                </a:solidFill>
              </a:rPr>
              <a:t>, és </a:t>
            </a:r>
            <a:r>
              <a:rPr lang="hu-HU" sz="2800" u="sng" dirty="0" smtClean="0">
                <a:solidFill>
                  <a:schemeClr val="bg1">
                    <a:lumMod val="95000"/>
                  </a:schemeClr>
                </a:solidFill>
              </a:rPr>
              <a:t>adjuk hozzá </a:t>
            </a:r>
            <a:r>
              <a:rPr lang="hu-HU" sz="2800" dirty="0" smtClean="0">
                <a:solidFill>
                  <a:schemeClr val="bg1">
                    <a:lumMod val="95000"/>
                  </a:schemeClr>
                </a:solidFill>
              </a:rPr>
              <a:t>az erőforrás fájlt. </a:t>
            </a:r>
            <a:br>
              <a:rPr lang="hu-HU" sz="2800" dirty="0" smtClean="0">
                <a:solidFill>
                  <a:schemeClr val="bg1">
                    <a:lumMod val="95000"/>
                  </a:schemeClr>
                </a:solidFill>
              </a:rPr>
            </a:br>
            <a:r>
              <a:rPr lang="hu-HU" sz="2000" i="1" dirty="0" smtClean="0">
                <a:solidFill>
                  <a:schemeClr val="bg1">
                    <a:lumMod val="95000"/>
                  </a:schemeClr>
                </a:solidFill>
              </a:rPr>
              <a:t>(Egyszerre akár többet is)</a:t>
            </a:r>
            <a:endParaRPr lang="hu-HU" sz="2400" dirty="0" smtClean="0">
              <a:solidFill>
                <a:schemeClr val="bg1">
                  <a:lumMod val="95000"/>
                </a:schemeClr>
              </a:solidFill>
            </a:endParaRPr>
          </a:p>
          <a:p>
            <a:pPr marL="514350" indent="-514350">
              <a:buAutoNum type="arabicPeriod"/>
            </a:pPr>
            <a:r>
              <a:rPr lang="hu-HU" sz="2800" dirty="0" smtClean="0">
                <a:solidFill>
                  <a:schemeClr val="bg1">
                    <a:lumMod val="95000"/>
                  </a:schemeClr>
                </a:solidFill>
              </a:rPr>
              <a:t>A </a:t>
            </a:r>
            <a:r>
              <a:rPr lang="hu-HU" sz="2800" dirty="0" err="1" smtClean="0">
                <a:solidFill>
                  <a:schemeClr val="bg1">
                    <a:lumMod val="95000"/>
                  </a:schemeClr>
                </a:solidFill>
              </a:rPr>
              <a:t>Property</a:t>
            </a:r>
            <a:r>
              <a:rPr lang="hu-HU" sz="2800" dirty="0" smtClean="0">
                <a:solidFill>
                  <a:schemeClr val="bg1">
                    <a:lumMod val="95000"/>
                  </a:schemeClr>
                </a:solidFill>
              </a:rPr>
              <a:t> </a:t>
            </a:r>
            <a:r>
              <a:rPr lang="hu-HU" sz="2800" dirty="0" err="1" smtClean="0">
                <a:solidFill>
                  <a:schemeClr val="bg1">
                    <a:lumMod val="95000"/>
                  </a:schemeClr>
                </a:solidFill>
              </a:rPr>
              <a:t>Window-ban</a:t>
            </a:r>
            <a:r>
              <a:rPr lang="hu-HU" sz="2800" dirty="0" smtClean="0">
                <a:solidFill>
                  <a:schemeClr val="bg1">
                    <a:lumMod val="95000"/>
                  </a:schemeClr>
                </a:solidFill>
              </a:rPr>
              <a:t> állítsuk a </a:t>
            </a:r>
            <a:r>
              <a:rPr lang="hu-HU" sz="2800" u="sng" dirty="0" err="1" smtClean="0">
                <a:solidFill>
                  <a:schemeClr val="bg1">
                    <a:lumMod val="95000"/>
                  </a:schemeClr>
                </a:solidFill>
              </a:rPr>
              <a:t>Build</a:t>
            </a:r>
            <a:r>
              <a:rPr lang="hu-HU" sz="2800" u="sng" dirty="0" smtClean="0">
                <a:solidFill>
                  <a:schemeClr val="bg1">
                    <a:lumMod val="95000"/>
                  </a:schemeClr>
                </a:solidFill>
              </a:rPr>
              <a:t> Actiont </a:t>
            </a:r>
            <a:r>
              <a:rPr lang="hu-HU" sz="2800" dirty="0" smtClean="0">
                <a:solidFill>
                  <a:schemeClr val="bg1">
                    <a:lumMod val="95000"/>
                  </a:schemeClr>
                </a:solidFill>
              </a:rPr>
              <a:t>tulajdonságot </a:t>
            </a:r>
            <a:r>
              <a:rPr lang="hu-HU" sz="2800" u="sng" dirty="0" err="1" smtClean="0">
                <a:solidFill>
                  <a:schemeClr val="bg1">
                    <a:lumMod val="95000"/>
                  </a:schemeClr>
                </a:solidFill>
              </a:rPr>
              <a:t>Content</a:t>
            </a:r>
            <a:r>
              <a:rPr lang="hu-HU" sz="2800" dirty="0" smtClean="0">
                <a:solidFill>
                  <a:schemeClr val="bg1">
                    <a:lumMod val="95000"/>
                  </a:schemeClr>
                </a:solidFill>
              </a:rPr>
              <a:t>–re.</a:t>
            </a:r>
          </a:p>
          <a:p>
            <a:pPr marL="514350" indent="-514350">
              <a:buAutoNum type="arabicPeriod"/>
            </a:pPr>
            <a:r>
              <a:rPr lang="hu-HU" sz="2800" dirty="0" smtClean="0">
                <a:solidFill>
                  <a:schemeClr val="bg1">
                    <a:lumMod val="95000"/>
                  </a:schemeClr>
                </a:solidFill>
              </a:rPr>
              <a:t>A </a:t>
            </a:r>
            <a:r>
              <a:rPr lang="hu-HU" sz="2800" dirty="0" err="1" smtClean="0">
                <a:solidFill>
                  <a:schemeClr val="bg1">
                    <a:lumMod val="95000"/>
                  </a:schemeClr>
                </a:solidFill>
              </a:rPr>
              <a:t>Property</a:t>
            </a:r>
            <a:r>
              <a:rPr lang="hu-HU" sz="2800" dirty="0" smtClean="0">
                <a:solidFill>
                  <a:schemeClr val="bg1">
                    <a:lumMod val="95000"/>
                  </a:schemeClr>
                </a:solidFill>
              </a:rPr>
              <a:t> </a:t>
            </a:r>
            <a:r>
              <a:rPr lang="hu-HU" sz="2800" dirty="0" err="1" smtClean="0">
                <a:solidFill>
                  <a:schemeClr val="bg1">
                    <a:lumMod val="95000"/>
                  </a:schemeClr>
                </a:solidFill>
              </a:rPr>
              <a:t>Window-ban</a:t>
            </a:r>
            <a:r>
              <a:rPr lang="hu-HU" sz="2800" dirty="0" smtClean="0">
                <a:solidFill>
                  <a:schemeClr val="bg1">
                    <a:lumMod val="95000"/>
                  </a:schemeClr>
                </a:solidFill>
              </a:rPr>
              <a:t> állítsuk át a </a:t>
            </a:r>
            <a:r>
              <a:rPr lang="hu-HU" sz="2800" u="sng" dirty="0" err="1" smtClean="0">
                <a:solidFill>
                  <a:schemeClr val="bg1">
                    <a:lumMod val="95000"/>
                  </a:schemeClr>
                </a:solidFill>
              </a:rPr>
              <a:t>Copy</a:t>
            </a:r>
            <a:r>
              <a:rPr lang="hu-HU" sz="2800" u="sng" dirty="0" smtClean="0">
                <a:solidFill>
                  <a:schemeClr val="bg1">
                    <a:lumMod val="95000"/>
                  </a:schemeClr>
                </a:solidFill>
              </a:rPr>
              <a:t> </a:t>
            </a:r>
            <a:r>
              <a:rPr lang="hu-HU" sz="2800" u="sng" dirty="0" err="1" smtClean="0">
                <a:solidFill>
                  <a:schemeClr val="bg1">
                    <a:lumMod val="95000"/>
                  </a:schemeClr>
                </a:solidFill>
              </a:rPr>
              <a:t>To</a:t>
            </a:r>
            <a:r>
              <a:rPr lang="hu-HU" sz="2800" u="sng" dirty="0" smtClean="0">
                <a:solidFill>
                  <a:schemeClr val="bg1">
                    <a:lumMod val="95000"/>
                  </a:schemeClr>
                </a:solidFill>
              </a:rPr>
              <a:t> Output </a:t>
            </a:r>
            <a:r>
              <a:rPr lang="hu-HU" sz="2800" u="sng" dirty="0" err="1" smtClean="0">
                <a:solidFill>
                  <a:schemeClr val="bg1">
                    <a:lumMod val="95000"/>
                  </a:schemeClr>
                </a:solidFill>
              </a:rPr>
              <a:t>Directory</a:t>
            </a:r>
            <a:r>
              <a:rPr lang="hu-HU" sz="2800" u="sng" dirty="0" smtClean="0">
                <a:solidFill>
                  <a:schemeClr val="bg1">
                    <a:lumMod val="95000"/>
                  </a:schemeClr>
                </a:solidFill>
              </a:rPr>
              <a:t> </a:t>
            </a:r>
            <a:r>
              <a:rPr lang="hu-HU" sz="2800" dirty="0" smtClean="0">
                <a:solidFill>
                  <a:schemeClr val="bg1">
                    <a:lumMod val="95000"/>
                  </a:schemeClr>
                </a:solidFill>
              </a:rPr>
              <a:t>tulajdonságot </a:t>
            </a:r>
            <a:r>
              <a:rPr lang="hu-HU" sz="2800" u="sng" dirty="0" err="1" smtClean="0">
                <a:solidFill>
                  <a:schemeClr val="bg1">
                    <a:lumMod val="95000"/>
                  </a:schemeClr>
                </a:solidFill>
              </a:rPr>
              <a:t>Copy</a:t>
            </a:r>
            <a:r>
              <a:rPr lang="hu-HU" sz="2800" u="sng" dirty="0" smtClean="0">
                <a:solidFill>
                  <a:schemeClr val="bg1">
                    <a:lumMod val="95000"/>
                  </a:schemeClr>
                </a:solidFill>
              </a:rPr>
              <a:t> </a:t>
            </a:r>
            <a:r>
              <a:rPr lang="hu-HU" sz="2800" u="sng" dirty="0" err="1" smtClean="0">
                <a:solidFill>
                  <a:schemeClr val="bg1">
                    <a:lumMod val="95000"/>
                  </a:schemeClr>
                </a:solidFill>
              </a:rPr>
              <a:t>Alwyas</a:t>
            </a:r>
            <a:r>
              <a:rPr lang="hu-HU" sz="2800" dirty="0" err="1" smtClean="0">
                <a:solidFill>
                  <a:schemeClr val="bg1">
                    <a:lumMod val="95000"/>
                  </a:schemeClr>
                </a:solidFill>
              </a:rPr>
              <a:t>-ra</a:t>
            </a:r>
            <a:r>
              <a:rPr lang="hu-HU" sz="2800" dirty="0" smtClean="0">
                <a:solidFill>
                  <a:schemeClr val="bg1">
                    <a:lumMod val="95000"/>
                  </a:schemeClr>
                </a:solidFill>
              </a:rPr>
              <a:t>.</a:t>
            </a:r>
          </a:p>
        </p:txBody>
      </p:sp>
      <p:pic>
        <p:nvPicPr>
          <p:cNvPr id="2050" name="Picture 2"/>
          <p:cNvPicPr>
            <a:picLocks noChangeAspect="1" noChangeArrowheads="1"/>
          </p:cNvPicPr>
          <p:nvPr/>
        </p:nvPicPr>
        <p:blipFill>
          <a:blip r:embed="rId2" cstate="print"/>
          <a:srcRect/>
          <a:stretch>
            <a:fillRect/>
          </a:stretch>
        </p:blipFill>
        <p:spPr bwMode="auto">
          <a:xfrm>
            <a:off x="6500826" y="1714488"/>
            <a:ext cx="2343150" cy="3619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Creating</a:t>
            </a:r>
            <a:r>
              <a:rPr lang="hu-HU" sz="3200" dirty="0" smtClean="0">
                <a:solidFill>
                  <a:schemeClr val="bg1"/>
                </a:solidFill>
              </a:rPr>
              <a:t> and Display </a:t>
            </a:r>
            <a:r>
              <a:rPr lang="hu-HU" sz="3200" dirty="0" err="1" smtClean="0">
                <a:solidFill>
                  <a:schemeClr val="bg1"/>
                </a:solidFill>
              </a:rPr>
              <a:t>Graphics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Adding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Multimedia</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Content</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Managing</a:t>
            </a:r>
            <a:r>
              <a:rPr lang="hu-HU" sz="3200" dirty="0" smtClean="0">
                <a:solidFill>
                  <a:schemeClr val="bg1"/>
                </a:solidFill>
              </a:rPr>
              <a:t> </a:t>
            </a:r>
            <a:r>
              <a:rPr lang="hu-HU" sz="3200" dirty="0" err="1" smtClean="0">
                <a:solidFill>
                  <a:schemeClr val="bg1"/>
                </a:solidFill>
              </a:rPr>
              <a:t>Binary</a:t>
            </a:r>
            <a:r>
              <a:rPr lang="hu-HU" sz="3200" dirty="0" smtClean="0">
                <a:solidFill>
                  <a:schemeClr val="bg1"/>
                </a:solidFill>
              </a:rPr>
              <a:t> </a:t>
            </a:r>
            <a:r>
              <a:rPr lang="hu-HU" sz="3200" dirty="0" err="1" smtClean="0">
                <a:solidFill>
                  <a:schemeClr val="bg1"/>
                </a:solidFill>
              </a:rPr>
              <a:t>Resources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Managing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Images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342900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grayscl/>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Image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buNone/>
            </a:pPr>
            <a:r>
              <a:rPr lang="hu-HU" sz="2800" dirty="0" smtClean="0">
                <a:solidFill>
                  <a:schemeClr val="bg1">
                    <a:lumMod val="95000"/>
                  </a:schemeClr>
                </a:solidFill>
              </a:rPr>
              <a:t>	Legfontosabb tulajdonsága a </a:t>
            </a:r>
            <a:r>
              <a:rPr lang="hu-HU" sz="2800" u="sng" dirty="0" err="1" smtClean="0">
                <a:solidFill>
                  <a:schemeClr val="bg1">
                    <a:lumMod val="95000"/>
                  </a:schemeClr>
                </a:solidFill>
              </a:rPr>
              <a:t>Source</a:t>
            </a:r>
            <a:r>
              <a:rPr lang="hu-HU" sz="2800" dirty="0" smtClean="0">
                <a:solidFill>
                  <a:schemeClr val="bg1">
                    <a:lumMod val="95000"/>
                  </a:schemeClr>
                </a:solidFill>
              </a:rPr>
              <a:t>, amelynek a segítségével megadhatjuk a kép fájl helyét. </a:t>
            </a:r>
            <a:r>
              <a:rPr lang="hu-HU" sz="2800" i="1" dirty="0" err="1" smtClean="0">
                <a:solidFill>
                  <a:schemeClr val="bg1">
                    <a:lumMod val="95000"/>
                  </a:schemeClr>
                </a:solidFill>
              </a:rPr>
              <a:t>ImageSource</a:t>
            </a:r>
            <a:r>
              <a:rPr lang="hu-HU" sz="2800" dirty="0" smtClean="0">
                <a:solidFill>
                  <a:schemeClr val="bg1">
                    <a:lumMod val="95000"/>
                  </a:schemeClr>
                </a:solidFill>
              </a:rPr>
              <a:t> –</a:t>
            </a:r>
            <a:r>
              <a:rPr lang="hu-HU" sz="2800" dirty="0" err="1" smtClean="0">
                <a:solidFill>
                  <a:schemeClr val="bg1">
                    <a:lumMod val="95000"/>
                  </a:schemeClr>
                </a:solidFill>
              </a:rPr>
              <a:t>ot</a:t>
            </a:r>
            <a:r>
              <a:rPr lang="hu-HU" sz="2800" dirty="0" smtClean="0">
                <a:solidFill>
                  <a:schemeClr val="bg1">
                    <a:lumMod val="95000"/>
                  </a:schemeClr>
                </a:solidFill>
              </a:rPr>
              <a:t> vár, de </a:t>
            </a:r>
            <a:r>
              <a:rPr lang="hu-HU" sz="2800" dirty="0" err="1" smtClean="0">
                <a:solidFill>
                  <a:schemeClr val="bg1">
                    <a:lumMod val="95000"/>
                  </a:schemeClr>
                </a:solidFill>
              </a:rPr>
              <a:t>XAML-ben</a:t>
            </a:r>
            <a:r>
              <a:rPr lang="hu-HU" sz="2800" dirty="0" smtClean="0">
                <a:solidFill>
                  <a:schemeClr val="bg1">
                    <a:lumMod val="95000"/>
                  </a:schemeClr>
                </a:solidFill>
              </a:rPr>
              <a:t> </a:t>
            </a:r>
            <a:r>
              <a:rPr lang="hu-HU" sz="2800" i="1" dirty="0" smtClean="0">
                <a:solidFill>
                  <a:schemeClr val="bg1">
                    <a:lumMod val="95000"/>
                  </a:schemeClr>
                </a:solidFill>
              </a:rPr>
              <a:t>URI</a:t>
            </a:r>
            <a:r>
              <a:rPr lang="hu-HU" sz="2800" dirty="0" smtClean="0">
                <a:solidFill>
                  <a:schemeClr val="bg1">
                    <a:lumMod val="95000"/>
                  </a:schemeClr>
                </a:solidFill>
              </a:rPr>
              <a:t> címet is megadhatunk a számára, hisz beépített konverterrel rendelkezik. </a:t>
            </a:r>
            <a:r>
              <a:rPr lang="hu-HU" sz="2400" i="1" dirty="0" smtClean="0">
                <a:solidFill>
                  <a:schemeClr val="bg1">
                    <a:lumMod val="95000"/>
                  </a:schemeClr>
                </a:solidFill>
              </a:rPr>
              <a:t>,</a:t>
            </a:r>
          </a:p>
          <a:p>
            <a:pPr marL="514350" indent="-514350">
              <a:buNone/>
            </a:pPr>
            <a:r>
              <a:rPr lang="hu-HU" sz="2400" i="1" dirty="0" smtClean="0">
                <a:solidFill>
                  <a:schemeClr val="bg1">
                    <a:lumMod val="95000"/>
                  </a:schemeClr>
                </a:solidFill>
              </a:rPr>
              <a:t>	 (Az URI lehet egy lokális cím a helyi gépen, vagy egy webről elérhető kép címe is)</a:t>
            </a:r>
            <a:endParaRPr lang="hu-HU" sz="2800" i="1"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a:t>
            </a:r>
          </a:p>
          <a:p>
            <a:pPr marL="514350" indent="-514350">
              <a:buNone/>
            </a:pPr>
            <a:endParaRPr lang="hu-HU" sz="2400" u="sng" dirty="0" smtClean="0">
              <a:solidFill>
                <a:schemeClr val="bg1">
                  <a:lumMod val="95000"/>
                </a:schemeClr>
              </a:solidFill>
            </a:endParaRPr>
          </a:p>
        </p:txBody>
      </p:sp>
      <p:sp>
        <p:nvSpPr>
          <p:cNvPr id="7" name="Szövegdoboz 6"/>
          <p:cNvSpPr txBox="1"/>
          <p:nvPr/>
        </p:nvSpPr>
        <p:spPr>
          <a:xfrm>
            <a:off x="1071538" y="3978479"/>
            <a:ext cx="3786214"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image1.Source =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BitmapImage</a:t>
            </a:r>
            <a:r>
              <a:rPr lang="hu-HU" sz="1400" dirty="0" smtClean="0">
                <a:solidFill>
                  <a:schemeClr val="tx1"/>
                </a:solidFill>
              </a:rPr>
              <a:t>(</a:t>
            </a:r>
          </a:p>
          <a:p>
            <a:r>
              <a:rPr lang="hu-HU" sz="1400" dirty="0" smtClean="0">
                <a:solidFill>
                  <a:srgbClr val="2B91AF"/>
                </a:solidFill>
              </a:rPr>
              <a:t>                </a:t>
            </a:r>
            <a:r>
              <a:rPr lang="hu-HU" sz="1400" dirty="0" err="1" smtClean="0">
                <a:solidFill>
                  <a:srgbClr val="0000FF"/>
                </a:solidFill>
              </a:rPr>
              <a:t>new</a:t>
            </a:r>
            <a:r>
              <a:rPr lang="hu-HU" sz="1400" dirty="0" smtClean="0">
                <a:solidFill>
                  <a:srgbClr val="0000FF"/>
                </a:solidFill>
              </a:rPr>
              <a:t> </a:t>
            </a:r>
            <a:r>
              <a:rPr lang="hu-HU" sz="1400" dirty="0" smtClean="0">
                <a:solidFill>
                  <a:srgbClr val="2B91AF"/>
                </a:solidFill>
              </a:rPr>
              <a:t>Uri</a:t>
            </a:r>
            <a:r>
              <a:rPr lang="hu-HU" sz="1400" dirty="0" smtClean="0">
                <a:solidFill>
                  <a:schemeClr val="tx1"/>
                </a:solidFill>
              </a:rPr>
              <a:t>(</a:t>
            </a:r>
            <a:r>
              <a:rPr lang="hu-HU" sz="1400" dirty="0" smtClean="0">
                <a:solidFill>
                  <a:srgbClr val="A31515"/>
                </a:solidFill>
              </a:rPr>
              <a:t>"</a:t>
            </a:r>
            <a:r>
              <a:rPr lang="hu-HU" sz="1400" dirty="0" err="1" smtClean="0">
                <a:solidFill>
                  <a:srgbClr val="A31515"/>
                </a:solidFill>
              </a:rPr>
              <a:t>Lake.jpg</a:t>
            </a:r>
            <a:r>
              <a:rPr lang="hu-HU" sz="1400" dirty="0" smtClean="0">
                <a:solidFill>
                  <a:srgbClr val="A31515"/>
                </a:solidFill>
              </a:rPr>
              <a:t>"</a:t>
            </a:r>
            <a:r>
              <a:rPr lang="hu-HU" sz="1400" dirty="0" smtClean="0">
                <a:solidFill>
                  <a:schemeClr val="tx1"/>
                </a:solidFill>
              </a:rPr>
              <a:t>,</a:t>
            </a:r>
            <a:r>
              <a:rPr lang="hu-HU" sz="1400" dirty="0" smtClean="0">
                <a:solidFill>
                  <a:srgbClr val="A31515"/>
                </a:solidFill>
              </a:rPr>
              <a:t> </a:t>
            </a:r>
            <a:r>
              <a:rPr lang="hu-HU" sz="1400" dirty="0" err="1" smtClean="0">
                <a:solidFill>
                  <a:srgbClr val="2B91AF"/>
                </a:solidFill>
              </a:rPr>
              <a:t>UriKind.Relative</a:t>
            </a:r>
            <a:r>
              <a:rPr lang="hu-HU" sz="1400" dirty="0" smtClean="0">
                <a:solidFill>
                  <a:schemeClr val="tx1"/>
                </a:solidFill>
              </a:rPr>
              <a:t>));</a:t>
            </a:r>
          </a:p>
        </p:txBody>
      </p:sp>
      <p:pic>
        <p:nvPicPr>
          <p:cNvPr id="1026" name="Picture 2"/>
          <p:cNvPicPr>
            <a:picLocks noChangeAspect="1" noChangeArrowheads="1"/>
          </p:cNvPicPr>
          <p:nvPr/>
        </p:nvPicPr>
        <p:blipFill>
          <a:blip r:embed="rId2" cstate="print"/>
          <a:srcRect/>
          <a:stretch>
            <a:fillRect/>
          </a:stretch>
        </p:blipFill>
        <p:spPr bwMode="auto">
          <a:xfrm>
            <a:off x="5643570" y="3500438"/>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Brushes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0" y="571480"/>
            <a:ext cx="8858280" cy="5643601"/>
          </a:xfrm>
        </p:spPr>
        <p:txBody>
          <a:bodyPr/>
          <a:lstStyle/>
          <a:p>
            <a:pPr algn="just">
              <a:buNone/>
            </a:pPr>
            <a:r>
              <a:rPr lang="hu-HU" dirty="0" smtClean="0">
                <a:solidFill>
                  <a:schemeClr val="bg1">
                    <a:lumMod val="95000"/>
                  </a:schemeClr>
                </a:solidFill>
              </a:rPr>
              <a:t>  	Olyan speciális objektum amelynek segítségével a WPF felhasználó felületére rajzolhatunk.</a:t>
            </a:r>
          </a:p>
          <a:p>
            <a:pPr>
              <a:buNone/>
            </a:pPr>
            <a:r>
              <a:rPr lang="hu-HU" dirty="0" smtClean="0">
                <a:solidFill>
                  <a:schemeClr val="bg1">
                    <a:lumMod val="95000"/>
                  </a:schemeClr>
                </a:solidFill>
              </a:rPr>
              <a:t>	</a:t>
            </a:r>
          </a:p>
          <a:p>
            <a:pPr>
              <a:buNone/>
            </a:pPr>
            <a:r>
              <a:rPr lang="hu-HU" dirty="0" smtClean="0">
                <a:solidFill>
                  <a:schemeClr val="bg1">
                    <a:lumMod val="95000"/>
                  </a:schemeClr>
                </a:solidFill>
              </a:rPr>
              <a:t>	</a:t>
            </a:r>
            <a:endParaRPr lang="hu-HU" dirty="0">
              <a:solidFill>
                <a:schemeClr val="bg1">
                  <a:lumMod val="95000"/>
                </a:schemeClr>
              </a:solidFill>
            </a:endParaRPr>
          </a:p>
        </p:txBody>
      </p:sp>
      <p:graphicFrame>
        <p:nvGraphicFramePr>
          <p:cNvPr id="4" name="Táblázat 3"/>
          <p:cNvGraphicFramePr>
            <a:graphicFrameLocks noGrp="1"/>
          </p:cNvGraphicFramePr>
          <p:nvPr/>
        </p:nvGraphicFramePr>
        <p:xfrm>
          <a:off x="500034" y="2071678"/>
          <a:ext cx="7715304" cy="2595880"/>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5143536"/>
              </a:tblGrid>
              <a:tr h="370840">
                <a:tc gridSpan="2">
                  <a:txBody>
                    <a:bodyPr/>
                    <a:lstStyle/>
                    <a:p>
                      <a:r>
                        <a:rPr lang="hu-HU" i="0" dirty="0" err="1" smtClean="0">
                          <a:solidFill>
                            <a:schemeClr val="bg1"/>
                          </a:solidFill>
                        </a:rPr>
                        <a:t>Brusht</a:t>
                      </a:r>
                      <a:r>
                        <a:rPr lang="hu-HU" i="0" baseline="0" dirty="0" smtClean="0">
                          <a:solidFill>
                            <a:schemeClr val="bg1"/>
                          </a:solidFill>
                        </a:rPr>
                        <a:t> használó tulajdonságok</a:t>
                      </a:r>
                      <a:endParaRPr lang="hu-HU" i="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r>
              <a:tr h="370840">
                <a:tc>
                  <a:txBody>
                    <a:bodyPr/>
                    <a:lstStyle/>
                    <a:p>
                      <a:r>
                        <a:rPr lang="hu-HU" b="0" dirty="0" err="1" smtClean="0">
                          <a:solidFill>
                            <a:schemeClr val="bg1"/>
                          </a:solidFill>
                          <a:effectLst>
                            <a:outerShdw blurRad="38100" dist="38100" dir="2700000" algn="tl">
                              <a:srgbClr val="000000">
                                <a:alpha val="43137"/>
                              </a:srgbClr>
                            </a:outerShdw>
                          </a:effectLst>
                        </a:rPr>
                        <a:t>Background</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 </a:t>
                      </a:r>
                      <a:r>
                        <a:rPr lang="hu-HU" i="1" dirty="0" err="1" smtClean="0">
                          <a:solidFill>
                            <a:schemeClr val="bg1"/>
                          </a:solidFill>
                        </a:rPr>
                        <a:t>Control</a:t>
                      </a:r>
                      <a:r>
                        <a:rPr lang="hu-HU" i="1" dirty="0" smtClean="0">
                          <a:solidFill>
                            <a:schemeClr val="bg1"/>
                          </a:solidFill>
                        </a:rPr>
                        <a:t> háttér színét állíthatjuk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BorderBrush</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 </a:t>
                      </a:r>
                      <a:r>
                        <a:rPr lang="hu-HU" i="1" dirty="0" err="1" smtClean="0">
                          <a:solidFill>
                            <a:schemeClr val="bg1"/>
                          </a:solidFill>
                        </a:rPr>
                        <a:t>Control</a:t>
                      </a:r>
                      <a:r>
                        <a:rPr lang="hu-HU" i="1" dirty="0" smtClean="0">
                          <a:solidFill>
                            <a:schemeClr val="bg1"/>
                          </a:solidFill>
                        </a:rPr>
                        <a:t> keret színét állíthatjuk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Fill</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 kitöltési</a:t>
                      </a:r>
                      <a:r>
                        <a:rPr lang="hu-HU" i="1" baseline="0" dirty="0" smtClean="0">
                          <a:solidFill>
                            <a:schemeClr val="bg1"/>
                          </a:solidFill>
                        </a:rPr>
                        <a:t> színt adhatjuk meg.</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Foreground</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a:t>
                      </a:r>
                      <a:r>
                        <a:rPr lang="hu-HU" i="1" baseline="0" dirty="0" smtClean="0">
                          <a:solidFill>
                            <a:schemeClr val="bg1"/>
                          </a:solidFill>
                        </a:rPr>
                        <a:t> </a:t>
                      </a:r>
                      <a:r>
                        <a:rPr lang="hu-HU" i="1" baseline="0" dirty="0" err="1" smtClean="0">
                          <a:solidFill>
                            <a:schemeClr val="bg1"/>
                          </a:solidFill>
                        </a:rPr>
                        <a:t>Control</a:t>
                      </a:r>
                      <a:r>
                        <a:rPr lang="hu-HU" i="1" baseline="0" dirty="0" smtClean="0">
                          <a:solidFill>
                            <a:schemeClr val="bg1"/>
                          </a:solidFill>
                        </a:rPr>
                        <a:t> előtér színét adhatjuk meg. (Pl. szöveg szín)</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err="1" smtClean="0">
                          <a:solidFill>
                            <a:schemeClr val="bg1"/>
                          </a:solidFill>
                          <a:effectLst>
                            <a:outerShdw blurRad="38100" dist="38100" dir="2700000" algn="tl">
                              <a:srgbClr val="000000">
                                <a:alpha val="43137"/>
                              </a:srgbClr>
                            </a:outerShdw>
                          </a:effectLst>
                        </a:rPr>
                        <a:t>OpacityMask</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Áttetszőség színét állíthatjuk</a:t>
                      </a:r>
                      <a:r>
                        <a:rPr lang="hu-HU" i="1" baseline="0" dirty="0" smtClean="0">
                          <a:solidFill>
                            <a:schemeClr val="bg1"/>
                          </a:solidFill>
                        </a:rPr>
                        <a:t>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b="0" dirty="0" smtClean="0">
                          <a:solidFill>
                            <a:schemeClr val="bg1"/>
                          </a:solidFill>
                          <a:effectLst>
                            <a:outerShdw blurRad="38100" dist="38100" dir="2700000" algn="tl">
                              <a:srgbClr val="000000">
                                <a:alpha val="43137"/>
                              </a:srgbClr>
                            </a:outerShdw>
                          </a:effectLst>
                        </a:rPr>
                        <a:t>Stroke</a:t>
                      </a:r>
                      <a:endParaRPr lang="hu-HU" b="0" dirty="0">
                        <a:solidFill>
                          <a:schemeClr val="bg1"/>
                        </a:solidFill>
                        <a:effectLst>
                          <a:outerShdw blurRad="38100" dist="38100" dir="2700000" algn="tl">
                            <a:srgbClr val="000000">
                              <a:alpha val="43137"/>
                            </a:srgbClr>
                          </a:outerShdw>
                        </a:effectLst>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i="1" dirty="0" smtClean="0">
                          <a:solidFill>
                            <a:schemeClr val="bg1"/>
                          </a:solidFill>
                        </a:rPr>
                        <a:t>Alakzatok sarkait állíthatjuk be.</a:t>
                      </a:r>
                      <a:endParaRPr lang="hu-HU" i="1"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bl>
          </a:graphicData>
        </a:graphic>
      </p:graphicFrame>
      <p:sp>
        <p:nvSpPr>
          <p:cNvPr id="5" name="Aktuális sáv"/>
          <p:cNvSpPr/>
          <p:nvPr/>
        </p:nvSpPr>
        <p:spPr>
          <a:xfrm>
            <a:off x="214282" y="1928802"/>
            <a:ext cx="8786874" cy="3214710"/>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Image.Stretch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1214446"/>
          </a:xfrm>
        </p:spPr>
        <p:txBody>
          <a:bodyPr>
            <a:normAutofit fontScale="92500" lnSpcReduction="20000"/>
          </a:bodyPr>
          <a:lstStyle/>
          <a:p>
            <a:pPr marL="514350" indent="-514350">
              <a:buNone/>
            </a:pPr>
            <a:r>
              <a:rPr lang="hu-HU" sz="2800" dirty="0" smtClean="0">
                <a:solidFill>
                  <a:schemeClr val="bg1">
                    <a:lumMod val="95000"/>
                  </a:schemeClr>
                </a:solidFill>
              </a:rPr>
              <a:t>	Ez a tulajdonság meghatározza, hogy a kép milyen módon jelenjen meg az Image </a:t>
            </a:r>
            <a:r>
              <a:rPr lang="hu-HU" sz="2800" dirty="0" err="1" smtClean="0">
                <a:solidFill>
                  <a:schemeClr val="bg1">
                    <a:lumMod val="95000"/>
                  </a:schemeClr>
                </a:solidFill>
              </a:rPr>
              <a:t>Controlban</a:t>
            </a:r>
            <a:r>
              <a:rPr lang="hu-HU" sz="2800" dirty="0" smtClean="0">
                <a:solidFill>
                  <a:schemeClr val="bg1">
                    <a:lumMod val="95000"/>
                  </a:schemeClr>
                </a:solidFill>
              </a:rPr>
              <a:t>. </a:t>
            </a:r>
          </a:p>
          <a:p>
            <a:pPr marL="514350" indent="-514350">
              <a:buNone/>
            </a:pPr>
            <a:r>
              <a:rPr lang="hu-HU" sz="2800" dirty="0" smtClean="0">
                <a:solidFill>
                  <a:schemeClr val="bg1">
                    <a:lumMod val="95000"/>
                  </a:schemeClr>
                </a:solidFill>
              </a:rPr>
              <a:t>	</a:t>
            </a:r>
          </a:p>
          <a:p>
            <a:pPr marL="514350" indent="-514350">
              <a:buNone/>
            </a:pPr>
            <a:endParaRPr lang="hu-HU" sz="2400" u="sng" dirty="0" smtClean="0">
              <a:solidFill>
                <a:schemeClr val="bg1">
                  <a:lumMod val="95000"/>
                </a:schemeClr>
              </a:solidFill>
            </a:endParaRPr>
          </a:p>
        </p:txBody>
      </p:sp>
      <p:graphicFrame>
        <p:nvGraphicFramePr>
          <p:cNvPr id="6" name="Táblázat 5"/>
          <p:cNvGraphicFramePr>
            <a:graphicFrameLocks noGrp="1"/>
          </p:cNvGraphicFramePr>
          <p:nvPr/>
        </p:nvGraphicFramePr>
        <p:xfrm>
          <a:off x="0" y="1928802"/>
          <a:ext cx="9144000" cy="4929198"/>
        </p:xfrm>
        <a:graphic>
          <a:graphicData uri="http://schemas.openxmlformats.org/drawingml/2006/table">
            <a:tbl>
              <a:tblPr>
                <a:tableStyleId>{5C22544A-7EE6-4342-B048-85BDC9FD1C3A}</a:tableStyleId>
              </a:tblPr>
              <a:tblGrid>
                <a:gridCol w="1643042"/>
                <a:gridCol w="4452958"/>
                <a:gridCol w="3048000"/>
              </a:tblGrid>
              <a:tr h="1191996">
                <a:tc>
                  <a:txBody>
                    <a:bodyPr/>
                    <a:lstStyle/>
                    <a:p>
                      <a:pPr algn="ctr"/>
                      <a:r>
                        <a:rPr lang="hu-HU" b="1" dirty="0" err="1" smtClean="0">
                          <a:solidFill>
                            <a:schemeClr val="bg1"/>
                          </a:solidFill>
                        </a:rPr>
                        <a:t>None</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r>
                        <a:rPr lang="hu-HU" dirty="0" smtClean="0">
                          <a:solidFill>
                            <a:schemeClr val="bg1"/>
                          </a:solidFill>
                        </a:rPr>
                        <a:t>A kép az eredeti méretében jelenik meg. Ha szükséges a kép</a:t>
                      </a:r>
                      <a:r>
                        <a:rPr lang="hu-HU" baseline="0" dirty="0" smtClean="0">
                          <a:solidFill>
                            <a:schemeClr val="bg1"/>
                          </a:solidFill>
                        </a:rPr>
                        <a:t> többi részét levágja, és a rendelkezésre álló helyet tölti ki.</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017164">
                <a:tc>
                  <a:txBody>
                    <a:bodyPr/>
                    <a:lstStyle/>
                    <a:p>
                      <a:pPr algn="ctr"/>
                      <a:r>
                        <a:rPr lang="hu-HU" b="1" dirty="0" err="1" smtClean="0">
                          <a:solidFill>
                            <a:schemeClr val="bg1"/>
                          </a:solidFill>
                        </a:rPr>
                        <a:t>Fill</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r>
                        <a:rPr lang="hu-HU" dirty="0" smtClean="0">
                          <a:solidFill>
                            <a:schemeClr val="bg1"/>
                          </a:solidFill>
                        </a:rPr>
                        <a:t>A kép újraméreteződik</a:t>
                      </a:r>
                      <a:r>
                        <a:rPr lang="hu-HU" baseline="0" dirty="0" smtClean="0">
                          <a:solidFill>
                            <a:schemeClr val="bg1"/>
                          </a:solidFill>
                        </a:rPr>
                        <a:t> (ha szükséges) , és pont az Image </a:t>
                      </a:r>
                      <a:r>
                        <a:rPr lang="hu-HU" baseline="0" dirty="0" err="1" smtClean="0">
                          <a:solidFill>
                            <a:schemeClr val="bg1"/>
                          </a:solidFill>
                        </a:rPr>
                        <a:t>control</a:t>
                      </a:r>
                      <a:r>
                        <a:rPr lang="hu-HU" baseline="0" dirty="0" smtClean="0">
                          <a:solidFill>
                            <a:schemeClr val="bg1"/>
                          </a:solidFill>
                        </a:rPr>
                        <a:t> méretéhez igazítja a képet.</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322314">
                <a:tc>
                  <a:txBody>
                    <a:bodyPr/>
                    <a:lstStyle/>
                    <a:p>
                      <a:pPr algn="ctr"/>
                      <a:r>
                        <a:rPr lang="hu-HU" b="1" dirty="0" smtClean="0">
                          <a:solidFill>
                            <a:schemeClr val="bg1"/>
                          </a:solidFill>
                        </a:rPr>
                        <a:t>Uniform</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r>
                        <a:rPr lang="hu-HU" dirty="0" smtClean="0">
                          <a:solidFill>
                            <a:schemeClr val="bg1"/>
                          </a:solidFill>
                        </a:rPr>
                        <a:t>A kép újraméreteződik</a:t>
                      </a:r>
                      <a:r>
                        <a:rPr lang="hu-HU" baseline="0" dirty="0" smtClean="0">
                          <a:solidFill>
                            <a:schemeClr val="bg1"/>
                          </a:solidFill>
                        </a:rPr>
                        <a:t> méretarányosan, és nem vág le a kép méretéből. Viszont, ha nem megfelelő az Image </a:t>
                      </a:r>
                      <a:r>
                        <a:rPr lang="hu-HU" baseline="0" dirty="0" err="1" smtClean="0">
                          <a:solidFill>
                            <a:schemeClr val="bg1"/>
                          </a:solidFill>
                        </a:rPr>
                        <a:t>control</a:t>
                      </a:r>
                      <a:r>
                        <a:rPr lang="hu-HU" baseline="0" dirty="0" smtClean="0">
                          <a:solidFill>
                            <a:schemeClr val="bg1"/>
                          </a:solidFill>
                        </a:rPr>
                        <a:t> és a kép aránya, a szélek üresek maradnak.</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397724">
                <a:tc>
                  <a:txBody>
                    <a:bodyPr/>
                    <a:lstStyle/>
                    <a:p>
                      <a:pPr algn="ctr"/>
                      <a:r>
                        <a:rPr lang="hu-HU" b="1" dirty="0" err="1" smtClean="0">
                          <a:solidFill>
                            <a:schemeClr val="bg1"/>
                          </a:solidFill>
                        </a:rPr>
                        <a:t>UniformToFill</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r>
                        <a:rPr lang="hu-HU" dirty="0" smtClean="0">
                          <a:solidFill>
                            <a:schemeClr val="bg1"/>
                          </a:solidFill>
                        </a:rPr>
                        <a:t>A kép újraméreteződik</a:t>
                      </a:r>
                      <a:r>
                        <a:rPr lang="hu-HU" baseline="0" dirty="0" smtClean="0">
                          <a:solidFill>
                            <a:schemeClr val="bg1"/>
                          </a:solidFill>
                        </a:rPr>
                        <a:t> méretarányosan, és ha szüksége le vág le a méretéből, hogy pont benne legyen az image </a:t>
                      </a:r>
                      <a:r>
                        <a:rPr lang="hu-HU" baseline="0" dirty="0" err="1" smtClean="0">
                          <a:solidFill>
                            <a:schemeClr val="bg1"/>
                          </a:solidFill>
                        </a:rPr>
                        <a:t>controlban</a:t>
                      </a:r>
                      <a:r>
                        <a:rPr lang="hu-HU" baseline="0" dirty="0" smtClean="0">
                          <a:solidFill>
                            <a:schemeClr val="bg1"/>
                          </a:solidFill>
                        </a:rPr>
                        <a:t>. </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bl>
          </a:graphicData>
        </a:graphic>
      </p:graphicFrame>
      <p:pic>
        <p:nvPicPr>
          <p:cNvPr id="2051" name="Picture 3"/>
          <p:cNvPicPr>
            <a:picLocks noChangeAspect="1" noChangeArrowheads="1"/>
          </p:cNvPicPr>
          <p:nvPr/>
        </p:nvPicPr>
        <p:blipFill>
          <a:blip r:embed="rId2" cstate="print"/>
          <a:srcRect/>
          <a:stretch>
            <a:fillRect/>
          </a:stretch>
        </p:blipFill>
        <p:spPr bwMode="auto">
          <a:xfrm>
            <a:off x="-3571932" y="4143380"/>
            <a:ext cx="3400425" cy="1933575"/>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9858412" y="285728"/>
            <a:ext cx="2295525" cy="260985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9501222" y="3214686"/>
            <a:ext cx="2914650" cy="3181350"/>
          </a:xfrm>
          <a:prstGeom prst="rect">
            <a:avLst/>
          </a:prstGeom>
          <a:noFill/>
          <a:ln w="9525">
            <a:noFill/>
            <a:miter lim="800000"/>
            <a:headEnd/>
            <a:tailEnd/>
          </a:ln>
        </p:spPr>
      </p:pic>
      <p:pic>
        <p:nvPicPr>
          <p:cNvPr id="11" name="Picture 2"/>
          <p:cNvPicPr>
            <a:picLocks noChangeAspect="1" noChangeArrowheads="1"/>
          </p:cNvPicPr>
          <p:nvPr/>
        </p:nvPicPr>
        <p:blipFill>
          <a:blip r:embed="rId5" cstate="print"/>
          <a:srcRect/>
          <a:stretch>
            <a:fillRect/>
          </a:stretch>
        </p:blipFill>
        <p:spPr bwMode="auto">
          <a:xfrm>
            <a:off x="7143762" y="2000228"/>
            <a:ext cx="1000144" cy="1000144"/>
          </a:xfrm>
          <a:prstGeom prst="rect">
            <a:avLst/>
          </a:prstGeom>
          <a:noFill/>
          <a:ln w="9525">
            <a:noFill/>
            <a:miter lim="800000"/>
            <a:headEnd/>
            <a:tailEnd/>
          </a:ln>
        </p:spPr>
      </p:pic>
      <p:pic>
        <p:nvPicPr>
          <p:cNvPr id="12" name="Picture 3"/>
          <p:cNvPicPr>
            <a:picLocks noChangeAspect="1" noChangeArrowheads="1"/>
          </p:cNvPicPr>
          <p:nvPr/>
        </p:nvPicPr>
        <p:blipFill>
          <a:blip r:embed="rId2" cstate="print"/>
          <a:srcRect/>
          <a:stretch>
            <a:fillRect/>
          </a:stretch>
        </p:blipFill>
        <p:spPr bwMode="auto">
          <a:xfrm>
            <a:off x="6929454" y="3211052"/>
            <a:ext cx="1428760" cy="812432"/>
          </a:xfrm>
          <a:prstGeom prst="rect">
            <a:avLst/>
          </a:prstGeom>
          <a:noFill/>
          <a:ln w="9525">
            <a:noFill/>
            <a:miter lim="800000"/>
            <a:headEnd/>
            <a:tailEnd/>
          </a:ln>
        </p:spPr>
      </p:pic>
      <p:pic>
        <p:nvPicPr>
          <p:cNvPr id="13" name="Picture 4"/>
          <p:cNvPicPr>
            <a:picLocks noChangeAspect="1" noChangeArrowheads="1"/>
          </p:cNvPicPr>
          <p:nvPr/>
        </p:nvPicPr>
        <p:blipFill>
          <a:blip r:embed="rId3" cstate="print"/>
          <a:srcRect/>
          <a:stretch>
            <a:fillRect/>
          </a:stretch>
        </p:blipFill>
        <p:spPr bwMode="auto">
          <a:xfrm>
            <a:off x="7179487" y="4234164"/>
            <a:ext cx="928694" cy="1055859"/>
          </a:xfrm>
          <a:prstGeom prst="rect">
            <a:avLst/>
          </a:prstGeom>
          <a:noFill/>
          <a:ln w="9525">
            <a:noFill/>
            <a:miter lim="800000"/>
            <a:headEnd/>
            <a:tailEnd/>
          </a:ln>
        </p:spPr>
      </p:pic>
      <p:pic>
        <p:nvPicPr>
          <p:cNvPr id="14" name="Picture 5"/>
          <p:cNvPicPr>
            <a:picLocks noChangeAspect="1" noChangeArrowheads="1"/>
          </p:cNvPicPr>
          <p:nvPr/>
        </p:nvPicPr>
        <p:blipFill>
          <a:blip r:embed="rId4" cstate="print"/>
          <a:srcRect/>
          <a:stretch>
            <a:fillRect/>
          </a:stretch>
        </p:blipFill>
        <p:spPr bwMode="auto">
          <a:xfrm>
            <a:off x="7087516" y="5500702"/>
            <a:ext cx="1112637" cy="1214446"/>
          </a:xfrm>
          <a:prstGeom prst="rect">
            <a:avLst/>
          </a:prstGeom>
          <a:noFill/>
          <a:ln w="9525">
            <a:noFill/>
            <a:miter lim="800000"/>
            <a:headEnd/>
            <a:tailEnd/>
          </a:ln>
        </p:spPr>
      </p:pic>
      <p:pic>
        <p:nvPicPr>
          <p:cNvPr id="2050" name="Picture 2"/>
          <p:cNvPicPr>
            <a:picLocks noChangeAspect="1" noChangeArrowheads="1"/>
          </p:cNvPicPr>
          <p:nvPr/>
        </p:nvPicPr>
        <p:blipFill>
          <a:blip r:embed="rId6" cstate="print"/>
          <a:srcRect/>
          <a:stretch>
            <a:fillRect/>
          </a:stretch>
        </p:blipFill>
        <p:spPr bwMode="auto">
          <a:xfrm>
            <a:off x="-3357618" y="428604"/>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Grafikai transzformáció Image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formátumuvá</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dirty="0" smtClean="0">
                <a:solidFill>
                  <a:schemeClr val="bg1">
                    <a:lumMod val="95000"/>
                  </a:schemeClr>
                </a:solidFill>
              </a:rPr>
              <a:t>	A WPF tartalmaz olyan osztályokat amelyek segítségével rajzolt objektumokat, vagy más vizuális tartalmat át tudjuk alakítani image formátumúvá. </a:t>
            </a:r>
            <a:br>
              <a:rPr lang="hu-HU" dirty="0" smtClean="0">
                <a:solidFill>
                  <a:schemeClr val="bg1">
                    <a:lumMod val="95000"/>
                  </a:schemeClr>
                </a:solidFill>
              </a:rPr>
            </a:br>
            <a:r>
              <a:rPr lang="hu-HU" dirty="0" smtClean="0">
                <a:solidFill>
                  <a:schemeClr val="bg1">
                    <a:lumMod val="95000"/>
                  </a:schemeClr>
                </a:solidFill>
              </a:rPr>
              <a:t>Így a kezelésük is </a:t>
            </a:r>
            <a:br>
              <a:rPr lang="hu-HU" dirty="0" smtClean="0">
                <a:solidFill>
                  <a:schemeClr val="bg1">
                    <a:lumMod val="95000"/>
                  </a:schemeClr>
                </a:solidFill>
              </a:rPr>
            </a:br>
            <a:r>
              <a:rPr lang="hu-HU" dirty="0" smtClean="0">
                <a:solidFill>
                  <a:schemeClr val="bg1">
                    <a:lumMod val="95000"/>
                  </a:schemeClr>
                </a:solidFill>
              </a:rPr>
              <a:t>könnyebbé válik.</a:t>
            </a:r>
          </a:p>
        </p:txBody>
      </p:sp>
      <p:graphicFrame>
        <p:nvGraphicFramePr>
          <p:cNvPr id="5" name="Táblázat 4"/>
          <p:cNvGraphicFramePr>
            <a:graphicFrameLocks noGrp="1"/>
          </p:cNvGraphicFramePr>
          <p:nvPr/>
        </p:nvGraphicFramePr>
        <p:xfrm>
          <a:off x="4214810" y="2285992"/>
          <a:ext cx="4524406" cy="1168216"/>
        </p:xfrm>
        <a:graphic>
          <a:graphicData uri="http://schemas.openxmlformats.org/drawingml/2006/table">
            <a:tbl>
              <a:tblPr>
                <a:tableStyleId>{5C22544A-7EE6-4342-B048-85BDC9FD1C3A}</a:tableStyleId>
              </a:tblPr>
              <a:tblGrid>
                <a:gridCol w="2262203"/>
                <a:gridCol w="2262203"/>
              </a:tblGrid>
              <a:tr h="436696">
                <a:tc>
                  <a:txBody>
                    <a:bodyPr/>
                    <a:lstStyle/>
                    <a:p>
                      <a:pPr algn="ctr"/>
                      <a:r>
                        <a:rPr lang="hu-HU" b="1" dirty="0" err="1" smtClean="0">
                          <a:solidFill>
                            <a:schemeClr val="bg1"/>
                          </a:solidFill>
                        </a:rPr>
                        <a:t>DrawingGroup</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GeometryDrawing</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48871">
                <a:tc>
                  <a:txBody>
                    <a:bodyPr/>
                    <a:lstStyle/>
                    <a:p>
                      <a:pPr algn="ctr"/>
                      <a:r>
                        <a:rPr lang="hu-HU" b="1" dirty="0" err="1" smtClean="0">
                          <a:solidFill>
                            <a:schemeClr val="bg1"/>
                          </a:solidFill>
                        </a:rPr>
                        <a:t>GlyphRunDrawing</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ImageDrawing</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4887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VideoDrawing</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
        <p:nvSpPr>
          <p:cNvPr id="6" name="Szövegdoboz 5"/>
          <p:cNvSpPr txBox="1"/>
          <p:nvPr/>
        </p:nvSpPr>
        <p:spPr>
          <a:xfrm>
            <a:off x="1643042" y="3786190"/>
            <a:ext cx="6072230" cy="289310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Image</a:t>
            </a:r>
            <a:r>
              <a:rPr lang="en-US" sz="1400" dirty="0" smtClean="0">
                <a:solidFill>
                  <a:srgbClr val="FF0000"/>
                </a:solidFill>
              </a:rPr>
              <a:t> Margin</a:t>
            </a:r>
            <a:r>
              <a:rPr lang="en-US" sz="1400" dirty="0" smtClean="0">
                <a:solidFill>
                  <a:srgbClr val="0000FF"/>
                </a:solidFill>
              </a:rPr>
              <a:t>="40,50,40,50"</a:t>
            </a:r>
            <a:r>
              <a:rPr lang="en-US" sz="1400" dirty="0" smtClean="0">
                <a:solidFill>
                  <a:srgbClr val="FF0000"/>
                </a:solidFill>
              </a:rPr>
              <a:t> Name</a:t>
            </a:r>
            <a:r>
              <a:rPr lang="en-US" sz="1400" dirty="0" smtClean="0">
                <a:solidFill>
                  <a:srgbClr val="0000FF"/>
                </a:solidFill>
              </a:rPr>
              <a:t>="Image1"</a:t>
            </a:r>
            <a:r>
              <a:rPr lang="en-US" sz="1400" dirty="0" smtClean="0">
                <a:solidFill>
                  <a:srgbClr val="FF0000"/>
                </a:solidFill>
              </a:rPr>
              <a:t> Stretch</a:t>
            </a:r>
            <a:r>
              <a:rPr lang="en-US" sz="1400" dirty="0" smtClean="0">
                <a:solidFill>
                  <a:srgbClr val="0000FF"/>
                </a:solidFill>
              </a:rPr>
              <a:t>="Fill"&gt;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Image.Source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DrawingImage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DrawingImage.Drawing</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GeometryDrawing</a:t>
            </a:r>
            <a:r>
              <a:rPr lang="hu-HU" sz="1400" dirty="0" smtClean="0">
                <a:solidFill>
                  <a:srgbClr val="FF0000"/>
                </a:solidFill>
              </a:rPr>
              <a:t> </a:t>
            </a:r>
            <a:r>
              <a:rPr lang="hu-HU" sz="1400" dirty="0" err="1" smtClean="0">
                <a:solidFill>
                  <a:srgbClr val="FF0000"/>
                </a:solidFill>
              </a:rPr>
              <a:t>Brush</a:t>
            </a:r>
            <a:r>
              <a:rPr lang="hu-HU" sz="1400" dirty="0" smtClean="0">
                <a:solidFill>
                  <a:srgbClr val="0000FF"/>
                </a:solidFill>
              </a:rPr>
              <a:t>="</a:t>
            </a:r>
            <a:r>
              <a:rPr lang="hu-HU" sz="1400" dirty="0" err="1" smtClean="0">
                <a:solidFill>
                  <a:srgbClr val="0000FF"/>
                </a:solidFill>
              </a:rPr>
              <a:t>SaddleBrown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GeometryDrawing.Geometry</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EllipseGeometry</a:t>
            </a:r>
            <a:r>
              <a:rPr lang="hu-HU" sz="1400" dirty="0" smtClean="0">
                <a:solidFill>
                  <a:srgbClr val="FF0000"/>
                </a:solidFill>
              </a:rPr>
              <a:t> </a:t>
            </a:r>
            <a:r>
              <a:rPr lang="hu-HU" sz="1400" dirty="0" err="1" smtClean="0">
                <a:solidFill>
                  <a:srgbClr val="FF0000"/>
                </a:solidFill>
              </a:rPr>
              <a:t>RadiusX</a:t>
            </a:r>
            <a:r>
              <a:rPr lang="hu-HU" sz="1400" dirty="0" smtClean="0">
                <a:solidFill>
                  <a:srgbClr val="0000FF"/>
                </a:solidFill>
              </a:rPr>
              <a:t>="25"</a:t>
            </a:r>
            <a:r>
              <a:rPr lang="hu-HU" sz="1400" dirty="0" smtClean="0">
                <a:solidFill>
                  <a:srgbClr val="FF0000"/>
                </a:solidFill>
              </a:rPr>
              <a:t> </a:t>
            </a:r>
            <a:r>
              <a:rPr lang="hu-HU" sz="1400" dirty="0" err="1" smtClean="0">
                <a:solidFill>
                  <a:srgbClr val="FF0000"/>
                </a:solidFill>
              </a:rPr>
              <a:t>RadiusY</a:t>
            </a:r>
            <a:r>
              <a:rPr lang="hu-HU" sz="1400" dirty="0" smtClean="0">
                <a:solidFill>
                  <a:srgbClr val="0000FF"/>
                </a:solidFill>
              </a:rPr>
              <a:t>="55" /&gt;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GeometryDrawing.Geometry</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GeometryDrawing</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DrawingImage.Drawing</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DrawingImage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Image.Source</a:t>
            </a:r>
            <a:r>
              <a:rPr lang="hu-HU" sz="1400" dirty="0" smtClean="0">
                <a:solidFill>
                  <a:srgbClr val="0000FF"/>
                </a:solidFill>
              </a:rPr>
              <a:t>&gt;</a:t>
            </a:r>
          </a:p>
          <a:p>
            <a:r>
              <a:rPr lang="hu-HU" sz="1400" dirty="0" smtClean="0">
                <a:solidFill>
                  <a:srgbClr val="0000FF"/>
                </a:solidFill>
              </a:rPr>
              <a:t>&lt;/</a:t>
            </a:r>
            <a:r>
              <a:rPr lang="hu-HU" sz="1400" dirty="0" smtClean="0">
                <a:solidFill>
                  <a:srgbClr val="A31515"/>
                </a:solidFill>
              </a:rPr>
              <a:t>Image</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Effect transition="in" filter="fade">
                                      <p:cBhvr>
                                        <p:cTn id="7" dur="2000"/>
                                        <p:tgtEl>
                                          <p:spTgt spid="6">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5" end="5"/>
                                            </p:txEl>
                                          </p:spTgt>
                                        </p:tgtEl>
                                        <p:attrNameLst>
                                          <p:attrName>style.visibility</p:attrName>
                                        </p:attrNameLst>
                                      </p:cBhvr>
                                      <p:to>
                                        <p:strVal val="visible"/>
                                      </p:to>
                                    </p:set>
                                    <p:animEffect transition="in" filter="fade">
                                      <p:cBhvr>
                                        <p:cTn id="10" dur="2000"/>
                                        <p:tgtEl>
                                          <p:spTgt spid="6">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animEffect transition="in" filter="fade">
                                      <p:cBhvr>
                                        <p:cTn id="13" dur="2000"/>
                                        <p:tgtEl>
                                          <p:spTgt spid="6">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7" end="7"/>
                                            </p:txEl>
                                          </p:spTgt>
                                        </p:tgtEl>
                                        <p:attrNameLst>
                                          <p:attrName>style.visibility</p:attrName>
                                        </p:attrNameLst>
                                      </p:cBhvr>
                                      <p:to>
                                        <p:strVal val="visible"/>
                                      </p:to>
                                    </p:set>
                                    <p:animEffect transition="in" filter="fade">
                                      <p:cBhvr>
                                        <p:cTn id="16" dur="2000"/>
                                        <p:tgtEl>
                                          <p:spTgt spid="6">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6">
                                            <p:txEl>
                                              <p:pRg st="8" end="8"/>
                                            </p:txEl>
                                          </p:spTgt>
                                        </p:tgtEl>
                                        <p:attrNameLst>
                                          <p:attrName>style.visibility</p:attrName>
                                        </p:attrNameLst>
                                      </p:cBhvr>
                                      <p:to>
                                        <p:strVal val="visible"/>
                                      </p:to>
                                    </p:set>
                                    <p:animEffect transition="in" filter="fade">
                                      <p:cBhvr>
                                        <p:cTn id="19" dur="2000"/>
                                        <p:tgtEl>
                                          <p:spTgt spid="6">
                                            <p:txEl>
                                              <p:pRg st="8" end="8"/>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2000"/>
                                        <p:tgtEl>
                                          <p:spTgt spid="6">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2000"/>
                                        <p:tgtEl>
                                          <p:spTgt spid="6">
                                            <p:txEl>
                                              <p:pRg st="3" end="3"/>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9" end="9"/>
                                            </p:txEl>
                                          </p:spTgt>
                                        </p:tgtEl>
                                        <p:attrNameLst>
                                          <p:attrName>style.visibility</p:attrName>
                                        </p:attrNameLst>
                                      </p:cBhvr>
                                      <p:to>
                                        <p:strVal val="visible"/>
                                      </p:to>
                                    </p:set>
                                    <p:animEffect transition="in" filter="fade">
                                      <p:cBhvr>
                                        <p:cTn id="30" dur="2000"/>
                                        <p:tgtEl>
                                          <p:spTgt spid="6">
                                            <p:txEl>
                                              <p:pRg st="9" end="9"/>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animEffect transition="in" filter="fade">
                                      <p:cBhvr>
                                        <p:cTn id="33" dur="2000"/>
                                        <p:tgtEl>
                                          <p:spTgt spid="6">
                                            <p:txEl>
                                              <p:pRg st="10" end="1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6">
                                            <p:txEl>
                                              <p:pRg st="0" end="0"/>
                                            </p:txEl>
                                          </p:spTgt>
                                        </p:tgtEl>
                                        <p:attrNameLst>
                                          <p:attrName>style.visibility</p:attrName>
                                        </p:attrNameLst>
                                      </p:cBhvr>
                                      <p:to>
                                        <p:strVal val="visible"/>
                                      </p:to>
                                    </p:set>
                                    <p:animEffect transition="in" filter="fade">
                                      <p:cBhvr>
                                        <p:cTn id="38" dur="2000"/>
                                        <p:tgtEl>
                                          <p:spTgt spid="6">
                                            <p:txEl>
                                              <p:pRg st="0" end="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animEffect transition="in" filter="fade">
                                      <p:cBhvr>
                                        <p:cTn id="41" dur="2000"/>
                                        <p:tgtEl>
                                          <p:spTgt spid="6">
                                            <p:txEl>
                                              <p:pRg st="1" end="1"/>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6">
                                            <p:txEl>
                                              <p:pRg st="11" end="11"/>
                                            </p:txEl>
                                          </p:spTgt>
                                        </p:tgtEl>
                                        <p:attrNameLst>
                                          <p:attrName>style.visibility</p:attrName>
                                        </p:attrNameLst>
                                      </p:cBhvr>
                                      <p:to>
                                        <p:strVal val="visible"/>
                                      </p:to>
                                    </p:set>
                                    <p:animEffect transition="in" filter="fade">
                                      <p:cBhvr>
                                        <p:cTn id="44" dur="2000"/>
                                        <p:tgtEl>
                                          <p:spTgt spid="6">
                                            <p:txEl>
                                              <p:pRg st="11" end="11"/>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6">
                                            <p:txEl>
                                              <p:pRg st="12" end="12"/>
                                            </p:txEl>
                                          </p:spTgt>
                                        </p:tgtEl>
                                        <p:attrNameLst>
                                          <p:attrName>style.visibility</p:attrName>
                                        </p:attrNameLst>
                                      </p:cBhvr>
                                      <p:to>
                                        <p:strVal val="visible"/>
                                      </p:to>
                                    </p:set>
                                    <p:animEffect transition="in" filter="fade">
                                      <p:cBhvr>
                                        <p:cTn id="47" dur="2000"/>
                                        <p:tgtEl>
                                          <p:spTgt spid="6">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Bitmap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metadata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dirty="0" smtClean="0">
                <a:solidFill>
                  <a:schemeClr val="bg1">
                    <a:lumMod val="95000"/>
                  </a:schemeClr>
                </a:solidFill>
              </a:rPr>
              <a:t>	</a:t>
            </a:r>
            <a:r>
              <a:rPr lang="hu-HU" sz="2800" dirty="0" smtClean="0">
                <a:solidFill>
                  <a:schemeClr val="bg1">
                    <a:lumMod val="95000"/>
                  </a:schemeClr>
                </a:solidFill>
              </a:rPr>
              <a:t>A képekhez sokszor egyéb meta információk is társulnak. Például, hogy ki és mikor készítette, leírás, esetlegesen értékelés. Ezek ugyan nem jelennek meg fizikálisan, de letudjuk kérdezni  a </a:t>
            </a:r>
            <a:r>
              <a:rPr lang="hu-HU" sz="2800" u="sng" dirty="0" err="1" smtClean="0">
                <a:solidFill>
                  <a:schemeClr val="bg1">
                    <a:lumMod val="95000"/>
                  </a:schemeClr>
                </a:solidFill>
              </a:rPr>
              <a:t>BitmapMetadat</a:t>
            </a:r>
            <a:r>
              <a:rPr lang="hu-HU" sz="2800" dirty="0" smtClean="0">
                <a:solidFill>
                  <a:schemeClr val="bg1">
                    <a:lumMod val="95000"/>
                  </a:schemeClr>
                </a:solidFill>
              </a:rPr>
              <a:t> osztály segítségével.</a:t>
            </a:r>
            <a:endParaRPr lang="hu-HU" dirty="0" smtClean="0">
              <a:solidFill>
                <a:schemeClr val="bg1">
                  <a:lumMod val="95000"/>
                </a:schemeClr>
              </a:solidFill>
            </a:endParaRPr>
          </a:p>
        </p:txBody>
      </p:sp>
      <p:graphicFrame>
        <p:nvGraphicFramePr>
          <p:cNvPr id="5" name="Táblázat 4"/>
          <p:cNvGraphicFramePr>
            <a:graphicFrameLocks noGrp="1"/>
          </p:cNvGraphicFramePr>
          <p:nvPr/>
        </p:nvGraphicFramePr>
        <p:xfrm>
          <a:off x="1142976" y="3214686"/>
          <a:ext cx="6786609" cy="1483360"/>
        </p:xfrm>
        <a:graphic>
          <a:graphicData uri="http://schemas.openxmlformats.org/drawingml/2006/table">
            <a:tbl>
              <a:tblPr>
                <a:tableStyleId>{5C22544A-7EE6-4342-B048-85BDC9FD1C3A}</a:tableStyleId>
              </a:tblPr>
              <a:tblGrid>
                <a:gridCol w="2262203"/>
                <a:gridCol w="2262203"/>
                <a:gridCol w="2262203"/>
              </a:tblGrid>
              <a:tr h="370840">
                <a:tc>
                  <a:txBody>
                    <a:bodyPr/>
                    <a:lstStyle/>
                    <a:p>
                      <a:pPr algn="ctr"/>
                      <a:r>
                        <a:rPr lang="hu-HU" b="1" dirty="0" err="1" smtClean="0">
                          <a:solidFill>
                            <a:schemeClr val="bg1"/>
                          </a:solidFill>
                        </a:rPr>
                        <a:t>ApplicationName</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Author</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CameraManufacturer</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rPr>
                        <a:t>CameraModel</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smtClean="0">
                          <a:solidFill>
                            <a:schemeClr val="bg1"/>
                          </a:solidFill>
                        </a:rPr>
                        <a:t>Comment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smtClean="0">
                          <a:solidFill>
                            <a:schemeClr val="bg1"/>
                          </a:solidFill>
                        </a:rPr>
                        <a:t>Copyright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DateTaken</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Keywords</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Location</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Ration</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Subject</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Title</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Bitmap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metadata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1"/>
          </a:xfrm>
        </p:spPr>
        <p:txBody>
          <a:bodyPr>
            <a:normAutofit/>
          </a:bodyPr>
          <a:lstStyle/>
          <a:p>
            <a:pPr>
              <a:buNone/>
            </a:pPr>
            <a:r>
              <a:rPr lang="hu-HU" dirty="0" smtClean="0">
                <a:solidFill>
                  <a:schemeClr val="bg1">
                    <a:lumMod val="95000"/>
                  </a:schemeClr>
                </a:solidFill>
              </a:rPr>
              <a:t>	</a:t>
            </a:r>
            <a:r>
              <a:rPr lang="hu-HU" sz="2800" dirty="0" smtClean="0">
                <a:solidFill>
                  <a:schemeClr val="bg1">
                    <a:lumMod val="95000"/>
                  </a:schemeClr>
                </a:solidFill>
              </a:rPr>
              <a:t>A meta információk lekérésének legegyszerűbb módja egy </a:t>
            </a:r>
            <a:r>
              <a:rPr lang="hu-HU" sz="2800" i="1" dirty="0" err="1" smtClean="0">
                <a:solidFill>
                  <a:schemeClr val="bg1">
                    <a:lumMod val="95000"/>
                  </a:schemeClr>
                </a:solidFill>
              </a:rPr>
              <a:t>BitmapDecoder</a:t>
            </a:r>
            <a:r>
              <a:rPr lang="hu-HU" sz="2800" dirty="0" smtClean="0">
                <a:solidFill>
                  <a:schemeClr val="bg1">
                    <a:lumMod val="95000"/>
                  </a:schemeClr>
                </a:solidFill>
              </a:rPr>
              <a:t> objektum létrehozása.</a:t>
            </a:r>
          </a:p>
          <a:p>
            <a:pPr>
              <a:buNone/>
            </a:pPr>
            <a:r>
              <a:rPr lang="hu-HU" sz="2800" dirty="0" smtClean="0">
                <a:solidFill>
                  <a:schemeClr val="bg1">
                    <a:lumMod val="95000"/>
                  </a:schemeClr>
                </a:solidFill>
              </a:rPr>
              <a:t>	Ennek az objektumnak lekérdezzük a </a:t>
            </a:r>
            <a:r>
              <a:rPr lang="hu-HU" sz="2800" i="1" dirty="0" err="1" smtClean="0">
                <a:solidFill>
                  <a:schemeClr val="bg1">
                    <a:lumMod val="95000"/>
                  </a:schemeClr>
                </a:solidFill>
              </a:rPr>
              <a:t>Frames</a:t>
            </a:r>
            <a:r>
              <a:rPr lang="hu-HU" sz="2800" dirty="0" smtClean="0">
                <a:solidFill>
                  <a:schemeClr val="bg1">
                    <a:lumMod val="95000"/>
                  </a:schemeClr>
                </a:solidFill>
              </a:rPr>
              <a:t> </a:t>
            </a:r>
            <a:r>
              <a:rPr lang="hu-HU" sz="2800" dirty="0" err="1" smtClean="0">
                <a:solidFill>
                  <a:schemeClr val="bg1">
                    <a:lumMod val="95000"/>
                  </a:schemeClr>
                </a:solidFill>
              </a:rPr>
              <a:t>collectionjének</a:t>
            </a:r>
            <a:r>
              <a:rPr lang="hu-HU" sz="2800" dirty="0" smtClean="0">
                <a:solidFill>
                  <a:schemeClr val="bg1">
                    <a:lumMod val="95000"/>
                  </a:schemeClr>
                </a:solidFill>
              </a:rPr>
              <a:t> az első (és egyben egyetlen) elemének </a:t>
            </a:r>
            <a:r>
              <a:rPr lang="hu-HU" sz="2800" dirty="0" err="1" smtClean="0">
                <a:solidFill>
                  <a:schemeClr val="bg1">
                    <a:lumMod val="95000"/>
                  </a:schemeClr>
                </a:solidFill>
              </a:rPr>
              <a:t>metaddata</a:t>
            </a:r>
            <a:r>
              <a:rPr lang="hu-HU" sz="2800" dirty="0" smtClean="0">
                <a:solidFill>
                  <a:schemeClr val="bg1">
                    <a:lumMod val="95000"/>
                  </a:schemeClr>
                </a:solidFill>
              </a:rPr>
              <a:t> információit.</a:t>
            </a:r>
            <a:endParaRPr lang="hu-HU" dirty="0" smtClean="0">
              <a:solidFill>
                <a:schemeClr val="bg1">
                  <a:lumMod val="95000"/>
                </a:schemeClr>
              </a:solidFill>
            </a:endParaRPr>
          </a:p>
        </p:txBody>
      </p:sp>
      <p:sp>
        <p:nvSpPr>
          <p:cNvPr id="6" name="Szövegdoboz 5"/>
          <p:cNvSpPr txBox="1"/>
          <p:nvPr/>
        </p:nvSpPr>
        <p:spPr>
          <a:xfrm>
            <a:off x="928662" y="3929066"/>
            <a:ext cx="7572428"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solidFill>
                  <a:srgbClr val="2B91AF"/>
                </a:solidFill>
              </a:rPr>
              <a:t>BitmapDecoder</a:t>
            </a:r>
            <a:r>
              <a:rPr lang="hu-HU" sz="1400" dirty="0" smtClean="0">
                <a:solidFill>
                  <a:srgbClr val="2B91AF"/>
                </a:solidFill>
              </a:rPr>
              <a:t> </a:t>
            </a:r>
            <a:r>
              <a:rPr lang="hu-HU" sz="1400" dirty="0" err="1" smtClean="0">
                <a:solidFill>
                  <a:schemeClr val="tx1"/>
                </a:solidFill>
              </a:rPr>
              <a:t>aDecoder</a:t>
            </a:r>
            <a:r>
              <a:rPr lang="hu-HU" sz="1400" dirty="0" smtClean="0">
                <a:solidFill>
                  <a:schemeClr val="tx1"/>
                </a:solidFill>
              </a:rPr>
              <a:t>;</a:t>
            </a:r>
          </a:p>
          <a:p>
            <a:r>
              <a:rPr lang="hu-HU" sz="1400" dirty="0" err="1" smtClean="0">
                <a:solidFill>
                  <a:srgbClr val="2B91AF"/>
                </a:solidFill>
              </a:rPr>
              <a:t>aDecoder</a:t>
            </a:r>
            <a:r>
              <a:rPr lang="hu-HU" sz="1400" dirty="0" smtClean="0">
                <a:solidFill>
                  <a:srgbClr val="2B91AF"/>
                </a:solidFill>
              </a:rPr>
              <a:t> = </a:t>
            </a:r>
            <a:r>
              <a:rPr lang="hu-HU" sz="1400" dirty="0" err="1" smtClean="0">
                <a:solidFill>
                  <a:srgbClr val="2B91AF"/>
                </a:solidFill>
              </a:rPr>
              <a:t>BitmapDecoder</a:t>
            </a:r>
            <a:r>
              <a:rPr lang="hu-HU" sz="1400" dirty="0" err="1" smtClean="0">
                <a:solidFill>
                  <a:schemeClr val="tx1"/>
                </a:solidFill>
              </a:rPr>
              <a:t>.Create</a:t>
            </a:r>
            <a:r>
              <a:rPr lang="hu-HU" sz="1400" dirty="0" smtClean="0">
                <a:solidFill>
                  <a:schemeClr val="tx1"/>
                </a:solidFill>
              </a:rPr>
              <a:t>(</a:t>
            </a:r>
            <a:r>
              <a:rPr lang="hu-HU" sz="1400" dirty="0" err="1" smtClean="0">
                <a:solidFill>
                  <a:srgbClr val="0000FF"/>
                </a:solidFill>
              </a:rPr>
              <a:t>new</a:t>
            </a:r>
            <a:r>
              <a:rPr lang="hu-HU" sz="1400" dirty="0" smtClean="0">
                <a:solidFill>
                  <a:srgbClr val="0000FF"/>
                </a:solidFill>
              </a:rPr>
              <a:t> </a:t>
            </a:r>
            <a:r>
              <a:rPr lang="hu-HU" sz="1400" dirty="0" smtClean="0">
                <a:solidFill>
                  <a:srgbClr val="2B91AF"/>
                </a:solidFill>
              </a:rPr>
              <a:t>Uri</a:t>
            </a:r>
            <a:r>
              <a:rPr lang="hu-HU" sz="1400" dirty="0" smtClean="0">
                <a:solidFill>
                  <a:schemeClr val="tx1"/>
                </a:solidFill>
              </a:rPr>
              <a:t>(</a:t>
            </a:r>
            <a:r>
              <a:rPr lang="hu-HU" sz="1400" dirty="0" smtClean="0">
                <a:solidFill>
                  <a:srgbClr val="A31515"/>
                </a:solidFill>
              </a:rPr>
              <a:t>"C:\\</a:t>
            </a:r>
            <a:r>
              <a:rPr lang="hu-HU" sz="1400" dirty="0" err="1" smtClean="0">
                <a:solidFill>
                  <a:srgbClr val="A31515"/>
                </a:solidFill>
              </a:rPr>
              <a:t>myImages.bmp</a:t>
            </a:r>
            <a:r>
              <a:rPr lang="hu-HU" sz="1400" dirty="0" smtClean="0">
                <a:solidFill>
                  <a:srgbClr val="A31515"/>
                </a:solidFill>
              </a:rPr>
              <a:t>"</a:t>
            </a:r>
            <a:r>
              <a:rPr lang="hu-HU" sz="1400" dirty="0" smtClean="0">
                <a:solidFill>
                  <a:schemeClr val="tx1"/>
                </a:solidFill>
              </a:rPr>
              <a:t>),</a:t>
            </a:r>
          </a:p>
          <a:p>
            <a:r>
              <a:rPr lang="hu-HU" sz="1400" dirty="0" smtClean="0">
                <a:solidFill>
                  <a:srgbClr val="A31515"/>
                </a:solidFill>
              </a:rPr>
              <a:t>              </a:t>
            </a:r>
            <a:r>
              <a:rPr lang="hu-HU" sz="1400" dirty="0" err="1" smtClean="0">
                <a:solidFill>
                  <a:srgbClr val="2B91AF"/>
                </a:solidFill>
              </a:rPr>
              <a:t>BitmapCreateOptions</a:t>
            </a:r>
            <a:r>
              <a:rPr lang="hu-HU" sz="1400" dirty="0" err="1" smtClean="0">
                <a:solidFill>
                  <a:schemeClr val="tx1"/>
                </a:solidFill>
              </a:rPr>
              <a:t>.None</a:t>
            </a:r>
            <a:r>
              <a:rPr lang="hu-HU" sz="1400" dirty="0" smtClean="0">
                <a:solidFill>
                  <a:schemeClr val="tx1"/>
                </a:solidFill>
              </a:rPr>
              <a:t>, </a:t>
            </a:r>
            <a:r>
              <a:rPr lang="hu-HU" sz="1400" dirty="0" err="1" smtClean="0">
                <a:solidFill>
                  <a:srgbClr val="2B91AF"/>
                </a:solidFill>
              </a:rPr>
              <a:t>BitmapCacheOption</a:t>
            </a:r>
            <a:r>
              <a:rPr lang="hu-HU" sz="1400" dirty="0" err="1" smtClean="0">
                <a:solidFill>
                  <a:schemeClr val="tx1"/>
                </a:solidFill>
              </a:rPr>
              <a:t>.Default</a:t>
            </a:r>
            <a:r>
              <a:rPr lang="hu-HU" sz="1400" dirty="0" smtClean="0">
                <a:solidFill>
                  <a:schemeClr val="tx1"/>
                </a:solidFill>
              </a:rPr>
              <a:t>);</a:t>
            </a:r>
          </a:p>
          <a:p>
            <a:r>
              <a:rPr lang="hu-HU" sz="1400" dirty="0" err="1" smtClean="0">
                <a:solidFill>
                  <a:srgbClr val="0000FF"/>
                </a:solidFill>
              </a:rPr>
              <a:t>string</a:t>
            </a:r>
            <a:r>
              <a:rPr lang="hu-HU" sz="1400" dirty="0" smtClean="0">
                <a:solidFill>
                  <a:srgbClr val="0000FF"/>
                </a:solidFill>
              </a:rPr>
              <a:t> </a:t>
            </a:r>
            <a:r>
              <a:rPr lang="hu-HU" sz="1400" dirty="0" err="1" smtClean="0">
                <a:solidFill>
                  <a:schemeClr val="tx1"/>
                </a:solidFill>
              </a:rPr>
              <a:t>title</a:t>
            </a:r>
            <a:r>
              <a:rPr lang="hu-HU" sz="1400" dirty="0" smtClean="0">
                <a:solidFill>
                  <a:schemeClr val="tx1"/>
                </a:solidFill>
              </a:rPr>
              <a:t>;</a:t>
            </a:r>
          </a:p>
          <a:p>
            <a:r>
              <a:rPr lang="hu-HU" sz="1400" dirty="0" err="1" smtClean="0">
                <a:solidFill>
                  <a:srgbClr val="0000FF"/>
                </a:solidFill>
              </a:rPr>
              <a:t>title</a:t>
            </a:r>
            <a:r>
              <a:rPr lang="hu-HU" sz="1400" dirty="0" smtClean="0">
                <a:solidFill>
                  <a:srgbClr val="0000FF"/>
                </a:solidFill>
              </a:rPr>
              <a:t> = </a:t>
            </a:r>
            <a:r>
              <a:rPr lang="hu-HU" sz="1400" dirty="0" smtClean="0">
                <a:solidFill>
                  <a:schemeClr val="tx1"/>
                </a:solidFill>
              </a:rPr>
              <a:t>((</a:t>
            </a:r>
            <a:r>
              <a:rPr lang="hu-HU" sz="1400" dirty="0" err="1" smtClean="0">
                <a:solidFill>
                  <a:srgbClr val="2B91AF"/>
                </a:solidFill>
              </a:rPr>
              <a:t>BitmapMetadata</a:t>
            </a:r>
            <a:r>
              <a:rPr lang="hu-HU" sz="1400" dirty="0" smtClean="0">
                <a:solidFill>
                  <a:schemeClr val="tx1"/>
                </a:solidFill>
              </a:rPr>
              <a:t>)</a:t>
            </a:r>
            <a:r>
              <a:rPr lang="hu-HU" sz="1400" dirty="0" err="1" smtClean="0">
                <a:solidFill>
                  <a:schemeClr val="tx1"/>
                </a:solidFill>
              </a:rPr>
              <a:t>aDecoder.Frames</a:t>
            </a:r>
            <a:r>
              <a:rPr lang="hu-HU" sz="1400" dirty="0" smtClean="0">
                <a:solidFill>
                  <a:schemeClr val="tx1"/>
                </a:solidFill>
              </a:rPr>
              <a:t>[0].</a:t>
            </a:r>
            <a:r>
              <a:rPr lang="hu-HU" sz="1400" dirty="0" err="1" smtClean="0">
                <a:solidFill>
                  <a:schemeClr val="tx1"/>
                </a:solidFill>
              </a:rPr>
              <a:t>Metadata</a:t>
            </a:r>
            <a:r>
              <a:rPr lang="hu-HU" sz="1400" dirty="0" smtClean="0">
                <a:solidFill>
                  <a:schemeClr val="tx1"/>
                </a:solidFill>
              </a:rPr>
              <a:t>).</a:t>
            </a:r>
            <a:r>
              <a:rPr lang="hu-HU" sz="1400" dirty="0" err="1" smtClean="0">
                <a:solidFill>
                  <a:schemeClr val="tx1"/>
                </a:solidFill>
              </a:rPr>
              <a:t>Title</a:t>
            </a:r>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0" descr="title-slide-lines_BIG.png"/>
          <p:cNvPicPr>
            <a:picLocks noChangeAspect="1"/>
          </p:cNvPicPr>
          <p:nvPr/>
        </p:nvPicPr>
        <p:blipFill>
          <a:blip r:embed="rId2" cstate="print">
            <a:grayscl/>
          </a:blip>
          <a:srcRect/>
          <a:stretch>
            <a:fillRect/>
          </a:stretch>
        </p:blipFill>
        <p:spPr bwMode="auto">
          <a:xfrm>
            <a:off x="5875338" y="4476750"/>
            <a:ext cx="3268662" cy="2381250"/>
          </a:xfrm>
          <a:prstGeom prst="rect">
            <a:avLst/>
          </a:prstGeom>
          <a:noFill/>
          <a:ln w="9525">
            <a:noFill/>
            <a:miter lim="800000"/>
            <a:headEnd/>
            <a:tailEnd/>
          </a:ln>
        </p:spPr>
      </p:pic>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Creating</a:t>
            </a:r>
            <a:r>
              <a:rPr lang="hu-HU" sz="3200" dirty="0" smtClean="0">
                <a:solidFill>
                  <a:schemeClr val="bg1"/>
                </a:solidFill>
              </a:rPr>
              <a:t> and Display </a:t>
            </a:r>
            <a:r>
              <a:rPr lang="hu-HU" sz="3200" dirty="0" err="1" smtClean="0">
                <a:solidFill>
                  <a:schemeClr val="bg1"/>
                </a:solidFill>
              </a:rPr>
              <a:t>Graphics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Adding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Multimedia</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Content</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err="1" smtClean="0">
                <a:solidFill>
                  <a:schemeClr val="bg1"/>
                </a:solidFill>
              </a:rPr>
              <a:t>Managing</a:t>
            </a:r>
            <a:r>
              <a:rPr lang="hu-HU" sz="3200" dirty="0" smtClean="0">
                <a:solidFill>
                  <a:schemeClr val="bg1"/>
                </a:solidFill>
              </a:rPr>
              <a:t> </a:t>
            </a:r>
            <a:r>
              <a:rPr lang="hu-HU" sz="3200" dirty="0" err="1" smtClean="0">
                <a:solidFill>
                  <a:schemeClr val="bg1"/>
                </a:solidFill>
              </a:rPr>
              <a:t>Binary</a:t>
            </a:r>
            <a:r>
              <a:rPr lang="hu-HU" sz="3200" dirty="0" smtClean="0">
                <a:solidFill>
                  <a:schemeClr val="bg1"/>
                </a:solidFill>
              </a:rPr>
              <a:t> </a:t>
            </a:r>
            <a:r>
              <a:rPr lang="hu-HU" sz="3200" dirty="0" err="1" smtClean="0">
                <a:solidFill>
                  <a:schemeClr val="bg1"/>
                </a:solidFill>
              </a:rPr>
              <a:t>Resources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noProof="0" dirty="0" err="1" smtClean="0">
                <a:ln>
                  <a:noFill/>
                </a:ln>
                <a:solidFill>
                  <a:schemeClr val="bg1"/>
                </a:solidFill>
                <a:effectLst/>
                <a:uLnTx/>
                <a:uFillTx/>
                <a:latin typeface="+mn-lt"/>
                <a:ea typeface="+mn-ea"/>
                <a:cs typeface="+mn-cs"/>
              </a:rPr>
              <a:t>Managing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Images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dirty="0" smtClean="0">
                <a:solidFill>
                  <a:schemeClr val="bg1"/>
                </a:solidFill>
              </a:rPr>
              <a:t>Kézírás felismerés</a:t>
            </a:r>
          </a:p>
        </p:txBody>
      </p:sp>
      <p:sp>
        <p:nvSpPr>
          <p:cNvPr id="5" name="Aktuális sáv"/>
          <p:cNvSpPr/>
          <p:nvPr/>
        </p:nvSpPr>
        <p:spPr>
          <a:xfrm>
            <a:off x="121550" y="428625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785794"/>
            <a:ext cx="8305800" cy="5004447"/>
          </a:xfrm>
        </p:spPr>
        <p:txBody>
          <a:bodyPr/>
          <a:lstStyle/>
          <a:p>
            <a:r>
              <a:rPr lang="hu-HU" dirty="0" smtClean="0">
                <a:solidFill>
                  <a:schemeClr val="bg1"/>
                </a:solidFill>
              </a:rPr>
              <a:t>A WPF alapvető támogatást nyújt!</a:t>
            </a:r>
          </a:p>
          <a:p>
            <a:r>
              <a:rPr lang="hu-HU" dirty="0" smtClean="0">
                <a:solidFill>
                  <a:schemeClr val="bg1"/>
                </a:solidFill>
              </a:rPr>
              <a:t>InkCanvas kontrol!</a:t>
            </a:r>
          </a:p>
          <a:p>
            <a:r>
              <a:rPr lang="hu-HU" dirty="0" smtClean="0">
                <a:solidFill>
                  <a:schemeClr val="bg1"/>
                </a:solidFill>
              </a:rPr>
              <a:t>2 Dll-t kell betöltenünk!</a:t>
            </a:r>
          </a:p>
          <a:p>
            <a:r>
              <a:rPr lang="hu-HU" sz="2400" i="1" dirty="0" smtClean="0">
                <a:solidFill>
                  <a:schemeClr val="bg1"/>
                </a:solidFill>
              </a:rPr>
              <a:t>IALoader.dll</a:t>
            </a:r>
          </a:p>
          <a:p>
            <a:r>
              <a:rPr lang="hu-HU" sz="2400" i="1" dirty="0" smtClean="0">
                <a:solidFill>
                  <a:schemeClr val="bg1"/>
                </a:solidFill>
              </a:rPr>
              <a:t>IAWinFX.dll</a:t>
            </a:r>
          </a:p>
          <a:p>
            <a:pPr marL="0" indent="0">
              <a:buNone/>
            </a:pPr>
            <a:r>
              <a:rPr lang="hu-HU" sz="2400" i="1" dirty="0">
                <a:solidFill>
                  <a:schemeClr val="bg1"/>
                </a:solidFill>
              </a:rPr>
              <a:t> </a:t>
            </a:r>
            <a:r>
              <a:rPr lang="hu-HU" sz="2400" i="1" dirty="0" smtClean="0">
                <a:solidFill>
                  <a:schemeClr val="bg1"/>
                </a:solidFill>
              </a:rPr>
              <a:t>  (Windows SDK 6.0 részei)</a:t>
            </a:r>
          </a:p>
          <a:p>
            <a:endParaRPr lang="hu-HU" dirty="0">
              <a:solidFill>
                <a:schemeClr val="bg1"/>
              </a:solidFill>
            </a:endParaRPr>
          </a:p>
          <a:p>
            <a:r>
              <a:rPr lang="hu-HU" dirty="0" smtClean="0">
                <a:solidFill>
                  <a:schemeClr val="bg1"/>
                </a:solidFill>
              </a:rPr>
              <a:t>Magyar nyelv nem támogatott! (Ékezetek?)</a:t>
            </a:r>
          </a:p>
          <a:p>
            <a:r>
              <a:rPr lang="hu-HU" dirty="0" smtClean="0">
                <a:solidFill>
                  <a:schemeClr val="bg1"/>
                </a:solidFill>
              </a:rPr>
              <a:t>Egérrel is használható!</a:t>
            </a:r>
          </a:p>
          <a:p>
            <a:pPr marL="0" indent="0">
              <a:buNone/>
            </a:pPr>
            <a:endParaRPr lang="hu-HU" dirty="0" smtClean="0">
              <a:solidFill>
                <a:schemeClr val="bg1"/>
              </a:solidFill>
            </a:endParaRPr>
          </a:p>
        </p:txBody>
      </p:sp>
      <p:sp>
        <p:nvSpPr>
          <p:cNvPr id="4"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Kézírás</a:t>
            </a:r>
            <a:r>
              <a:rPr kumimoji="0" lang="hu-HU" sz="2400" b="0" i="0" u="none" strike="noStrike" kern="1200" cap="none" spc="0" normalizeH="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felismerés</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235502226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 xmlns:p14="http://schemas.microsoft.com/office/powerpoint/2010/main" val="4291196093"/>
              </p:ext>
            </p:extLst>
          </p:nvPr>
        </p:nvGraphicFramePr>
        <p:xfrm>
          <a:off x="381000" y="1414463"/>
          <a:ext cx="4876800" cy="1463040"/>
        </p:xfrm>
        <a:graphic>
          <a:graphicData uri="http://schemas.openxmlformats.org/drawingml/2006/table">
            <a:tbl>
              <a:tblPr>
                <a:tableStyleId>{5C22544A-7EE6-4342-B048-85BDC9FD1C3A}</a:tableStyleId>
              </a:tblPr>
              <a:tblGrid>
                <a:gridCol w="4876800"/>
              </a:tblGrid>
              <a:tr h="370840">
                <a:tc>
                  <a:txBody>
                    <a:bodyPr/>
                    <a:lstStyle/>
                    <a:p>
                      <a:r>
                        <a:rPr lang="hu-HU" sz="1800" dirty="0" smtClean="0">
                          <a:solidFill>
                            <a:srgbClr val="0000FF"/>
                          </a:solidFill>
                          <a:latin typeface="Consolas"/>
                        </a:rPr>
                        <a:t>&lt;</a:t>
                      </a:r>
                      <a:r>
                        <a:rPr lang="hu-HU" sz="1800" dirty="0" smtClean="0">
                          <a:solidFill>
                            <a:srgbClr val="A31515"/>
                          </a:solidFill>
                          <a:latin typeface="Consolas"/>
                        </a:rPr>
                        <a:t>Grid.RowDefinitions</a:t>
                      </a:r>
                      <a:r>
                        <a:rPr lang="hu-HU" sz="1800" dirty="0" smtClean="0">
                          <a:solidFill>
                            <a:srgbClr val="0000FF"/>
                          </a:solidFill>
                          <a:latin typeface="Consolas"/>
                        </a:rPr>
                        <a:t>&gt;</a:t>
                      </a:r>
                      <a:endParaRPr lang="hu-HU" sz="1800" dirty="0" smtClean="0">
                        <a:solidFill>
                          <a:prstClr val="black"/>
                        </a:solidFill>
                        <a:latin typeface="Consolas"/>
                      </a:endParaRPr>
                    </a:p>
                    <a:p>
                      <a:r>
                        <a:rPr lang="hu-HU" sz="1800" dirty="0" smtClean="0">
                          <a:solidFill>
                            <a:srgbClr val="A31515"/>
                          </a:solidFill>
                          <a:latin typeface="Consolas"/>
                        </a:rPr>
                        <a:t>    </a:t>
                      </a:r>
                      <a:r>
                        <a:rPr lang="hu-HU" sz="1800" dirty="0" smtClean="0">
                          <a:solidFill>
                            <a:srgbClr val="0000FF"/>
                          </a:solidFill>
                          <a:latin typeface="Consolas"/>
                        </a:rPr>
                        <a:t>&lt;</a:t>
                      </a:r>
                      <a:r>
                        <a:rPr lang="hu-HU" sz="1800" dirty="0" smtClean="0">
                          <a:solidFill>
                            <a:srgbClr val="A31515"/>
                          </a:solidFill>
                          <a:latin typeface="Consolas"/>
                        </a:rPr>
                        <a:t>RowDefinition</a:t>
                      </a:r>
                      <a:r>
                        <a:rPr lang="hu-HU" sz="1800" dirty="0" smtClean="0">
                          <a:solidFill>
                            <a:srgbClr val="FF0000"/>
                          </a:solidFill>
                          <a:latin typeface="Consolas"/>
                        </a:rPr>
                        <a:t> Height</a:t>
                      </a:r>
                      <a:r>
                        <a:rPr lang="hu-HU" sz="1800" dirty="0" smtClean="0">
                          <a:solidFill>
                            <a:srgbClr val="0000FF"/>
                          </a:solidFill>
                          <a:latin typeface="Consolas"/>
                        </a:rPr>
                        <a:t>="Auto"/&gt;</a:t>
                      </a:r>
                      <a:endParaRPr lang="hu-HU" sz="1800" dirty="0" smtClean="0">
                        <a:solidFill>
                          <a:prstClr val="black"/>
                        </a:solidFill>
                        <a:latin typeface="Consolas"/>
                      </a:endParaRPr>
                    </a:p>
                    <a:p>
                      <a:r>
                        <a:rPr lang="hu-HU" sz="1800" dirty="0" smtClean="0">
                          <a:solidFill>
                            <a:srgbClr val="A31515"/>
                          </a:solidFill>
                          <a:latin typeface="Consolas"/>
                        </a:rPr>
                        <a:t>    </a:t>
                      </a:r>
                      <a:r>
                        <a:rPr lang="hu-HU" sz="1800" dirty="0" smtClean="0">
                          <a:solidFill>
                            <a:srgbClr val="0000FF"/>
                          </a:solidFill>
                          <a:latin typeface="Consolas"/>
                        </a:rPr>
                        <a:t>&lt;</a:t>
                      </a:r>
                      <a:r>
                        <a:rPr lang="hu-HU" sz="1800" dirty="0" smtClean="0">
                          <a:solidFill>
                            <a:srgbClr val="A31515"/>
                          </a:solidFill>
                          <a:latin typeface="Consolas"/>
                        </a:rPr>
                        <a:t>RowDefinition</a:t>
                      </a:r>
                      <a:r>
                        <a:rPr lang="hu-HU" sz="1800" dirty="0" smtClean="0">
                          <a:solidFill>
                            <a:srgbClr val="FF0000"/>
                          </a:solidFill>
                          <a:latin typeface="Consolas"/>
                        </a:rPr>
                        <a:t> Height</a:t>
                      </a:r>
                      <a:r>
                        <a:rPr lang="hu-HU" sz="1800" dirty="0" smtClean="0">
                          <a:solidFill>
                            <a:srgbClr val="0000FF"/>
                          </a:solidFill>
                          <a:latin typeface="Consolas"/>
                        </a:rPr>
                        <a:t>="*"/&gt;</a:t>
                      </a:r>
                      <a:endParaRPr lang="hu-HU" sz="1800" dirty="0" smtClean="0">
                        <a:solidFill>
                          <a:prstClr val="black"/>
                        </a:solidFill>
                        <a:latin typeface="Consolas"/>
                      </a:endParaRPr>
                    </a:p>
                    <a:p>
                      <a:r>
                        <a:rPr lang="hu-HU" sz="1800" dirty="0" smtClean="0">
                          <a:solidFill>
                            <a:srgbClr val="A31515"/>
                          </a:solidFill>
                          <a:latin typeface="Consolas"/>
                        </a:rPr>
                        <a:t>    </a:t>
                      </a:r>
                      <a:r>
                        <a:rPr lang="hu-HU" sz="1800" dirty="0" smtClean="0">
                          <a:solidFill>
                            <a:srgbClr val="0000FF"/>
                          </a:solidFill>
                          <a:latin typeface="Consolas"/>
                        </a:rPr>
                        <a:t>&lt;</a:t>
                      </a:r>
                      <a:r>
                        <a:rPr lang="hu-HU" sz="1800" dirty="0" smtClean="0">
                          <a:solidFill>
                            <a:srgbClr val="A31515"/>
                          </a:solidFill>
                          <a:latin typeface="Consolas"/>
                        </a:rPr>
                        <a:t>RowDefinition</a:t>
                      </a:r>
                      <a:r>
                        <a:rPr lang="hu-HU" sz="1800" dirty="0" smtClean="0">
                          <a:solidFill>
                            <a:srgbClr val="FF0000"/>
                          </a:solidFill>
                          <a:latin typeface="Consolas"/>
                        </a:rPr>
                        <a:t> Height</a:t>
                      </a:r>
                      <a:r>
                        <a:rPr lang="hu-HU" sz="1800" dirty="0" smtClean="0">
                          <a:solidFill>
                            <a:srgbClr val="0000FF"/>
                          </a:solidFill>
                          <a:latin typeface="Consolas"/>
                        </a:rPr>
                        <a:t>="Auto"/&gt;</a:t>
                      </a:r>
                      <a:endParaRPr lang="hu-HU" sz="1800" dirty="0" smtClean="0">
                        <a:solidFill>
                          <a:prstClr val="black"/>
                        </a:solidFill>
                        <a:latin typeface="Consolas"/>
                      </a:endParaRPr>
                    </a:p>
                    <a:p>
                      <a:r>
                        <a:rPr lang="hu-HU" sz="1800" dirty="0" smtClean="0">
                          <a:solidFill>
                            <a:srgbClr val="0000FF"/>
                          </a:solidFill>
                          <a:latin typeface="Consolas"/>
                        </a:rPr>
                        <a:t>&lt;/</a:t>
                      </a:r>
                      <a:r>
                        <a:rPr lang="hu-HU" sz="1800" dirty="0" smtClean="0">
                          <a:solidFill>
                            <a:srgbClr val="A31515"/>
                          </a:solidFill>
                          <a:latin typeface="Consolas"/>
                        </a:rPr>
                        <a:t>Grid.RowDefinitions</a:t>
                      </a:r>
                      <a:r>
                        <a:rPr lang="hu-HU" sz="1800" dirty="0" smtClean="0">
                          <a:solidFill>
                            <a:srgbClr val="0000FF"/>
                          </a:solidFill>
                          <a:latin typeface="Consolas"/>
                        </a:rPr>
                        <a:t>&gt;</a:t>
                      </a:r>
                    </a:p>
                  </a:txBody>
                  <a:tcPr>
                    <a:solidFill>
                      <a:schemeClr val="bg2"/>
                    </a:solidFill>
                  </a:tcPr>
                </a:tc>
              </a:tr>
            </a:tbl>
          </a:graphicData>
        </a:graphic>
      </p:graphicFrame>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971800" y="3200400"/>
            <a:ext cx="5495925" cy="2857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0" name="Straight Connector 9"/>
          <p:cNvCxnSpPr/>
          <p:nvPr/>
        </p:nvCxnSpPr>
        <p:spPr>
          <a:xfrm>
            <a:off x="2971800" y="3886200"/>
            <a:ext cx="5495925" cy="0"/>
          </a:xfrm>
          <a:prstGeom prst="line">
            <a:avLst/>
          </a:prstGeom>
          <a:effectLst>
            <a:glow rad="635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cxnSp>
        <p:nvCxnSpPr>
          <p:cNvPr id="12" name="Straight Connector 11"/>
          <p:cNvCxnSpPr/>
          <p:nvPr/>
        </p:nvCxnSpPr>
        <p:spPr>
          <a:xfrm>
            <a:off x="2971800" y="5486400"/>
            <a:ext cx="5495925" cy="0"/>
          </a:xfrm>
          <a:prstGeom prst="line">
            <a:avLst/>
          </a:prstGeom>
          <a:effectLst>
            <a:glow rad="635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17" name="TextBox 16"/>
          <p:cNvSpPr txBox="1"/>
          <p:nvPr/>
        </p:nvSpPr>
        <p:spPr>
          <a:xfrm>
            <a:off x="5719762" y="2667000"/>
            <a:ext cx="2743200" cy="369332"/>
          </a:xfrm>
          <a:prstGeom prst="rect">
            <a:avLst/>
          </a:prstGeom>
          <a:noFill/>
        </p:spPr>
        <p:txBody>
          <a:bodyPr wrap="square" rtlCol="0">
            <a:spAutoFit/>
          </a:bodyPr>
          <a:lstStyle/>
          <a:p>
            <a:r>
              <a:rPr lang="hu-HU" dirty="0" smtClean="0">
                <a:solidFill>
                  <a:schemeClr val="bg1"/>
                </a:solidFill>
              </a:rPr>
              <a:t>StackPanel – Horizontal</a:t>
            </a:r>
          </a:p>
        </p:txBody>
      </p:sp>
      <p:cxnSp>
        <p:nvCxnSpPr>
          <p:cNvPr id="19" name="Straight Arrow Connector 18"/>
          <p:cNvCxnSpPr/>
          <p:nvPr/>
        </p:nvCxnSpPr>
        <p:spPr>
          <a:xfrm flipH="1">
            <a:off x="6172200" y="3036332"/>
            <a:ext cx="381000" cy="46886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4" name="TextBox 23"/>
          <p:cNvSpPr txBox="1"/>
          <p:nvPr/>
        </p:nvSpPr>
        <p:spPr>
          <a:xfrm>
            <a:off x="1524000" y="4265963"/>
            <a:ext cx="1371600" cy="369332"/>
          </a:xfrm>
          <a:prstGeom prst="rect">
            <a:avLst/>
          </a:prstGeom>
          <a:noFill/>
        </p:spPr>
        <p:txBody>
          <a:bodyPr wrap="square" rtlCol="0">
            <a:spAutoFit/>
          </a:bodyPr>
          <a:lstStyle/>
          <a:p>
            <a:r>
              <a:rPr lang="hu-HU" dirty="0" smtClean="0">
                <a:solidFill>
                  <a:schemeClr val="bg1"/>
                </a:solidFill>
              </a:rPr>
              <a:t>InkCanvas</a:t>
            </a:r>
          </a:p>
        </p:txBody>
      </p:sp>
      <p:cxnSp>
        <p:nvCxnSpPr>
          <p:cNvPr id="23" name="Straight Arrow Connector 22"/>
          <p:cNvCxnSpPr/>
          <p:nvPr/>
        </p:nvCxnSpPr>
        <p:spPr>
          <a:xfrm>
            <a:off x="2743200" y="4450629"/>
            <a:ext cx="68580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29" name="TextBox 28"/>
          <p:cNvSpPr txBox="1"/>
          <p:nvPr/>
        </p:nvSpPr>
        <p:spPr>
          <a:xfrm>
            <a:off x="4038600" y="6248400"/>
            <a:ext cx="1371600" cy="369332"/>
          </a:xfrm>
          <a:prstGeom prst="rect">
            <a:avLst/>
          </a:prstGeom>
          <a:noFill/>
        </p:spPr>
        <p:txBody>
          <a:bodyPr wrap="square" rtlCol="0">
            <a:spAutoFit/>
          </a:bodyPr>
          <a:lstStyle/>
          <a:p>
            <a:r>
              <a:rPr lang="hu-HU" dirty="0" smtClean="0">
                <a:solidFill>
                  <a:schemeClr val="bg1"/>
                </a:solidFill>
              </a:rPr>
              <a:t>TextBlock</a:t>
            </a:r>
          </a:p>
        </p:txBody>
      </p:sp>
      <p:cxnSp>
        <p:nvCxnSpPr>
          <p:cNvPr id="28" name="Straight Arrow Connector 27"/>
          <p:cNvCxnSpPr>
            <a:stCxn id="29" idx="0"/>
          </p:cNvCxnSpPr>
          <p:nvPr/>
        </p:nvCxnSpPr>
        <p:spPr>
          <a:xfrm flipV="1">
            <a:off x="4724400" y="5867400"/>
            <a:ext cx="304800" cy="38100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
        <p:nvSpPr>
          <p:cNvPr id="14"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UI Tervezése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Tree>
    <p:extLst>
      <p:ext uri="{BB962C8B-B14F-4D97-AF65-F5344CB8AC3E}">
        <p14:creationId xmlns="" xmlns:p14="http://schemas.microsoft.com/office/powerpoint/2010/main" val="66430514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ircle(in)">
                                      <p:cBhvr>
                                        <p:cTn id="12"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
        <p:nvSpPr>
          <p:cNvPr id="4" name="Cím 3"/>
          <p:cNvSpPr>
            <a:spLocks noGrp="1"/>
          </p:cNvSpPr>
          <p:nvPr>
            <p:ph type="title"/>
          </p:nvPr>
        </p:nvSpPr>
        <p:spPr/>
        <p:txBody>
          <a:bodyPr/>
          <a:lstStyle/>
          <a:p>
            <a:endParaRPr lang="hu-HU"/>
          </a:p>
        </p:txBody>
      </p:sp>
    </p:spTree>
    <p:extLst>
      <p:ext uri="{BB962C8B-B14F-4D97-AF65-F5344CB8AC3E}">
        <p14:creationId xmlns="" xmlns:p14="http://schemas.microsoft.com/office/powerpoint/2010/main" val="6557728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 xmlns:p14="http://schemas.microsoft.com/office/powerpoint/2010/main" val="2585612064"/>
              </p:ext>
            </p:extLst>
          </p:nvPr>
        </p:nvGraphicFramePr>
        <p:xfrm>
          <a:off x="304800" y="1295400"/>
          <a:ext cx="8305800" cy="3108960"/>
        </p:xfrm>
        <a:graphic>
          <a:graphicData uri="http://schemas.openxmlformats.org/drawingml/2006/table">
            <a:tbl>
              <a:tblPr>
                <a:tableStyleId>{5C22544A-7EE6-4342-B048-85BDC9FD1C3A}</a:tableStyleId>
              </a:tblPr>
              <a:tblGrid>
                <a:gridCol w="8305800"/>
              </a:tblGrid>
              <a:tr h="370840">
                <a:tc>
                  <a:txBody>
                    <a:bodyPr/>
                    <a:lstStyle/>
                    <a:p>
                      <a:r>
                        <a:rPr lang="hu-HU" sz="1800" b="0" dirty="0" smtClean="0">
                          <a:solidFill>
                            <a:srgbClr val="0000FF"/>
                          </a:solidFill>
                          <a:latin typeface="Consolas"/>
                        </a:rPr>
                        <a:t>if</a:t>
                      </a:r>
                      <a:r>
                        <a:rPr lang="hu-HU" sz="1800" b="0" dirty="0" smtClean="0">
                          <a:solidFill>
                            <a:prstClr val="black"/>
                          </a:solidFill>
                          <a:latin typeface="Consolas"/>
                        </a:rPr>
                        <a:t> (ICanvas.Strokes.Count == 0)</a:t>
                      </a:r>
                    </a:p>
                    <a:p>
                      <a:r>
                        <a:rPr lang="hu-HU" sz="1800" b="0" dirty="0" smtClean="0">
                          <a:solidFill>
                            <a:prstClr val="black"/>
                          </a:solidFill>
                          <a:latin typeface="Consolas"/>
                        </a:rPr>
                        <a:t>    </a:t>
                      </a:r>
                      <a:r>
                        <a:rPr lang="hu-HU" sz="1800" b="0" dirty="0" smtClean="0">
                          <a:solidFill>
                            <a:srgbClr val="0000FF"/>
                          </a:solidFill>
                          <a:latin typeface="Consolas"/>
                        </a:rPr>
                        <a:t>return</a:t>
                      </a:r>
                      <a:r>
                        <a:rPr lang="hu-HU" sz="1800" b="0" dirty="0" smtClean="0">
                          <a:solidFill>
                            <a:prstClr val="black"/>
                          </a:solidFill>
                          <a:latin typeface="Consolas"/>
                        </a:rPr>
                        <a:t>;</a:t>
                      </a:r>
                    </a:p>
                    <a:p>
                      <a:endParaRPr lang="hu-HU" sz="1800" b="0" dirty="0" smtClean="0">
                        <a:solidFill>
                          <a:prstClr val="black"/>
                        </a:solidFill>
                        <a:latin typeface="Consolas"/>
                      </a:endParaRPr>
                    </a:p>
                    <a:p>
                      <a:r>
                        <a:rPr lang="hu-HU" sz="1800" b="0" dirty="0" smtClean="0">
                          <a:solidFill>
                            <a:srgbClr val="2B91AF"/>
                          </a:solidFill>
                          <a:latin typeface="Consolas"/>
                        </a:rPr>
                        <a:t>InkAnalyzer</a:t>
                      </a:r>
                      <a:r>
                        <a:rPr lang="hu-HU" sz="1800" b="0" dirty="0" smtClean="0">
                          <a:solidFill>
                            <a:prstClr val="black"/>
                          </a:solidFill>
                          <a:latin typeface="Consolas"/>
                        </a:rPr>
                        <a:t> analyzer = </a:t>
                      </a:r>
                      <a:r>
                        <a:rPr lang="hu-HU" sz="1800" b="0" dirty="0" smtClean="0">
                          <a:solidFill>
                            <a:srgbClr val="0000FF"/>
                          </a:solidFill>
                          <a:latin typeface="Consolas"/>
                        </a:rPr>
                        <a:t>new</a:t>
                      </a:r>
                      <a:r>
                        <a:rPr lang="hu-HU" sz="1800" b="0" dirty="0" smtClean="0">
                          <a:solidFill>
                            <a:prstClr val="black"/>
                          </a:solidFill>
                          <a:latin typeface="Consolas"/>
                        </a:rPr>
                        <a:t> </a:t>
                      </a:r>
                      <a:r>
                        <a:rPr lang="hu-HU" sz="1800" b="0" dirty="0" smtClean="0">
                          <a:solidFill>
                            <a:srgbClr val="2B91AF"/>
                          </a:solidFill>
                          <a:latin typeface="Consolas"/>
                        </a:rPr>
                        <a:t>InkAnalyzer</a:t>
                      </a:r>
                      <a:r>
                        <a:rPr lang="hu-HU" sz="1800" b="0" dirty="0" smtClean="0">
                          <a:solidFill>
                            <a:prstClr val="black"/>
                          </a:solidFill>
                          <a:latin typeface="Consolas"/>
                        </a:rPr>
                        <a:t>(</a:t>
                      </a:r>
                      <a:r>
                        <a:rPr lang="hu-HU" sz="1800" b="0" dirty="0" smtClean="0">
                          <a:solidFill>
                            <a:srgbClr val="0000FF"/>
                          </a:solidFill>
                          <a:latin typeface="Consolas"/>
                        </a:rPr>
                        <a:t>this</a:t>
                      </a:r>
                      <a:r>
                        <a:rPr lang="hu-HU" sz="1800" b="0" dirty="0" smtClean="0">
                          <a:solidFill>
                            <a:prstClr val="black"/>
                          </a:solidFill>
                          <a:latin typeface="Consolas"/>
                        </a:rPr>
                        <a:t>.Dispatcher);</a:t>
                      </a:r>
                    </a:p>
                    <a:p>
                      <a:r>
                        <a:rPr lang="hu-HU" sz="1800" b="0" dirty="0" smtClean="0">
                          <a:solidFill>
                            <a:prstClr val="black"/>
                          </a:solidFill>
                          <a:latin typeface="Consolas"/>
                        </a:rPr>
                        <a:t>analyzer.AddStrokes(ICanvas.Strokes, 1033);</a:t>
                      </a:r>
                    </a:p>
                    <a:p>
                      <a:endParaRPr lang="hu-HU" sz="1800" b="0" dirty="0" smtClean="0">
                        <a:solidFill>
                          <a:prstClr val="black"/>
                        </a:solidFill>
                        <a:latin typeface="Consolas"/>
                      </a:endParaRPr>
                    </a:p>
                    <a:p>
                      <a:r>
                        <a:rPr lang="hu-HU" sz="1800" b="0" dirty="0" smtClean="0">
                          <a:solidFill>
                            <a:srgbClr val="2B91AF"/>
                          </a:solidFill>
                          <a:latin typeface="Consolas"/>
                        </a:rPr>
                        <a:t>AnalysisStatus</a:t>
                      </a:r>
                      <a:r>
                        <a:rPr lang="hu-HU" sz="1800" b="0" dirty="0" smtClean="0">
                          <a:solidFill>
                            <a:prstClr val="black"/>
                          </a:solidFill>
                          <a:latin typeface="Consolas"/>
                        </a:rPr>
                        <a:t> status = analyzer.Analyze();</a:t>
                      </a:r>
                    </a:p>
                    <a:p>
                      <a:r>
                        <a:rPr lang="hu-HU" sz="1800" b="0" dirty="0" smtClean="0">
                          <a:solidFill>
                            <a:srgbClr val="0000FF"/>
                          </a:solidFill>
                          <a:latin typeface="Consolas"/>
                        </a:rPr>
                        <a:t>if</a:t>
                      </a:r>
                      <a:r>
                        <a:rPr lang="hu-HU" sz="1800" b="0" dirty="0" smtClean="0">
                          <a:solidFill>
                            <a:prstClr val="black"/>
                          </a:solidFill>
                          <a:latin typeface="Consolas"/>
                        </a:rPr>
                        <a:t>(status.Successful)</a:t>
                      </a:r>
                    </a:p>
                    <a:p>
                      <a:r>
                        <a:rPr lang="hu-HU" sz="1800" b="0" dirty="0" smtClean="0">
                          <a:solidFill>
                            <a:prstClr val="black"/>
                          </a:solidFill>
                          <a:latin typeface="Consolas"/>
                        </a:rPr>
                        <a:t>{</a:t>
                      </a:r>
                    </a:p>
                    <a:p>
                      <a:r>
                        <a:rPr lang="hu-HU" sz="1800" b="0" dirty="0" smtClean="0">
                          <a:solidFill>
                            <a:prstClr val="black"/>
                          </a:solidFill>
                          <a:latin typeface="Consolas"/>
                        </a:rPr>
                        <a:t>    txtResult.Text = analyzer.GetRecognizedString();</a:t>
                      </a:r>
                    </a:p>
                    <a:p>
                      <a:r>
                        <a:rPr lang="hu-HU" sz="1800" b="0" dirty="0" smtClean="0">
                          <a:solidFill>
                            <a:prstClr val="black"/>
                          </a:solidFill>
                          <a:latin typeface="Consolas"/>
                        </a:rPr>
                        <a:t>}</a:t>
                      </a:r>
                    </a:p>
                  </a:txBody>
                  <a:tcPr>
                    <a:solidFill>
                      <a:schemeClr val="bg2"/>
                    </a:solidFill>
                  </a:tcPr>
                </a:tc>
              </a:tr>
            </a:tbl>
          </a:graphicData>
        </a:graphic>
      </p:graphicFrame>
      <p:sp>
        <p:nvSpPr>
          <p:cNvPr id="6"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Analizálás</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3757060311"/>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SolidColorBrush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lgn="just">
              <a:buNone/>
            </a:pPr>
            <a:r>
              <a:rPr lang="hu-HU" dirty="0" smtClean="0">
                <a:solidFill>
                  <a:schemeClr val="bg1">
                    <a:lumMod val="95000"/>
                  </a:schemeClr>
                </a:solidFill>
              </a:rPr>
              <a:t>	Legegyszerűbb, egyszínű ecset, és nincs se minta, se gradiens beállítási lehetőség. </a:t>
            </a:r>
          </a:p>
          <a:p>
            <a:pPr>
              <a:buNone/>
            </a:pPr>
            <a:r>
              <a:rPr lang="hu-HU" dirty="0" smtClean="0">
                <a:solidFill>
                  <a:schemeClr val="bg1">
                    <a:lumMod val="95000"/>
                  </a:schemeClr>
                </a:solidFill>
              </a:rPr>
              <a:t>	</a:t>
            </a:r>
            <a:r>
              <a:rPr lang="hu-HU" dirty="0" err="1" smtClean="0">
                <a:solidFill>
                  <a:schemeClr val="bg1">
                    <a:lumMod val="95000"/>
                  </a:schemeClr>
                </a:solidFill>
              </a:rPr>
              <a:t>Brushes</a:t>
            </a:r>
            <a:r>
              <a:rPr lang="hu-HU" dirty="0" smtClean="0">
                <a:solidFill>
                  <a:schemeClr val="bg1">
                    <a:lumMod val="95000"/>
                  </a:schemeClr>
                </a:solidFill>
              </a:rPr>
              <a:t> osztály.</a:t>
            </a:r>
          </a:p>
          <a:p>
            <a:pPr>
              <a:buNone/>
            </a:pPr>
            <a:endParaRPr lang="hu-HU" dirty="0" smtClean="0">
              <a:solidFill>
                <a:schemeClr val="bg1">
                  <a:lumMod val="95000"/>
                </a:schemeClr>
              </a:solidFill>
            </a:endParaRPr>
          </a:p>
          <a:p>
            <a:pPr>
              <a:buNone/>
            </a:pPr>
            <a:r>
              <a:rPr lang="hu-HU" dirty="0" smtClean="0">
                <a:solidFill>
                  <a:schemeClr val="bg1">
                    <a:lumMod val="95000"/>
                  </a:schemeClr>
                </a:solidFill>
              </a:rPr>
              <a:t>	Az ecset színe megadható hexadecimális formában is.</a:t>
            </a:r>
          </a:p>
          <a:p>
            <a:pPr>
              <a:buNone/>
            </a:pPr>
            <a:r>
              <a:rPr lang="hu-HU" dirty="0" smtClean="0">
                <a:solidFill>
                  <a:schemeClr val="bg1">
                    <a:lumMod val="95000"/>
                  </a:schemeClr>
                </a:solidFill>
              </a:rPr>
              <a:t>	</a:t>
            </a:r>
            <a:r>
              <a:rPr lang="hu-HU" dirty="0" err="1" smtClean="0">
                <a:solidFill>
                  <a:schemeClr val="bg1">
                    <a:lumMod val="95000"/>
                  </a:schemeClr>
                </a:solidFill>
              </a:rPr>
              <a:t>Pl</a:t>
            </a:r>
            <a:r>
              <a:rPr lang="hu-HU" dirty="0" smtClean="0">
                <a:solidFill>
                  <a:schemeClr val="bg1">
                    <a:lumMod val="95000"/>
                  </a:schemeClr>
                </a:solidFill>
              </a:rPr>
              <a:t>: #</a:t>
            </a:r>
            <a:r>
              <a:rPr lang="hu-HU" dirty="0" smtClean="0">
                <a:solidFill>
                  <a:schemeClr val="bg1">
                    <a:lumMod val="95000"/>
                  </a:schemeClr>
                </a:solidFill>
              </a:rPr>
              <a:t>00FF22FF  </a:t>
            </a:r>
            <a:r>
              <a:rPr lang="hu-HU" sz="2000" i="1" dirty="0" smtClean="0">
                <a:solidFill>
                  <a:schemeClr val="bg1">
                    <a:lumMod val="95000"/>
                  </a:schemeClr>
                </a:solidFill>
              </a:rPr>
              <a:t>(Az első 2 szám az alfa csatornát jelöli.)</a:t>
            </a:r>
          </a:p>
          <a:p>
            <a:pPr>
              <a:buNone/>
            </a:pPr>
            <a:endParaRPr lang="hu-HU" sz="2000" i="1" dirty="0" smtClean="0">
              <a:solidFill>
                <a:schemeClr val="bg1">
                  <a:lumMod val="95000"/>
                </a:schemeClr>
              </a:solidFill>
            </a:endParaRPr>
          </a:p>
          <a:p>
            <a:pPr>
              <a:buNone/>
            </a:pPr>
            <a:r>
              <a:rPr lang="hu-HU" sz="2000" i="1" dirty="0" smtClean="0">
                <a:solidFill>
                  <a:schemeClr val="bg1">
                    <a:lumMod val="95000"/>
                  </a:schemeClr>
                </a:solidFill>
              </a:rPr>
              <a:t>	</a:t>
            </a:r>
            <a:r>
              <a:rPr lang="hu-HU" dirty="0" smtClean="0">
                <a:solidFill>
                  <a:schemeClr val="bg1">
                    <a:lumMod val="95000"/>
                  </a:schemeClr>
                </a:solidFill>
              </a:rPr>
              <a:t>Kódból is meghatározhatjuk. </a:t>
            </a:r>
            <a:r>
              <a:rPr lang="hu-HU" sz="2800" i="1" dirty="0" err="1" smtClean="0">
                <a:solidFill>
                  <a:schemeClr val="bg1">
                    <a:lumMod val="95000"/>
                  </a:schemeClr>
                </a:solidFill>
                <a:effectLst>
                  <a:outerShdw blurRad="38100" dist="38100" dir="2700000" algn="tl">
                    <a:srgbClr val="000000">
                      <a:alpha val="43137"/>
                    </a:srgbClr>
                  </a:outerShdw>
                </a:effectLst>
              </a:rPr>
              <a:t>Color.FromArgb</a:t>
            </a:r>
            <a:r>
              <a:rPr lang="hu-HU" sz="2800" i="1" dirty="0" smtClean="0">
                <a:solidFill>
                  <a:schemeClr val="bg1">
                    <a:lumMod val="95000"/>
                  </a:schemeClr>
                </a:solidFill>
                <a:effectLst>
                  <a:outerShdw blurRad="38100" dist="38100" dir="2700000" algn="tl">
                    <a:srgbClr val="000000">
                      <a:alpha val="43137"/>
                    </a:srgbClr>
                  </a:outerShdw>
                </a:effectLst>
              </a:rPr>
              <a:t>	</a:t>
            </a:r>
          </a:p>
        </p:txBody>
      </p:sp>
      <p:sp>
        <p:nvSpPr>
          <p:cNvPr id="4" name="Szövegdoboz 3"/>
          <p:cNvSpPr txBox="1"/>
          <p:nvPr/>
        </p:nvSpPr>
        <p:spPr>
          <a:xfrm>
            <a:off x="857224" y="2357430"/>
            <a:ext cx="2357454"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2B91AF"/>
                </a:solidFill>
              </a:rPr>
              <a:t>Brush</a:t>
            </a:r>
            <a:r>
              <a:rPr lang="hu-HU" sz="1400" dirty="0" smtClean="0">
                <a:solidFill>
                  <a:srgbClr val="2B91AF"/>
                </a:solidFill>
              </a:rPr>
              <a:t> </a:t>
            </a:r>
            <a:r>
              <a:rPr lang="hu-HU" sz="1400" dirty="0" err="1" smtClean="0">
                <a:solidFill>
                  <a:schemeClr val="tx1"/>
                </a:solidFill>
              </a:rPr>
              <a:t>aBrush</a:t>
            </a:r>
            <a:r>
              <a:rPr lang="hu-HU" sz="1400" dirty="0" smtClean="0">
                <a:solidFill>
                  <a:schemeClr val="tx1"/>
                </a:solidFill>
              </a:rPr>
              <a:t>;</a:t>
            </a:r>
          </a:p>
          <a:p>
            <a:r>
              <a:rPr lang="hu-HU" sz="1400" dirty="0" err="1" smtClean="0">
                <a:solidFill>
                  <a:schemeClr val="tx1"/>
                </a:solidFill>
              </a:rPr>
              <a:t>aBrush</a:t>
            </a:r>
            <a:r>
              <a:rPr lang="hu-HU" sz="1400" dirty="0" smtClean="0">
                <a:solidFill>
                  <a:schemeClr val="tx1"/>
                </a:solidFill>
              </a:rPr>
              <a:t> = </a:t>
            </a:r>
            <a:r>
              <a:rPr lang="hu-HU" sz="1400" dirty="0" err="1" smtClean="0">
                <a:solidFill>
                  <a:srgbClr val="2B91AF"/>
                </a:solidFill>
              </a:rPr>
              <a:t>Brushes</a:t>
            </a:r>
            <a:r>
              <a:rPr lang="hu-HU" sz="1400" dirty="0" err="1" smtClean="0">
                <a:solidFill>
                  <a:schemeClr val="tx1"/>
                </a:solidFill>
              </a:rPr>
              <a:t>.Blue</a:t>
            </a:r>
            <a:r>
              <a:rPr lang="hu-HU" sz="1400" dirty="0" smtClean="0">
                <a:solidFill>
                  <a:schemeClr val="tx1"/>
                </a:solidFill>
              </a:rPr>
              <a:t>;</a:t>
            </a:r>
          </a:p>
        </p:txBody>
      </p:sp>
      <p:sp>
        <p:nvSpPr>
          <p:cNvPr id="5" name="Szövegdoboz 4"/>
          <p:cNvSpPr txBox="1"/>
          <p:nvPr/>
        </p:nvSpPr>
        <p:spPr>
          <a:xfrm>
            <a:off x="3357554" y="2500306"/>
            <a:ext cx="421484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FF0000"/>
                </a:solidFill>
              </a:rPr>
              <a:t> </a:t>
            </a:r>
            <a:r>
              <a:rPr lang="hu-HU" sz="1400" dirty="0" err="1" smtClean="0">
                <a:solidFill>
                  <a:srgbClr val="FF0000"/>
                </a:solidFill>
              </a:rPr>
              <a:t>Background</a:t>
            </a:r>
            <a:r>
              <a:rPr lang="hu-HU" sz="1400" dirty="0" smtClean="0">
                <a:solidFill>
                  <a:srgbClr val="0000FF"/>
                </a:solidFill>
              </a:rPr>
              <a:t>="</a:t>
            </a:r>
            <a:r>
              <a:rPr lang="hu-HU" sz="1400" dirty="0" err="1" smtClean="0">
                <a:solidFill>
                  <a:srgbClr val="0000FF"/>
                </a:solidFill>
              </a:rPr>
              <a:t>Tomato</a:t>
            </a:r>
            <a:r>
              <a:rPr lang="hu-HU" sz="1400" dirty="0" smtClean="0">
                <a:solidFill>
                  <a:srgbClr val="0000FF"/>
                </a:solidFill>
              </a:rPr>
              <a:t>"&gt;&lt;/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sp>
        <p:nvSpPr>
          <p:cNvPr id="6" name="Szövegdoboz 5"/>
          <p:cNvSpPr txBox="1"/>
          <p:nvPr/>
        </p:nvSpPr>
        <p:spPr>
          <a:xfrm>
            <a:off x="857224" y="4572008"/>
            <a:ext cx="421484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Button</a:t>
            </a:r>
            <a:r>
              <a:rPr lang="hu-HU" sz="1400" dirty="0" smtClean="0">
                <a:solidFill>
                  <a:srgbClr val="FF0000"/>
                </a:solidFill>
              </a:rPr>
              <a:t> </a:t>
            </a:r>
            <a:r>
              <a:rPr lang="hu-HU" sz="1400" dirty="0" err="1" smtClean="0">
                <a:solidFill>
                  <a:srgbClr val="FF0000"/>
                </a:solidFill>
              </a:rPr>
              <a:t>Background</a:t>
            </a:r>
            <a:r>
              <a:rPr lang="hu-HU" sz="1400" dirty="0" smtClean="0">
                <a:solidFill>
                  <a:srgbClr val="0000FF"/>
                </a:solidFill>
              </a:rPr>
              <a:t>="#FFCF2234"&gt;&lt;/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sp>
        <p:nvSpPr>
          <p:cNvPr id="7" name="Szövegdoboz 6"/>
          <p:cNvSpPr txBox="1"/>
          <p:nvPr/>
        </p:nvSpPr>
        <p:spPr>
          <a:xfrm>
            <a:off x="785786" y="5572140"/>
            <a:ext cx="7572428"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2B91AF"/>
                </a:solidFill>
              </a:rPr>
              <a:t>SolidColorBrush</a:t>
            </a:r>
            <a:r>
              <a:rPr lang="hu-HU" sz="1400" dirty="0" smtClean="0">
                <a:solidFill>
                  <a:srgbClr val="2B91AF"/>
                </a:solidFill>
              </a:rPr>
              <a:t> </a:t>
            </a:r>
            <a:r>
              <a:rPr lang="hu-HU" sz="1400" dirty="0" err="1" smtClean="0">
                <a:solidFill>
                  <a:schemeClr val="tx1"/>
                </a:solidFill>
              </a:rPr>
              <a:t>aBrush</a:t>
            </a:r>
            <a:r>
              <a:rPr lang="hu-HU" sz="1400" dirty="0" smtClean="0">
                <a:solidFill>
                  <a:schemeClr val="tx1"/>
                </a:solidFill>
              </a:rPr>
              <a:t>;</a:t>
            </a:r>
          </a:p>
          <a:p>
            <a:r>
              <a:rPr lang="en-US" sz="1400" dirty="0" err="1" smtClean="0">
                <a:solidFill>
                  <a:schemeClr val="tx1"/>
                </a:solidFill>
              </a:rPr>
              <a:t>aBrush</a:t>
            </a:r>
            <a:r>
              <a:rPr lang="en-US" sz="1400" dirty="0" smtClean="0">
                <a:solidFill>
                  <a:schemeClr val="tx1"/>
                </a:solidFill>
              </a:rPr>
              <a:t> = </a:t>
            </a:r>
            <a:r>
              <a:rPr lang="en-US" sz="1400" dirty="0" smtClean="0">
                <a:solidFill>
                  <a:srgbClr val="0000FF"/>
                </a:solidFill>
              </a:rPr>
              <a:t>new </a:t>
            </a:r>
            <a:r>
              <a:rPr lang="en-US" sz="1400" dirty="0" err="1" smtClean="0">
                <a:solidFill>
                  <a:srgbClr val="2B91AF"/>
                </a:solidFill>
              </a:rPr>
              <a:t>SolidColorBrush</a:t>
            </a:r>
            <a:r>
              <a:rPr lang="en-US" sz="1400" dirty="0" smtClean="0">
                <a:solidFill>
                  <a:schemeClr val="tx1"/>
                </a:solidFill>
              </a:rPr>
              <a:t>(</a:t>
            </a:r>
            <a:r>
              <a:rPr lang="en-US" sz="1400" dirty="0" err="1" smtClean="0">
                <a:solidFill>
                  <a:srgbClr val="2B91AF"/>
                </a:solidFill>
              </a:rPr>
              <a:t>Color</a:t>
            </a:r>
            <a:r>
              <a:rPr lang="en-US" sz="1400" dirty="0" err="1" smtClean="0">
                <a:solidFill>
                  <a:schemeClr val="tx1"/>
                </a:solidFill>
              </a:rPr>
              <a:t>.FromArgb</a:t>
            </a:r>
            <a:r>
              <a:rPr lang="en-US" sz="1400" dirty="0" smtClean="0">
                <a:solidFill>
                  <a:schemeClr val="tx1"/>
                </a:solidFill>
              </a:rPr>
              <a:t>(255, 0, 255, 0));</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ím 1"/>
          <p:cNvSpPr txBox="1">
            <a:spLocks/>
          </p:cNvSpPr>
          <p:nvPr/>
        </p:nvSpPr>
        <p:spPr>
          <a:xfrm>
            <a:off x="4929190" y="3571876"/>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extLst>
      <p:ext uri="{BB962C8B-B14F-4D97-AF65-F5344CB8AC3E}">
        <p14:creationId xmlns="" xmlns:p14="http://schemas.microsoft.com/office/powerpoint/2010/main" val="388908325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447800" y="2133600"/>
            <a:ext cx="5867400" cy="3352800"/>
          </a:xfrm>
          <a:prstGeom prst="rect">
            <a:avLst/>
          </a:prstGeom>
          <a:noFill/>
          <a:ln w="28575" cap="flat" cmpd="sng" algn="ctr">
            <a:solidFill>
              <a:srgbClr val="FFFFFF"/>
            </a:solidFill>
            <a:prstDash val="lg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smtClean="0">
              <a:ln>
                <a:noFill/>
              </a:ln>
              <a:solidFill>
                <a:srgbClr val="FFFFFF"/>
              </a:solidFill>
              <a:effectLst/>
              <a:uLnTx/>
              <a:uFillTx/>
              <a:latin typeface="Tahoma" pitchFamily="34" charset="0"/>
            </a:endParaRPr>
          </a:p>
        </p:txBody>
      </p:sp>
      <p:sp>
        <p:nvSpPr>
          <p:cNvPr id="5" name="Rounded Rectangle 4"/>
          <p:cNvSpPr/>
          <p:nvPr/>
        </p:nvSpPr>
        <p:spPr bwMode="auto">
          <a:xfrm>
            <a:off x="4343400" y="4343400"/>
            <a:ext cx="2438400" cy="938274"/>
          </a:xfrm>
          <a:prstGeom prst="roundRect">
            <a:avLst>
              <a:gd name="adj" fmla="val 9033"/>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300" b="1" i="0" u="none" strike="noStrike" kern="0" cap="none" spc="0" normalizeH="0" baseline="0" noProof="0" dirty="0" smtClean="0">
                <a:ln>
                  <a:noFill/>
                </a:ln>
                <a:solidFill>
                  <a:schemeClr val="tx1"/>
                </a:solidFill>
                <a:effectLst/>
                <a:uLnTx/>
                <a:uFillTx/>
                <a:latin typeface="Segoe UI" pitchFamily="34" charset="0"/>
                <a:ea typeface="Segoe UI" pitchFamily="34" charset="0"/>
                <a:cs typeface="Segoe UI" pitchFamily="34" charset="0"/>
              </a:rPr>
              <a:t>.NET 2.0</a:t>
            </a:r>
          </a:p>
        </p:txBody>
      </p:sp>
      <p:sp>
        <p:nvSpPr>
          <p:cNvPr id="6" name="Rounded Rectangle 5"/>
          <p:cNvSpPr/>
          <p:nvPr/>
        </p:nvSpPr>
        <p:spPr bwMode="auto">
          <a:xfrm>
            <a:off x="39624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bg1"/>
                </a:solidFill>
                <a:effectLst/>
                <a:uLnTx/>
                <a:uFillTx/>
                <a:latin typeface="Tahoma"/>
                <a:ea typeface="+mn-ea"/>
                <a:cs typeface="+mn-cs"/>
              </a:rPr>
              <a:t>2.0 add-in</a:t>
            </a:r>
          </a:p>
        </p:txBody>
      </p:sp>
      <p:sp>
        <p:nvSpPr>
          <p:cNvPr id="7" name="Rounded Rectangle 6"/>
          <p:cNvSpPr/>
          <p:nvPr/>
        </p:nvSpPr>
        <p:spPr bwMode="auto">
          <a:xfrm>
            <a:off x="4724400" y="3886200"/>
            <a:ext cx="16764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300" i="0" u="none" strike="noStrike" kern="0" cap="none" spc="0" normalizeH="0" baseline="0" noProof="0" dirty="0" smtClean="0">
                <a:ln>
                  <a:noFill/>
                </a:ln>
                <a:solidFill>
                  <a:srgbClr val="000000"/>
                </a:solidFill>
                <a:effectLst/>
                <a:uLnTx/>
                <a:uFillTx/>
                <a:latin typeface="Segoe UI" pitchFamily="34" charset="0"/>
                <a:ea typeface="Segoe UI" pitchFamily="34" charset="0"/>
                <a:cs typeface="Segoe UI" pitchFamily="34" charset="0"/>
              </a:rPr>
              <a:t>3.0</a:t>
            </a:r>
          </a:p>
        </p:txBody>
      </p:sp>
      <p:sp>
        <p:nvSpPr>
          <p:cNvPr id="8" name="Rounded Rectangle 7"/>
          <p:cNvSpPr/>
          <p:nvPr/>
        </p:nvSpPr>
        <p:spPr bwMode="auto">
          <a:xfrm>
            <a:off x="4953000" y="3352800"/>
            <a:ext cx="12192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300" i="0" u="none" strike="noStrike" kern="0" cap="none" spc="0" normalizeH="0" baseline="0" noProof="0" dirty="0" smtClean="0">
                <a:ln>
                  <a:noFill/>
                </a:ln>
                <a:solidFill>
                  <a:srgbClr val="000000"/>
                </a:solidFill>
                <a:effectLst/>
                <a:uLnTx/>
                <a:uFillTx/>
                <a:latin typeface="Segoe UI" pitchFamily="34" charset="0"/>
                <a:ea typeface="Segoe UI" pitchFamily="34" charset="0"/>
                <a:cs typeface="Segoe UI" pitchFamily="34" charset="0"/>
              </a:rPr>
              <a:t>3.5</a:t>
            </a:r>
            <a:r>
              <a:rPr lang="hu-HU" sz="2300" kern="0" dirty="0" smtClean="0">
                <a:solidFill>
                  <a:srgbClr val="000000"/>
                </a:solidFill>
                <a:latin typeface="Segoe UI" pitchFamily="34" charset="0"/>
                <a:ea typeface="Segoe UI" pitchFamily="34" charset="0"/>
                <a:cs typeface="Segoe UI" pitchFamily="34" charset="0"/>
              </a:rPr>
              <a:t>/SP1</a:t>
            </a:r>
            <a:endParaRPr kumimoji="0" lang="en-US" sz="2300" i="0" u="none" strike="noStrike" kern="0" cap="none" spc="0" normalizeH="0" baseline="0" noProof="0" dirty="0" smtClean="0">
              <a:ln>
                <a:noFill/>
              </a:ln>
              <a:solidFill>
                <a:srgbClr val="000000"/>
              </a:solidFill>
              <a:effectLst/>
              <a:uLnTx/>
              <a:uFillTx/>
              <a:latin typeface="Segoe UI" pitchFamily="34" charset="0"/>
              <a:ea typeface="Segoe UI" pitchFamily="34" charset="0"/>
              <a:cs typeface="Segoe UI" pitchFamily="34" charset="0"/>
            </a:endParaRPr>
          </a:p>
        </p:txBody>
      </p:sp>
      <p:sp>
        <p:nvSpPr>
          <p:cNvPr id="9" name="Rounded Rectangle 8"/>
          <p:cNvSpPr/>
          <p:nvPr/>
        </p:nvSpPr>
        <p:spPr bwMode="auto">
          <a:xfrm>
            <a:off x="1447800" y="5410200"/>
            <a:ext cx="5867400" cy="7620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r>
              <a:rPr kumimoji="0" lang="en-US" sz="2300" b="0" i="0" u="none" strike="noStrike" kern="0" cap="none" spc="0" normalizeH="0" baseline="0" noProof="0" dirty="0" smtClean="0">
                <a:ln>
                  <a:noFill/>
                </a:ln>
                <a:solidFill>
                  <a:srgbClr val="FFFFFF"/>
                </a:solidFill>
                <a:effectLst/>
                <a:uLnTx/>
                <a:uFillTx/>
                <a:latin typeface="Segoe UI" pitchFamily="34" charset="0"/>
                <a:ea typeface="Segoe UI" pitchFamily="34" charset="0"/>
                <a:cs typeface="Segoe UI" pitchFamily="34" charset="0"/>
              </a:rPr>
              <a:t>Host Process</a:t>
            </a:r>
          </a:p>
        </p:txBody>
      </p:sp>
      <p:sp>
        <p:nvSpPr>
          <p:cNvPr id="10" name="Rounded Rectangle 9"/>
          <p:cNvSpPr/>
          <p:nvPr/>
        </p:nvSpPr>
        <p:spPr bwMode="auto">
          <a:xfrm>
            <a:off x="50292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3.0 add-in</a:t>
            </a:r>
          </a:p>
        </p:txBody>
      </p:sp>
      <p:sp>
        <p:nvSpPr>
          <p:cNvPr id="11" name="Rounded Rectangle 10"/>
          <p:cNvSpPr/>
          <p:nvPr/>
        </p:nvSpPr>
        <p:spPr bwMode="auto">
          <a:xfrm>
            <a:off x="60960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3.5 add-in</a:t>
            </a:r>
          </a:p>
        </p:txBody>
      </p:sp>
      <p:sp>
        <p:nvSpPr>
          <p:cNvPr id="12" name="Rounded Rectangle 11"/>
          <p:cNvSpPr/>
          <p:nvPr/>
        </p:nvSpPr>
        <p:spPr bwMode="auto">
          <a:xfrm>
            <a:off x="22098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1.1 add-in</a:t>
            </a:r>
          </a:p>
        </p:txBody>
      </p:sp>
      <p:sp>
        <p:nvSpPr>
          <p:cNvPr id="14" name="Rounded Rectangle 13"/>
          <p:cNvSpPr/>
          <p:nvPr/>
        </p:nvSpPr>
        <p:spPr bwMode="auto">
          <a:xfrm>
            <a:off x="1828800" y="3810000"/>
            <a:ext cx="1828800" cy="1471674"/>
          </a:xfrm>
          <a:prstGeom prst="roundRect">
            <a:avLst>
              <a:gd name="adj" fmla="val 9033"/>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b="1" kern="0" dirty="0">
                <a:solidFill>
                  <a:schemeClr val="tx1"/>
                </a:solidFill>
                <a:latin typeface="Segoe UI" pitchFamily="34" charset="0"/>
                <a:ea typeface="Segoe UI" pitchFamily="34" charset="0"/>
                <a:cs typeface="Segoe UI" pitchFamily="34" charset="0"/>
              </a:rPr>
              <a:t>.NET 1.1</a:t>
            </a:r>
          </a:p>
        </p:txBody>
      </p:sp>
      <p:sp>
        <p:nvSpPr>
          <p:cNvPr id="3" name="TextBox 2"/>
          <p:cNvSpPr txBox="1"/>
          <p:nvPr/>
        </p:nvSpPr>
        <p:spPr>
          <a:xfrm>
            <a:off x="609600" y="1214735"/>
            <a:ext cx="3505200" cy="461665"/>
          </a:xfrm>
          <a:prstGeom prst="rect">
            <a:avLst/>
          </a:prstGeom>
          <a:noFill/>
        </p:spPr>
        <p:txBody>
          <a:bodyPr wrap="square" rtlCol="0">
            <a:spAutoFit/>
          </a:bodyPr>
          <a:lstStyle/>
          <a:p>
            <a:r>
              <a:rPr lang="hu-HU" sz="2400" dirty="0" smtClean="0">
                <a:solidFill>
                  <a:schemeClr val="bg1"/>
                </a:solidFill>
                <a:latin typeface="Segoe UI" pitchFamily="34" charset="0"/>
                <a:ea typeface="Segoe UI" pitchFamily="34" charset="0"/>
                <a:cs typeface="Segoe UI" pitchFamily="34" charset="0"/>
              </a:rPr>
              <a:t>CLR 2.0 – CLR 1.1</a:t>
            </a:r>
            <a:endParaRPr lang="hu-HU" sz="2400" dirty="0">
              <a:solidFill>
                <a:schemeClr val="bg1"/>
              </a:solidFill>
              <a:latin typeface="Segoe UI" pitchFamily="34" charset="0"/>
              <a:ea typeface="Segoe UI" pitchFamily="34" charset="0"/>
              <a:cs typeface="Segoe UI" pitchFamily="34" charset="0"/>
            </a:endParaRPr>
          </a:p>
        </p:txBody>
      </p:sp>
      <p:sp>
        <p:nvSpPr>
          <p:cNvPr id="16" name="&quot;No&quot; Symbol 15"/>
          <p:cNvSpPr/>
          <p:nvPr/>
        </p:nvSpPr>
        <p:spPr bwMode="auto">
          <a:xfrm>
            <a:off x="1907468" y="3655578"/>
            <a:ext cx="1750132" cy="1728192"/>
          </a:xfrm>
          <a:prstGeom prst="noSmoking">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400" dirty="0" smtClean="0">
              <a:gradFill>
                <a:gsLst>
                  <a:gs pos="0">
                    <a:srgbClr val="FFFFFF"/>
                  </a:gs>
                  <a:gs pos="100000">
                    <a:srgbClr val="FFFFFF"/>
                  </a:gs>
                </a:gsLst>
                <a:lin ang="5400000" scaled="0"/>
              </a:gradFill>
              <a:latin typeface="Segoe UI" pitchFamily="34" charset="0"/>
            </a:endParaRPr>
          </a:p>
        </p:txBody>
      </p:sp>
      <p:sp>
        <p:nvSpPr>
          <p:cNvPr id="17" name="&quot;No&quot; Symbol 16"/>
          <p:cNvSpPr/>
          <p:nvPr/>
        </p:nvSpPr>
        <p:spPr bwMode="auto">
          <a:xfrm>
            <a:off x="2135206" y="2178701"/>
            <a:ext cx="1215988" cy="1205198"/>
          </a:xfrm>
          <a:prstGeom prst="noSmoking">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6200000" scaled="1"/>
            <a:tileRect/>
          </a:gradFill>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400" dirty="0" smtClean="0">
              <a:gradFill>
                <a:gsLst>
                  <a:gs pos="0">
                    <a:srgbClr val="FFFFFF"/>
                  </a:gs>
                  <a:gs pos="100000">
                    <a:srgbClr val="FFFFFF"/>
                  </a:gs>
                </a:gsLst>
                <a:lin ang="5400000" scaled="0"/>
              </a:gradFill>
              <a:latin typeface="Segoe UI" pitchFamily="34" charset="0"/>
            </a:endParaRPr>
          </a:p>
        </p:txBody>
      </p:sp>
      <p:sp>
        <p:nvSpPr>
          <p:cNvPr id="18"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Side</a:t>
            </a:r>
            <a:r>
              <a:rPr lang="hu-HU" sz="2400" dirty="0" err="1" smtClean="0">
                <a:solidFill>
                  <a:schemeClr val="bg2">
                    <a:lumMod val="90000"/>
                  </a:schemeClr>
                </a:solidFill>
                <a:effectLst>
                  <a:outerShdw blurRad="38100" dist="38100" dir="2700000" algn="tl">
                    <a:srgbClr val="000000">
                      <a:alpha val="43137"/>
                    </a:srgbClr>
                  </a:outerShdw>
                </a:effectLst>
              </a:rPr>
              <a:t>-by-Side</a:t>
            </a:r>
            <a:r>
              <a:rPr lang="hu-HU" sz="2400" dirty="0" smtClean="0">
                <a:solidFill>
                  <a:schemeClr val="bg2">
                    <a:lumMod val="90000"/>
                  </a:schemeClr>
                </a:solidFill>
                <a:effectLst>
                  <a:outerShdw blurRad="38100" dist="38100" dir="2700000" algn="tl">
                    <a:srgbClr val="000000">
                      <a:alpha val="43137"/>
                    </a:srgbClr>
                  </a:outerShdw>
                </a:effectLst>
              </a:rPr>
              <a:t> kódvégrehajtás</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291011496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6" grpId="0" animBg="1"/>
      <p:bldP spid="17"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447800" y="2133600"/>
            <a:ext cx="5867400" cy="3352800"/>
          </a:xfrm>
          <a:prstGeom prst="rect">
            <a:avLst/>
          </a:prstGeom>
          <a:noFill/>
          <a:ln w="28575" cap="flat" cmpd="sng" algn="ctr">
            <a:solidFill>
              <a:srgbClr val="FFFFFF"/>
            </a:solidFill>
            <a:prstDash val="lg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endParaRPr lang="en-US" sz="2200" kern="0" smtClean="0">
              <a:solidFill>
                <a:srgbClr val="FFFFFF"/>
              </a:solidFill>
              <a:latin typeface="Tahoma" pitchFamily="34" charset="0"/>
            </a:endParaRPr>
          </a:p>
        </p:txBody>
      </p:sp>
      <p:sp>
        <p:nvSpPr>
          <p:cNvPr id="5" name="Rounded Rectangle 4"/>
          <p:cNvSpPr/>
          <p:nvPr/>
        </p:nvSpPr>
        <p:spPr bwMode="auto">
          <a:xfrm>
            <a:off x="4343400" y="4343400"/>
            <a:ext cx="2438400" cy="938274"/>
          </a:xfrm>
          <a:prstGeom prst="roundRect">
            <a:avLst>
              <a:gd name="adj" fmla="val 9033"/>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b="1" kern="0" dirty="0" smtClean="0">
                <a:solidFill>
                  <a:schemeClr val="tx1"/>
                </a:solidFill>
                <a:latin typeface="Segoe UI" pitchFamily="34" charset="0"/>
                <a:ea typeface="Segoe UI" pitchFamily="34" charset="0"/>
                <a:cs typeface="Segoe UI" pitchFamily="34" charset="0"/>
              </a:rPr>
              <a:t>.NET 2.0</a:t>
            </a:r>
          </a:p>
        </p:txBody>
      </p:sp>
      <p:sp>
        <p:nvSpPr>
          <p:cNvPr id="6" name="Rounded Rectangle 5"/>
          <p:cNvSpPr/>
          <p:nvPr/>
        </p:nvSpPr>
        <p:spPr bwMode="auto">
          <a:xfrm>
            <a:off x="39624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kern="0" dirty="0" smtClean="0">
                <a:solidFill>
                  <a:schemeClr val="bg1"/>
                </a:solidFill>
                <a:latin typeface="Tahoma"/>
              </a:rPr>
              <a:t>2.0 add-in</a:t>
            </a:r>
          </a:p>
        </p:txBody>
      </p:sp>
      <p:sp>
        <p:nvSpPr>
          <p:cNvPr id="7" name="Rounded Rectangle 6"/>
          <p:cNvSpPr/>
          <p:nvPr/>
        </p:nvSpPr>
        <p:spPr bwMode="auto">
          <a:xfrm>
            <a:off x="4724400" y="3886200"/>
            <a:ext cx="16764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000000"/>
                </a:solidFill>
                <a:latin typeface="Segoe UI" pitchFamily="34" charset="0"/>
                <a:ea typeface="Segoe UI" pitchFamily="34" charset="0"/>
                <a:cs typeface="Segoe UI" pitchFamily="34" charset="0"/>
              </a:rPr>
              <a:t>3.0</a:t>
            </a:r>
          </a:p>
        </p:txBody>
      </p:sp>
      <p:sp>
        <p:nvSpPr>
          <p:cNvPr id="8" name="Rounded Rectangle 7"/>
          <p:cNvSpPr/>
          <p:nvPr/>
        </p:nvSpPr>
        <p:spPr bwMode="auto">
          <a:xfrm>
            <a:off x="4953000" y="3352800"/>
            <a:ext cx="12192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000000"/>
                </a:solidFill>
                <a:latin typeface="Segoe UI" pitchFamily="34" charset="0"/>
                <a:ea typeface="Segoe UI" pitchFamily="34" charset="0"/>
                <a:cs typeface="Segoe UI" pitchFamily="34" charset="0"/>
              </a:rPr>
              <a:t>3.5</a:t>
            </a:r>
            <a:r>
              <a:rPr lang="hu-HU" sz="2300" kern="0" dirty="0" smtClean="0">
                <a:solidFill>
                  <a:srgbClr val="000000"/>
                </a:solidFill>
                <a:latin typeface="Segoe UI" pitchFamily="34" charset="0"/>
                <a:ea typeface="Segoe UI" pitchFamily="34" charset="0"/>
                <a:cs typeface="Segoe UI" pitchFamily="34" charset="0"/>
              </a:rPr>
              <a:t>/SP1</a:t>
            </a:r>
            <a:endParaRPr lang="en-US" sz="2300" kern="0" dirty="0" smtClean="0">
              <a:solidFill>
                <a:srgbClr val="000000"/>
              </a:solidFill>
              <a:latin typeface="Segoe UI" pitchFamily="34" charset="0"/>
              <a:ea typeface="Segoe UI" pitchFamily="34" charset="0"/>
              <a:cs typeface="Segoe UI" pitchFamily="34" charset="0"/>
            </a:endParaRPr>
          </a:p>
        </p:txBody>
      </p:sp>
      <p:sp>
        <p:nvSpPr>
          <p:cNvPr id="9" name="Rounded Rectangle 8"/>
          <p:cNvSpPr/>
          <p:nvPr/>
        </p:nvSpPr>
        <p:spPr bwMode="auto">
          <a:xfrm>
            <a:off x="1447800" y="5410200"/>
            <a:ext cx="5867400" cy="7620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FFFFFF"/>
                </a:solidFill>
                <a:latin typeface="Segoe UI" pitchFamily="34" charset="0"/>
                <a:ea typeface="Segoe UI" pitchFamily="34" charset="0"/>
                <a:cs typeface="Segoe UI" pitchFamily="34" charset="0"/>
              </a:rPr>
              <a:t>Host Process</a:t>
            </a:r>
          </a:p>
        </p:txBody>
      </p:sp>
      <p:sp>
        <p:nvSpPr>
          <p:cNvPr id="10" name="Rounded Rectangle 9"/>
          <p:cNvSpPr/>
          <p:nvPr/>
        </p:nvSpPr>
        <p:spPr bwMode="auto">
          <a:xfrm>
            <a:off x="50292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3.0 add-in</a:t>
            </a:r>
          </a:p>
        </p:txBody>
      </p:sp>
      <p:sp>
        <p:nvSpPr>
          <p:cNvPr id="11" name="Rounded Rectangle 10"/>
          <p:cNvSpPr/>
          <p:nvPr/>
        </p:nvSpPr>
        <p:spPr bwMode="auto">
          <a:xfrm>
            <a:off x="60960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3.5 add-in</a:t>
            </a:r>
          </a:p>
        </p:txBody>
      </p:sp>
      <p:sp>
        <p:nvSpPr>
          <p:cNvPr id="16" name="TextBox 15"/>
          <p:cNvSpPr txBox="1"/>
          <p:nvPr/>
        </p:nvSpPr>
        <p:spPr>
          <a:xfrm>
            <a:off x="609600" y="1214735"/>
            <a:ext cx="3505200" cy="461665"/>
          </a:xfrm>
          <a:prstGeom prst="rect">
            <a:avLst/>
          </a:prstGeom>
          <a:noFill/>
        </p:spPr>
        <p:txBody>
          <a:bodyPr wrap="square" rtlCol="0">
            <a:spAutoFit/>
          </a:bodyPr>
          <a:lstStyle/>
          <a:p>
            <a:r>
              <a:rPr lang="hu-HU" sz="2400" dirty="0" smtClean="0">
                <a:solidFill>
                  <a:schemeClr val="bg1"/>
                </a:solidFill>
                <a:latin typeface="Segoe UI" pitchFamily="34" charset="0"/>
                <a:ea typeface="Segoe UI" pitchFamily="34" charset="0"/>
                <a:cs typeface="Segoe UI" pitchFamily="34" charset="0"/>
              </a:rPr>
              <a:t>CLR 2.0 – CLR 1.1</a:t>
            </a:r>
            <a:endParaRPr lang="hu-HU" sz="2400" dirty="0">
              <a:solidFill>
                <a:schemeClr val="bg1"/>
              </a:solidFill>
              <a:latin typeface="Segoe UI" pitchFamily="34" charset="0"/>
              <a:ea typeface="Segoe UI" pitchFamily="34" charset="0"/>
              <a:cs typeface="Segoe UI" pitchFamily="34" charset="0"/>
            </a:endParaRPr>
          </a:p>
        </p:txBody>
      </p:sp>
      <p:sp>
        <p:nvSpPr>
          <p:cNvPr id="12" name="TextBox 11"/>
          <p:cNvSpPr txBox="1"/>
          <p:nvPr/>
        </p:nvSpPr>
        <p:spPr>
          <a:xfrm>
            <a:off x="609600" y="1209675"/>
            <a:ext cx="3505200" cy="461665"/>
          </a:xfrm>
          <a:prstGeom prst="rect">
            <a:avLst/>
          </a:prstGeom>
          <a:noFill/>
        </p:spPr>
        <p:txBody>
          <a:bodyPr wrap="square" rtlCol="0">
            <a:spAutoFit/>
          </a:bodyPr>
          <a:lstStyle/>
          <a:p>
            <a:r>
              <a:rPr lang="hu-HU" sz="2400" dirty="0" smtClean="0">
                <a:solidFill>
                  <a:schemeClr val="bg1"/>
                </a:solidFill>
                <a:latin typeface="Segoe UI" pitchFamily="34" charset="0"/>
                <a:ea typeface="Segoe UI" pitchFamily="34" charset="0"/>
                <a:cs typeface="Segoe UI" pitchFamily="34" charset="0"/>
              </a:rPr>
              <a:t>CLR 4.0 – CLR 2.0</a:t>
            </a:r>
            <a:endParaRPr lang="hu-HU" sz="2400" dirty="0">
              <a:solidFill>
                <a:schemeClr val="bg1"/>
              </a:solidFill>
              <a:latin typeface="Segoe UI" pitchFamily="34" charset="0"/>
              <a:ea typeface="Segoe UI" pitchFamily="34" charset="0"/>
              <a:cs typeface="Segoe UI" pitchFamily="34" charset="0"/>
            </a:endParaRPr>
          </a:p>
        </p:txBody>
      </p:sp>
      <p:sp>
        <p:nvSpPr>
          <p:cNvPr id="3" name="Rounded Rectangle 2"/>
          <p:cNvSpPr/>
          <p:nvPr/>
        </p:nvSpPr>
        <p:spPr bwMode="auto">
          <a:xfrm>
            <a:off x="609600" y="1209675"/>
            <a:ext cx="2594248" cy="466725"/>
          </a:xfrm>
          <a:prstGeom prst="roundRect">
            <a:avLst/>
          </a:prstGeom>
          <a:noFill/>
          <a:ln>
            <a:solidFill>
              <a:schemeClr val="bg2">
                <a:lumMod val="60000"/>
                <a:lumOff val="40000"/>
              </a:schemeClr>
            </a:solidFill>
            <a:headEnd type="none" w="med" len="med"/>
            <a:tailEnd type="none" w="med" len="med"/>
          </a:ln>
          <a:effectLst>
            <a:glow rad="101600">
              <a:schemeClr val="accent2">
                <a:satMod val="175000"/>
                <a:alpha val="40000"/>
              </a:schemeClr>
            </a:glow>
            <a:outerShdw blurRad="50800" dist="38100" dir="5400000" rotWithShape="0">
              <a:srgbClr val="000000">
                <a:alpha val="43137"/>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400" dirty="0" smtClean="0">
              <a:gradFill>
                <a:gsLst>
                  <a:gs pos="0">
                    <a:srgbClr val="FFFFFF"/>
                  </a:gs>
                  <a:gs pos="100000">
                    <a:srgbClr val="FFFFFF"/>
                  </a:gs>
                </a:gsLst>
                <a:lin ang="5400000" scaled="0"/>
              </a:gradFill>
              <a:latin typeface="Segoe UI" pitchFamily="34" charset="0"/>
            </a:endParaRPr>
          </a:p>
        </p:txBody>
      </p:sp>
      <p:sp>
        <p:nvSpPr>
          <p:cNvPr id="15"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Side</a:t>
            </a:r>
            <a:r>
              <a:rPr lang="hu-HU" sz="2400" dirty="0" err="1" smtClean="0">
                <a:solidFill>
                  <a:schemeClr val="bg2">
                    <a:lumMod val="90000"/>
                  </a:schemeClr>
                </a:solidFill>
                <a:effectLst>
                  <a:outerShdw blurRad="38100" dist="38100" dir="2700000" algn="tl">
                    <a:srgbClr val="000000">
                      <a:alpha val="43137"/>
                    </a:srgbClr>
                  </a:outerShdw>
                </a:effectLst>
              </a:rPr>
              <a:t>-by-Side</a:t>
            </a:r>
            <a:r>
              <a:rPr lang="hu-HU" sz="2400" dirty="0" smtClean="0">
                <a:solidFill>
                  <a:schemeClr val="bg2">
                    <a:lumMod val="90000"/>
                  </a:schemeClr>
                </a:solidFill>
                <a:effectLst>
                  <a:outerShdw blurRad="38100" dist="38100" dir="2700000" algn="tl">
                    <a:srgbClr val="000000">
                      <a:alpha val="43137"/>
                    </a:srgbClr>
                  </a:outerShdw>
                </a:effectLst>
              </a:rPr>
              <a:t> kódvégrehajtás</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2023456631"/>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afterEffect">
                                  <p:stCondLst>
                                    <p:cond delay="0"/>
                                  </p:stCondLst>
                                  <p:childTnLst>
                                    <p:animMotion origin="layout" path="M 0 0 L -0.25 0 E" pathEditMode="relative" ptsTypes="">
                                      <p:cBhvr>
                                        <p:cTn id="6" dur="2000" fill="hold"/>
                                        <p:tgtEl>
                                          <p:spTgt spid="5"/>
                                        </p:tgtEl>
                                        <p:attrNameLst>
                                          <p:attrName>ppt_x</p:attrName>
                                          <p:attrName>ppt_y</p:attrName>
                                        </p:attrNameLst>
                                      </p:cBhvr>
                                    </p:animMotion>
                                  </p:childTnLst>
                                </p:cTn>
                              </p:par>
                              <p:par>
                                <p:cTn id="7" presetID="35" presetClass="path" presetSubtype="0" accel="50000" decel="50000" fill="hold" grpId="0" nodeType="withEffect">
                                  <p:stCondLst>
                                    <p:cond delay="0"/>
                                  </p:stCondLst>
                                  <p:childTnLst>
                                    <p:animMotion origin="layout" path="M 0 0 L -0.25 0 E" pathEditMode="relative" ptsTypes="">
                                      <p:cBhvr>
                                        <p:cTn id="8" dur="2000" fill="hold"/>
                                        <p:tgtEl>
                                          <p:spTgt spid="6"/>
                                        </p:tgtEl>
                                        <p:attrNameLst>
                                          <p:attrName>ppt_x</p:attrName>
                                          <p:attrName>ppt_y</p:attrName>
                                        </p:attrNameLst>
                                      </p:cBhvr>
                                    </p:animMotion>
                                  </p:childTnLst>
                                </p:cTn>
                              </p:par>
                              <p:par>
                                <p:cTn id="9" presetID="35" presetClass="path" presetSubtype="0" accel="50000" decel="50000" fill="hold" grpId="0" nodeType="withEffect">
                                  <p:stCondLst>
                                    <p:cond delay="0"/>
                                  </p:stCondLst>
                                  <p:childTnLst>
                                    <p:animMotion origin="layout" path="M 0 0 L -0.25 0 E" pathEditMode="relative" ptsTypes="">
                                      <p:cBhvr>
                                        <p:cTn id="10" dur="2000" fill="hold"/>
                                        <p:tgtEl>
                                          <p:spTgt spid="7"/>
                                        </p:tgtEl>
                                        <p:attrNameLst>
                                          <p:attrName>ppt_x</p:attrName>
                                          <p:attrName>ppt_y</p:attrName>
                                        </p:attrNameLst>
                                      </p:cBhvr>
                                    </p:animMotion>
                                  </p:childTnLst>
                                </p:cTn>
                              </p:par>
                              <p:par>
                                <p:cTn id="11" presetID="35" presetClass="path" presetSubtype="0" accel="50000" decel="50000" fill="hold" grpId="0" nodeType="withEffect">
                                  <p:stCondLst>
                                    <p:cond delay="0"/>
                                  </p:stCondLst>
                                  <p:childTnLst>
                                    <p:animMotion origin="layout" path="M 0 0 L -0.25 0 E" pathEditMode="relative" ptsTypes="">
                                      <p:cBhvr>
                                        <p:cTn id="12" dur="2000" fill="hold"/>
                                        <p:tgtEl>
                                          <p:spTgt spid="8"/>
                                        </p:tgtEl>
                                        <p:attrNameLst>
                                          <p:attrName>ppt_x</p:attrName>
                                          <p:attrName>ppt_y</p:attrName>
                                        </p:attrNameLst>
                                      </p:cBhvr>
                                    </p:animMotion>
                                  </p:childTnLst>
                                </p:cTn>
                              </p:par>
                              <p:par>
                                <p:cTn id="13" presetID="35" presetClass="path" presetSubtype="0" accel="50000" decel="50000" fill="hold" grpId="0" nodeType="withEffect">
                                  <p:stCondLst>
                                    <p:cond delay="0"/>
                                  </p:stCondLst>
                                  <p:childTnLst>
                                    <p:animMotion origin="layout" path="M 0 0 L -0.25 0 E" pathEditMode="relative" ptsTypes="">
                                      <p:cBhvr>
                                        <p:cTn id="14" dur="2000" fill="hold"/>
                                        <p:tgtEl>
                                          <p:spTgt spid="10"/>
                                        </p:tgtEl>
                                        <p:attrNameLst>
                                          <p:attrName>ppt_x</p:attrName>
                                          <p:attrName>ppt_y</p:attrName>
                                        </p:attrNameLst>
                                      </p:cBhvr>
                                    </p:animMotion>
                                  </p:childTnLst>
                                </p:cTn>
                              </p:par>
                              <p:par>
                                <p:cTn id="15" presetID="35" presetClass="path" presetSubtype="0" accel="50000" decel="50000" fill="hold" grpId="0" nodeType="withEffect">
                                  <p:stCondLst>
                                    <p:cond delay="0"/>
                                  </p:stCondLst>
                                  <p:childTnLst>
                                    <p:animMotion origin="layout" path="M 0 0 L -0.25 0 E" pathEditMode="relative" ptsTypes="">
                                      <p:cBhvr>
                                        <p:cTn id="16" dur="2000" fill="hold"/>
                                        <p:tgtEl>
                                          <p:spTgt spid="11"/>
                                        </p:tgtEl>
                                        <p:attrNameLst>
                                          <p:attrName>ppt_x</p:attrName>
                                          <p:attrName>ppt_y</p:attrName>
                                        </p:attrNameLst>
                                      </p:cBhvr>
                                    </p:animMotion>
                                  </p:childTnLst>
                                </p:cTn>
                              </p:par>
                              <p:par>
                                <p:cTn id="17" presetID="10" presetClass="exit" presetSubtype="0" fill="hold" grpId="0" nodeType="withEffect">
                                  <p:stCondLst>
                                    <p:cond delay="0"/>
                                  </p:stCondLst>
                                  <p:childTnLst>
                                    <p:animEffect transition="out" filter="fade">
                                      <p:cBhvr>
                                        <p:cTn id="18" dur="500"/>
                                        <p:tgtEl>
                                          <p:spTgt spid="16"/>
                                        </p:tgtEl>
                                      </p:cBhvr>
                                    </p:animEffect>
                                    <p:set>
                                      <p:cBhvr>
                                        <p:cTn id="19" dur="1" fill="hold">
                                          <p:stCondLst>
                                            <p:cond delay="499"/>
                                          </p:stCondLst>
                                        </p:cTn>
                                        <p:tgtEl>
                                          <p:spTgt spid="16"/>
                                        </p:tgtEl>
                                        <p:attrNameLst>
                                          <p:attrName>style.visibility</p:attrName>
                                        </p:attrNameLst>
                                      </p:cBhvr>
                                      <p:to>
                                        <p:strVal val="hidden"/>
                                      </p:to>
                                    </p:se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11" grpId="0" animBg="1"/>
      <p:bldP spid="16" grpId="0"/>
      <p:bldP spid="12" grpId="0"/>
      <p:bldP spid="3"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447800" y="2133600"/>
            <a:ext cx="5867400" cy="3352800"/>
          </a:xfrm>
          <a:prstGeom prst="rect">
            <a:avLst/>
          </a:prstGeom>
          <a:noFill/>
          <a:ln w="28575" cap="flat" cmpd="sng" algn="ctr">
            <a:solidFill>
              <a:srgbClr val="FFFFFF"/>
            </a:solidFill>
            <a:prstDash val="lg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spcBef>
                <a:spcPct val="0"/>
              </a:spcBef>
              <a:spcAft>
                <a:spcPct val="0"/>
              </a:spcAft>
              <a:defRPr/>
            </a:pPr>
            <a:endParaRPr lang="en-US" sz="2200" kern="0" smtClean="0">
              <a:solidFill>
                <a:srgbClr val="FFFFFF"/>
              </a:solidFill>
              <a:latin typeface="Tahoma" pitchFamily="34" charset="0"/>
            </a:endParaRPr>
          </a:p>
        </p:txBody>
      </p:sp>
      <p:sp>
        <p:nvSpPr>
          <p:cNvPr id="5" name="Rounded Rectangle 4"/>
          <p:cNvSpPr/>
          <p:nvPr/>
        </p:nvSpPr>
        <p:spPr bwMode="auto">
          <a:xfrm>
            <a:off x="2057400" y="4343400"/>
            <a:ext cx="2438400" cy="938274"/>
          </a:xfrm>
          <a:prstGeom prst="roundRect">
            <a:avLst>
              <a:gd name="adj" fmla="val 9033"/>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b="1" kern="0" dirty="0" smtClean="0">
                <a:solidFill>
                  <a:schemeClr val="tx1"/>
                </a:solidFill>
                <a:latin typeface="Segoe UI" pitchFamily="34" charset="0"/>
                <a:ea typeface="Segoe UI" pitchFamily="34" charset="0"/>
                <a:cs typeface="Segoe UI" pitchFamily="34" charset="0"/>
              </a:rPr>
              <a:t>.NET 2.0</a:t>
            </a:r>
          </a:p>
        </p:txBody>
      </p:sp>
      <p:sp>
        <p:nvSpPr>
          <p:cNvPr id="6" name="Rounded Rectangle 5"/>
          <p:cNvSpPr/>
          <p:nvPr/>
        </p:nvSpPr>
        <p:spPr bwMode="auto">
          <a:xfrm>
            <a:off x="16764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000" kern="0" dirty="0" smtClean="0">
                <a:solidFill>
                  <a:schemeClr val="bg1"/>
                </a:solidFill>
                <a:latin typeface="Tahoma"/>
              </a:rPr>
              <a:t>2.0 add-in</a:t>
            </a:r>
          </a:p>
        </p:txBody>
      </p:sp>
      <p:sp>
        <p:nvSpPr>
          <p:cNvPr id="7" name="Rounded Rectangle 6"/>
          <p:cNvSpPr/>
          <p:nvPr/>
        </p:nvSpPr>
        <p:spPr bwMode="auto">
          <a:xfrm>
            <a:off x="2438400" y="3886200"/>
            <a:ext cx="16764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000000"/>
                </a:solidFill>
                <a:latin typeface="Segoe UI" pitchFamily="34" charset="0"/>
                <a:ea typeface="Segoe UI" pitchFamily="34" charset="0"/>
                <a:cs typeface="Segoe UI" pitchFamily="34" charset="0"/>
              </a:rPr>
              <a:t>3.0</a:t>
            </a:r>
          </a:p>
        </p:txBody>
      </p:sp>
      <p:sp>
        <p:nvSpPr>
          <p:cNvPr id="8" name="Rounded Rectangle 7"/>
          <p:cNvSpPr/>
          <p:nvPr/>
        </p:nvSpPr>
        <p:spPr bwMode="auto">
          <a:xfrm>
            <a:off x="2667000" y="3352800"/>
            <a:ext cx="1219200" cy="633474"/>
          </a:xfrm>
          <a:prstGeom prst="roundRect">
            <a:avLst>
              <a:gd name="adj" fmla="val 903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000000"/>
                </a:solidFill>
                <a:latin typeface="Segoe UI" pitchFamily="34" charset="0"/>
                <a:ea typeface="Segoe UI" pitchFamily="34" charset="0"/>
                <a:cs typeface="Segoe UI" pitchFamily="34" charset="0"/>
              </a:rPr>
              <a:t>3.5</a:t>
            </a:r>
            <a:r>
              <a:rPr lang="hu-HU" sz="2300" kern="0" dirty="0" smtClean="0">
                <a:solidFill>
                  <a:srgbClr val="000000"/>
                </a:solidFill>
                <a:latin typeface="Segoe UI" pitchFamily="34" charset="0"/>
                <a:ea typeface="Segoe UI" pitchFamily="34" charset="0"/>
                <a:cs typeface="Segoe UI" pitchFamily="34" charset="0"/>
              </a:rPr>
              <a:t>/SP1</a:t>
            </a:r>
            <a:endParaRPr lang="en-US" sz="2300" kern="0" dirty="0" smtClean="0">
              <a:solidFill>
                <a:srgbClr val="000000"/>
              </a:solidFill>
              <a:latin typeface="Segoe UI" pitchFamily="34" charset="0"/>
              <a:ea typeface="Segoe UI" pitchFamily="34" charset="0"/>
              <a:cs typeface="Segoe UI" pitchFamily="34" charset="0"/>
            </a:endParaRPr>
          </a:p>
        </p:txBody>
      </p:sp>
      <p:sp>
        <p:nvSpPr>
          <p:cNvPr id="9" name="Rounded Rectangle 8"/>
          <p:cNvSpPr/>
          <p:nvPr/>
        </p:nvSpPr>
        <p:spPr bwMode="auto">
          <a:xfrm>
            <a:off x="1447800" y="5410200"/>
            <a:ext cx="5867400" cy="7620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kern="0" dirty="0" smtClean="0">
                <a:solidFill>
                  <a:srgbClr val="FFFFFF"/>
                </a:solidFill>
                <a:latin typeface="Segoe UI" pitchFamily="34" charset="0"/>
                <a:ea typeface="Segoe UI" pitchFamily="34" charset="0"/>
                <a:cs typeface="Segoe UI" pitchFamily="34" charset="0"/>
              </a:rPr>
              <a:t>Host Process</a:t>
            </a:r>
          </a:p>
        </p:txBody>
      </p:sp>
      <p:sp>
        <p:nvSpPr>
          <p:cNvPr id="10" name="Rounded Rectangle 9"/>
          <p:cNvSpPr/>
          <p:nvPr/>
        </p:nvSpPr>
        <p:spPr bwMode="auto">
          <a:xfrm>
            <a:off x="27432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3.0 add-in</a:t>
            </a:r>
          </a:p>
        </p:txBody>
      </p:sp>
      <p:sp>
        <p:nvSpPr>
          <p:cNvPr id="11" name="Rounded Rectangle 10"/>
          <p:cNvSpPr/>
          <p:nvPr/>
        </p:nvSpPr>
        <p:spPr bwMode="auto">
          <a:xfrm>
            <a:off x="38100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kern="0" dirty="0">
                <a:solidFill>
                  <a:schemeClr val="bg1"/>
                </a:solidFill>
                <a:latin typeface="Tahoma"/>
              </a:rPr>
              <a:t>3.5 add-in</a:t>
            </a:r>
          </a:p>
        </p:txBody>
      </p:sp>
      <p:sp>
        <p:nvSpPr>
          <p:cNvPr id="12" name="TextBox 11"/>
          <p:cNvSpPr txBox="1"/>
          <p:nvPr/>
        </p:nvSpPr>
        <p:spPr>
          <a:xfrm>
            <a:off x="609600" y="1214735"/>
            <a:ext cx="3505200" cy="461665"/>
          </a:xfrm>
          <a:prstGeom prst="rect">
            <a:avLst/>
          </a:prstGeom>
          <a:noFill/>
        </p:spPr>
        <p:txBody>
          <a:bodyPr wrap="square" rtlCol="0">
            <a:spAutoFit/>
          </a:bodyPr>
          <a:lstStyle/>
          <a:p>
            <a:r>
              <a:rPr lang="hu-HU" sz="2400" dirty="0" smtClean="0">
                <a:solidFill>
                  <a:schemeClr val="bg1"/>
                </a:solidFill>
                <a:latin typeface="Segoe UI" pitchFamily="34" charset="0"/>
                <a:ea typeface="Segoe UI" pitchFamily="34" charset="0"/>
                <a:cs typeface="Segoe UI" pitchFamily="34" charset="0"/>
              </a:rPr>
              <a:t>CLR 4.0 – CLR 2.0</a:t>
            </a:r>
            <a:endParaRPr lang="hu-HU" sz="2400" dirty="0">
              <a:solidFill>
                <a:schemeClr val="bg1"/>
              </a:solidFill>
              <a:latin typeface="Segoe UI" pitchFamily="34" charset="0"/>
              <a:ea typeface="Segoe UI" pitchFamily="34" charset="0"/>
              <a:cs typeface="Segoe UI" pitchFamily="34" charset="0"/>
            </a:endParaRPr>
          </a:p>
        </p:txBody>
      </p:sp>
      <p:sp>
        <p:nvSpPr>
          <p:cNvPr id="13" name="Rounded Rectangle 12"/>
          <p:cNvSpPr/>
          <p:nvPr/>
        </p:nvSpPr>
        <p:spPr bwMode="auto">
          <a:xfrm>
            <a:off x="5181600" y="3886200"/>
            <a:ext cx="1828800" cy="1395474"/>
          </a:xfrm>
          <a:prstGeom prst="roundRect">
            <a:avLst>
              <a:gd name="adj" fmla="val 9033"/>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defRPr/>
            </a:pPr>
            <a:r>
              <a:rPr lang="en-US" sz="2300" b="1" kern="0" dirty="0" smtClean="0">
                <a:solidFill>
                  <a:schemeClr val="tx1"/>
                </a:solidFill>
                <a:latin typeface="Segoe UI" pitchFamily="34" charset="0"/>
                <a:ea typeface="Segoe UI" pitchFamily="34" charset="0"/>
                <a:cs typeface="Segoe UI" pitchFamily="34" charset="0"/>
              </a:rPr>
              <a:t>.NET </a:t>
            </a:r>
            <a:r>
              <a:rPr lang="hu-HU" sz="2300" b="1" kern="0" dirty="0" smtClean="0">
                <a:solidFill>
                  <a:schemeClr val="tx1"/>
                </a:solidFill>
                <a:latin typeface="Segoe UI" pitchFamily="34" charset="0"/>
                <a:ea typeface="Segoe UI" pitchFamily="34" charset="0"/>
                <a:cs typeface="Segoe UI" pitchFamily="34" charset="0"/>
              </a:rPr>
              <a:t>4</a:t>
            </a:r>
            <a:r>
              <a:rPr lang="en-US" sz="2300" b="1" kern="0" dirty="0" smtClean="0">
                <a:solidFill>
                  <a:schemeClr val="tx1"/>
                </a:solidFill>
                <a:latin typeface="Segoe UI" pitchFamily="34" charset="0"/>
                <a:ea typeface="Segoe UI" pitchFamily="34" charset="0"/>
                <a:cs typeface="Segoe UI" pitchFamily="34" charset="0"/>
              </a:rPr>
              <a:t>.0</a:t>
            </a:r>
          </a:p>
        </p:txBody>
      </p:sp>
      <p:sp>
        <p:nvSpPr>
          <p:cNvPr id="14" name="Rounded Rectangle 13"/>
          <p:cNvSpPr/>
          <p:nvPr/>
        </p:nvSpPr>
        <p:spPr bwMode="auto">
          <a:xfrm>
            <a:off x="5562600" y="2362200"/>
            <a:ext cx="990600" cy="838200"/>
          </a:xfrm>
          <a:prstGeom prst="roundRect">
            <a:avLst>
              <a:gd name="adj" fmla="val 9033"/>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hu-HU" sz="2000" kern="0" dirty="0">
                <a:solidFill>
                  <a:schemeClr val="bg1"/>
                </a:solidFill>
                <a:latin typeface="Tahoma"/>
              </a:rPr>
              <a:t>4.0</a:t>
            </a:r>
            <a:r>
              <a:rPr lang="en-US" sz="2000" kern="0" dirty="0">
                <a:solidFill>
                  <a:schemeClr val="bg1"/>
                </a:solidFill>
                <a:latin typeface="Tahoma"/>
              </a:rPr>
              <a:t> add-in</a:t>
            </a:r>
          </a:p>
        </p:txBody>
      </p:sp>
      <p:sp>
        <p:nvSpPr>
          <p:cNvPr id="16" name="Rounded Rectangle 15"/>
          <p:cNvSpPr/>
          <p:nvPr/>
        </p:nvSpPr>
        <p:spPr bwMode="auto">
          <a:xfrm>
            <a:off x="609600" y="1209675"/>
            <a:ext cx="2594248" cy="466725"/>
          </a:xfrm>
          <a:prstGeom prst="roundRect">
            <a:avLst/>
          </a:prstGeom>
          <a:noFill/>
          <a:ln>
            <a:solidFill>
              <a:schemeClr val="bg2">
                <a:lumMod val="60000"/>
                <a:lumOff val="40000"/>
              </a:schemeClr>
            </a:solidFill>
            <a:headEnd type="none" w="med" len="med"/>
            <a:tailEnd type="none" w="med" len="med"/>
          </a:ln>
          <a:effectLst>
            <a:glow rad="101600">
              <a:schemeClr val="accent2">
                <a:satMod val="175000"/>
                <a:alpha val="40000"/>
              </a:schemeClr>
            </a:glow>
            <a:outerShdw blurRad="50800" dist="38100" dir="5400000" rotWithShape="0">
              <a:srgbClr val="000000">
                <a:alpha val="43137"/>
              </a:srgbClr>
            </a:outerShdw>
          </a:effectLst>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hu-HU" sz="2400" dirty="0" smtClean="0">
              <a:gradFill>
                <a:gsLst>
                  <a:gs pos="0">
                    <a:srgbClr val="FFFFFF"/>
                  </a:gs>
                  <a:gs pos="100000">
                    <a:srgbClr val="FFFFFF"/>
                  </a:gs>
                </a:gsLst>
                <a:lin ang="5400000" scaled="0"/>
              </a:gradFill>
              <a:latin typeface="Segoe UI" pitchFamily="34" charset="0"/>
            </a:endParaRPr>
          </a:p>
        </p:txBody>
      </p:sp>
      <p:sp>
        <p:nvSpPr>
          <p:cNvPr id="17"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Side</a:t>
            </a:r>
            <a:r>
              <a:rPr lang="hu-HU" sz="2400" dirty="0" err="1" smtClean="0">
                <a:solidFill>
                  <a:schemeClr val="bg2">
                    <a:lumMod val="90000"/>
                  </a:schemeClr>
                </a:solidFill>
                <a:effectLst>
                  <a:outerShdw blurRad="38100" dist="38100" dir="2700000" algn="tl">
                    <a:srgbClr val="000000">
                      <a:alpha val="43137"/>
                    </a:srgbClr>
                  </a:outerShdw>
                </a:effectLst>
              </a:rPr>
              <a:t>-by-Side</a:t>
            </a:r>
            <a:r>
              <a:rPr lang="hu-HU" sz="2400" dirty="0" smtClean="0">
                <a:solidFill>
                  <a:schemeClr val="bg2">
                    <a:lumMod val="90000"/>
                  </a:schemeClr>
                </a:solidFill>
                <a:effectLst>
                  <a:outerShdw blurRad="38100" dist="38100" dir="2700000" algn="tl">
                    <a:srgbClr val="000000">
                      <a:alpha val="43137"/>
                    </a:srgbClr>
                  </a:outerShdw>
                </a:effectLst>
              </a:rPr>
              <a:t> kódvégrehajtás</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26796291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414463"/>
            <a:ext cx="8305800" cy="1077218"/>
          </a:xfrm>
        </p:spPr>
        <p:txBody>
          <a:bodyPr/>
          <a:lstStyle/>
          <a:p>
            <a:r>
              <a:rPr lang="hu-HU" dirty="0" smtClean="0">
                <a:solidFill>
                  <a:schemeClr val="bg1"/>
                </a:solidFill>
              </a:rPr>
              <a:t>App.Config szerkesztése</a:t>
            </a:r>
          </a:p>
          <a:p>
            <a:endParaRPr lang="hu-HU" dirty="0"/>
          </a:p>
        </p:txBody>
      </p:sp>
      <p:graphicFrame>
        <p:nvGraphicFramePr>
          <p:cNvPr id="7" name="Table 6"/>
          <p:cNvGraphicFramePr>
            <a:graphicFrameLocks noGrp="1"/>
          </p:cNvGraphicFramePr>
          <p:nvPr>
            <p:extLst>
              <p:ext uri="{D42A27DB-BD31-4B8C-83A1-F6EECF244321}">
                <p14:modId xmlns="" xmlns:p14="http://schemas.microsoft.com/office/powerpoint/2010/main" val="3908362415"/>
              </p:ext>
            </p:extLst>
          </p:nvPr>
        </p:nvGraphicFramePr>
        <p:xfrm>
          <a:off x="685800" y="2209800"/>
          <a:ext cx="7162800" cy="914400"/>
        </p:xfrm>
        <a:graphic>
          <a:graphicData uri="http://schemas.openxmlformats.org/drawingml/2006/table">
            <a:tbl>
              <a:tblPr>
                <a:tableStyleId>{5C22544A-7EE6-4342-B048-85BDC9FD1C3A}</a:tableStyleId>
              </a:tblPr>
              <a:tblGrid>
                <a:gridCol w="7162800"/>
              </a:tblGrid>
              <a:tr h="370840">
                <a:tc>
                  <a:txBody>
                    <a:bodyPr/>
                    <a:lstStyle/>
                    <a:p>
                      <a:r>
                        <a:rPr lang="hu-HU" sz="1800" dirty="0" smtClean="0">
                          <a:solidFill>
                            <a:srgbClr val="0000FF"/>
                          </a:solidFill>
                          <a:latin typeface="Consolas"/>
                        </a:rPr>
                        <a:t>&lt;</a:t>
                      </a:r>
                      <a:r>
                        <a:rPr lang="hu-HU" sz="1800" dirty="0" smtClean="0">
                          <a:solidFill>
                            <a:srgbClr val="A31515"/>
                          </a:solidFill>
                          <a:latin typeface="Consolas"/>
                        </a:rPr>
                        <a:t>startup</a:t>
                      </a:r>
                      <a:r>
                        <a:rPr lang="hu-HU" sz="1800" dirty="0" smtClean="0">
                          <a:solidFill>
                            <a:srgbClr val="0000FF"/>
                          </a:solidFill>
                          <a:latin typeface="Consolas"/>
                        </a:rPr>
                        <a:t> </a:t>
                      </a:r>
                      <a:r>
                        <a:rPr lang="hu-HU" sz="1800" dirty="0" smtClean="0">
                          <a:solidFill>
                            <a:srgbClr val="FF0000"/>
                          </a:solidFill>
                          <a:latin typeface="Consolas"/>
                        </a:rPr>
                        <a:t>useLegacyV2RuntimeActivationPolicy</a:t>
                      </a:r>
                      <a:r>
                        <a:rPr lang="hu-HU" sz="1800" dirty="0" smtClean="0">
                          <a:solidFill>
                            <a:srgbClr val="0000FF"/>
                          </a:solidFill>
                          <a:latin typeface="Consolas"/>
                        </a:rPr>
                        <a:t>=</a:t>
                      </a:r>
                      <a:r>
                        <a:rPr lang="hu-HU" sz="1800" dirty="0" smtClean="0">
                          <a:solidFill>
                            <a:prstClr val="black"/>
                          </a:solidFill>
                          <a:latin typeface="Consolas"/>
                        </a:rPr>
                        <a:t>"</a:t>
                      </a:r>
                      <a:r>
                        <a:rPr lang="hu-HU" sz="1800" dirty="0" smtClean="0">
                          <a:solidFill>
                            <a:srgbClr val="0000FF"/>
                          </a:solidFill>
                          <a:latin typeface="Consolas"/>
                        </a:rPr>
                        <a:t>true</a:t>
                      </a:r>
                      <a:r>
                        <a:rPr lang="hu-HU" sz="1800" dirty="0" smtClean="0">
                          <a:solidFill>
                            <a:prstClr val="black"/>
                          </a:solidFill>
                          <a:latin typeface="Consolas"/>
                        </a:rPr>
                        <a:t>"</a:t>
                      </a:r>
                      <a:r>
                        <a:rPr lang="hu-HU" sz="1800" dirty="0" smtClean="0">
                          <a:solidFill>
                            <a:srgbClr val="0000FF"/>
                          </a:solidFill>
                          <a:latin typeface="Consolas"/>
                        </a:rPr>
                        <a:t>&gt;</a:t>
                      </a:r>
                      <a:endParaRPr lang="hu-HU" sz="1800" dirty="0" smtClean="0">
                        <a:solidFill>
                          <a:prstClr val="black"/>
                        </a:solidFill>
                        <a:latin typeface="Consolas"/>
                      </a:endParaRPr>
                    </a:p>
                    <a:p>
                      <a:r>
                        <a:rPr lang="hu-HU" sz="1800" dirty="0" smtClean="0">
                          <a:solidFill>
                            <a:srgbClr val="0000FF"/>
                          </a:solidFill>
                          <a:latin typeface="Consolas"/>
                        </a:rPr>
                        <a:t>        &lt;</a:t>
                      </a:r>
                      <a:r>
                        <a:rPr lang="hu-HU" sz="1800" dirty="0" smtClean="0">
                          <a:solidFill>
                            <a:srgbClr val="A31515"/>
                          </a:solidFill>
                          <a:latin typeface="Consolas"/>
                        </a:rPr>
                        <a:t>supportedRuntime</a:t>
                      </a:r>
                      <a:r>
                        <a:rPr lang="hu-HU" sz="1800" dirty="0" smtClean="0">
                          <a:solidFill>
                            <a:srgbClr val="0000FF"/>
                          </a:solidFill>
                          <a:latin typeface="Consolas"/>
                        </a:rPr>
                        <a:t> </a:t>
                      </a:r>
                      <a:r>
                        <a:rPr lang="hu-HU" sz="1800" dirty="0" smtClean="0">
                          <a:solidFill>
                            <a:srgbClr val="FF0000"/>
                          </a:solidFill>
                          <a:latin typeface="Consolas"/>
                        </a:rPr>
                        <a:t>version</a:t>
                      </a:r>
                      <a:r>
                        <a:rPr lang="hu-HU" sz="1800" dirty="0" smtClean="0">
                          <a:solidFill>
                            <a:srgbClr val="0000FF"/>
                          </a:solidFill>
                          <a:latin typeface="Consolas"/>
                        </a:rPr>
                        <a:t>=</a:t>
                      </a:r>
                      <a:r>
                        <a:rPr lang="hu-HU" sz="1800" dirty="0" smtClean="0">
                          <a:solidFill>
                            <a:prstClr val="black"/>
                          </a:solidFill>
                          <a:latin typeface="Consolas"/>
                        </a:rPr>
                        <a:t>"</a:t>
                      </a:r>
                      <a:r>
                        <a:rPr lang="hu-HU" sz="1800" dirty="0" smtClean="0">
                          <a:solidFill>
                            <a:srgbClr val="0000FF"/>
                          </a:solidFill>
                          <a:latin typeface="Consolas"/>
                        </a:rPr>
                        <a:t>v4.0</a:t>
                      </a:r>
                      <a:r>
                        <a:rPr lang="hu-HU" sz="1800" dirty="0" smtClean="0">
                          <a:solidFill>
                            <a:prstClr val="black"/>
                          </a:solidFill>
                          <a:latin typeface="Consolas"/>
                        </a:rPr>
                        <a:t>"</a:t>
                      </a:r>
                      <a:r>
                        <a:rPr lang="hu-HU" sz="1800" dirty="0" smtClean="0">
                          <a:solidFill>
                            <a:srgbClr val="0000FF"/>
                          </a:solidFill>
                          <a:latin typeface="Consolas"/>
                        </a:rPr>
                        <a:t> /&gt;</a:t>
                      </a:r>
                      <a:endParaRPr lang="hu-HU" sz="1800" dirty="0" smtClean="0">
                        <a:solidFill>
                          <a:prstClr val="black"/>
                        </a:solidFill>
                        <a:latin typeface="Consolas"/>
                      </a:endParaRPr>
                    </a:p>
                    <a:p>
                      <a:r>
                        <a:rPr lang="hu-HU" sz="1800" dirty="0" smtClean="0">
                          <a:solidFill>
                            <a:srgbClr val="0000FF"/>
                          </a:solidFill>
                          <a:latin typeface="Consolas"/>
                        </a:rPr>
                        <a:t>&lt;/</a:t>
                      </a:r>
                      <a:r>
                        <a:rPr lang="hu-HU" sz="1800" dirty="0" smtClean="0">
                          <a:solidFill>
                            <a:srgbClr val="A31515"/>
                          </a:solidFill>
                          <a:latin typeface="Consolas"/>
                        </a:rPr>
                        <a:t>startup</a:t>
                      </a:r>
                      <a:r>
                        <a:rPr lang="hu-HU" sz="1800" dirty="0" smtClean="0">
                          <a:solidFill>
                            <a:srgbClr val="0000FF"/>
                          </a:solidFill>
                          <a:latin typeface="Consolas"/>
                        </a:rPr>
                        <a:t>&gt;</a:t>
                      </a:r>
                      <a:endParaRPr lang="hu-HU" dirty="0"/>
                    </a:p>
                  </a:txBody>
                  <a:tcPr>
                    <a:solidFill>
                      <a:schemeClr val="bg2"/>
                    </a:solidFill>
                  </a:tcPr>
                </a:tc>
              </a:tr>
            </a:tbl>
          </a:graphicData>
        </a:graphic>
      </p:graphicFrame>
      <p:sp>
        <p:nvSpPr>
          <p:cNvPr id="6" name="Cím 1"/>
          <p:cNvSpPr txBox="1">
            <a:spLocks/>
          </p:cNvSpPr>
          <p:nvPr/>
        </p:nvSpPr>
        <p:spPr>
          <a:xfrm>
            <a:off x="0" y="0"/>
            <a:ext cx="9144000" cy="439718"/>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20000"/>
              </a:spcBef>
              <a:spcAft>
                <a:spcPts val="0"/>
              </a:spcAft>
              <a:buClrTx/>
              <a:buSzTx/>
              <a:buFontTx/>
              <a:buNone/>
              <a:tabLst/>
              <a:defRPr/>
            </a:pPr>
            <a:r>
              <a:rPr kumimoji="0" lang="hu-HU" sz="24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Side</a:t>
            </a:r>
            <a:r>
              <a:rPr lang="hu-HU" sz="2400" dirty="0" err="1" smtClean="0">
                <a:solidFill>
                  <a:schemeClr val="bg2">
                    <a:lumMod val="90000"/>
                  </a:schemeClr>
                </a:solidFill>
                <a:effectLst>
                  <a:outerShdw blurRad="38100" dist="38100" dir="2700000" algn="tl">
                    <a:srgbClr val="000000">
                      <a:alpha val="43137"/>
                    </a:srgbClr>
                  </a:outerShdw>
                </a:effectLst>
              </a:rPr>
              <a:t>-by-Side</a:t>
            </a:r>
            <a:r>
              <a:rPr lang="hu-HU" sz="2400" dirty="0" smtClean="0">
                <a:solidFill>
                  <a:schemeClr val="bg2">
                    <a:lumMod val="90000"/>
                  </a:schemeClr>
                </a:solidFill>
                <a:effectLst>
                  <a:outerShdw blurRad="38100" dist="38100" dir="2700000" algn="tl">
                    <a:srgbClr val="000000">
                      <a:alpha val="43137"/>
                    </a:srgbClr>
                  </a:outerShdw>
                </a:effectLst>
              </a:rPr>
              <a:t> kódvégrehajtás</a:t>
            </a:r>
            <a:r>
              <a:rPr kumimoji="0" lang="hu-HU" sz="24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 </a:t>
            </a:r>
            <a:endParaRPr kumimoji="0" lang="hu-HU" sz="2400" b="0" i="0" u="none" strike="noStrike" kern="1200" cap="none" spc="0" normalizeH="0" baseline="0" noProof="0" dirty="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 xmlns:p14="http://schemas.microsoft.com/office/powerpoint/2010/main" val="41753994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LinearGradientBrush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lgn="just">
              <a:buNone/>
            </a:pPr>
            <a:r>
              <a:rPr lang="hu-HU" sz="2800" dirty="0" smtClean="0">
                <a:solidFill>
                  <a:schemeClr val="bg1">
                    <a:lumMod val="95000"/>
                  </a:schemeClr>
                </a:solidFill>
              </a:rPr>
              <a:t>	Lehetőséget biztosít arra, hogy kettő vagy több színű </a:t>
            </a:r>
            <a:r>
              <a:rPr lang="hu-HU" sz="2800" dirty="0" err="1" smtClean="0">
                <a:solidFill>
                  <a:schemeClr val="bg1">
                    <a:lumMod val="95000"/>
                  </a:schemeClr>
                </a:solidFill>
              </a:rPr>
              <a:t>grádiens</a:t>
            </a:r>
            <a:r>
              <a:rPr lang="hu-HU" sz="2800" dirty="0" smtClean="0">
                <a:solidFill>
                  <a:schemeClr val="bg1">
                    <a:lumMod val="95000"/>
                  </a:schemeClr>
                </a:solidFill>
              </a:rPr>
              <a:t> effektű ecsettel rajzoljunk.</a:t>
            </a: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 bal felső sarokból indulunk</a:t>
            </a:r>
          </a:p>
          <a:p>
            <a:pPr algn="just">
              <a:buNone/>
            </a:pPr>
            <a:r>
              <a:rPr lang="hu-HU" sz="2800" dirty="0" smtClean="0">
                <a:solidFill>
                  <a:schemeClr val="bg1">
                    <a:lumMod val="95000"/>
                  </a:schemeClr>
                </a:solidFill>
              </a:rPr>
              <a:t>	(0,</a:t>
            </a:r>
            <a:r>
              <a:rPr lang="hu-HU" sz="2800" dirty="0" err="1" smtClean="0">
                <a:solidFill>
                  <a:schemeClr val="bg1">
                    <a:lumMod val="95000"/>
                  </a:schemeClr>
                </a:solidFill>
              </a:rPr>
              <a:t>0</a:t>
            </a:r>
            <a:r>
              <a:rPr lang="hu-HU" sz="2800" dirty="0" smtClean="0">
                <a:solidFill>
                  <a:schemeClr val="bg1">
                    <a:lumMod val="95000"/>
                  </a:schemeClr>
                </a:solidFill>
              </a:rPr>
              <a:t>) a jobb alsó sarok az (1,</a:t>
            </a:r>
            <a:r>
              <a:rPr lang="hu-HU" sz="2800" dirty="0" err="1" smtClean="0">
                <a:solidFill>
                  <a:schemeClr val="bg1">
                    <a:lumMod val="95000"/>
                  </a:schemeClr>
                </a:solidFill>
              </a:rPr>
              <a:t>1</a:t>
            </a:r>
            <a:r>
              <a:rPr lang="hu-HU" sz="2800" dirty="0" smtClean="0">
                <a:solidFill>
                  <a:schemeClr val="bg1">
                    <a:lumMod val="95000"/>
                  </a:schemeClr>
                </a:solidFill>
              </a:rPr>
              <a:t>)</a:t>
            </a:r>
          </a:p>
          <a:p>
            <a:pPr algn="just">
              <a:buNone/>
            </a:pPr>
            <a:r>
              <a:rPr lang="hu-HU" sz="2800" dirty="0" smtClean="0">
                <a:solidFill>
                  <a:schemeClr val="bg1">
                    <a:lumMod val="95000"/>
                  </a:schemeClr>
                </a:solidFill>
              </a:rPr>
              <a:t>	</a:t>
            </a:r>
            <a:r>
              <a:rPr lang="hu-HU" sz="2800" i="1" dirty="0" err="1" smtClean="0">
                <a:solidFill>
                  <a:schemeClr val="bg1">
                    <a:lumMod val="95000"/>
                  </a:schemeClr>
                </a:solidFill>
              </a:rPr>
              <a:t>StartPoint</a:t>
            </a:r>
            <a:r>
              <a:rPr lang="hu-HU" sz="2800" dirty="0" smtClean="0">
                <a:solidFill>
                  <a:schemeClr val="bg1">
                    <a:lumMod val="95000"/>
                  </a:schemeClr>
                </a:solidFill>
              </a:rPr>
              <a:t> és az </a:t>
            </a:r>
            <a:r>
              <a:rPr lang="hu-HU" sz="2800" i="1" dirty="0" err="1" smtClean="0">
                <a:solidFill>
                  <a:schemeClr val="bg1">
                    <a:lumMod val="95000"/>
                  </a:schemeClr>
                </a:solidFill>
              </a:rPr>
              <a:t>Endpoint</a:t>
            </a:r>
            <a:r>
              <a:rPr lang="hu-HU" sz="2800" dirty="0" smtClean="0">
                <a:solidFill>
                  <a:schemeClr val="bg1">
                    <a:lumMod val="95000"/>
                  </a:schemeClr>
                </a:solidFill>
              </a:rPr>
              <a:t> –</a:t>
            </a:r>
            <a:r>
              <a:rPr lang="hu-HU" sz="2800" dirty="0" err="1" smtClean="0">
                <a:solidFill>
                  <a:schemeClr val="bg1">
                    <a:lumMod val="95000"/>
                  </a:schemeClr>
                </a:solidFill>
              </a:rPr>
              <a:t>tal</a:t>
            </a:r>
            <a:r>
              <a:rPr lang="hu-HU" sz="2800" dirty="0" smtClean="0">
                <a:solidFill>
                  <a:schemeClr val="bg1">
                    <a:lumMod val="95000"/>
                  </a:schemeClr>
                </a:solidFill>
              </a:rPr>
              <a:t> megmondhatjuk, hogy mettől meddig tartson az átment.</a:t>
            </a:r>
          </a:p>
        </p:txBody>
      </p:sp>
      <p:sp>
        <p:nvSpPr>
          <p:cNvPr id="8" name="Szövegdoboz 7"/>
          <p:cNvSpPr txBox="1"/>
          <p:nvPr/>
        </p:nvSpPr>
        <p:spPr>
          <a:xfrm>
            <a:off x="857224" y="1785926"/>
            <a:ext cx="3929090"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LinearGradientBrush</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GradientStop</a:t>
            </a:r>
            <a:r>
              <a:rPr lang="en-US" sz="1400" dirty="0" smtClean="0">
                <a:solidFill>
                  <a:srgbClr val="FF0000"/>
                </a:solidFill>
              </a:rPr>
              <a:t> Color</a:t>
            </a:r>
            <a:r>
              <a:rPr lang="en-US" sz="1400" dirty="0" smtClean="0">
                <a:solidFill>
                  <a:srgbClr val="0000FF"/>
                </a:solidFill>
              </a:rPr>
              <a:t>="Black"</a:t>
            </a:r>
            <a:r>
              <a:rPr lang="en-US" sz="1400" dirty="0" smtClean="0">
                <a:solidFill>
                  <a:srgbClr val="FF0000"/>
                </a:solidFill>
              </a:rPr>
              <a:t> Offset</a:t>
            </a:r>
            <a:r>
              <a:rPr lang="en-US" sz="1400" dirty="0" smtClean="0">
                <a:solidFill>
                  <a:srgbClr val="0000FF"/>
                </a:solidFill>
              </a:rPr>
              <a:t>="0"/&gt;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GradientStop</a:t>
            </a:r>
            <a:r>
              <a:rPr lang="en-US" sz="1400" dirty="0" smtClean="0">
                <a:solidFill>
                  <a:srgbClr val="FF0000"/>
                </a:solidFill>
              </a:rPr>
              <a:t> Color</a:t>
            </a:r>
            <a:r>
              <a:rPr lang="en-US" sz="1400" dirty="0" smtClean="0">
                <a:solidFill>
                  <a:srgbClr val="0000FF"/>
                </a:solidFill>
              </a:rPr>
              <a:t>="White"</a:t>
            </a:r>
            <a:r>
              <a:rPr lang="en-US" sz="1400" dirty="0" smtClean="0">
                <a:solidFill>
                  <a:srgbClr val="FF0000"/>
                </a:solidFill>
              </a:rPr>
              <a:t> Offset</a:t>
            </a:r>
            <a:r>
              <a:rPr lang="en-US" sz="1400" dirty="0" smtClean="0">
                <a:solidFill>
                  <a:srgbClr val="0000FF"/>
                </a:solidFill>
              </a:rPr>
              <a:t>="1"/&gt;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LinearGradientBrush</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endParaRPr lang="hu-HU" sz="14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5786446" y="1714488"/>
            <a:ext cx="2857500" cy="28575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RadialGradientBrush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Hasonló mint a </a:t>
            </a:r>
            <a:r>
              <a:rPr lang="hu-HU" sz="2800" dirty="0" err="1" smtClean="0">
                <a:solidFill>
                  <a:schemeClr val="bg1">
                    <a:lumMod val="95000"/>
                  </a:schemeClr>
                </a:solidFill>
              </a:rPr>
              <a:t>LinearGradientBrush</a:t>
            </a:r>
            <a:r>
              <a:rPr lang="hu-HU" sz="2800" dirty="0" smtClean="0">
                <a:solidFill>
                  <a:schemeClr val="bg1">
                    <a:lumMod val="95000"/>
                  </a:schemeClr>
                </a:solidFill>
              </a:rPr>
              <a:t>, csak ép </a:t>
            </a:r>
            <a:r>
              <a:rPr lang="hu-HU" sz="2800" dirty="0" err="1" smtClean="0">
                <a:solidFill>
                  <a:schemeClr val="bg1">
                    <a:lumMod val="95000"/>
                  </a:schemeClr>
                </a:solidFill>
              </a:rPr>
              <a:t>radial-t</a:t>
            </a:r>
            <a:r>
              <a:rPr lang="hu-HU" sz="2800" dirty="0" smtClean="0">
                <a:solidFill>
                  <a:schemeClr val="bg1">
                    <a:lumMod val="95000"/>
                  </a:schemeClr>
                </a:solidFill>
              </a:rPr>
              <a:t> rajzol. </a:t>
            </a: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Center, </a:t>
            </a:r>
            <a:r>
              <a:rPr lang="hu-HU" sz="2800" dirty="0" err="1" smtClean="0">
                <a:solidFill>
                  <a:schemeClr val="bg1">
                    <a:lumMod val="95000"/>
                  </a:schemeClr>
                </a:solidFill>
              </a:rPr>
              <a:t>RadiusX</a:t>
            </a:r>
            <a:r>
              <a:rPr lang="hu-HU" sz="2800" dirty="0" smtClean="0">
                <a:solidFill>
                  <a:schemeClr val="bg1">
                    <a:lumMod val="95000"/>
                  </a:schemeClr>
                </a:solidFill>
              </a:rPr>
              <a:t>, </a:t>
            </a:r>
            <a:r>
              <a:rPr lang="hu-HU" sz="2800" dirty="0" err="1" smtClean="0">
                <a:solidFill>
                  <a:schemeClr val="bg1">
                    <a:lumMod val="95000"/>
                  </a:schemeClr>
                </a:solidFill>
              </a:rPr>
              <a:t>RadiusY</a:t>
            </a:r>
            <a:endParaRPr lang="hu-HU" sz="2800" dirty="0" smtClean="0">
              <a:solidFill>
                <a:schemeClr val="bg1">
                  <a:lumMod val="95000"/>
                </a:schemeClr>
              </a:solidFill>
            </a:endParaRPr>
          </a:p>
        </p:txBody>
      </p:sp>
      <p:sp>
        <p:nvSpPr>
          <p:cNvPr id="8" name="Szövegdoboz 7"/>
          <p:cNvSpPr txBox="1"/>
          <p:nvPr/>
        </p:nvSpPr>
        <p:spPr>
          <a:xfrm>
            <a:off x="428596" y="2643182"/>
            <a:ext cx="5500726"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RadialGradientBrush</a:t>
            </a:r>
            <a:r>
              <a:rPr lang="hu-HU" sz="1400" dirty="0" smtClean="0">
                <a:solidFill>
                  <a:srgbClr val="FF0000"/>
                </a:solidFill>
              </a:rPr>
              <a:t> Center</a:t>
            </a:r>
            <a:r>
              <a:rPr lang="hu-HU" sz="1400" dirty="0" smtClean="0">
                <a:solidFill>
                  <a:srgbClr val="0000FF"/>
                </a:solidFill>
              </a:rPr>
              <a:t>=".5,.</a:t>
            </a:r>
            <a:r>
              <a:rPr lang="hu-HU" sz="1400" dirty="0" err="1" smtClean="0">
                <a:solidFill>
                  <a:srgbClr val="0000FF"/>
                </a:solidFill>
              </a:rPr>
              <a:t>5</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RadiusX</a:t>
            </a:r>
            <a:r>
              <a:rPr lang="hu-HU" sz="1400" dirty="0" smtClean="0">
                <a:solidFill>
                  <a:srgbClr val="0000FF"/>
                </a:solidFill>
              </a:rPr>
              <a:t>=".</a:t>
            </a:r>
            <a:r>
              <a:rPr lang="hu-HU" sz="1400" dirty="0" err="1" smtClean="0">
                <a:solidFill>
                  <a:srgbClr val="0000FF"/>
                </a:solidFill>
              </a:rPr>
              <a:t>5</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RadiusY</a:t>
            </a:r>
            <a:r>
              <a:rPr lang="hu-HU" sz="1400" dirty="0" smtClean="0">
                <a:solidFill>
                  <a:srgbClr val="0000FF"/>
                </a:solidFill>
              </a:rPr>
              <a:t>=".</a:t>
            </a:r>
            <a:r>
              <a:rPr lang="hu-HU" sz="1400" dirty="0" err="1" smtClean="0">
                <a:solidFill>
                  <a:srgbClr val="0000FF"/>
                </a:solidFill>
              </a:rPr>
              <a:t>5</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GradientStop</a:t>
            </a:r>
            <a:r>
              <a:rPr lang="en-US" sz="1400" dirty="0" smtClean="0">
                <a:solidFill>
                  <a:srgbClr val="FF0000"/>
                </a:solidFill>
              </a:rPr>
              <a:t> Color</a:t>
            </a:r>
            <a:r>
              <a:rPr lang="en-US" sz="1400" dirty="0" smtClean="0">
                <a:solidFill>
                  <a:srgbClr val="0000FF"/>
                </a:solidFill>
              </a:rPr>
              <a:t>="Black"</a:t>
            </a:r>
            <a:r>
              <a:rPr lang="en-US" sz="1400" dirty="0" smtClean="0">
                <a:solidFill>
                  <a:srgbClr val="FF0000"/>
                </a:solidFill>
              </a:rPr>
              <a:t> Offset</a:t>
            </a:r>
            <a:r>
              <a:rPr lang="en-US" sz="1400" dirty="0" smtClean="0">
                <a:solidFill>
                  <a:srgbClr val="0000FF"/>
                </a:solidFill>
              </a:rPr>
              <a:t>="0"/&gt;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GradientStop</a:t>
            </a:r>
            <a:r>
              <a:rPr lang="en-US" sz="1400" dirty="0" smtClean="0">
                <a:solidFill>
                  <a:srgbClr val="FF0000"/>
                </a:solidFill>
              </a:rPr>
              <a:t> Color</a:t>
            </a:r>
            <a:r>
              <a:rPr lang="en-US" sz="1400" dirty="0" smtClean="0">
                <a:solidFill>
                  <a:srgbClr val="0000FF"/>
                </a:solidFill>
              </a:rPr>
              <a:t>="White"</a:t>
            </a:r>
            <a:r>
              <a:rPr lang="en-US" sz="1400" dirty="0" smtClean="0">
                <a:solidFill>
                  <a:srgbClr val="FF0000"/>
                </a:solidFill>
              </a:rPr>
              <a:t> Offset</a:t>
            </a:r>
            <a:r>
              <a:rPr lang="en-US" sz="1400" dirty="0" smtClean="0">
                <a:solidFill>
                  <a:srgbClr val="0000FF"/>
                </a:solidFill>
              </a:rPr>
              <a:t>="1"/&gt;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RadialGradientBrush</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endParaRPr lang="hu-HU" sz="14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6072198" y="1714488"/>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ImageBrush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642918"/>
            <a:ext cx="8229600" cy="5572164"/>
          </a:xfrm>
        </p:spPr>
        <p:txBody>
          <a:bodyPr>
            <a:normAutofit/>
          </a:bodyPr>
          <a:lstStyle/>
          <a:p>
            <a:pPr>
              <a:buNone/>
            </a:pPr>
            <a:r>
              <a:rPr lang="hu-HU" sz="2800" dirty="0" smtClean="0">
                <a:solidFill>
                  <a:schemeClr val="bg1">
                    <a:lumMod val="95000"/>
                  </a:schemeClr>
                </a:solidFill>
              </a:rPr>
              <a:t>	Kép ecset. A lényege az, hogy ahol eddig ecseteket használtunk és színeket, szín átmeneteket határoztunk meg, akár fotókkal is kitudjuk tölteni/festeni.</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r>
              <a:rPr lang="hu-HU" sz="2800" dirty="0" smtClean="0">
                <a:solidFill>
                  <a:schemeClr val="bg1">
                    <a:lumMod val="95000"/>
                  </a:schemeClr>
                </a:solidFill>
              </a:rPr>
              <a:t>	A </a:t>
            </a:r>
            <a:r>
              <a:rPr lang="hu-HU" sz="2800" dirty="0" err="1" smtClean="0">
                <a:solidFill>
                  <a:schemeClr val="bg1">
                    <a:lumMod val="95000"/>
                  </a:schemeClr>
                </a:solidFill>
              </a:rPr>
              <a:t>VisualBrush</a:t>
            </a:r>
            <a:r>
              <a:rPr lang="hu-HU" sz="2800" dirty="0" smtClean="0">
                <a:solidFill>
                  <a:schemeClr val="bg1">
                    <a:lumMod val="95000"/>
                  </a:schemeClr>
                </a:solidFill>
              </a:rPr>
              <a:t> segítségével videót</a:t>
            </a:r>
          </a:p>
          <a:p>
            <a:pPr>
              <a:buNone/>
            </a:pPr>
            <a:r>
              <a:rPr lang="hu-HU" sz="2800" dirty="0" smtClean="0">
                <a:solidFill>
                  <a:schemeClr val="bg1">
                    <a:lumMod val="95000"/>
                  </a:schemeClr>
                </a:solidFill>
              </a:rPr>
              <a:t>	is </a:t>
            </a:r>
            <a:r>
              <a:rPr lang="hu-HU" sz="2800" dirty="0" err="1" smtClean="0">
                <a:solidFill>
                  <a:schemeClr val="bg1">
                    <a:lumMod val="95000"/>
                  </a:schemeClr>
                </a:solidFill>
              </a:rPr>
              <a:t>feshetünk</a:t>
            </a:r>
            <a:r>
              <a:rPr lang="hu-HU" sz="2800" dirty="0" smtClean="0">
                <a:solidFill>
                  <a:schemeClr val="bg1">
                    <a:lumMod val="95000"/>
                  </a:schemeClr>
                </a:solidFill>
              </a:rPr>
              <a:t>.</a:t>
            </a:r>
          </a:p>
        </p:txBody>
      </p:sp>
      <p:sp>
        <p:nvSpPr>
          <p:cNvPr id="8" name="Szövegdoboz 7"/>
          <p:cNvSpPr txBox="1"/>
          <p:nvPr/>
        </p:nvSpPr>
        <p:spPr>
          <a:xfrm>
            <a:off x="285720" y="2643182"/>
            <a:ext cx="5500726"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ImageBrush</a:t>
            </a:r>
            <a:endParaRPr lang="hu-HU" sz="1400" dirty="0" smtClean="0">
              <a:solidFill>
                <a:srgbClr val="A31515"/>
              </a:solidFill>
            </a:endParaRPr>
          </a:p>
          <a:p>
            <a:r>
              <a:rPr lang="hu-HU" sz="1400" dirty="0" smtClean="0">
                <a:solidFill>
                  <a:srgbClr val="A31515"/>
                </a:solidFill>
              </a:rPr>
              <a:t>               </a:t>
            </a:r>
            <a:r>
              <a:rPr lang="hu-HU" sz="1400" dirty="0" smtClean="0">
                <a:solidFill>
                  <a:srgbClr val="FF0000"/>
                </a:solidFill>
              </a:rPr>
              <a:t> </a:t>
            </a:r>
            <a:r>
              <a:rPr lang="hu-HU" sz="1400" dirty="0" err="1" smtClean="0">
                <a:solidFill>
                  <a:srgbClr val="FF0000"/>
                </a:solidFill>
              </a:rPr>
              <a:t>ImageSource</a:t>
            </a:r>
            <a:r>
              <a:rPr lang="hu-HU" sz="1400" dirty="0" smtClean="0">
                <a:solidFill>
                  <a:srgbClr val="0000FF"/>
                </a:solidFill>
              </a:rPr>
              <a:t>="D:\</a:t>
            </a:r>
            <a:r>
              <a:rPr lang="hu-HU" sz="1400" dirty="0" err="1" smtClean="0">
                <a:solidFill>
                  <a:srgbClr val="0000FF"/>
                </a:solidFill>
              </a:rPr>
              <a:t>tree.jpeg</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ImageBrush</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Grid.Background</a:t>
            </a:r>
            <a:r>
              <a:rPr lang="hu-HU" sz="1400" dirty="0" smtClean="0">
                <a:solidFill>
                  <a:srgbClr val="0000FF"/>
                </a:solidFill>
              </a:rPr>
              <a:t>&gt;</a:t>
            </a:r>
            <a:endParaRPr lang="hu-HU" sz="1400" dirty="0" smtClean="0">
              <a:solidFill>
                <a:schemeClr val="tx1"/>
              </a:solidFill>
            </a:endParaRPr>
          </a:p>
        </p:txBody>
      </p:sp>
      <p:pic>
        <p:nvPicPr>
          <p:cNvPr id="2050" name="Picture 2"/>
          <p:cNvPicPr>
            <a:picLocks noChangeAspect="1" noChangeArrowheads="1"/>
          </p:cNvPicPr>
          <p:nvPr/>
        </p:nvPicPr>
        <p:blipFill>
          <a:blip r:embed="rId2" cstate="print"/>
          <a:srcRect/>
          <a:stretch>
            <a:fillRect/>
          </a:stretch>
        </p:blipFill>
        <p:spPr bwMode="auto">
          <a:xfrm>
            <a:off x="5929322" y="2143116"/>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1529</TotalTime>
  <Words>2342</Words>
  <Application>Microsoft Office PowerPoint</Application>
  <PresentationFormat>Diavetítés a képernyőre (4:3 oldalarány)</PresentationFormat>
  <Paragraphs>540</Paragraphs>
  <Slides>55</Slides>
  <Notes>12</Notes>
  <HiddenSlides>4</HiddenSlides>
  <MMClips>0</MMClips>
  <ScaleCrop>false</ScaleCrop>
  <HeadingPairs>
    <vt:vector size="4" baseType="variant">
      <vt:variant>
        <vt:lpstr>Téma</vt:lpstr>
      </vt:variant>
      <vt:variant>
        <vt:i4>1</vt:i4>
      </vt:variant>
      <vt:variant>
        <vt:lpstr>Diacímek</vt:lpstr>
      </vt:variant>
      <vt:variant>
        <vt:i4>55</vt:i4>
      </vt:variant>
    </vt:vector>
  </HeadingPairs>
  <TitlesOfParts>
    <vt:vector size="56" baseType="lpstr">
      <vt:lpstr>Office-téma</vt:lpstr>
      <vt:lpstr>Adding and Managing Content</vt:lpstr>
      <vt:lpstr>2. dia</vt:lpstr>
      <vt:lpstr>WPF Grafika</vt:lpstr>
      <vt:lpstr>Brushes</vt:lpstr>
      <vt:lpstr>SolidColorBrush</vt:lpstr>
      <vt:lpstr>LinearGradientBrush</vt:lpstr>
      <vt:lpstr>RadialGradientBrush</vt:lpstr>
      <vt:lpstr>ImageBrush</vt:lpstr>
      <vt:lpstr>9. dia</vt:lpstr>
      <vt:lpstr>Rectangle and Ellipse</vt:lpstr>
      <vt:lpstr>Line and Polyline</vt:lpstr>
      <vt:lpstr>Path</vt:lpstr>
      <vt:lpstr>Transformation</vt:lpstr>
      <vt:lpstr>Transformation</vt:lpstr>
      <vt:lpstr>Clipping</vt:lpstr>
      <vt:lpstr>16. dia</vt:lpstr>
      <vt:lpstr>17. dia</vt:lpstr>
      <vt:lpstr>WPF és a multimédia</vt:lpstr>
      <vt:lpstr>SoundPlayer</vt:lpstr>
      <vt:lpstr>SoundPlayer osztály</vt:lpstr>
      <vt:lpstr>SoundPlayer használatban (C#)</vt:lpstr>
      <vt:lpstr>SoundPlayer használatban (XAML)</vt:lpstr>
      <vt:lpstr>MediaPlayer és MediaElement</vt:lpstr>
      <vt:lpstr>MediaPlayer és a MediaElement tulajdonságok és metódusok</vt:lpstr>
      <vt:lpstr>MediaPlayer -  Audió fájl lejátszása</vt:lpstr>
      <vt:lpstr>MediaElement – Audio/Videó</vt:lpstr>
      <vt:lpstr>MediaElement – Audio/Videó</vt:lpstr>
      <vt:lpstr>Média specifikus események</vt:lpstr>
      <vt:lpstr>29. dia</vt:lpstr>
      <vt:lpstr>30. dia</vt:lpstr>
      <vt:lpstr>Bináris erőforrások</vt:lpstr>
      <vt:lpstr>Erőforrások beágyazása</vt:lpstr>
      <vt:lpstr>Erőforrás betöltése</vt:lpstr>
      <vt:lpstr>Erőforrás betöltése – Pack URI</vt:lpstr>
      <vt:lpstr>Erőforrás betöltése manuálisan</vt:lpstr>
      <vt:lpstr>36. dia</vt:lpstr>
      <vt:lpstr>Content Files</vt:lpstr>
      <vt:lpstr>38. dia</vt:lpstr>
      <vt:lpstr>Image</vt:lpstr>
      <vt:lpstr>Image.Stretch</vt:lpstr>
      <vt:lpstr>Grafikai transzformáció Image formátumuvá</vt:lpstr>
      <vt:lpstr>Bitmap metadata</vt:lpstr>
      <vt:lpstr>Bitmap metadata</vt:lpstr>
      <vt:lpstr>44. dia</vt:lpstr>
      <vt:lpstr>45. dia</vt:lpstr>
      <vt:lpstr>46. dia</vt:lpstr>
      <vt:lpstr>UI Tervezése</vt:lpstr>
      <vt:lpstr>48. dia</vt:lpstr>
      <vt:lpstr>49. dia</vt:lpstr>
      <vt:lpstr>50. dia</vt:lpstr>
      <vt:lpstr>51. dia</vt:lpstr>
      <vt:lpstr>52. dia</vt:lpstr>
      <vt:lpstr>53. dia</vt:lpstr>
      <vt:lpstr>54. dia</vt:lpstr>
      <vt:lpstr>55.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126</cp:revision>
  <dcterms:created xsi:type="dcterms:W3CDTF">2009-05-29T17:20:58Z</dcterms:created>
  <dcterms:modified xsi:type="dcterms:W3CDTF">2010-07-01T09:21:33Z</dcterms:modified>
</cp:coreProperties>
</file>