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slides/slide4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Layouts/slideLayout3.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6"/>
  </p:notesMasterIdLst>
  <p:sldIdLst>
    <p:sldId id="256" r:id="rId2"/>
    <p:sldId id="291" r:id="rId3"/>
    <p:sldId id="258" r:id="rId4"/>
    <p:sldId id="303" r:id="rId5"/>
    <p:sldId id="304" r:id="rId6"/>
    <p:sldId id="305" r:id="rId7"/>
    <p:sldId id="306" r:id="rId8"/>
    <p:sldId id="307" r:id="rId9"/>
    <p:sldId id="308" r:id="rId10"/>
    <p:sldId id="309" r:id="rId11"/>
    <p:sldId id="310" r:id="rId12"/>
    <p:sldId id="311" r:id="rId13"/>
    <p:sldId id="336" r:id="rId14"/>
    <p:sldId id="312" r:id="rId15"/>
    <p:sldId id="313" r:id="rId16"/>
    <p:sldId id="314" r:id="rId17"/>
    <p:sldId id="315" r:id="rId18"/>
    <p:sldId id="316" r:id="rId19"/>
    <p:sldId id="318" r:id="rId20"/>
    <p:sldId id="334" r:id="rId21"/>
    <p:sldId id="317" r:id="rId22"/>
    <p:sldId id="319" r:id="rId23"/>
    <p:sldId id="337" r:id="rId24"/>
    <p:sldId id="335" r:id="rId25"/>
    <p:sldId id="338" r:id="rId26"/>
    <p:sldId id="340" r:id="rId27"/>
    <p:sldId id="320" r:id="rId28"/>
    <p:sldId id="339" r:id="rId29"/>
    <p:sldId id="341" r:id="rId30"/>
    <p:sldId id="324" r:id="rId31"/>
    <p:sldId id="325" r:id="rId32"/>
    <p:sldId id="326" r:id="rId33"/>
    <p:sldId id="321" r:id="rId34"/>
    <p:sldId id="322" r:id="rId35"/>
    <p:sldId id="323" r:id="rId36"/>
    <p:sldId id="327" r:id="rId37"/>
    <p:sldId id="328" r:id="rId38"/>
    <p:sldId id="329" r:id="rId39"/>
    <p:sldId id="330" r:id="rId40"/>
    <p:sldId id="331" r:id="rId41"/>
    <p:sldId id="333" r:id="rId42"/>
    <p:sldId id="332" r:id="rId43"/>
    <p:sldId id="259" r:id="rId44"/>
    <p:sldId id="260" r:id="rId45"/>
  </p:sldIdLst>
  <p:sldSz cx="9144000" cy="6858000" type="screen4x3"/>
  <p:notesSz cx="6858000" cy="9144000"/>
  <p:defaultTextStyle>
    <a:defPPr>
      <a:defRPr lang="hu-H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Közepesen sötét stílus 2 – 1. jelölőszín">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1" autoAdjust="0"/>
    <p:restoredTop sz="69402" autoAdjust="0"/>
  </p:normalViewPr>
  <p:slideViewPr>
    <p:cSldViewPr>
      <p:cViewPr varScale="1">
        <p:scale>
          <a:sx n="78" d="100"/>
          <a:sy n="78" d="100"/>
        </p:scale>
        <p:origin x="-924" y="-90"/>
      </p:cViewPr>
      <p:guideLst>
        <p:guide orient="horz" pos="2160"/>
        <p:guide pos="2880"/>
      </p:guideLst>
    </p:cSldViewPr>
  </p:slideViewPr>
  <p:outlineViewPr>
    <p:cViewPr>
      <p:scale>
        <a:sx n="33" d="100"/>
        <a:sy n="33" d="100"/>
      </p:scale>
      <p:origin x="0" y="1356"/>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presProps" Target="presProps.xml"/><Relationship Id="rId50"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viewProps" Target="viewProps.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Élőfej hely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hu-HU"/>
          </a:p>
        </p:txBody>
      </p:sp>
      <p:sp>
        <p:nvSpPr>
          <p:cNvPr id="3" name="Dátum hely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5F1C5A2-CE90-4F40-B1DB-04952D8FFC4A}" type="datetimeFigureOut">
              <a:rPr lang="hu-HU" smtClean="0"/>
              <a:pPr/>
              <a:t>2010.05.30.</a:t>
            </a:fld>
            <a:endParaRPr lang="hu-HU"/>
          </a:p>
        </p:txBody>
      </p:sp>
      <p:sp>
        <p:nvSpPr>
          <p:cNvPr id="4" name="Diakép helye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hu-HU"/>
          </a:p>
        </p:txBody>
      </p:sp>
      <p:sp>
        <p:nvSpPr>
          <p:cNvPr id="5" name="Jegyzetek helye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hu-HU" smtClean="0"/>
              <a:t>Mintaszöveg szerkesztése</a:t>
            </a:r>
          </a:p>
          <a:p>
            <a:pPr lvl="1"/>
            <a:r>
              <a:rPr lang="hu-HU" smtClean="0"/>
              <a:t>Második szint</a:t>
            </a:r>
          </a:p>
          <a:p>
            <a:pPr lvl="2"/>
            <a:r>
              <a:rPr lang="hu-HU" smtClean="0"/>
              <a:t>Harmadik szint</a:t>
            </a:r>
          </a:p>
          <a:p>
            <a:pPr lvl="3"/>
            <a:r>
              <a:rPr lang="hu-HU" smtClean="0"/>
              <a:t>Negyedik szint</a:t>
            </a:r>
          </a:p>
          <a:p>
            <a:pPr lvl="4"/>
            <a:r>
              <a:rPr lang="hu-HU" smtClean="0"/>
              <a:t>Ötödik szint</a:t>
            </a:r>
            <a:endParaRPr lang="hu-HU"/>
          </a:p>
        </p:txBody>
      </p:sp>
      <p:sp>
        <p:nvSpPr>
          <p:cNvPr id="6" name="Élőláb hely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hu-HU"/>
          </a:p>
        </p:txBody>
      </p:sp>
      <p:sp>
        <p:nvSpPr>
          <p:cNvPr id="7" name="Dia számának hely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7705B80-146B-42FA-90AE-D5BDCEFB1C9C}" type="slidenum">
              <a:rPr lang="hu-HU" smtClean="0"/>
              <a:pPr/>
              <a:t>‹#›</a:t>
            </a:fld>
            <a:endParaRPr lang="hu-HU"/>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kép helye 1"/>
          <p:cNvSpPr>
            <a:spLocks noGrp="1" noRot="1" noChangeAspect="1"/>
          </p:cNvSpPr>
          <p:nvPr>
            <p:ph type="sldImg"/>
          </p:nvPr>
        </p:nvSpPr>
        <p:spPr/>
      </p:sp>
      <p:sp>
        <p:nvSpPr>
          <p:cNvPr id="3" name="Jegyzetek helye 2"/>
          <p:cNvSpPr>
            <a:spLocks noGrp="1"/>
          </p:cNvSpPr>
          <p:nvPr>
            <p:ph type="body" idx="1"/>
          </p:nvPr>
        </p:nvSpPr>
        <p:spPr/>
        <p:txBody>
          <a:bodyPr>
            <a:normAutofit/>
          </a:bodyPr>
          <a:lstStyle/>
          <a:p>
            <a:r>
              <a:rPr lang="hu-HU" sz="1200" kern="1200" dirty="0" smtClean="0">
                <a:solidFill>
                  <a:schemeClr val="tx1"/>
                </a:solidFill>
                <a:latin typeface="+mn-lt"/>
                <a:ea typeface="+mn-ea"/>
                <a:cs typeface="+mn-cs"/>
              </a:rPr>
              <a:t> &lt;</a:t>
            </a:r>
            <a:r>
              <a:rPr lang="hu-HU" sz="1200" kern="1200" dirty="0" err="1" smtClean="0">
                <a:solidFill>
                  <a:schemeClr val="tx1"/>
                </a:solidFill>
                <a:latin typeface="+mn-lt"/>
                <a:ea typeface="+mn-ea"/>
                <a:cs typeface="+mn-cs"/>
              </a:rPr>
              <a:t>Button</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Content</a:t>
            </a:r>
            <a:r>
              <a:rPr lang="hu-HU" sz="1200" kern="1200" dirty="0" smtClean="0">
                <a:solidFill>
                  <a:schemeClr val="tx1"/>
                </a:solidFill>
                <a:latin typeface="+mn-lt"/>
                <a:ea typeface="+mn-ea"/>
                <a:cs typeface="+mn-cs"/>
              </a:rPr>
              <a:t>="</a:t>
            </a:r>
            <a:r>
              <a:rPr lang="hu-HU" sz="1200" kern="1200" dirty="0" err="1" smtClean="0">
                <a:solidFill>
                  <a:schemeClr val="tx1"/>
                </a:solidFill>
                <a:latin typeface="+mn-lt"/>
                <a:ea typeface="+mn-ea"/>
                <a:cs typeface="+mn-cs"/>
              </a:rPr>
              <a:t>Button</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Height</a:t>
            </a:r>
            <a:r>
              <a:rPr lang="hu-HU" sz="1200" kern="1200" dirty="0" smtClean="0">
                <a:solidFill>
                  <a:schemeClr val="tx1"/>
                </a:solidFill>
                <a:latin typeface="+mn-lt"/>
                <a:ea typeface="+mn-ea"/>
                <a:cs typeface="+mn-cs"/>
              </a:rPr>
              <a:t>="22" </a:t>
            </a:r>
            <a:r>
              <a:rPr lang="hu-HU" sz="1200" kern="1200" dirty="0" err="1" smtClean="0">
                <a:solidFill>
                  <a:schemeClr val="tx1"/>
                </a:solidFill>
                <a:latin typeface="+mn-lt"/>
                <a:ea typeface="+mn-ea"/>
                <a:cs typeface="+mn-cs"/>
              </a:rPr>
              <a:t>HorizontalAlignment</a:t>
            </a:r>
            <a:r>
              <a:rPr lang="hu-HU" sz="1200" kern="1200" dirty="0" smtClean="0">
                <a:solidFill>
                  <a:schemeClr val="tx1"/>
                </a:solidFill>
                <a:latin typeface="+mn-lt"/>
                <a:ea typeface="+mn-ea"/>
                <a:cs typeface="+mn-cs"/>
              </a:rPr>
              <a:t>="</a:t>
            </a:r>
            <a:r>
              <a:rPr lang="hu-HU" sz="1200" kern="1200" dirty="0" err="1" smtClean="0">
                <a:solidFill>
                  <a:schemeClr val="tx1"/>
                </a:solidFill>
                <a:latin typeface="+mn-lt"/>
                <a:ea typeface="+mn-ea"/>
                <a:cs typeface="+mn-cs"/>
              </a:rPr>
              <a:t>Left</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Margin</a:t>
            </a:r>
            <a:r>
              <a:rPr lang="hu-HU" sz="1200" kern="1200" dirty="0" smtClean="0">
                <a:solidFill>
                  <a:schemeClr val="tx1"/>
                </a:solidFill>
                <a:latin typeface="+mn-lt"/>
                <a:ea typeface="+mn-ea"/>
                <a:cs typeface="+mn-cs"/>
              </a:rPr>
              <a:t>="12,47,0,</a:t>
            </a:r>
            <a:r>
              <a:rPr lang="hu-HU" sz="1200" kern="1200" dirty="0" err="1" smtClean="0">
                <a:solidFill>
                  <a:schemeClr val="tx1"/>
                </a:solidFill>
                <a:latin typeface="+mn-lt"/>
                <a:ea typeface="+mn-ea"/>
                <a:cs typeface="+mn-cs"/>
              </a:rPr>
              <a:t>0</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Name</a:t>
            </a:r>
            <a:r>
              <a:rPr lang="hu-HU" sz="1200" kern="1200" dirty="0" smtClean="0">
                <a:solidFill>
                  <a:schemeClr val="tx1"/>
                </a:solidFill>
                <a:latin typeface="+mn-lt"/>
                <a:ea typeface="+mn-ea"/>
                <a:cs typeface="+mn-cs"/>
              </a:rPr>
              <a:t>="button1" </a:t>
            </a:r>
            <a:r>
              <a:rPr lang="hu-HU" sz="1200" kern="1200" dirty="0" err="1" smtClean="0">
                <a:solidFill>
                  <a:schemeClr val="tx1"/>
                </a:solidFill>
                <a:latin typeface="+mn-lt"/>
                <a:ea typeface="+mn-ea"/>
                <a:cs typeface="+mn-cs"/>
              </a:rPr>
              <a:t>VerticalAlignment</a:t>
            </a:r>
            <a:r>
              <a:rPr lang="hu-HU" sz="1200" kern="1200" dirty="0" smtClean="0">
                <a:solidFill>
                  <a:schemeClr val="tx1"/>
                </a:solidFill>
                <a:latin typeface="+mn-lt"/>
                <a:ea typeface="+mn-ea"/>
                <a:cs typeface="+mn-cs"/>
              </a:rPr>
              <a:t>="Top" </a:t>
            </a:r>
            <a:r>
              <a:rPr lang="hu-HU" sz="1200" kern="1200" dirty="0" err="1" smtClean="0">
                <a:solidFill>
                  <a:schemeClr val="tx1"/>
                </a:solidFill>
                <a:latin typeface="+mn-lt"/>
                <a:ea typeface="+mn-ea"/>
                <a:cs typeface="+mn-cs"/>
              </a:rPr>
              <a:t>Width</a:t>
            </a:r>
            <a:r>
              <a:rPr lang="hu-HU" sz="1200" kern="1200" dirty="0" smtClean="0">
                <a:solidFill>
                  <a:schemeClr val="tx1"/>
                </a:solidFill>
                <a:latin typeface="+mn-lt"/>
                <a:ea typeface="+mn-ea"/>
                <a:cs typeface="+mn-cs"/>
              </a:rPr>
              <a:t>="75" </a:t>
            </a:r>
            <a:r>
              <a:rPr lang="hu-HU" sz="1200" kern="1200" dirty="0" err="1" smtClean="0">
                <a:solidFill>
                  <a:schemeClr val="tx1"/>
                </a:solidFill>
                <a:latin typeface="+mn-lt"/>
                <a:ea typeface="+mn-ea"/>
                <a:cs typeface="+mn-cs"/>
              </a:rPr>
              <a:t>Click</a:t>
            </a:r>
            <a:r>
              <a:rPr lang="hu-HU" sz="1200" kern="1200" dirty="0" smtClean="0">
                <a:solidFill>
                  <a:schemeClr val="tx1"/>
                </a:solidFill>
                <a:latin typeface="+mn-lt"/>
                <a:ea typeface="+mn-ea"/>
                <a:cs typeface="+mn-cs"/>
              </a:rPr>
              <a:t>="button1_</a:t>
            </a:r>
            <a:r>
              <a:rPr lang="hu-HU" sz="1200" kern="1200" dirty="0" err="1" smtClean="0">
                <a:solidFill>
                  <a:schemeClr val="tx1"/>
                </a:solidFill>
                <a:latin typeface="+mn-lt"/>
                <a:ea typeface="+mn-ea"/>
                <a:cs typeface="+mn-cs"/>
              </a:rPr>
              <a:t>Click</a:t>
            </a:r>
            <a:r>
              <a:rPr lang="hu-HU" sz="1200" kern="1200" dirty="0" smtClean="0">
                <a:solidFill>
                  <a:schemeClr val="tx1"/>
                </a:solidFill>
                <a:latin typeface="+mn-lt"/>
                <a:ea typeface="+mn-ea"/>
                <a:cs typeface="+mn-cs"/>
              </a:rPr>
              <a:t>" &gt;</a:t>
            </a:r>
          </a:p>
          <a:p>
            <a:r>
              <a:rPr lang="hu-HU" sz="1200" kern="1200" dirty="0" smtClean="0">
                <a:solidFill>
                  <a:schemeClr val="tx1"/>
                </a:solidFill>
                <a:latin typeface="+mn-lt"/>
                <a:ea typeface="+mn-ea"/>
                <a:cs typeface="+mn-cs"/>
              </a:rPr>
              <a:t>            &lt;</a:t>
            </a:r>
            <a:r>
              <a:rPr lang="hu-HU" sz="1200" kern="1200" dirty="0" err="1" smtClean="0">
                <a:solidFill>
                  <a:schemeClr val="tx1"/>
                </a:solidFill>
                <a:latin typeface="+mn-lt"/>
                <a:ea typeface="+mn-ea"/>
                <a:cs typeface="+mn-cs"/>
              </a:rPr>
              <a:t>Button.Triggers</a:t>
            </a:r>
            <a:r>
              <a:rPr lang="hu-HU" sz="1200" kern="1200" dirty="0" smtClean="0">
                <a:solidFill>
                  <a:schemeClr val="tx1"/>
                </a:solidFill>
                <a:latin typeface="+mn-lt"/>
                <a:ea typeface="+mn-ea"/>
                <a:cs typeface="+mn-cs"/>
              </a:rPr>
              <a:t>&gt;</a:t>
            </a:r>
          </a:p>
          <a:p>
            <a:r>
              <a:rPr lang="hu-HU" sz="1200" kern="1200" dirty="0" smtClean="0">
                <a:solidFill>
                  <a:schemeClr val="tx1"/>
                </a:solidFill>
                <a:latin typeface="+mn-lt"/>
                <a:ea typeface="+mn-ea"/>
                <a:cs typeface="+mn-cs"/>
              </a:rPr>
              <a:t>                &lt;</a:t>
            </a:r>
            <a:r>
              <a:rPr lang="hu-HU" sz="1200" kern="1200" dirty="0" err="1" smtClean="0">
                <a:solidFill>
                  <a:schemeClr val="tx1"/>
                </a:solidFill>
                <a:latin typeface="+mn-lt"/>
                <a:ea typeface="+mn-ea"/>
                <a:cs typeface="+mn-cs"/>
              </a:rPr>
              <a:t>EventTrigger</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RoutedEvent</a:t>
            </a:r>
            <a:r>
              <a:rPr lang="hu-HU" sz="1200" kern="1200" dirty="0" smtClean="0">
                <a:solidFill>
                  <a:schemeClr val="tx1"/>
                </a:solidFill>
                <a:latin typeface="+mn-lt"/>
                <a:ea typeface="+mn-ea"/>
                <a:cs typeface="+mn-cs"/>
              </a:rPr>
              <a:t>="</a:t>
            </a:r>
            <a:r>
              <a:rPr lang="hu-HU" sz="1200" kern="1200" dirty="0" err="1" smtClean="0">
                <a:solidFill>
                  <a:schemeClr val="tx1"/>
                </a:solidFill>
                <a:latin typeface="+mn-lt"/>
                <a:ea typeface="+mn-ea"/>
                <a:cs typeface="+mn-cs"/>
              </a:rPr>
              <a:t>Button.Click</a:t>
            </a:r>
            <a:r>
              <a:rPr lang="hu-HU" sz="1200" kern="1200" dirty="0" smtClean="0">
                <a:solidFill>
                  <a:schemeClr val="tx1"/>
                </a:solidFill>
                <a:latin typeface="+mn-lt"/>
                <a:ea typeface="+mn-ea"/>
                <a:cs typeface="+mn-cs"/>
              </a:rPr>
              <a:t>"&gt;</a:t>
            </a:r>
          </a:p>
          <a:p>
            <a:r>
              <a:rPr lang="hu-HU" sz="1200" kern="1200" dirty="0" smtClean="0">
                <a:solidFill>
                  <a:schemeClr val="tx1"/>
                </a:solidFill>
                <a:latin typeface="+mn-lt"/>
                <a:ea typeface="+mn-ea"/>
                <a:cs typeface="+mn-cs"/>
              </a:rPr>
              <a:t>                    &lt;</a:t>
            </a:r>
            <a:r>
              <a:rPr lang="hu-HU" sz="1200" kern="1200" dirty="0" err="1" smtClean="0">
                <a:solidFill>
                  <a:schemeClr val="tx1"/>
                </a:solidFill>
                <a:latin typeface="+mn-lt"/>
                <a:ea typeface="+mn-ea"/>
                <a:cs typeface="+mn-cs"/>
              </a:rPr>
              <a:t>BeginStoryboard</a:t>
            </a:r>
            <a:r>
              <a:rPr lang="hu-HU" sz="1200" kern="1200" dirty="0" smtClean="0">
                <a:solidFill>
                  <a:schemeClr val="tx1"/>
                </a:solidFill>
                <a:latin typeface="+mn-lt"/>
                <a:ea typeface="+mn-ea"/>
                <a:cs typeface="+mn-cs"/>
              </a:rPr>
              <a:t>&gt;</a:t>
            </a:r>
          </a:p>
          <a:p>
            <a:r>
              <a:rPr lang="hu-HU" sz="1200" kern="1200" dirty="0" smtClean="0">
                <a:solidFill>
                  <a:schemeClr val="tx1"/>
                </a:solidFill>
                <a:latin typeface="+mn-lt"/>
                <a:ea typeface="+mn-ea"/>
                <a:cs typeface="+mn-cs"/>
              </a:rPr>
              <a:t>                        &lt;</a:t>
            </a:r>
            <a:r>
              <a:rPr lang="hu-HU" sz="1200" kern="1200" dirty="0" err="1" smtClean="0">
                <a:solidFill>
                  <a:schemeClr val="tx1"/>
                </a:solidFill>
                <a:latin typeface="+mn-lt"/>
                <a:ea typeface="+mn-ea"/>
                <a:cs typeface="+mn-cs"/>
              </a:rPr>
              <a:t>Storyboard</a:t>
            </a:r>
            <a:r>
              <a:rPr lang="hu-HU" sz="1200" kern="1200" dirty="0" smtClean="0">
                <a:solidFill>
                  <a:schemeClr val="tx1"/>
                </a:solidFill>
                <a:latin typeface="+mn-lt"/>
                <a:ea typeface="+mn-ea"/>
                <a:cs typeface="+mn-cs"/>
              </a:rPr>
              <a:t>&gt;</a:t>
            </a:r>
          </a:p>
          <a:p>
            <a:r>
              <a:rPr lang="en-US" sz="1200" kern="1200" dirty="0" smtClean="0">
                <a:solidFill>
                  <a:schemeClr val="tx1"/>
                </a:solidFill>
                <a:latin typeface="+mn-lt"/>
                <a:ea typeface="+mn-ea"/>
                <a:cs typeface="+mn-cs"/>
              </a:rPr>
              <a:t>                            &lt;</a:t>
            </a:r>
            <a:r>
              <a:rPr lang="en-US" sz="1200" kern="1200" dirty="0" err="1" smtClean="0">
                <a:solidFill>
                  <a:schemeClr val="tx1"/>
                </a:solidFill>
                <a:latin typeface="+mn-lt"/>
                <a:ea typeface="+mn-ea"/>
                <a:cs typeface="+mn-cs"/>
              </a:rPr>
              <a:t>DoubleAnimation</a:t>
            </a:r>
            <a:r>
              <a:rPr lang="en-US" sz="1200" kern="1200" dirty="0" smtClean="0">
                <a:solidFill>
                  <a:schemeClr val="tx1"/>
                </a:solidFill>
                <a:latin typeface="+mn-lt"/>
                <a:ea typeface="+mn-ea"/>
                <a:cs typeface="+mn-cs"/>
              </a:rPr>
              <a:t> Duration="0:0:10" From="1" To="200"</a:t>
            </a:r>
          </a:p>
          <a:p>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Storyboard.TargetName</a:t>
            </a:r>
            <a:r>
              <a:rPr lang="hu-HU" sz="1200" kern="1200" dirty="0" smtClean="0">
                <a:solidFill>
                  <a:schemeClr val="tx1"/>
                </a:solidFill>
                <a:latin typeface="+mn-lt"/>
                <a:ea typeface="+mn-ea"/>
                <a:cs typeface="+mn-cs"/>
              </a:rPr>
              <a:t>="button1"</a:t>
            </a:r>
          </a:p>
          <a:p>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Storyboard.TargetProperty</a:t>
            </a:r>
            <a:r>
              <a:rPr lang="hu-HU" sz="1200" kern="1200" dirty="0" smtClean="0">
                <a:solidFill>
                  <a:schemeClr val="tx1"/>
                </a:solidFill>
                <a:latin typeface="+mn-lt"/>
                <a:ea typeface="+mn-ea"/>
                <a:cs typeface="+mn-cs"/>
              </a:rPr>
              <a:t>="</a:t>
            </a:r>
            <a:r>
              <a:rPr lang="hu-HU" sz="1200" kern="1200" dirty="0" err="1" smtClean="0">
                <a:solidFill>
                  <a:schemeClr val="tx1"/>
                </a:solidFill>
                <a:latin typeface="+mn-lt"/>
                <a:ea typeface="+mn-ea"/>
                <a:cs typeface="+mn-cs"/>
              </a:rPr>
              <a:t>Height</a:t>
            </a:r>
            <a:r>
              <a:rPr lang="hu-HU" sz="1200" kern="1200" dirty="0" smtClean="0">
                <a:solidFill>
                  <a:schemeClr val="tx1"/>
                </a:solidFill>
                <a:latin typeface="+mn-lt"/>
                <a:ea typeface="+mn-ea"/>
                <a:cs typeface="+mn-cs"/>
              </a:rPr>
              <a:t>"/&gt;</a:t>
            </a:r>
          </a:p>
          <a:p>
            <a:r>
              <a:rPr lang="en-US" sz="1200" kern="1200" dirty="0" smtClean="0">
                <a:solidFill>
                  <a:schemeClr val="tx1"/>
                </a:solidFill>
                <a:latin typeface="+mn-lt"/>
                <a:ea typeface="+mn-ea"/>
                <a:cs typeface="+mn-cs"/>
              </a:rPr>
              <a:t>                            &lt;</a:t>
            </a:r>
            <a:r>
              <a:rPr lang="en-US" sz="1200" kern="1200" dirty="0" err="1" smtClean="0">
                <a:solidFill>
                  <a:schemeClr val="tx1"/>
                </a:solidFill>
                <a:latin typeface="+mn-lt"/>
                <a:ea typeface="+mn-ea"/>
                <a:cs typeface="+mn-cs"/>
              </a:rPr>
              <a:t>DoubleAnimation</a:t>
            </a:r>
            <a:r>
              <a:rPr lang="en-US" sz="1200" kern="1200" dirty="0" smtClean="0">
                <a:solidFill>
                  <a:schemeClr val="tx1"/>
                </a:solidFill>
                <a:latin typeface="+mn-lt"/>
                <a:ea typeface="+mn-ea"/>
                <a:cs typeface="+mn-cs"/>
              </a:rPr>
              <a:t> Duration="0:0:10" From="1" To="100"</a:t>
            </a:r>
          </a:p>
          <a:p>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Storyboard.TargetName</a:t>
            </a:r>
            <a:r>
              <a:rPr lang="hu-HU" sz="1200" kern="1200" dirty="0" smtClean="0">
                <a:solidFill>
                  <a:schemeClr val="tx1"/>
                </a:solidFill>
                <a:latin typeface="+mn-lt"/>
                <a:ea typeface="+mn-ea"/>
                <a:cs typeface="+mn-cs"/>
              </a:rPr>
              <a:t>="button1"</a:t>
            </a:r>
          </a:p>
          <a:p>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Storyboard.TargetProperty</a:t>
            </a:r>
            <a:r>
              <a:rPr lang="hu-HU" sz="1200" kern="1200" dirty="0" smtClean="0">
                <a:solidFill>
                  <a:schemeClr val="tx1"/>
                </a:solidFill>
                <a:latin typeface="+mn-lt"/>
                <a:ea typeface="+mn-ea"/>
                <a:cs typeface="+mn-cs"/>
              </a:rPr>
              <a:t>="</a:t>
            </a:r>
            <a:r>
              <a:rPr lang="hu-HU" sz="1200" kern="1200" dirty="0" err="1" smtClean="0">
                <a:solidFill>
                  <a:schemeClr val="tx1"/>
                </a:solidFill>
                <a:latin typeface="+mn-lt"/>
                <a:ea typeface="+mn-ea"/>
                <a:cs typeface="+mn-cs"/>
              </a:rPr>
              <a:t>Height</a:t>
            </a:r>
            <a:r>
              <a:rPr lang="hu-HU" sz="1200" kern="1200" dirty="0" smtClean="0">
                <a:solidFill>
                  <a:schemeClr val="tx1"/>
                </a:solidFill>
                <a:latin typeface="+mn-lt"/>
                <a:ea typeface="+mn-ea"/>
                <a:cs typeface="+mn-cs"/>
              </a:rPr>
              <a:t>"/&gt;</a:t>
            </a:r>
          </a:p>
          <a:p>
            <a:r>
              <a:rPr lang="hu-HU" sz="1200" kern="1200" dirty="0" smtClean="0">
                <a:solidFill>
                  <a:schemeClr val="tx1"/>
                </a:solidFill>
                <a:latin typeface="+mn-lt"/>
                <a:ea typeface="+mn-ea"/>
                <a:cs typeface="+mn-cs"/>
              </a:rPr>
              <a:t>                        &lt;/</a:t>
            </a:r>
            <a:r>
              <a:rPr lang="hu-HU" sz="1200" kern="1200" dirty="0" err="1" smtClean="0">
                <a:solidFill>
                  <a:schemeClr val="tx1"/>
                </a:solidFill>
                <a:latin typeface="+mn-lt"/>
                <a:ea typeface="+mn-ea"/>
                <a:cs typeface="+mn-cs"/>
              </a:rPr>
              <a:t>Storyboard</a:t>
            </a:r>
            <a:r>
              <a:rPr lang="hu-HU" sz="1200" kern="1200" dirty="0" smtClean="0">
                <a:solidFill>
                  <a:schemeClr val="tx1"/>
                </a:solidFill>
                <a:latin typeface="+mn-lt"/>
                <a:ea typeface="+mn-ea"/>
                <a:cs typeface="+mn-cs"/>
              </a:rPr>
              <a:t>&gt;</a:t>
            </a:r>
          </a:p>
          <a:p>
            <a:r>
              <a:rPr lang="hu-HU" sz="1200" kern="1200" dirty="0" smtClean="0">
                <a:solidFill>
                  <a:schemeClr val="tx1"/>
                </a:solidFill>
                <a:latin typeface="+mn-lt"/>
                <a:ea typeface="+mn-ea"/>
                <a:cs typeface="+mn-cs"/>
              </a:rPr>
              <a:t>                    &lt;/</a:t>
            </a:r>
            <a:r>
              <a:rPr lang="hu-HU" sz="1200" kern="1200" dirty="0" err="1" smtClean="0">
                <a:solidFill>
                  <a:schemeClr val="tx1"/>
                </a:solidFill>
                <a:latin typeface="+mn-lt"/>
                <a:ea typeface="+mn-ea"/>
                <a:cs typeface="+mn-cs"/>
              </a:rPr>
              <a:t>BeginStoryboard</a:t>
            </a:r>
            <a:r>
              <a:rPr lang="hu-HU" sz="1200" kern="1200" dirty="0" smtClean="0">
                <a:solidFill>
                  <a:schemeClr val="tx1"/>
                </a:solidFill>
                <a:latin typeface="+mn-lt"/>
                <a:ea typeface="+mn-ea"/>
                <a:cs typeface="+mn-cs"/>
              </a:rPr>
              <a:t>&gt;</a:t>
            </a:r>
          </a:p>
          <a:p>
            <a:r>
              <a:rPr lang="hu-HU" sz="1200" kern="1200" dirty="0" smtClean="0">
                <a:solidFill>
                  <a:schemeClr val="tx1"/>
                </a:solidFill>
                <a:latin typeface="+mn-lt"/>
                <a:ea typeface="+mn-ea"/>
                <a:cs typeface="+mn-cs"/>
              </a:rPr>
              <a:t>                &lt;/</a:t>
            </a:r>
            <a:r>
              <a:rPr lang="hu-HU" sz="1200" kern="1200" dirty="0" err="1" smtClean="0">
                <a:solidFill>
                  <a:schemeClr val="tx1"/>
                </a:solidFill>
                <a:latin typeface="+mn-lt"/>
                <a:ea typeface="+mn-ea"/>
                <a:cs typeface="+mn-cs"/>
              </a:rPr>
              <a:t>EventTrigger</a:t>
            </a:r>
            <a:r>
              <a:rPr lang="hu-HU" sz="1200" kern="1200" dirty="0" smtClean="0">
                <a:solidFill>
                  <a:schemeClr val="tx1"/>
                </a:solidFill>
                <a:latin typeface="+mn-lt"/>
                <a:ea typeface="+mn-ea"/>
                <a:cs typeface="+mn-cs"/>
              </a:rPr>
              <a:t>&gt;</a:t>
            </a:r>
          </a:p>
          <a:p>
            <a:r>
              <a:rPr lang="hu-HU" sz="1200" kern="1200" dirty="0" smtClean="0">
                <a:solidFill>
                  <a:schemeClr val="tx1"/>
                </a:solidFill>
                <a:latin typeface="+mn-lt"/>
                <a:ea typeface="+mn-ea"/>
                <a:cs typeface="+mn-cs"/>
              </a:rPr>
              <a:t>            &lt;/</a:t>
            </a:r>
            <a:r>
              <a:rPr lang="hu-HU" sz="1200" kern="1200" dirty="0" err="1" smtClean="0">
                <a:solidFill>
                  <a:schemeClr val="tx1"/>
                </a:solidFill>
                <a:latin typeface="+mn-lt"/>
                <a:ea typeface="+mn-ea"/>
                <a:cs typeface="+mn-cs"/>
              </a:rPr>
              <a:t>Button.Triggers</a:t>
            </a:r>
            <a:r>
              <a:rPr lang="hu-HU" sz="1200" kern="1200" dirty="0" smtClean="0">
                <a:solidFill>
                  <a:schemeClr val="tx1"/>
                </a:solidFill>
                <a:latin typeface="+mn-lt"/>
                <a:ea typeface="+mn-ea"/>
                <a:cs typeface="+mn-cs"/>
              </a:rPr>
              <a:t>&gt;</a:t>
            </a:r>
          </a:p>
          <a:p>
            <a:r>
              <a:rPr lang="hu-HU" sz="1200" kern="1200" dirty="0" smtClean="0">
                <a:solidFill>
                  <a:schemeClr val="tx1"/>
                </a:solidFill>
                <a:latin typeface="+mn-lt"/>
                <a:ea typeface="+mn-ea"/>
                <a:cs typeface="+mn-cs"/>
              </a:rPr>
              <a:t>        &lt;/</a:t>
            </a:r>
            <a:r>
              <a:rPr lang="hu-HU" sz="1200" kern="1200" dirty="0" err="1" smtClean="0">
                <a:solidFill>
                  <a:schemeClr val="tx1"/>
                </a:solidFill>
                <a:latin typeface="+mn-lt"/>
                <a:ea typeface="+mn-ea"/>
                <a:cs typeface="+mn-cs"/>
              </a:rPr>
              <a:t>Button</a:t>
            </a:r>
            <a:r>
              <a:rPr lang="hu-HU" sz="1200" kern="1200" dirty="0" smtClean="0">
                <a:solidFill>
                  <a:schemeClr val="tx1"/>
                </a:solidFill>
                <a:latin typeface="+mn-lt"/>
                <a:ea typeface="+mn-ea"/>
                <a:cs typeface="+mn-cs"/>
              </a:rPr>
              <a:t>&gt;</a:t>
            </a:r>
          </a:p>
          <a:p>
            <a:endParaRPr lang="hu-HU" sz="1200" kern="1200" dirty="0" smtClean="0">
              <a:solidFill>
                <a:schemeClr val="tx1"/>
              </a:solidFill>
              <a:latin typeface="+mn-lt"/>
              <a:ea typeface="+mn-ea"/>
              <a:cs typeface="+mn-cs"/>
            </a:endParaRPr>
          </a:p>
          <a:p>
            <a:endParaRPr lang="hu-HU" sz="1200" kern="1200" dirty="0" smtClean="0">
              <a:solidFill>
                <a:schemeClr val="tx1"/>
              </a:solidFill>
              <a:latin typeface="+mn-lt"/>
              <a:ea typeface="+mn-ea"/>
              <a:cs typeface="+mn-cs"/>
            </a:endParaRPr>
          </a:p>
          <a:p>
            <a:endParaRPr lang="hu-HU" sz="1200" kern="1200" dirty="0" smtClean="0">
              <a:solidFill>
                <a:schemeClr val="tx1"/>
              </a:solidFill>
              <a:latin typeface="+mn-lt"/>
              <a:ea typeface="+mn-ea"/>
              <a:cs typeface="+mn-cs"/>
            </a:endParaRPr>
          </a:p>
          <a:p>
            <a:endParaRPr lang="hu-HU" sz="1200" kern="1200" dirty="0" smtClean="0">
              <a:solidFill>
                <a:schemeClr val="tx1"/>
              </a:solidFill>
              <a:latin typeface="+mn-lt"/>
              <a:ea typeface="+mn-ea"/>
              <a:cs typeface="+mn-cs"/>
            </a:endParaRPr>
          </a:p>
          <a:p>
            <a:r>
              <a:rPr lang="hu-HU" sz="1200" kern="1200" dirty="0" smtClean="0">
                <a:solidFill>
                  <a:schemeClr val="tx1"/>
                </a:solidFill>
                <a:latin typeface="+mn-lt"/>
                <a:ea typeface="+mn-ea"/>
                <a:cs typeface="+mn-cs"/>
              </a:rPr>
              <a:t> &lt;</a:t>
            </a:r>
            <a:r>
              <a:rPr lang="hu-HU" sz="1200" kern="1200" dirty="0" err="1" smtClean="0">
                <a:solidFill>
                  <a:schemeClr val="tx1"/>
                </a:solidFill>
                <a:latin typeface="+mn-lt"/>
                <a:ea typeface="+mn-ea"/>
                <a:cs typeface="+mn-cs"/>
              </a:rPr>
              <a:t>Button</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Content</a:t>
            </a:r>
            <a:r>
              <a:rPr lang="hu-HU" sz="1200" kern="1200" dirty="0" smtClean="0">
                <a:solidFill>
                  <a:schemeClr val="tx1"/>
                </a:solidFill>
                <a:latin typeface="+mn-lt"/>
                <a:ea typeface="+mn-ea"/>
                <a:cs typeface="+mn-cs"/>
              </a:rPr>
              <a:t>="</a:t>
            </a:r>
            <a:r>
              <a:rPr lang="hu-HU" sz="1200" kern="1200" dirty="0" err="1" smtClean="0">
                <a:solidFill>
                  <a:schemeClr val="tx1"/>
                </a:solidFill>
                <a:latin typeface="+mn-lt"/>
                <a:ea typeface="+mn-ea"/>
                <a:cs typeface="+mn-cs"/>
              </a:rPr>
              <a:t>Button</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Height</a:t>
            </a:r>
            <a:r>
              <a:rPr lang="hu-HU" sz="1200" kern="1200" dirty="0" smtClean="0">
                <a:solidFill>
                  <a:schemeClr val="tx1"/>
                </a:solidFill>
                <a:latin typeface="+mn-lt"/>
                <a:ea typeface="+mn-ea"/>
                <a:cs typeface="+mn-cs"/>
              </a:rPr>
              <a:t>="22" </a:t>
            </a:r>
            <a:r>
              <a:rPr lang="hu-HU" sz="1200" kern="1200" dirty="0" err="1" smtClean="0">
                <a:solidFill>
                  <a:schemeClr val="tx1"/>
                </a:solidFill>
                <a:latin typeface="+mn-lt"/>
                <a:ea typeface="+mn-ea"/>
                <a:cs typeface="+mn-cs"/>
              </a:rPr>
              <a:t>HorizontalAlignment</a:t>
            </a:r>
            <a:r>
              <a:rPr lang="hu-HU" sz="1200" kern="1200" dirty="0" smtClean="0">
                <a:solidFill>
                  <a:schemeClr val="tx1"/>
                </a:solidFill>
                <a:latin typeface="+mn-lt"/>
                <a:ea typeface="+mn-ea"/>
                <a:cs typeface="+mn-cs"/>
              </a:rPr>
              <a:t>="</a:t>
            </a:r>
            <a:r>
              <a:rPr lang="hu-HU" sz="1200" kern="1200" dirty="0" err="1" smtClean="0">
                <a:solidFill>
                  <a:schemeClr val="tx1"/>
                </a:solidFill>
                <a:latin typeface="+mn-lt"/>
                <a:ea typeface="+mn-ea"/>
                <a:cs typeface="+mn-cs"/>
              </a:rPr>
              <a:t>Left</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Margin</a:t>
            </a:r>
            <a:r>
              <a:rPr lang="hu-HU" sz="1200" kern="1200" dirty="0" smtClean="0">
                <a:solidFill>
                  <a:schemeClr val="tx1"/>
                </a:solidFill>
                <a:latin typeface="+mn-lt"/>
                <a:ea typeface="+mn-ea"/>
                <a:cs typeface="+mn-cs"/>
              </a:rPr>
              <a:t>="12,47,0,</a:t>
            </a:r>
            <a:r>
              <a:rPr lang="hu-HU" sz="1200" kern="1200" dirty="0" err="1" smtClean="0">
                <a:solidFill>
                  <a:schemeClr val="tx1"/>
                </a:solidFill>
                <a:latin typeface="+mn-lt"/>
                <a:ea typeface="+mn-ea"/>
                <a:cs typeface="+mn-cs"/>
              </a:rPr>
              <a:t>0</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Name</a:t>
            </a:r>
            <a:r>
              <a:rPr lang="hu-HU" sz="1200" kern="1200" dirty="0" smtClean="0">
                <a:solidFill>
                  <a:schemeClr val="tx1"/>
                </a:solidFill>
                <a:latin typeface="+mn-lt"/>
                <a:ea typeface="+mn-ea"/>
                <a:cs typeface="+mn-cs"/>
              </a:rPr>
              <a:t>="button1" </a:t>
            </a:r>
            <a:r>
              <a:rPr lang="hu-HU" sz="1200" kern="1200" dirty="0" err="1" smtClean="0">
                <a:solidFill>
                  <a:schemeClr val="tx1"/>
                </a:solidFill>
                <a:latin typeface="+mn-lt"/>
                <a:ea typeface="+mn-ea"/>
                <a:cs typeface="+mn-cs"/>
              </a:rPr>
              <a:t>VerticalAlignment</a:t>
            </a:r>
            <a:r>
              <a:rPr lang="hu-HU" sz="1200" kern="1200" dirty="0" smtClean="0">
                <a:solidFill>
                  <a:schemeClr val="tx1"/>
                </a:solidFill>
                <a:latin typeface="+mn-lt"/>
                <a:ea typeface="+mn-ea"/>
                <a:cs typeface="+mn-cs"/>
              </a:rPr>
              <a:t>="Top" </a:t>
            </a:r>
            <a:r>
              <a:rPr lang="hu-HU" sz="1200" kern="1200" dirty="0" err="1" smtClean="0">
                <a:solidFill>
                  <a:schemeClr val="tx1"/>
                </a:solidFill>
                <a:latin typeface="+mn-lt"/>
                <a:ea typeface="+mn-ea"/>
                <a:cs typeface="+mn-cs"/>
              </a:rPr>
              <a:t>Width</a:t>
            </a:r>
            <a:r>
              <a:rPr lang="hu-HU" sz="1200" kern="1200" dirty="0" smtClean="0">
                <a:solidFill>
                  <a:schemeClr val="tx1"/>
                </a:solidFill>
                <a:latin typeface="+mn-lt"/>
                <a:ea typeface="+mn-ea"/>
                <a:cs typeface="+mn-cs"/>
              </a:rPr>
              <a:t>="75" </a:t>
            </a:r>
            <a:r>
              <a:rPr lang="hu-HU" sz="1200" kern="1200" dirty="0" err="1" smtClean="0">
                <a:solidFill>
                  <a:schemeClr val="tx1"/>
                </a:solidFill>
                <a:latin typeface="+mn-lt"/>
                <a:ea typeface="+mn-ea"/>
                <a:cs typeface="+mn-cs"/>
              </a:rPr>
              <a:t>Click</a:t>
            </a:r>
            <a:r>
              <a:rPr lang="hu-HU" sz="1200" kern="1200" dirty="0" smtClean="0">
                <a:solidFill>
                  <a:schemeClr val="tx1"/>
                </a:solidFill>
                <a:latin typeface="+mn-lt"/>
                <a:ea typeface="+mn-ea"/>
                <a:cs typeface="+mn-cs"/>
              </a:rPr>
              <a:t>="button1_</a:t>
            </a:r>
            <a:r>
              <a:rPr lang="hu-HU" sz="1200" kern="1200" dirty="0" err="1" smtClean="0">
                <a:solidFill>
                  <a:schemeClr val="tx1"/>
                </a:solidFill>
                <a:latin typeface="+mn-lt"/>
                <a:ea typeface="+mn-ea"/>
                <a:cs typeface="+mn-cs"/>
              </a:rPr>
              <a:t>Click</a:t>
            </a:r>
            <a:r>
              <a:rPr lang="hu-HU" sz="1200" kern="1200" dirty="0" smtClean="0">
                <a:solidFill>
                  <a:schemeClr val="tx1"/>
                </a:solidFill>
                <a:latin typeface="+mn-lt"/>
                <a:ea typeface="+mn-ea"/>
                <a:cs typeface="+mn-cs"/>
              </a:rPr>
              <a:t>" &gt;</a:t>
            </a:r>
          </a:p>
          <a:p>
            <a:r>
              <a:rPr lang="hu-HU" sz="1200" kern="1200" dirty="0" smtClean="0">
                <a:solidFill>
                  <a:schemeClr val="tx1"/>
                </a:solidFill>
                <a:latin typeface="+mn-lt"/>
                <a:ea typeface="+mn-ea"/>
                <a:cs typeface="+mn-cs"/>
              </a:rPr>
              <a:t>            &lt;</a:t>
            </a:r>
            <a:r>
              <a:rPr lang="hu-HU" sz="1200" kern="1200" dirty="0" err="1" smtClean="0">
                <a:solidFill>
                  <a:schemeClr val="tx1"/>
                </a:solidFill>
                <a:latin typeface="+mn-lt"/>
                <a:ea typeface="+mn-ea"/>
                <a:cs typeface="+mn-cs"/>
              </a:rPr>
              <a:t>Button.Background</a:t>
            </a:r>
            <a:r>
              <a:rPr lang="hu-HU" sz="1200" kern="1200" dirty="0" smtClean="0">
                <a:solidFill>
                  <a:schemeClr val="tx1"/>
                </a:solidFill>
                <a:latin typeface="+mn-lt"/>
                <a:ea typeface="+mn-ea"/>
                <a:cs typeface="+mn-cs"/>
              </a:rPr>
              <a:t>&gt;</a:t>
            </a:r>
          </a:p>
          <a:p>
            <a:r>
              <a:rPr lang="hu-HU" sz="1200" kern="1200" dirty="0" smtClean="0">
                <a:solidFill>
                  <a:schemeClr val="tx1"/>
                </a:solidFill>
                <a:latin typeface="+mn-lt"/>
                <a:ea typeface="+mn-ea"/>
                <a:cs typeface="+mn-cs"/>
              </a:rPr>
              <a:t>                &lt;</a:t>
            </a:r>
            <a:r>
              <a:rPr lang="hu-HU" sz="1200" kern="1200" dirty="0" err="1" smtClean="0">
                <a:solidFill>
                  <a:schemeClr val="tx1"/>
                </a:solidFill>
                <a:latin typeface="+mn-lt"/>
                <a:ea typeface="+mn-ea"/>
                <a:cs typeface="+mn-cs"/>
              </a:rPr>
              <a:t>SolidColorBrush</a:t>
            </a:r>
            <a:r>
              <a:rPr lang="hu-HU" sz="1200" kern="1200" dirty="0" smtClean="0">
                <a:solidFill>
                  <a:schemeClr val="tx1"/>
                </a:solidFill>
                <a:latin typeface="+mn-lt"/>
                <a:ea typeface="+mn-ea"/>
                <a:cs typeface="+mn-cs"/>
              </a:rPr>
              <a:t> x:Name="myBrush"/&gt;</a:t>
            </a:r>
          </a:p>
          <a:p>
            <a:r>
              <a:rPr lang="hu-HU" sz="1200" kern="1200" dirty="0" smtClean="0">
                <a:solidFill>
                  <a:schemeClr val="tx1"/>
                </a:solidFill>
                <a:latin typeface="+mn-lt"/>
                <a:ea typeface="+mn-ea"/>
                <a:cs typeface="+mn-cs"/>
              </a:rPr>
              <a:t>            &lt;/</a:t>
            </a:r>
            <a:r>
              <a:rPr lang="hu-HU" sz="1200" kern="1200" dirty="0" err="1" smtClean="0">
                <a:solidFill>
                  <a:schemeClr val="tx1"/>
                </a:solidFill>
                <a:latin typeface="+mn-lt"/>
                <a:ea typeface="+mn-ea"/>
                <a:cs typeface="+mn-cs"/>
              </a:rPr>
              <a:t>Button.Background</a:t>
            </a:r>
            <a:r>
              <a:rPr lang="hu-HU" sz="1200" kern="1200" dirty="0" smtClean="0">
                <a:solidFill>
                  <a:schemeClr val="tx1"/>
                </a:solidFill>
                <a:latin typeface="+mn-lt"/>
                <a:ea typeface="+mn-ea"/>
                <a:cs typeface="+mn-cs"/>
              </a:rPr>
              <a:t>&gt;</a:t>
            </a:r>
          </a:p>
          <a:p>
            <a:r>
              <a:rPr lang="hu-HU" sz="1200" kern="1200" dirty="0" smtClean="0">
                <a:solidFill>
                  <a:schemeClr val="tx1"/>
                </a:solidFill>
                <a:latin typeface="+mn-lt"/>
                <a:ea typeface="+mn-ea"/>
                <a:cs typeface="+mn-cs"/>
              </a:rPr>
              <a:t>            &lt;</a:t>
            </a:r>
            <a:r>
              <a:rPr lang="hu-HU" sz="1200" kern="1200" dirty="0" err="1" smtClean="0">
                <a:solidFill>
                  <a:schemeClr val="tx1"/>
                </a:solidFill>
                <a:latin typeface="+mn-lt"/>
                <a:ea typeface="+mn-ea"/>
                <a:cs typeface="+mn-cs"/>
              </a:rPr>
              <a:t>Button.Triggers</a:t>
            </a:r>
            <a:r>
              <a:rPr lang="hu-HU" sz="1200" kern="1200" dirty="0" smtClean="0">
                <a:solidFill>
                  <a:schemeClr val="tx1"/>
                </a:solidFill>
                <a:latin typeface="+mn-lt"/>
                <a:ea typeface="+mn-ea"/>
                <a:cs typeface="+mn-cs"/>
              </a:rPr>
              <a:t>&gt;</a:t>
            </a:r>
          </a:p>
          <a:p>
            <a:r>
              <a:rPr lang="hu-HU" sz="1200" kern="1200" dirty="0" smtClean="0">
                <a:solidFill>
                  <a:schemeClr val="tx1"/>
                </a:solidFill>
                <a:latin typeface="+mn-lt"/>
                <a:ea typeface="+mn-ea"/>
                <a:cs typeface="+mn-cs"/>
              </a:rPr>
              <a:t>                &lt;</a:t>
            </a:r>
            <a:r>
              <a:rPr lang="hu-HU" sz="1200" kern="1200" dirty="0" err="1" smtClean="0">
                <a:solidFill>
                  <a:schemeClr val="tx1"/>
                </a:solidFill>
                <a:latin typeface="+mn-lt"/>
                <a:ea typeface="+mn-ea"/>
                <a:cs typeface="+mn-cs"/>
              </a:rPr>
              <a:t>EventTrigger</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RoutedEvent</a:t>
            </a:r>
            <a:r>
              <a:rPr lang="hu-HU" sz="1200" kern="1200" dirty="0" smtClean="0">
                <a:solidFill>
                  <a:schemeClr val="tx1"/>
                </a:solidFill>
                <a:latin typeface="+mn-lt"/>
                <a:ea typeface="+mn-ea"/>
                <a:cs typeface="+mn-cs"/>
              </a:rPr>
              <a:t>="</a:t>
            </a:r>
            <a:r>
              <a:rPr lang="hu-HU" sz="1200" kern="1200" dirty="0" err="1" smtClean="0">
                <a:solidFill>
                  <a:schemeClr val="tx1"/>
                </a:solidFill>
                <a:latin typeface="+mn-lt"/>
                <a:ea typeface="+mn-ea"/>
                <a:cs typeface="+mn-cs"/>
              </a:rPr>
              <a:t>Button.Click</a:t>
            </a:r>
            <a:r>
              <a:rPr lang="hu-HU" sz="1200" kern="1200" dirty="0" smtClean="0">
                <a:solidFill>
                  <a:schemeClr val="tx1"/>
                </a:solidFill>
                <a:latin typeface="+mn-lt"/>
                <a:ea typeface="+mn-ea"/>
                <a:cs typeface="+mn-cs"/>
              </a:rPr>
              <a:t>"&gt;</a:t>
            </a:r>
          </a:p>
          <a:p>
            <a:r>
              <a:rPr lang="hu-HU" sz="1200" kern="1200" dirty="0" smtClean="0">
                <a:solidFill>
                  <a:schemeClr val="tx1"/>
                </a:solidFill>
                <a:latin typeface="+mn-lt"/>
                <a:ea typeface="+mn-ea"/>
                <a:cs typeface="+mn-cs"/>
              </a:rPr>
              <a:t>                    &lt;</a:t>
            </a:r>
            <a:r>
              <a:rPr lang="hu-HU" sz="1200" kern="1200" dirty="0" err="1" smtClean="0">
                <a:solidFill>
                  <a:schemeClr val="tx1"/>
                </a:solidFill>
                <a:latin typeface="+mn-lt"/>
                <a:ea typeface="+mn-ea"/>
                <a:cs typeface="+mn-cs"/>
              </a:rPr>
              <a:t>BeginStoryboard</a:t>
            </a:r>
            <a:r>
              <a:rPr lang="hu-HU" sz="1200" kern="1200" dirty="0" smtClean="0">
                <a:solidFill>
                  <a:schemeClr val="tx1"/>
                </a:solidFill>
                <a:latin typeface="+mn-lt"/>
                <a:ea typeface="+mn-ea"/>
                <a:cs typeface="+mn-cs"/>
              </a:rPr>
              <a:t>&gt;</a:t>
            </a:r>
          </a:p>
          <a:p>
            <a:r>
              <a:rPr lang="hu-HU" sz="1200" kern="1200" dirty="0" smtClean="0">
                <a:solidFill>
                  <a:schemeClr val="tx1"/>
                </a:solidFill>
                <a:latin typeface="+mn-lt"/>
                <a:ea typeface="+mn-ea"/>
                <a:cs typeface="+mn-cs"/>
              </a:rPr>
              <a:t>                        &lt;</a:t>
            </a:r>
            <a:r>
              <a:rPr lang="hu-HU" sz="1200" kern="1200" dirty="0" err="1" smtClean="0">
                <a:solidFill>
                  <a:schemeClr val="tx1"/>
                </a:solidFill>
                <a:latin typeface="+mn-lt"/>
                <a:ea typeface="+mn-ea"/>
                <a:cs typeface="+mn-cs"/>
              </a:rPr>
              <a:t>Storyboard</a:t>
            </a:r>
            <a:r>
              <a:rPr lang="hu-HU" sz="1200" kern="1200" dirty="0" smtClean="0">
                <a:solidFill>
                  <a:schemeClr val="tx1"/>
                </a:solidFill>
                <a:latin typeface="+mn-lt"/>
                <a:ea typeface="+mn-ea"/>
                <a:cs typeface="+mn-cs"/>
              </a:rPr>
              <a:t>&gt;</a:t>
            </a:r>
          </a:p>
          <a:p>
            <a:r>
              <a:rPr lang="hu-HU" sz="1200" kern="1200" dirty="0" smtClean="0">
                <a:solidFill>
                  <a:schemeClr val="tx1"/>
                </a:solidFill>
                <a:latin typeface="+mn-lt"/>
                <a:ea typeface="+mn-ea"/>
                <a:cs typeface="+mn-cs"/>
              </a:rPr>
              <a:t>                            &lt;</a:t>
            </a:r>
            <a:r>
              <a:rPr lang="hu-HU" sz="1200" kern="1200" dirty="0" err="1" smtClean="0">
                <a:solidFill>
                  <a:schemeClr val="tx1"/>
                </a:solidFill>
                <a:latin typeface="+mn-lt"/>
                <a:ea typeface="+mn-ea"/>
                <a:cs typeface="+mn-cs"/>
              </a:rPr>
              <a:t>ColorAnimation</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Storyboard.TargetName</a:t>
            </a:r>
            <a:r>
              <a:rPr lang="hu-HU" sz="1200" kern="1200" dirty="0" smtClean="0">
                <a:solidFill>
                  <a:schemeClr val="tx1"/>
                </a:solidFill>
                <a:latin typeface="+mn-lt"/>
                <a:ea typeface="+mn-ea"/>
                <a:cs typeface="+mn-cs"/>
              </a:rPr>
              <a:t>="</a:t>
            </a:r>
            <a:r>
              <a:rPr lang="hu-HU" sz="1200" kern="1200" dirty="0" err="1" smtClean="0">
                <a:solidFill>
                  <a:schemeClr val="tx1"/>
                </a:solidFill>
                <a:latin typeface="+mn-lt"/>
                <a:ea typeface="+mn-ea"/>
                <a:cs typeface="+mn-cs"/>
              </a:rPr>
              <a:t>myBrush</a:t>
            </a:r>
            <a:r>
              <a:rPr lang="hu-HU" sz="1200" kern="1200" dirty="0" smtClean="0">
                <a:solidFill>
                  <a:schemeClr val="tx1"/>
                </a:solidFill>
                <a:latin typeface="+mn-lt"/>
                <a:ea typeface="+mn-ea"/>
                <a:cs typeface="+mn-cs"/>
              </a:rPr>
              <a:t>"</a:t>
            </a:r>
          </a:p>
          <a:p>
            <a:r>
              <a:rPr lang="en-US" sz="1200" kern="1200" dirty="0" smtClean="0">
                <a:solidFill>
                  <a:schemeClr val="tx1"/>
                </a:solidFill>
                <a:latin typeface="+mn-lt"/>
                <a:ea typeface="+mn-ea"/>
                <a:cs typeface="+mn-cs"/>
              </a:rPr>
              <a:t>                                            </a:t>
            </a:r>
            <a:r>
              <a:rPr lang="en-US" sz="1200" kern="1200" dirty="0" err="1" smtClean="0">
                <a:solidFill>
                  <a:schemeClr val="tx1"/>
                </a:solidFill>
                <a:latin typeface="+mn-lt"/>
                <a:ea typeface="+mn-ea"/>
                <a:cs typeface="+mn-cs"/>
              </a:rPr>
              <a:t>Storyboard.TargetProperty</a:t>
            </a:r>
            <a:r>
              <a:rPr lang="en-US" sz="1200" kern="1200" dirty="0" smtClean="0">
                <a:solidFill>
                  <a:schemeClr val="tx1"/>
                </a:solidFill>
                <a:latin typeface="+mn-lt"/>
                <a:ea typeface="+mn-ea"/>
                <a:cs typeface="+mn-cs"/>
              </a:rPr>
              <a:t>="Color" From="Red" To="</a:t>
            </a:r>
            <a:r>
              <a:rPr lang="en-US" sz="1200" kern="1200" dirty="0" err="1" smtClean="0">
                <a:solidFill>
                  <a:schemeClr val="tx1"/>
                </a:solidFill>
                <a:latin typeface="+mn-lt"/>
                <a:ea typeface="+mn-ea"/>
                <a:cs typeface="+mn-cs"/>
              </a:rPr>
              <a:t>LightGreen</a:t>
            </a:r>
            <a:r>
              <a:rPr lang="en-US" sz="1200" kern="1200" dirty="0" smtClean="0">
                <a:solidFill>
                  <a:schemeClr val="tx1"/>
                </a:solidFill>
                <a:latin typeface="+mn-lt"/>
                <a:ea typeface="+mn-ea"/>
                <a:cs typeface="+mn-cs"/>
              </a:rPr>
              <a:t>"</a:t>
            </a:r>
          </a:p>
          <a:p>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Duration</a:t>
            </a:r>
            <a:r>
              <a:rPr lang="hu-HU" sz="1200" kern="1200" dirty="0" smtClean="0">
                <a:solidFill>
                  <a:schemeClr val="tx1"/>
                </a:solidFill>
                <a:latin typeface="+mn-lt"/>
                <a:ea typeface="+mn-ea"/>
                <a:cs typeface="+mn-cs"/>
              </a:rPr>
              <a:t>="0:</a:t>
            </a:r>
            <a:r>
              <a:rPr lang="hu-HU" sz="1200" kern="1200" dirty="0" err="1" smtClean="0">
                <a:solidFill>
                  <a:schemeClr val="tx1"/>
                </a:solidFill>
                <a:latin typeface="+mn-lt"/>
                <a:ea typeface="+mn-ea"/>
                <a:cs typeface="+mn-cs"/>
              </a:rPr>
              <a:t>0</a:t>
            </a:r>
            <a:r>
              <a:rPr lang="hu-HU" sz="1200" kern="1200" dirty="0" smtClean="0">
                <a:solidFill>
                  <a:schemeClr val="tx1"/>
                </a:solidFill>
                <a:latin typeface="+mn-lt"/>
                <a:ea typeface="+mn-ea"/>
                <a:cs typeface="+mn-cs"/>
              </a:rPr>
              <a:t>:5"/&gt;</a:t>
            </a:r>
          </a:p>
          <a:p>
            <a:r>
              <a:rPr lang="hu-HU" sz="1200" kern="1200" dirty="0" smtClean="0">
                <a:solidFill>
                  <a:schemeClr val="tx1"/>
                </a:solidFill>
                <a:latin typeface="+mn-lt"/>
                <a:ea typeface="+mn-ea"/>
                <a:cs typeface="+mn-cs"/>
              </a:rPr>
              <a:t>                        &lt;/</a:t>
            </a:r>
            <a:r>
              <a:rPr lang="hu-HU" sz="1200" kern="1200" dirty="0" err="1" smtClean="0">
                <a:solidFill>
                  <a:schemeClr val="tx1"/>
                </a:solidFill>
                <a:latin typeface="+mn-lt"/>
                <a:ea typeface="+mn-ea"/>
                <a:cs typeface="+mn-cs"/>
              </a:rPr>
              <a:t>Storyboard</a:t>
            </a:r>
            <a:r>
              <a:rPr lang="hu-HU" sz="1200" kern="1200" dirty="0" smtClean="0">
                <a:solidFill>
                  <a:schemeClr val="tx1"/>
                </a:solidFill>
                <a:latin typeface="+mn-lt"/>
                <a:ea typeface="+mn-ea"/>
                <a:cs typeface="+mn-cs"/>
              </a:rPr>
              <a:t>&gt;</a:t>
            </a:r>
          </a:p>
          <a:p>
            <a:r>
              <a:rPr lang="hu-HU" sz="1200" kern="1200" dirty="0" smtClean="0">
                <a:solidFill>
                  <a:schemeClr val="tx1"/>
                </a:solidFill>
                <a:latin typeface="+mn-lt"/>
                <a:ea typeface="+mn-ea"/>
                <a:cs typeface="+mn-cs"/>
              </a:rPr>
              <a:t>                    &lt;/</a:t>
            </a:r>
            <a:r>
              <a:rPr lang="hu-HU" sz="1200" kern="1200" dirty="0" err="1" smtClean="0">
                <a:solidFill>
                  <a:schemeClr val="tx1"/>
                </a:solidFill>
                <a:latin typeface="+mn-lt"/>
                <a:ea typeface="+mn-ea"/>
                <a:cs typeface="+mn-cs"/>
              </a:rPr>
              <a:t>BeginStoryboard</a:t>
            </a:r>
            <a:r>
              <a:rPr lang="hu-HU" sz="1200" kern="1200" dirty="0" smtClean="0">
                <a:solidFill>
                  <a:schemeClr val="tx1"/>
                </a:solidFill>
                <a:latin typeface="+mn-lt"/>
                <a:ea typeface="+mn-ea"/>
                <a:cs typeface="+mn-cs"/>
              </a:rPr>
              <a:t>&gt;</a:t>
            </a:r>
          </a:p>
          <a:p>
            <a:r>
              <a:rPr lang="hu-HU" sz="1200" kern="1200" dirty="0" smtClean="0">
                <a:solidFill>
                  <a:schemeClr val="tx1"/>
                </a:solidFill>
                <a:latin typeface="+mn-lt"/>
                <a:ea typeface="+mn-ea"/>
                <a:cs typeface="+mn-cs"/>
              </a:rPr>
              <a:t>                &lt;/</a:t>
            </a:r>
            <a:r>
              <a:rPr lang="hu-HU" sz="1200" kern="1200" dirty="0" err="1" smtClean="0">
                <a:solidFill>
                  <a:schemeClr val="tx1"/>
                </a:solidFill>
                <a:latin typeface="+mn-lt"/>
                <a:ea typeface="+mn-ea"/>
                <a:cs typeface="+mn-cs"/>
              </a:rPr>
              <a:t>EventTrigger</a:t>
            </a:r>
            <a:r>
              <a:rPr lang="hu-HU" sz="1200" kern="1200" dirty="0" smtClean="0">
                <a:solidFill>
                  <a:schemeClr val="tx1"/>
                </a:solidFill>
                <a:latin typeface="+mn-lt"/>
                <a:ea typeface="+mn-ea"/>
                <a:cs typeface="+mn-cs"/>
              </a:rPr>
              <a:t>&gt;</a:t>
            </a:r>
          </a:p>
          <a:p>
            <a:r>
              <a:rPr lang="hu-HU" sz="1200" kern="1200" dirty="0" smtClean="0">
                <a:solidFill>
                  <a:schemeClr val="tx1"/>
                </a:solidFill>
                <a:latin typeface="+mn-lt"/>
                <a:ea typeface="+mn-ea"/>
                <a:cs typeface="+mn-cs"/>
              </a:rPr>
              <a:t>            &lt;/</a:t>
            </a:r>
            <a:r>
              <a:rPr lang="hu-HU" sz="1200" kern="1200" dirty="0" err="1" smtClean="0">
                <a:solidFill>
                  <a:schemeClr val="tx1"/>
                </a:solidFill>
                <a:latin typeface="+mn-lt"/>
                <a:ea typeface="+mn-ea"/>
                <a:cs typeface="+mn-cs"/>
              </a:rPr>
              <a:t>Button.Triggers</a:t>
            </a:r>
            <a:r>
              <a:rPr lang="hu-HU" sz="1200" kern="1200" dirty="0" smtClean="0">
                <a:solidFill>
                  <a:schemeClr val="tx1"/>
                </a:solidFill>
                <a:latin typeface="+mn-lt"/>
                <a:ea typeface="+mn-ea"/>
                <a:cs typeface="+mn-cs"/>
              </a:rPr>
              <a:t>&gt;</a:t>
            </a:r>
          </a:p>
          <a:p>
            <a:r>
              <a:rPr lang="hu-HU" sz="1200" kern="1200" dirty="0" smtClean="0">
                <a:solidFill>
                  <a:schemeClr val="tx1"/>
                </a:solidFill>
                <a:latin typeface="+mn-lt"/>
                <a:ea typeface="+mn-ea"/>
                <a:cs typeface="+mn-cs"/>
              </a:rPr>
              <a:t>        &lt;/</a:t>
            </a:r>
            <a:r>
              <a:rPr lang="hu-HU" sz="1200" kern="1200" dirty="0" err="1" smtClean="0">
                <a:solidFill>
                  <a:schemeClr val="tx1"/>
                </a:solidFill>
                <a:latin typeface="+mn-lt"/>
                <a:ea typeface="+mn-ea"/>
                <a:cs typeface="+mn-cs"/>
              </a:rPr>
              <a:t>Button</a:t>
            </a:r>
            <a:r>
              <a:rPr lang="hu-HU" sz="1200" kern="1200" dirty="0" smtClean="0">
                <a:solidFill>
                  <a:schemeClr val="tx1"/>
                </a:solidFill>
                <a:latin typeface="+mn-lt"/>
                <a:ea typeface="+mn-ea"/>
                <a:cs typeface="+mn-cs"/>
              </a:rPr>
              <a:t>&gt;</a:t>
            </a:r>
          </a:p>
          <a:p>
            <a:endParaRPr lang="hu-HU" sz="1200" kern="1200" dirty="0" smtClean="0">
              <a:solidFill>
                <a:schemeClr val="tx1"/>
              </a:solidFill>
              <a:latin typeface="+mn-lt"/>
              <a:ea typeface="+mn-ea"/>
              <a:cs typeface="+mn-cs"/>
            </a:endParaRPr>
          </a:p>
          <a:p>
            <a:endParaRPr lang="hu-HU" sz="1200" kern="1200" dirty="0" smtClean="0">
              <a:solidFill>
                <a:schemeClr val="tx1"/>
              </a:solidFill>
              <a:latin typeface="+mn-lt"/>
              <a:ea typeface="+mn-ea"/>
              <a:cs typeface="+mn-cs"/>
            </a:endParaRPr>
          </a:p>
          <a:p>
            <a:endParaRPr lang="hu-HU" sz="1200" kern="1200" dirty="0" smtClean="0">
              <a:solidFill>
                <a:schemeClr val="tx1"/>
              </a:solidFill>
              <a:latin typeface="+mn-lt"/>
              <a:ea typeface="+mn-ea"/>
              <a:cs typeface="+mn-cs"/>
            </a:endParaRPr>
          </a:p>
          <a:p>
            <a:r>
              <a:rPr lang="hu-HU" sz="1200" kern="1200" dirty="0" smtClean="0">
                <a:solidFill>
                  <a:schemeClr val="tx1"/>
                </a:solidFill>
                <a:latin typeface="+mn-lt"/>
                <a:ea typeface="+mn-ea"/>
                <a:cs typeface="+mn-cs"/>
              </a:rPr>
              <a:t> &lt;</a:t>
            </a:r>
            <a:r>
              <a:rPr lang="hu-HU" sz="1200" kern="1200" dirty="0" err="1" smtClean="0">
                <a:solidFill>
                  <a:schemeClr val="tx1"/>
                </a:solidFill>
                <a:latin typeface="+mn-lt"/>
                <a:ea typeface="+mn-ea"/>
                <a:cs typeface="+mn-cs"/>
              </a:rPr>
              <a:t>Button</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Content</a:t>
            </a:r>
            <a:r>
              <a:rPr lang="hu-HU" sz="1200" kern="1200" dirty="0" smtClean="0">
                <a:solidFill>
                  <a:schemeClr val="tx1"/>
                </a:solidFill>
                <a:latin typeface="+mn-lt"/>
                <a:ea typeface="+mn-ea"/>
                <a:cs typeface="+mn-cs"/>
              </a:rPr>
              <a:t>="</a:t>
            </a:r>
            <a:r>
              <a:rPr lang="hu-HU" sz="1200" kern="1200" dirty="0" err="1" smtClean="0">
                <a:solidFill>
                  <a:schemeClr val="tx1"/>
                </a:solidFill>
                <a:latin typeface="+mn-lt"/>
                <a:ea typeface="+mn-ea"/>
                <a:cs typeface="+mn-cs"/>
              </a:rPr>
              <a:t>Button</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Height</a:t>
            </a:r>
            <a:r>
              <a:rPr lang="hu-HU" sz="1200" kern="1200" dirty="0" smtClean="0">
                <a:solidFill>
                  <a:schemeClr val="tx1"/>
                </a:solidFill>
                <a:latin typeface="+mn-lt"/>
                <a:ea typeface="+mn-ea"/>
                <a:cs typeface="+mn-cs"/>
              </a:rPr>
              <a:t>="22" </a:t>
            </a:r>
            <a:r>
              <a:rPr lang="hu-HU" sz="1200" kern="1200" dirty="0" err="1" smtClean="0">
                <a:solidFill>
                  <a:schemeClr val="tx1"/>
                </a:solidFill>
                <a:latin typeface="+mn-lt"/>
                <a:ea typeface="+mn-ea"/>
                <a:cs typeface="+mn-cs"/>
              </a:rPr>
              <a:t>HorizontalAlignment</a:t>
            </a:r>
            <a:r>
              <a:rPr lang="hu-HU" sz="1200" kern="1200" dirty="0" smtClean="0">
                <a:solidFill>
                  <a:schemeClr val="tx1"/>
                </a:solidFill>
                <a:latin typeface="+mn-lt"/>
                <a:ea typeface="+mn-ea"/>
                <a:cs typeface="+mn-cs"/>
              </a:rPr>
              <a:t>="</a:t>
            </a:r>
            <a:r>
              <a:rPr lang="hu-HU" sz="1200" kern="1200" dirty="0" err="1" smtClean="0">
                <a:solidFill>
                  <a:schemeClr val="tx1"/>
                </a:solidFill>
                <a:latin typeface="+mn-lt"/>
                <a:ea typeface="+mn-ea"/>
                <a:cs typeface="+mn-cs"/>
              </a:rPr>
              <a:t>Left</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Margin</a:t>
            </a:r>
            <a:r>
              <a:rPr lang="hu-HU" sz="1200" kern="1200" dirty="0" smtClean="0">
                <a:solidFill>
                  <a:schemeClr val="tx1"/>
                </a:solidFill>
                <a:latin typeface="+mn-lt"/>
                <a:ea typeface="+mn-ea"/>
                <a:cs typeface="+mn-cs"/>
              </a:rPr>
              <a:t>="12,47,0,</a:t>
            </a:r>
            <a:r>
              <a:rPr lang="hu-HU" sz="1200" kern="1200" dirty="0" err="1" smtClean="0">
                <a:solidFill>
                  <a:schemeClr val="tx1"/>
                </a:solidFill>
                <a:latin typeface="+mn-lt"/>
                <a:ea typeface="+mn-ea"/>
                <a:cs typeface="+mn-cs"/>
              </a:rPr>
              <a:t>0</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Name</a:t>
            </a:r>
            <a:r>
              <a:rPr lang="hu-HU" sz="1200" kern="1200" dirty="0" smtClean="0">
                <a:solidFill>
                  <a:schemeClr val="tx1"/>
                </a:solidFill>
                <a:latin typeface="+mn-lt"/>
                <a:ea typeface="+mn-ea"/>
                <a:cs typeface="+mn-cs"/>
              </a:rPr>
              <a:t>="button1" </a:t>
            </a:r>
            <a:r>
              <a:rPr lang="hu-HU" sz="1200" kern="1200" dirty="0" err="1" smtClean="0">
                <a:solidFill>
                  <a:schemeClr val="tx1"/>
                </a:solidFill>
                <a:latin typeface="+mn-lt"/>
                <a:ea typeface="+mn-ea"/>
                <a:cs typeface="+mn-cs"/>
              </a:rPr>
              <a:t>VerticalAlignment</a:t>
            </a:r>
            <a:r>
              <a:rPr lang="hu-HU" sz="1200" kern="1200" dirty="0" smtClean="0">
                <a:solidFill>
                  <a:schemeClr val="tx1"/>
                </a:solidFill>
                <a:latin typeface="+mn-lt"/>
                <a:ea typeface="+mn-ea"/>
                <a:cs typeface="+mn-cs"/>
              </a:rPr>
              <a:t>="Top" </a:t>
            </a:r>
            <a:r>
              <a:rPr lang="hu-HU" sz="1200" kern="1200" dirty="0" err="1" smtClean="0">
                <a:solidFill>
                  <a:schemeClr val="tx1"/>
                </a:solidFill>
                <a:latin typeface="+mn-lt"/>
                <a:ea typeface="+mn-ea"/>
                <a:cs typeface="+mn-cs"/>
              </a:rPr>
              <a:t>Width</a:t>
            </a:r>
            <a:r>
              <a:rPr lang="hu-HU" sz="1200" kern="1200" dirty="0" smtClean="0">
                <a:solidFill>
                  <a:schemeClr val="tx1"/>
                </a:solidFill>
                <a:latin typeface="+mn-lt"/>
                <a:ea typeface="+mn-ea"/>
                <a:cs typeface="+mn-cs"/>
              </a:rPr>
              <a:t>="75" </a:t>
            </a:r>
            <a:r>
              <a:rPr lang="hu-HU" sz="1200" kern="1200" dirty="0" err="1" smtClean="0">
                <a:solidFill>
                  <a:schemeClr val="tx1"/>
                </a:solidFill>
                <a:latin typeface="+mn-lt"/>
                <a:ea typeface="+mn-ea"/>
                <a:cs typeface="+mn-cs"/>
              </a:rPr>
              <a:t>Click</a:t>
            </a:r>
            <a:r>
              <a:rPr lang="hu-HU" sz="1200" kern="1200" dirty="0" smtClean="0">
                <a:solidFill>
                  <a:schemeClr val="tx1"/>
                </a:solidFill>
                <a:latin typeface="+mn-lt"/>
                <a:ea typeface="+mn-ea"/>
                <a:cs typeface="+mn-cs"/>
              </a:rPr>
              <a:t>="button1_</a:t>
            </a:r>
            <a:r>
              <a:rPr lang="hu-HU" sz="1200" kern="1200" dirty="0" err="1" smtClean="0">
                <a:solidFill>
                  <a:schemeClr val="tx1"/>
                </a:solidFill>
                <a:latin typeface="+mn-lt"/>
                <a:ea typeface="+mn-ea"/>
                <a:cs typeface="+mn-cs"/>
              </a:rPr>
              <a:t>Click</a:t>
            </a:r>
            <a:r>
              <a:rPr lang="hu-HU" sz="1200" kern="1200" dirty="0" smtClean="0">
                <a:solidFill>
                  <a:schemeClr val="tx1"/>
                </a:solidFill>
                <a:latin typeface="+mn-lt"/>
                <a:ea typeface="+mn-ea"/>
                <a:cs typeface="+mn-cs"/>
              </a:rPr>
              <a:t>" &gt;</a:t>
            </a:r>
          </a:p>
          <a:p>
            <a:r>
              <a:rPr lang="hu-HU" sz="1200" kern="1200" dirty="0" smtClean="0">
                <a:solidFill>
                  <a:schemeClr val="tx1"/>
                </a:solidFill>
                <a:latin typeface="+mn-lt"/>
                <a:ea typeface="+mn-ea"/>
                <a:cs typeface="+mn-cs"/>
              </a:rPr>
              <a:t>            &lt;</a:t>
            </a:r>
            <a:r>
              <a:rPr lang="hu-HU" sz="1200" kern="1200" dirty="0" err="1" smtClean="0">
                <a:solidFill>
                  <a:schemeClr val="tx1"/>
                </a:solidFill>
                <a:latin typeface="+mn-lt"/>
                <a:ea typeface="+mn-ea"/>
                <a:cs typeface="+mn-cs"/>
              </a:rPr>
              <a:t>Button.Background</a:t>
            </a:r>
            <a:r>
              <a:rPr lang="hu-HU" sz="1200" kern="1200" dirty="0" smtClean="0">
                <a:solidFill>
                  <a:schemeClr val="tx1"/>
                </a:solidFill>
                <a:latin typeface="+mn-lt"/>
                <a:ea typeface="+mn-ea"/>
                <a:cs typeface="+mn-cs"/>
              </a:rPr>
              <a:t>&gt;</a:t>
            </a:r>
          </a:p>
          <a:p>
            <a:r>
              <a:rPr lang="hu-HU" sz="1200" kern="1200" dirty="0" smtClean="0">
                <a:solidFill>
                  <a:schemeClr val="tx1"/>
                </a:solidFill>
                <a:latin typeface="+mn-lt"/>
                <a:ea typeface="+mn-ea"/>
                <a:cs typeface="+mn-cs"/>
              </a:rPr>
              <a:t>                &lt;</a:t>
            </a:r>
            <a:r>
              <a:rPr lang="hu-HU" sz="1200" kern="1200" dirty="0" err="1" smtClean="0">
                <a:solidFill>
                  <a:schemeClr val="tx1"/>
                </a:solidFill>
                <a:latin typeface="+mn-lt"/>
                <a:ea typeface="+mn-ea"/>
                <a:cs typeface="+mn-cs"/>
              </a:rPr>
              <a:t>SolidColorBrush</a:t>
            </a:r>
            <a:r>
              <a:rPr lang="hu-HU" sz="1200" kern="1200" dirty="0" smtClean="0">
                <a:solidFill>
                  <a:schemeClr val="tx1"/>
                </a:solidFill>
                <a:latin typeface="+mn-lt"/>
                <a:ea typeface="+mn-ea"/>
                <a:cs typeface="+mn-cs"/>
              </a:rPr>
              <a:t> x:Name="myBrush"/&gt;</a:t>
            </a:r>
          </a:p>
          <a:p>
            <a:r>
              <a:rPr lang="hu-HU" sz="1200" kern="1200" dirty="0" smtClean="0">
                <a:solidFill>
                  <a:schemeClr val="tx1"/>
                </a:solidFill>
                <a:latin typeface="+mn-lt"/>
                <a:ea typeface="+mn-ea"/>
                <a:cs typeface="+mn-cs"/>
              </a:rPr>
              <a:t>            &lt;/</a:t>
            </a:r>
            <a:r>
              <a:rPr lang="hu-HU" sz="1200" kern="1200" dirty="0" err="1" smtClean="0">
                <a:solidFill>
                  <a:schemeClr val="tx1"/>
                </a:solidFill>
                <a:latin typeface="+mn-lt"/>
                <a:ea typeface="+mn-ea"/>
                <a:cs typeface="+mn-cs"/>
              </a:rPr>
              <a:t>Button.Background</a:t>
            </a:r>
            <a:r>
              <a:rPr lang="hu-HU" sz="1200" kern="1200" dirty="0" smtClean="0">
                <a:solidFill>
                  <a:schemeClr val="tx1"/>
                </a:solidFill>
                <a:latin typeface="+mn-lt"/>
                <a:ea typeface="+mn-ea"/>
                <a:cs typeface="+mn-cs"/>
              </a:rPr>
              <a:t>&gt;</a:t>
            </a:r>
          </a:p>
          <a:p>
            <a:r>
              <a:rPr lang="hu-HU" sz="1200" kern="1200" dirty="0" smtClean="0">
                <a:solidFill>
                  <a:schemeClr val="tx1"/>
                </a:solidFill>
                <a:latin typeface="+mn-lt"/>
                <a:ea typeface="+mn-ea"/>
                <a:cs typeface="+mn-cs"/>
              </a:rPr>
              <a:t>            &lt;</a:t>
            </a:r>
            <a:r>
              <a:rPr lang="hu-HU" sz="1200" kern="1200" dirty="0" err="1" smtClean="0">
                <a:solidFill>
                  <a:schemeClr val="tx1"/>
                </a:solidFill>
                <a:latin typeface="+mn-lt"/>
                <a:ea typeface="+mn-ea"/>
                <a:cs typeface="+mn-cs"/>
              </a:rPr>
              <a:t>Button.Triggers</a:t>
            </a:r>
            <a:r>
              <a:rPr lang="hu-HU" sz="1200" kern="1200" dirty="0" smtClean="0">
                <a:solidFill>
                  <a:schemeClr val="tx1"/>
                </a:solidFill>
                <a:latin typeface="+mn-lt"/>
                <a:ea typeface="+mn-ea"/>
                <a:cs typeface="+mn-cs"/>
              </a:rPr>
              <a:t>&gt;</a:t>
            </a:r>
          </a:p>
          <a:p>
            <a:r>
              <a:rPr lang="hu-HU" sz="1200" kern="1200" dirty="0" smtClean="0">
                <a:solidFill>
                  <a:schemeClr val="tx1"/>
                </a:solidFill>
                <a:latin typeface="+mn-lt"/>
                <a:ea typeface="+mn-ea"/>
                <a:cs typeface="+mn-cs"/>
              </a:rPr>
              <a:t>                &lt;</a:t>
            </a:r>
            <a:r>
              <a:rPr lang="hu-HU" sz="1200" kern="1200" dirty="0" err="1" smtClean="0">
                <a:solidFill>
                  <a:schemeClr val="tx1"/>
                </a:solidFill>
                <a:latin typeface="+mn-lt"/>
                <a:ea typeface="+mn-ea"/>
                <a:cs typeface="+mn-cs"/>
              </a:rPr>
              <a:t>EventTrigger</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RoutedEvent</a:t>
            </a:r>
            <a:r>
              <a:rPr lang="hu-HU" sz="1200" kern="1200" dirty="0" smtClean="0">
                <a:solidFill>
                  <a:schemeClr val="tx1"/>
                </a:solidFill>
                <a:latin typeface="+mn-lt"/>
                <a:ea typeface="+mn-ea"/>
                <a:cs typeface="+mn-cs"/>
              </a:rPr>
              <a:t>="</a:t>
            </a:r>
            <a:r>
              <a:rPr lang="hu-HU" sz="1200" kern="1200" dirty="0" err="1" smtClean="0">
                <a:solidFill>
                  <a:schemeClr val="tx1"/>
                </a:solidFill>
                <a:latin typeface="+mn-lt"/>
                <a:ea typeface="+mn-ea"/>
                <a:cs typeface="+mn-cs"/>
              </a:rPr>
              <a:t>Button.MouseEnter</a:t>
            </a:r>
            <a:r>
              <a:rPr lang="hu-HU" sz="1200" kern="1200" dirty="0" smtClean="0">
                <a:solidFill>
                  <a:schemeClr val="tx1"/>
                </a:solidFill>
                <a:latin typeface="+mn-lt"/>
                <a:ea typeface="+mn-ea"/>
                <a:cs typeface="+mn-cs"/>
              </a:rPr>
              <a:t>"&gt;</a:t>
            </a:r>
          </a:p>
          <a:p>
            <a:r>
              <a:rPr lang="hu-HU" sz="1200" kern="1200" dirty="0" smtClean="0">
                <a:solidFill>
                  <a:schemeClr val="tx1"/>
                </a:solidFill>
                <a:latin typeface="+mn-lt"/>
                <a:ea typeface="+mn-ea"/>
                <a:cs typeface="+mn-cs"/>
              </a:rPr>
              <a:t>                    &lt;</a:t>
            </a:r>
            <a:r>
              <a:rPr lang="hu-HU" sz="1200" kern="1200" dirty="0" err="1" smtClean="0">
                <a:solidFill>
                  <a:schemeClr val="tx1"/>
                </a:solidFill>
                <a:latin typeface="+mn-lt"/>
                <a:ea typeface="+mn-ea"/>
                <a:cs typeface="+mn-cs"/>
              </a:rPr>
              <a:t>BeginStoryboard</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Name</a:t>
            </a:r>
            <a:r>
              <a:rPr lang="hu-HU" sz="1200" kern="1200" dirty="0" smtClean="0">
                <a:solidFill>
                  <a:schemeClr val="tx1"/>
                </a:solidFill>
                <a:latin typeface="+mn-lt"/>
                <a:ea typeface="+mn-ea"/>
                <a:cs typeface="+mn-cs"/>
              </a:rPr>
              <a:t>="sbt1"&gt;</a:t>
            </a:r>
          </a:p>
          <a:p>
            <a:r>
              <a:rPr lang="hu-HU" sz="1200" kern="1200" dirty="0" smtClean="0">
                <a:solidFill>
                  <a:schemeClr val="tx1"/>
                </a:solidFill>
                <a:latin typeface="+mn-lt"/>
                <a:ea typeface="+mn-ea"/>
                <a:cs typeface="+mn-cs"/>
              </a:rPr>
              <a:t>                        &lt;</a:t>
            </a:r>
            <a:r>
              <a:rPr lang="hu-HU" sz="1200" kern="1200" dirty="0" err="1" smtClean="0">
                <a:solidFill>
                  <a:schemeClr val="tx1"/>
                </a:solidFill>
                <a:latin typeface="+mn-lt"/>
                <a:ea typeface="+mn-ea"/>
                <a:cs typeface="+mn-cs"/>
              </a:rPr>
              <a:t>Storyboard</a:t>
            </a:r>
            <a:r>
              <a:rPr lang="hu-HU" sz="1200" kern="1200" dirty="0" smtClean="0">
                <a:solidFill>
                  <a:schemeClr val="tx1"/>
                </a:solidFill>
                <a:latin typeface="+mn-lt"/>
                <a:ea typeface="+mn-ea"/>
                <a:cs typeface="+mn-cs"/>
              </a:rPr>
              <a:t> &gt;</a:t>
            </a:r>
          </a:p>
          <a:p>
            <a:r>
              <a:rPr lang="hu-HU" sz="1200" kern="1200" dirty="0" smtClean="0">
                <a:solidFill>
                  <a:schemeClr val="tx1"/>
                </a:solidFill>
                <a:latin typeface="+mn-lt"/>
                <a:ea typeface="+mn-ea"/>
                <a:cs typeface="+mn-cs"/>
              </a:rPr>
              <a:t>                            &lt;</a:t>
            </a:r>
            <a:r>
              <a:rPr lang="hu-HU" sz="1200" kern="1200" dirty="0" err="1" smtClean="0">
                <a:solidFill>
                  <a:schemeClr val="tx1"/>
                </a:solidFill>
                <a:latin typeface="+mn-lt"/>
                <a:ea typeface="+mn-ea"/>
                <a:cs typeface="+mn-cs"/>
              </a:rPr>
              <a:t>DoubleAnimation</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Duration</a:t>
            </a:r>
            <a:r>
              <a:rPr lang="hu-HU" sz="1200" kern="1200" dirty="0" smtClean="0">
                <a:solidFill>
                  <a:schemeClr val="tx1"/>
                </a:solidFill>
                <a:latin typeface="+mn-lt"/>
                <a:ea typeface="+mn-ea"/>
                <a:cs typeface="+mn-cs"/>
              </a:rPr>
              <a:t>="0:</a:t>
            </a:r>
            <a:r>
              <a:rPr lang="hu-HU" sz="1200" kern="1200" dirty="0" err="1" smtClean="0">
                <a:solidFill>
                  <a:schemeClr val="tx1"/>
                </a:solidFill>
                <a:latin typeface="+mn-lt"/>
                <a:ea typeface="+mn-ea"/>
                <a:cs typeface="+mn-cs"/>
              </a:rPr>
              <a:t>0</a:t>
            </a:r>
            <a:r>
              <a:rPr lang="hu-HU" sz="1200" kern="1200" dirty="0" smtClean="0">
                <a:solidFill>
                  <a:schemeClr val="tx1"/>
                </a:solidFill>
                <a:latin typeface="+mn-lt"/>
                <a:ea typeface="+mn-ea"/>
                <a:cs typeface="+mn-cs"/>
              </a:rPr>
              <a:t>:10" </a:t>
            </a:r>
            <a:r>
              <a:rPr lang="hu-HU" sz="1200" kern="1200" dirty="0" err="1" smtClean="0">
                <a:solidFill>
                  <a:schemeClr val="tx1"/>
                </a:solidFill>
                <a:latin typeface="+mn-lt"/>
                <a:ea typeface="+mn-ea"/>
                <a:cs typeface="+mn-cs"/>
              </a:rPr>
              <a:t>To</a:t>
            </a:r>
            <a:r>
              <a:rPr lang="hu-HU" sz="1200" kern="1200" dirty="0" smtClean="0">
                <a:solidFill>
                  <a:schemeClr val="tx1"/>
                </a:solidFill>
                <a:latin typeface="+mn-lt"/>
                <a:ea typeface="+mn-ea"/>
                <a:cs typeface="+mn-cs"/>
              </a:rPr>
              <a:t>="200"</a:t>
            </a:r>
          </a:p>
          <a:p>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Storyboard.TargetName</a:t>
            </a:r>
            <a:r>
              <a:rPr lang="hu-HU" sz="1200" kern="1200" dirty="0" smtClean="0">
                <a:solidFill>
                  <a:schemeClr val="tx1"/>
                </a:solidFill>
                <a:latin typeface="+mn-lt"/>
                <a:ea typeface="+mn-ea"/>
                <a:cs typeface="+mn-cs"/>
              </a:rPr>
              <a:t>="button1"</a:t>
            </a:r>
          </a:p>
          <a:p>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Storyboard.TargetProperty</a:t>
            </a:r>
            <a:r>
              <a:rPr lang="hu-HU" sz="1200" kern="1200" dirty="0" smtClean="0">
                <a:solidFill>
                  <a:schemeClr val="tx1"/>
                </a:solidFill>
                <a:latin typeface="+mn-lt"/>
                <a:ea typeface="+mn-ea"/>
                <a:cs typeface="+mn-cs"/>
              </a:rPr>
              <a:t>="</a:t>
            </a:r>
            <a:r>
              <a:rPr lang="hu-HU" sz="1200" kern="1200" dirty="0" err="1" smtClean="0">
                <a:solidFill>
                  <a:schemeClr val="tx1"/>
                </a:solidFill>
                <a:latin typeface="+mn-lt"/>
                <a:ea typeface="+mn-ea"/>
                <a:cs typeface="+mn-cs"/>
              </a:rPr>
              <a:t>Height</a:t>
            </a:r>
            <a:r>
              <a:rPr lang="hu-HU" sz="1200" kern="1200" dirty="0" smtClean="0">
                <a:solidFill>
                  <a:schemeClr val="tx1"/>
                </a:solidFill>
                <a:latin typeface="+mn-lt"/>
                <a:ea typeface="+mn-ea"/>
                <a:cs typeface="+mn-cs"/>
              </a:rPr>
              <a:t>"/&gt;</a:t>
            </a:r>
          </a:p>
          <a:p>
            <a:r>
              <a:rPr lang="hu-HU" sz="1200" kern="1200" dirty="0" smtClean="0">
                <a:solidFill>
                  <a:schemeClr val="tx1"/>
                </a:solidFill>
                <a:latin typeface="+mn-lt"/>
                <a:ea typeface="+mn-ea"/>
                <a:cs typeface="+mn-cs"/>
              </a:rPr>
              <a:t>                        &lt;/</a:t>
            </a:r>
            <a:r>
              <a:rPr lang="hu-HU" sz="1200" kern="1200" dirty="0" err="1" smtClean="0">
                <a:solidFill>
                  <a:schemeClr val="tx1"/>
                </a:solidFill>
                <a:latin typeface="+mn-lt"/>
                <a:ea typeface="+mn-ea"/>
                <a:cs typeface="+mn-cs"/>
              </a:rPr>
              <a:t>Storyboard</a:t>
            </a:r>
            <a:r>
              <a:rPr lang="hu-HU" sz="1200" kern="1200" dirty="0" smtClean="0">
                <a:solidFill>
                  <a:schemeClr val="tx1"/>
                </a:solidFill>
                <a:latin typeface="+mn-lt"/>
                <a:ea typeface="+mn-ea"/>
                <a:cs typeface="+mn-cs"/>
              </a:rPr>
              <a:t>&gt;</a:t>
            </a:r>
          </a:p>
          <a:p>
            <a:r>
              <a:rPr lang="hu-HU" sz="1200" kern="1200" dirty="0" smtClean="0">
                <a:solidFill>
                  <a:schemeClr val="tx1"/>
                </a:solidFill>
                <a:latin typeface="+mn-lt"/>
                <a:ea typeface="+mn-ea"/>
                <a:cs typeface="+mn-cs"/>
              </a:rPr>
              <a:t>                    &lt;/</a:t>
            </a:r>
            <a:r>
              <a:rPr lang="hu-HU" sz="1200" kern="1200" dirty="0" err="1" smtClean="0">
                <a:solidFill>
                  <a:schemeClr val="tx1"/>
                </a:solidFill>
                <a:latin typeface="+mn-lt"/>
                <a:ea typeface="+mn-ea"/>
                <a:cs typeface="+mn-cs"/>
              </a:rPr>
              <a:t>BeginStoryboard</a:t>
            </a:r>
            <a:r>
              <a:rPr lang="hu-HU" sz="1200" kern="1200" dirty="0" smtClean="0">
                <a:solidFill>
                  <a:schemeClr val="tx1"/>
                </a:solidFill>
                <a:latin typeface="+mn-lt"/>
                <a:ea typeface="+mn-ea"/>
                <a:cs typeface="+mn-cs"/>
              </a:rPr>
              <a:t>&gt;</a:t>
            </a:r>
          </a:p>
          <a:p>
            <a:r>
              <a:rPr lang="hu-HU" sz="1200" kern="1200" dirty="0" smtClean="0">
                <a:solidFill>
                  <a:schemeClr val="tx1"/>
                </a:solidFill>
                <a:latin typeface="+mn-lt"/>
                <a:ea typeface="+mn-ea"/>
                <a:cs typeface="+mn-cs"/>
              </a:rPr>
              <a:t>                &lt;/</a:t>
            </a:r>
            <a:r>
              <a:rPr lang="hu-HU" sz="1200" kern="1200" dirty="0" err="1" smtClean="0">
                <a:solidFill>
                  <a:schemeClr val="tx1"/>
                </a:solidFill>
                <a:latin typeface="+mn-lt"/>
                <a:ea typeface="+mn-ea"/>
                <a:cs typeface="+mn-cs"/>
              </a:rPr>
              <a:t>EventTrigger</a:t>
            </a:r>
            <a:r>
              <a:rPr lang="hu-HU" sz="1200" kern="1200" dirty="0" smtClean="0">
                <a:solidFill>
                  <a:schemeClr val="tx1"/>
                </a:solidFill>
                <a:latin typeface="+mn-lt"/>
                <a:ea typeface="+mn-ea"/>
                <a:cs typeface="+mn-cs"/>
              </a:rPr>
              <a:t>&gt;</a:t>
            </a:r>
          </a:p>
          <a:p>
            <a:r>
              <a:rPr lang="hu-HU" sz="1200" kern="1200" dirty="0" smtClean="0">
                <a:solidFill>
                  <a:schemeClr val="tx1"/>
                </a:solidFill>
                <a:latin typeface="+mn-lt"/>
                <a:ea typeface="+mn-ea"/>
                <a:cs typeface="+mn-cs"/>
              </a:rPr>
              <a:t>                &lt;</a:t>
            </a:r>
            <a:r>
              <a:rPr lang="hu-HU" sz="1200" kern="1200" dirty="0" err="1" smtClean="0">
                <a:solidFill>
                  <a:schemeClr val="tx1"/>
                </a:solidFill>
                <a:latin typeface="+mn-lt"/>
                <a:ea typeface="+mn-ea"/>
                <a:cs typeface="+mn-cs"/>
              </a:rPr>
              <a:t>EventTrigger</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RoutedEvent</a:t>
            </a:r>
            <a:r>
              <a:rPr lang="hu-HU" sz="1200" kern="1200" dirty="0" smtClean="0">
                <a:solidFill>
                  <a:schemeClr val="tx1"/>
                </a:solidFill>
                <a:latin typeface="+mn-lt"/>
                <a:ea typeface="+mn-ea"/>
                <a:cs typeface="+mn-cs"/>
              </a:rPr>
              <a:t>="</a:t>
            </a:r>
            <a:r>
              <a:rPr lang="hu-HU" sz="1200" kern="1200" dirty="0" err="1" smtClean="0">
                <a:solidFill>
                  <a:schemeClr val="tx1"/>
                </a:solidFill>
                <a:latin typeface="+mn-lt"/>
                <a:ea typeface="+mn-ea"/>
                <a:cs typeface="+mn-cs"/>
              </a:rPr>
              <a:t>Button.MouseLeave</a:t>
            </a:r>
            <a:r>
              <a:rPr lang="hu-HU" sz="1200" kern="1200" dirty="0" smtClean="0">
                <a:solidFill>
                  <a:schemeClr val="tx1"/>
                </a:solidFill>
                <a:latin typeface="+mn-lt"/>
                <a:ea typeface="+mn-ea"/>
                <a:cs typeface="+mn-cs"/>
              </a:rPr>
              <a:t>"&gt;</a:t>
            </a:r>
          </a:p>
          <a:p>
            <a:r>
              <a:rPr lang="hu-HU" sz="1200" kern="1200" dirty="0" smtClean="0">
                <a:solidFill>
                  <a:schemeClr val="tx1"/>
                </a:solidFill>
                <a:latin typeface="+mn-lt"/>
                <a:ea typeface="+mn-ea"/>
                <a:cs typeface="+mn-cs"/>
              </a:rPr>
              <a:t>                    &lt;</a:t>
            </a:r>
            <a:r>
              <a:rPr lang="hu-HU" sz="1200" kern="1200" dirty="0" err="1" smtClean="0">
                <a:solidFill>
                  <a:schemeClr val="tx1"/>
                </a:solidFill>
                <a:latin typeface="+mn-lt"/>
                <a:ea typeface="+mn-ea"/>
                <a:cs typeface="+mn-cs"/>
              </a:rPr>
              <a:t>EventTrigger.Actions</a:t>
            </a:r>
            <a:r>
              <a:rPr lang="hu-HU" sz="1200" kern="1200" dirty="0" smtClean="0">
                <a:solidFill>
                  <a:schemeClr val="tx1"/>
                </a:solidFill>
                <a:latin typeface="+mn-lt"/>
                <a:ea typeface="+mn-ea"/>
                <a:cs typeface="+mn-cs"/>
              </a:rPr>
              <a:t>&gt;</a:t>
            </a:r>
          </a:p>
          <a:p>
            <a:r>
              <a:rPr lang="hu-HU" sz="1200" kern="1200" dirty="0" smtClean="0">
                <a:solidFill>
                  <a:schemeClr val="tx1"/>
                </a:solidFill>
                <a:latin typeface="+mn-lt"/>
                <a:ea typeface="+mn-ea"/>
                <a:cs typeface="+mn-cs"/>
              </a:rPr>
              <a:t>                        &lt;</a:t>
            </a:r>
            <a:r>
              <a:rPr lang="hu-HU" sz="1200" kern="1200" dirty="0" err="1" smtClean="0">
                <a:solidFill>
                  <a:schemeClr val="tx1"/>
                </a:solidFill>
                <a:latin typeface="+mn-lt"/>
                <a:ea typeface="+mn-ea"/>
                <a:cs typeface="+mn-cs"/>
              </a:rPr>
              <a:t>StopStoryboard</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BeginStoryboardName</a:t>
            </a:r>
            <a:r>
              <a:rPr lang="hu-HU" sz="1200" kern="1200" dirty="0" smtClean="0">
                <a:solidFill>
                  <a:schemeClr val="tx1"/>
                </a:solidFill>
                <a:latin typeface="+mn-lt"/>
                <a:ea typeface="+mn-ea"/>
                <a:cs typeface="+mn-cs"/>
              </a:rPr>
              <a:t>="sbt1"/&gt;</a:t>
            </a:r>
          </a:p>
          <a:p>
            <a:r>
              <a:rPr lang="hu-HU" sz="1200" kern="1200" dirty="0" smtClean="0">
                <a:solidFill>
                  <a:schemeClr val="tx1"/>
                </a:solidFill>
                <a:latin typeface="+mn-lt"/>
                <a:ea typeface="+mn-ea"/>
                <a:cs typeface="+mn-cs"/>
              </a:rPr>
              <a:t>                    &lt;/</a:t>
            </a:r>
            <a:r>
              <a:rPr lang="hu-HU" sz="1200" kern="1200" dirty="0" err="1" smtClean="0">
                <a:solidFill>
                  <a:schemeClr val="tx1"/>
                </a:solidFill>
                <a:latin typeface="+mn-lt"/>
                <a:ea typeface="+mn-ea"/>
                <a:cs typeface="+mn-cs"/>
              </a:rPr>
              <a:t>EventTrigger.Actions</a:t>
            </a:r>
            <a:r>
              <a:rPr lang="hu-HU" sz="1200" kern="1200" dirty="0" smtClean="0">
                <a:solidFill>
                  <a:schemeClr val="tx1"/>
                </a:solidFill>
                <a:latin typeface="+mn-lt"/>
                <a:ea typeface="+mn-ea"/>
                <a:cs typeface="+mn-cs"/>
              </a:rPr>
              <a:t>&gt;</a:t>
            </a:r>
          </a:p>
          <a:p>
            <a:r>
              <a:rPr lang="hu-HU" sz="1200" kern="1200" dirty="0" smtClean="0">
                <a:solidFill>
                  <a:schemeClr val="tx1"/>
                </a:solidFill>
                <a:latin typeface="+mn-lt"/>
                <a:ea typeface="+mn-ea"/>
                <a:cs typeface="+mn-cs"/>
              </a:rPr>
              <a:t>                &lt;/</a:t>
            </a:r>
            <a:r>
              <a:rPr lang="hu-HU" sz="1200" kern="1200" dirty="0" err="1" smtClean="0">
                <a:solidFill>
                  <a:schemeClr val="tx1"/>
                </a:solidFill>
                <a:latin typeface="+mn-lt"/>
                <a:ea typeface="+mn-ea"/>
                <a:cs typeface="+mn-cs"/>
              </a:rPr>
              <a:t>EventTrigger</a:t>
            </a:r>
            <a:r>
              <a:rPr lang="hu-HU" sz="1200" kern="1200" dirty="0" smtClean="0">
                <a:solidFill>
                  <a:schemeClr val="tx1"/>
                </a:solidFill>
                <a:latin typeface="+mn-lt"/>
                <a:ea typeface="+mn-ea"/>
                <a:cs typeface="+mn-cs"/>
              </a:rPr>
              <a:t>&gt;</a:t>
            </a:r>
          </a:p>
          <a:p>
            <a:r>
              <a:rPr lang="hu-HU" sz="1200" kern="1200" dirty="0" smtClean="0">
                <a:solidFill>
                  <a:schemeClr val="tx1"/>
                </a:solidFill>
                <a:latin typeface="+mn-lt"/>
                <a:ea typeface="+mn-ea"/>
                <a:cs typeface="+mn-cs"/>
              </a:rPr>
              <a:t>            &lt;/</a:t>
            </a:r>
            <a:r>
              <a:rPr lang="hu-HU" sz="1200" kern="1200" dirty="0" err="1" smtClean="0">
                <a:solidFill>
                  <a:schemeClr val="tx1"/>
                </a:solidFill>
                <a:latin typeface="+mn-lt"/>
                <a:ea typeface="+mn-ea"/>
                <a:cs typeface="+mn-cs"/>
              </a:rPr>
              <a:t>Button.Triggers</a:t>
            </a:r>
            <a:r>
              <a:rPr lang="hu-HU" sz="1200" kern="1200" dirty="0" smtClean="0">
                <a:solidFill>
                  <a:schemeClr val="tx1"/>
                </a:solidFill>
                <a:latin typeface="+mn-lt"/>
                <a:ea typeface="+mn-ea"/>
                <a:cs typeface="+mn-cs"/>
              </a:rPr>
              <a:t>&gt;</a:t>
            </a:r>
          </a:p>
          <a:p>
            <a:r>
              <a:rPr lang="hu-HU" sz="1200" kern="1200" dirty="0" smtClean="0">
                <a:solidFill>
                  <a:schemeClr val="tx1"/>
                </a:solidFill>
                <a:latin typeface="+mn-lt"/>
                <a:ea typeface="+mn-ea"/>
                <a:cs typeface="+mn-cs"/>
              </a:rPr>
              <a:t>        &lt;/</a:t>
            </a:r>
            <a:r>
              <a:rPr lang="hu-HU" sz="1200" kern="1200" dirty="0" err="1" smtClean="0">
                <a:solidFill>
                  <a:schemeClr val="tx1"/>
                </a:solidFill>
                <a:latin typeface="+mn-lt"/>
                <a:ea typeface="+mn-ea"/>
                <a:cs typeface="+mn-cs"/>
              </a:rPr>
              <a:t>Button</a:t>
            </a:r>
            <a:r>
              <a:rPr lang="hu-HU" sz="1200" kern="1200" dirty="0" smtClean="0">
                <a:solidFill>
                  <a:schemeClr val="tx1"/>
                </a:solidFill>
                <a:latin typeface="+mn-lt"/>
                <a:ea typeface="+mn-ea"/>
                <a:cs typeface="+mn-cs"/>
              </a:rPr>
              <a:t>&gt;</a:t>
            </a:r>
            <a:endParaRPr lang="hu-HU" dirty="0"/>
          </a:p>
        </p:txBody>
      </p:sp>
      <p:sp>
        <p:nvSpPr>
          <p:cNvPr id="4" name="Dia számának helye 3"/>
          <p:cNvSpPr>
            <a:spLocks noGrp="1"/>
          </p:cNvSpPr>
          <p:nvPr>
            <p:ph type="sldNum" sz="quarter" idx="10"/>
          </p:nvPr>
        </p:nvSpPr>
        <p:spPr/>
        <p:txBody>
          <a:bodyPr/>
          <a:lstStyle/>
          <a:p>
            <a:fld id="{C7705B80-146B-42FA-90AE-D5BDCEFB1C9C}" type="slidenum">
              <a:rPr lang="hu-HU" smtClean="0"/>
              <a:pPr/>
              <a:t>28</a:t>
            </a:fld>
            <a:endParaRPr lang="hu-HU"/>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Címdia">
    <p:spTree>
      <p:nvGrpSpPr>
        <p:cNvPr id="1" name=""/>
        <p:cNvGrpSpPr/>
        <p:nvPr/>
      </p:nvGrpSpPr>
      <p:grpSpPr>
        <a:xfrm>
          <a:off x="0" y="0"/>
          <a:ext cx="0" cy="0"/>
          <a:chOff x="0" y="0"/>
          <a:chExt cx="0" cy="0"/>
        </a:xfrm>
      </p:grpSpPr>
      <p:sp>
        <p:nvSpPr>
          <p:cNvPr id="2" name="Cím 1"/>
          <p:cNvSpPr>
            <a:spLocks noGrp="1"/>
          </p:cNvSpPr>
          <p:nvPr>
            <p:ph type="ctrTitle"/>
          </p:nvPr>
        </p:nvSpPr>
        <p:spPr>
          <a:xfrm>
            <a:off x="685800" y="2130425"/>
            <a:ext cx="7772400" cy="1470025"/>
          </a:xfrm>
        </p:spPr>
        <p:txBody>
          <a:bodyPr/>
          <a:lstStyle/>
          <a:p>
            <a:r>
              <a:rPr lang="hu-HU" smtClean="0"/>
              <a:t>Mintacím szerkesztése</a:t>
            </a:r>
            <a:endParaRPr lang="hu-HU"/>
          </a:p>
        </p:txBody>
      </p:sp>
      <p:sp>
        <p:nvSpPr>
          <p:cNvPr id="3" name="Alcím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hu-HU" smtClean="0"/>
              <a:t>Alcím mintájának szerkesztése</a:t>
            </a:r>
            <a:endParaRPr lang="hu-HU"/>
          </a:p>
        </p:txBody>
      </p:sp>
      <p:sp>
        <p:nvSpPr>
          <p:cNvPr id="4" name="Dátum helye 3"/>
          <p:cNvSpPr>
            <a:spLocks noGrp="1"/>
          </p:cNvSpPr>
          <p:nvPr>
            <p:ph type="dt" sz="half" idx="10"/>
          </p:nvPr>
        </p:nvSpPr>
        <p:spPr/>
        <p:txBody>
          <a:bodyPr/>
          <a:lstStyle/>
          <a:p>
            <a:fld id="{D9CA7FFE-8742-473A-8810-8452AD370988}" type="datetimeFigureOut">
              <a:rPr lang="hu-HU" smtClean="0"/>
              <a:pPr/>
              <a:t>2010.05.30.</a:t>
            </a:fld>
            <a:endParaRPr lang="hu-HU"/>
          </a:p>
        </p:txBody>
      </p:sp>
      <p:sp>
        <p:nvSpPr>
          <p:cNvPr id="5" name="Élőláb helye 4"/>
          <p:cNvSpPr>
            <a:spLocks noGrp="1"/>
          </p:cNvSpPr>
          <p:nvPr>
            <p:ph type="ftr" sz="quarter" idx="11"/>
          </p:nvPr>
        </p:nvSpPr>
        <p:spPr/>
        <p:txBody>
          <a:bodyPr/>
          <a:lstStyle/>
          <a:p>
            <a:endParaRPr lang="hu-HU"/>
          </a:p>
        </p:txBody>
      </p:sp>
      <p:sp>
        <p:nvSpPr>
          <p:cNvPr id="6" name="Dia számának helye 5"/>
          <p:cNvSpPr>
            <a:spLocks noGrp="1"/>
          </p:cNvSpPr>
          <p:nvPr>
            <p:ph type="sldNum" sz="quarter" idx="12"/>
          </p:nvPr>
        </p:nvSpPr>
        <p:spPr/>
        <p:txBody>
          <a:bodyPr/>
          <a:lstStyle/>
          <a:p>
            <a:fld id="{7EC7355B-64FC-402B-A18A-6F5059DC6135}" type="slidenum">
              <a:rPr lang="hu-HU" smtClean="0"/>
              <a:pPr/>
              <a:t>‹#›</a:t>
            </a:fld>
            <a:endParaRPr lang="hu-H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Cím és függőleges szöveg">
    <p:spTree>
      <p:nvGrpSpPr>
        <p:cNvPr id="1" name=""/>
        <p:cNvGrpSpPr/>
        <p:nvPr/>
      </p:nvGrpSpPr>
      <p:grpSpPr>
        <a:xfrm>
          <a:off x="0" y="0"/>
          <a:ext cx="0" cy="0"/>
          <a:chOff x="0" y="0"/>
          <a:chExt cx="0" cy="0"/>
        </a:xfrm>
      </p:grpSpPr>
      <p:sp>
        <p:nvSpPr>
          <p:cNvPr id="2" name="Cím 1"/>
          <p:cNvSpPr>
            <a:spLocks noGrp="1"/>
          </p:cNvSpPr>
          <p:nvPr>
            <p:ph type="title"/>
          </p:nvPr>
        </p:nvSpPr>
        <p:spPr/>
        <p:txBody>
          <a:bodyPr/>
          <a:lstStyle/>
          <a:p>
            <a:r>
              <a:rPr lang="hu-HU" smtClean="0"/>
              <a:t>Mintacím szerkesztése</a:t>
            </a:r>
            <a:endParaRPr lang="hu-HU"/>
          </a:p>
        </p:txBody>
      </p:sp>
      <p:sp>
        <p:nvSpPr>
          <p:cNvPr id="3" name="Függőleges szöveg helye 2"/>
          <p:cNvSpPr>
            <a:spLocks noGrp="1"/>
          </p:cNvSpPr>
          <p:nvPr>
            <p:ph type="body" orient="vert" idx="1"/>
          </p:nvPr>
        </p:nvSpPr>
        <p:spPr/>
        <p:txBody>
          <a:bodyPr vert="eaVert"/>
          <a:lstStyle/>
          <a:p>
            <a:pPr lvl="0"/>
            <a:r>
              <a:rPr lang="hu-HU" smtClean="0"/>
              <a:t>Mintaszöveg szerkesztése</a:t>
            </a:r>
          </a:p>
          <a:p>
            <a:pPr lvl="1"/>
            <a:r>
              <a:rPr lang="hu-HU" smtClean="0"/>
              <a:t>Második szint</a:t>
            </a:r>
          </a:p>
          <a:p>
            <a:pPr lvl="2"/>
            <a:r>
              <a:rPr lang="hu-HU" smtClean="0"/>
              <a:t>Harmadik szint</a:t>
            </a:r>
          </a:p>
          <a:p>
            <a:pPr lvl="3"/>
            <a:r>
              <a:rPr lang="hu-HU" smtClean="0"/>
              <a:t>Negyedik szint</a:t>
            </a:r>
          </a:p>
          <a:p>
            <a:pPr lvl="4"/>
            <a:r>
              <a:rPr lang="hu-HU" smtClean="0"/>
              <a:t>Ötödik szint</a:t>
            </a:r>
            <a:endParaRPr lang="hu-HU"/>
          </a:p>
        </p:txBody>
      </p:sp>
      <p:sp>
        <p:nvSpPr>
          <p:cNvPr id="4" name="Dátum helye 3"/>
          <p:cNvSpPr>
            <a:spLocks noGrp="1"/>
          </p:cNvSpPr>
          <p:nvPr>
            <p:ph type="dt" sz="half" idx="10"/>
          </p:nvPr>
        </p:nvSpPr>
        <p:spPr/>
        <p:txBody>
          <a:bodyPr/>
          <a:lstStyle/>
          <a:p>
            <a:fld id="{D9CA7FFE-8742-473A-8810-8452AD370988}" type="datetimeFigureOut">
              <a:rPr lang="hu-HU" smtClean="0"/>
              <a:pPr/>
              <a:t>2010.05.30.</a:t>
            </a:fld>
            <a:endParaRPr lang="hu-HU"/>
          </a:p>
        </p:txBody>
      </p:sp>
      <p:sp>
        <p:nvSpPr>
          <p:cNvPr id="5" name="Élőláb helye 4"/>
          <p:cNvSpPr>
            <a:spLocks noGrp="1"/>
          </p:cNvSpPr>
          <p:nvPr>
            <p:ph type="ftr" sz="quarter" idx="11"/>
          </p:nvPr>
        </p:nvSpPr>
        <p:spPr/>
        <p:txBody>
          <a:bodyPr/>
          <a:lstStyle/>
          <a:p>
            <a:endParaRPr lang="hu-HU"/>
          </a:p>
        </p:txBody>
      </p:sp>
      <p:sp>
        <p:nvSpPr>
          <p:cNvPr id="6" name="Dia számának helye 5"/>
          <p:cNvSpPr>
            <a:spLocks noGrp="1"/>
          </p:cNvSpPr>
          <p:nvPr>
            <p:ph type="sldNum" sz="quarter" idx="12"/>
          </p:nvPr>
        </p:nvSpPr>
        <p:spPr/>
        <p:txBody>
          <a:bodyPr/>
          <a:lstStyle/>
          <a:p>
            <a:fld id="{7EC7355B-64FC-402B-A18A-6F5059DC6135}" type="slidenum">
              <a:rPr lang="hu-HU" smtClean="0"/>
              <a:pPr/>
              <a:t>‹#›</a:t>
            </a:fld>
            <a:endParaRPr lang="hu-H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Függőleges cím és szöveg">
    <p:spTree>
      <p:nvGrpSpPr>
        <p:cNvPr id="1" name=""/>
        <p:cNvGrpSpPr/>
        <p:nvPr/>
      </p:nvGrpSpPr>
      <p:grpSpPr>
        <a:xfrm>
          <a:off x="0" y="0"/>
          <a:ext cx="0" cy="0"/>
          <a:chOff x="0" y="0"/>
          <a:chExt cx="0" cy="0"/>
        </a:xfrm>
      </p:grpSpPr>
      <p:sp>
        <p:nvSpPr>
          <p:cNvPr id="2" name="Függőleges cím 1"/>
          <p:cNvSpPr>
            <a:spLocks noGrp="1"/>
          </p:cNvSpPr>
          <p:nvPr>
            <p:ph type="title" orient="vert"/>
          </p:nvPr>
        </p:nvSpPr>
        <p:spPr>
          <a:xfrm>
            <a:off x="6629400" y="274638"/>
            <a:ext cx="2057400" cy="5851525"/>
          </a:xfrm>
        </p:spPr>
        <p:txBody>
          <a:bodyPr vert="eaVert"/>
          <a:lstStyle/>
          <a:p>
            <a:r>
              <a:rPr lang="hu-HU" smtClean="0"/>
              <a:t>Mintacím szerkesztése</a:t>
            </a:r>
            <a:endParaRPr lang="hu-HU"/>
          </a:p>
        </p:txBody>
      </p:sp>
      <p:sp>
        <p:nvSpPr>
          <p:cNvPr id="3" name="Függőleges szöveg helye 2"/>
          <p:cNvSpPr>
            <a:spLocks noGrp="1"/>
          </p:cNvSpPr>
          <p:nvPr>
            <p:ph type="body" orient="vert" idx="1"/>
          </p:nvPr>
        </p:nvSpPr>
        <p:spPr>
          <a:xfrm>
            <a:off x="457200" y="274638"/>
            <a:ext cx="6019800" cy="5851525"/>
          </a:xfrm>
        </p:spPr>
        <p:txBody>
          <a:bodyPr vert="eaVert"/>
          <a:lstStyle/>
          <a:p>
            <a:pPr lvl="0"/>
            <a:r>
              <a:rPr lang="hu-HU" smtClean="0"/>
              <a:t>Mintaszöveg szerkesztése</a:t>
            </a:r>
          </a:p>
          <a:p>
            <a:pPr lvl="1"/>
            <a:r>
              <a:rPr lang="hu-HU" smtClean="0"/>
              <a:t>Második szint</a:t>
            </a:r>
          </a:p>
          <a:p>
            <a:pPr lvl="2"/>
            <a:r>
              <a:rPr lang="hu-HU" smtClean="0"/>
              <a:t>Harmadik szint</a:t>
            </a:r>
          </a:p>
          <a:p>
            <a:pPr lvl="3"/>
            <a:r>
              <a:rPr lang="hu-HU" smtClean="0"/>
              <a:t>Negyedik szint</a:t>
            </a:r>
          </a:p>
          <a:p>
            <a:pPr lvl="4"/>
            <a:r>
              <a:rPr lang="hu-HU" smtClean="0"/>
              <a:t>Ötödik szint</a:t>
            </a:r>
            <a:endParaRPr lang="hu-HU"/>
          </a:p>
        </p:txBody>
      </p:sp>
      <p:sp>
        <p:nvSpPr>
          <p:cNvPr id="4" name="Dátum helye 3"/>
          <p:cNvSpPr>
            <a:spLocks noGrp="1"/>
          </p:cNvSpPr>
          <p:nvPr>
            <p:ph type="dt" sz="half" idx="10"/>
          </p:nvPr>
        </p:nvSpPr>
        <p:spPr/>
        <p:txBody>
          <a:bodyPr/>
          <a:lstStyle/>
          <a:p>
            <a:fld id="{D9CA7FFE-8742-473A-8810-8452AD370988}" type="datetimeFigureOut">
              <a:rPr lang="hu-HU" smtClean="0"/>
              <a:pPr/>
              <a:t>2010.05.30.</a:t>
            </a:fld>
            <a:endParaRPr lang="hu-HU"/>
          </a:p>
        </p:txBody>
      </p:sp>
      <p:sp>
        <p:nvSpPr>
          <p:cNvPr id="5" name="Élőláb helye 4"/>
          <p:cNvSpPr>
            <a:spLocks noGrp="1"/>
          </p:cNvSpPr>
          <p:nvPr>
            <p:ph type="ftr" sz="quarter" idx="11"/>
          </p:nvPr>
        </p:nvSpPr>
        <p:spPr/>
        <p:txBody>
          <a:bodyPr/>
          <a:lstStyle/>
          <a:p>
            <a:endParaRPr lang="hu-HU"/>
          </a:p>
        </p:txBody>
      </p:sp>
      <p:sp>
        <p:nvSpPr>
          <p:cNvPr id="6" name="Dia számának helye 5"/>
          <p:cNvSpPr>
            <a:spLocks noGrp="1"/>
          </p:cNvSpPr>
          <p:nvPr>
            <p:ph type="sldNum" sz="quarter" idx="12"/>
          </p:nvPr>
        </p:nvSpPr>
        <p:spPr/>
        <p:txBody>
          <a:bodyPr/>
          <a:lstStyle/>
          <a:p>
            <a:fld id="{7EC7355B-64FC-402B-A18A-6F5059DC6135}" type="slidenum">
              <a:rPr lang="hu-HU" smtClean="0"/>
              <a:pPr/>
              <a:t>‹#›</a:t>
            </a:fld>
            <a:endParaRPr lang="hu-H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Cím és tartalom">
    <p:spTree>
      <p:nvGrpSpPr>
        <p:cNvPr id="1" name=""/>
        <p:cNvGrpSpPr/>
        <p:nvPr/>
      </p:nvGrpSpPr>
      <p:grpSpPr>
        <a:xfrm>
          <a:off x="0" y="0"/>
          <a:ext cx="0" cy="0"/>
          <a:chOff x="0" y="0"/>
          <a:chExt cx="0" cy="0"/>
        </a:xfrm>
      </p:grpSpPr>
      <p:sp>
        <p:nvSpPr>
          <p:cNvPr id="2" name="Cím 1"/>
          <p:cNvSpPr>
            <a:spLocks noGrp="1"/>
          </p:cNvSpPr>
          <p:nvPr>
            <p:ph type="title"/>
          </p:nvPr>
        </p:nvSpPr>
        <p:spPr/>
        <p:txBody>
          <a:bodyPr/>
          <a:lstStyle/>
          <a:p>
            <a:r>
              <a:rPr lang="hu-HU" smtClean="0"/>
              <a:t>Mintacím szerkesztése</a:t>
            </a:r>
            <a:endParaRPr lang="hu-HU"/>
          </a:p>
        </p:txBody>
      </p:sp>
      <p:sp>
        <p:nvSpPr>
          <p:cNvPr id="3" name="Tartalom helye 2"/>
          <p:cNvSpPr>
            <a:spLocks noGrp="1"/>
          </p:cNvSpPr>
          <p:nvPr>
            <p:ph idx="1"/>
          </p:nvPr>
        </p:nvSpPr>
        <p:spPr/>
        <p:txBody>
          <a:bodyPr/>
          <a:lstStyle/>
          <a:p>
            <a:pPr lvl="0"/>
            <a:r>
              <a:rPr lang="hu-HU" smtClean="0"/>
              <a:t>Mintaszöveg szerkesztése</a:t>
            </a:r>
          </a:p>
          <a:p>
            <a:pPr lvl="1"/>
            <a:r>
              <a:rPr lang="hu-HU" smtClean="0"/>
              <a:t>Második szint</a:t>
            </a:r>
          </a:p>
          <a:p>
            <a:pPr lvl="2"/>
            <a:r>
              <a:rPr lang="hu-HU" smtClean="0"/>
              <a:t>Harmadik szint</a:t>
            </a:r>
          </a:p>
          <a:p>
            <a:pPr lvl="3"/>
            <a:r>
              <a:rPr lang="hu-HU" smtClean="0"/>
              <a:t>Negyedik szint</a:t>
            </a:r>
          </a:p>
          <a:p>
            <a:pPr lvl="4"/>
            <a:r>
              <a:rPr lang="hu-HU" smtClean="0"/>
              <a:t>Ötödik szint</a:t>
            </a:r>
            <a:endParaRPr lang="hu-HU"/>
          </a:p>
        </p:txBody>
      </p:sp>
      <p:sp>
        <p:nvSpPr>
          <p:cNvPr id="4" name="Dátum helye 3"/>
          <p:cNvSpPr>
            <a:spLocks noGrp="1"/>
          </p:cNvSpPr>
          <p:nvPr>
            <p:ph type="dt" sz="half" idx="10"/>
          </p:nvPr>
        </p:nvSpPr>
        <p:spPr/>
        <p:txBody>
          <a:bodyPr/>
          <a:lstStyle/>
          <a:p>
            <a:fld id="{D9CA7FFE-8742-473A-8810-8452AD370988}" type="datetimeFigureOut">
              <a:rPr lang="hu-HU" smtClean="0"/>
              <a:pPr/>
              <a:t>2010.05.30.</a:t>
            </a:fld>
            <a:endParaRPr lang="hu-HU"/>
          </a:p>
        </p:txBody>
      </p:sp>
      <p:sp>
        <p:nvSpPr>
          <p:cNvPr id="5" name="Élőláb helye 4"/>
          <p:cNvSpPr>
            <a:spLocks noGrp="1"/>
          </p:cNvSpPr>
          <p:nvPr>
            <p:ph type="ftr" sz="quarter" idx="11"/>
          </p:nvPr>
        </p:nvSpPr>
        <p:spPr/>
        <p:txBody>
          <a:bodyPr/>
          <a:lstStyle/>
          <a:p>
            <a:endParaRPr lang="hu-HU"/>
          </a:p>
        </p:txBody>
      </p:sp>
      <p:sp>
        <p:nvSpPr>
          <p:cNvPr id="6" name="Dia számának helye 5"/>
          <p:cNvSpPr>
            <a:spLocks noGrp="1"/>
          </p:cNvSpPr>
          <p:nvPr>
            <p:ph type="sldNum" sz="quarter" idx="12"/>
          </p:nvPr>
        </p:nvSpPr>
        <p:spPr/>
        <p:txBody>
          <a:bodyPr/>
          <a:lstStyle/>
          <a:p>
            <a:fld id="{7EC7355B-64FC-402B-A18A-6F5059DC6135}" type="slidenum">
              <a:rPr lang="hu-HU" smtClean="0"/>
              <a:pPr/>
              <a:t>‹#›</a:t>
            </a:fld>
            <a:endParaRPr lang="hu-H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zakaszfejléc">
    <p:spTree>
      <p:nvGrpSpPr>
        <p:cNvPr id="1" name=""/>
        <p:cNvGrpSpPr/>
        <p:nvPr/>
      </p:nvGrpSpPr>
      <p:grpSpPr>
        <a:xfrm>
          <a:off x="0" y="0"/>
          <a:ext cx="0" cy="0"/>
          <a:chOff x="0" y="0"/>
          <a:chExt cx="0" cy="0"/>
        </a:xfrm>
      </p:grpSpPr>
      <p:sp>
        <p:nvSpPr>
          <p:cNvPr id="2" name="Cím 1"/>
          <p:cNvSpPr>
            <a:spLocks noGrp="1"/>
          </p:cNvSpPr>
          <p:nvPr>
            <p:ph type="title"/>
          </p:nvPr>
        </p:nvSpPr>
        <p:spPr>
          <a:xfrm>
            <a:off x="722313" y="4406900"/>
            <a:ext cx="7772400" cy="1362075"/>
          </a:xfrm>
        </p:spPr>
        <p:txBody>
          <a:bodyPr anchor="t"/>
          <a:lstStyle>
            <a:lvl1pPr algn="l">
              <a:defRPr sz="4000" b="1" cap="all"/>
            </a:lvl1pPr>
          </a:lstStyle>
          <a:p>
            <a:r>
              <a:rPr lang="hu-HU" smtClean="0"/>
              <a:t>Mintacím szerkesztése</a:t>
            </a:r>
            <a:endParaRPr lang="hu-HU"/>
          </a:p>
        </p:txBody>
      </p:sp>
      <p:sp>
        <p:nvSpPr>
          <p:cNvPr id="3" name="Szöveg helye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hu-HU" smtClean="0"/>
              <a:t>Mintaszöveg szerkesztése</a:t>
            </a:r>
          </a:p>
        </p:txBody>
      </p:sp>
      <p:sp>
        <p:nvSpPr>
          <p:cNvPr id="4" name="Dátum helye 3"/>
          <p:cNvSpPr>
            <a:spLocks noGrp="1"/>
          </p:cNvSpPr>
          <p:nvPr>
            <p:ph type="dt" sz="half" idx="10"/>
          </p:nvPr>
        </p:nvSpPr>
        <p:spPr/>
        <p:txBody>
          <a:bodyPr/>
          <a:lstStyle/>
          <a:p>
            <a:fld id="{D9CA7FFE-8742-473A-8810-8452AD370988}" type="datetimeFigureOut">
              <a:rPr lang="hu-HU" smtClean="0"/>
              <a:pPr/>
              <a:t>2010.05.30.</a:t>
            </a:fld>
            <a:endParaRPr lang="hu-HU"/>
          </a:p>
        </p:txBody>
      </p:sp>
      <p:sp>
        <p:nvSpPr>
          <p:cNvPr id="5" name="Élőláb helye 4"/>
          <p:cNvSpPr>
            <a:spLocks noGrp="1"/>
          </p:cNvSpPr>
          <p:nvPr>
            <p:ph type="ftr" sz="quarter" idx="11"/>
          </p:nvPr>
        </p:nvSpPr>
        <p:spPr/>
        <p:txBody>
          <a:bodyPr/>
          <a:lstStyle/>
          <a:p>
            <a:endParaRPr lang="hu-HU"/>
          </a:p>
        </p:txBody>
      </p:sp>
      <p:sp>
        <p:nvSpPr>
          <p:cNvPr id="6" name="Dia számának helye 5"/>
          <p:cNvSpPr>
            <a:spLocks noGrp="1"/>
          </p:cNvSpPr>
          <p:nvPr>
            <p:ph type="sldNum" sz="quarter" idx="12"/>
          </p:nvPr>
        </p:nvSpPr>
        <p:spPr/>
        <p:txBody>
          <a:bodyPr/>
          <a:lstStyle/>
          <a:p>
            <a:fld id="{7EC7355B-64FC-402B-A18A-6F5059DC6135}" type="slidenum">
              <a:rPr lang="hu-HU" smtClean="0"/>
              <a:pPr/>
              <a:t>‹#›</a:t>
            </a:fld>
            <a:endParaRPr lang="hu-H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tartalomrész">
    <p:spTree>
      <p:nvGrpSpPr>
        <p:cNvPr id="1" name=""/>
        <p:cNvGrpSpPr/>
        <p:nvPr/>
      </p:nvGrpSpPr>
      <p:grpSpPr>
        <a:xfrm>
          <a:off x="0" y="0"/>
          <a:ext cx="0" cy="0"/>
          <a:chOff x="0" y="0"/>
          <a:chExt cx="0" cy="0"/>
        </a:xfrm>
      </p:grpSpPr>
      <p:sp>
        <p:nvSpPr>
          <p:cNvPr id="2" name="Cím 1"/>
          <p:cNvSpPr>
            <a:spLocks noGrp="1"/>
          </p:cNvSpPr>
          <p:nvPr>
            <p:ph type="title"/>
          </p:nvPr>
        </p:nvSpPr>
        <p:spPr/>
        <p:txBody>
          <a:bodyPr/>
          <a:lstStyle/>
          <a:p>
            <a:r>
              <a:rPr lang="hu-HU" smtClean="0"/>
              <a:t>Mintacím szerkesztése</a:t>
            </a:r>
            <a:endParaRPr lang="hu-HU"/>
          </a:p>
        </p:txBody>
      </p:sp>
      <p:sp>
        <p:nvSpPr>
          <p:cNvPr id="3" name="Tartalom helye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hu-HU" smtClean="0"/>
              <a:t>Mintaszöveg szerkesztése</a:t>
            </a:r>
          </a:p>
          <a:p>
            <a:pPr lvl="1"/>
            <a:r>
              <a:rPr lang="hu-HU" smtClean="0"/>
              <a:t>Második szint</a:t>
            </a:r>
          </a:p>
          <a:p>
            <a:pPr lvl="2"/>
            <a:r>
              <a:rPr lang="hu-HU" smtClean="0"/>
              <a:t>Harmadik szint</a:t>
            </a:r>
          </a:p>
          <a:p>
            <a:pPr lvl="3"/>
            <a:r>
              <a:rPr lang="hu-HU" smtClean="0"/>
              <a:t>Negyedik szint</a:t>
            </a:r>
          </a:p>
          <a:p>
            <a:pPr lvl="4"/>
            <a:r>
              <a:rPr lang="hu-HU" smtClean="0"/>
              <a:t>Ötödik szint</a:t>
            </a:r>
            <a:endParaRPr lang="hu-HU"/>
          </a:p>
        </p:txBody>
      </p:sp>
      <p:sp>
        <p:nvSpPr>
          <p:cNvPr id="4" name="Tartalom helye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hu-HU" smtClean="0"/>
              <a:t>Mintaszöveg szerkesztése</a:t>
            </a:r>
          </a:p>
          <a:p>
            <a:pPr lvl="1"/>
            <a:r>
              <a:rPr lang="hu-HU" smtClean="0"/>
              <a:t>Második szint</a:t>
            </a:r>
          </a:p>
          <a:p>
            <a:pPr lvl="2"/>
            <a:r>
              <a:rPr lang="hu-HU" smtClean="0"/>
              <a:t>Harmadik szint</a:t>
            </a:r>
          </a:p>
          <a:p>
            <a:pPr lvl="3"/>
            <a:r>
              <a:rPr lang="hu-HU" smtClean="0"/>
              <a:t>Negyedik szint</a:t>
            </a:r>
          </a:p>
          <a:p>
            <a:pPr lvl="4"/>
            <a:r>
              <a:rPr lang="hu-HU" smtClean="0"/>
              <a:t>Ötödik szint</a:t>
            </a:r>
            <a:endParaRPr lang="hu-HU"/>
          </a:p>
        </p:txBody>
      </p:sp>
      <p:sp>
        <p:nvSpPr>
          <p:cNvPr id="5" name="Dátum helye 4"/>
          <p:cNvSpPr>
            <a:spLocks noGrp="1"/>
          </p:cNvSpPr>
          <p:nvPr>
            <p:ph type="dt" sz="half" idx="10"/>
          </p:nvPr>
        </p:nvSpPr>
        <p:spPr/>
        <p:txBody>
          <a:bodyPr/>
          <a:lstStyle/>
          <a:p>
            <a:fld id="{D9CA7FFE-8742-473A-8810-8452AD370988}" type="datetimeFigureOut">
              <a:rPr lang="hu-HU" smtClean="0"/>
              <a:pPr/>
              <a:t>2010.05.30.</a:t>
            </a:fld>
            <a:endParaRPr lang="hu-HU"/>
          </a:p>
        </p:txBody>
      </p:sp>
      <p:sp>
        <p:nvSpPr>
          <p:cNvPr id="6" name="Élőláb helye 5"/>
          <p:cNvSpPr>
            <a:spLocks noGrp="1"/>
          </p:cNvSpPr>
          <p:nvPr>
            <p:ph type="ftr" sz="quarter" idx="11"/>
          </p:nvPr>
        </p:nvSpPr>
        <p:spPr/>
        <p:txBody>
          <a:bodyPr/>
          <a:lstStyle/>
          <a:p>
            <a:endParaRPr lang="hu-HU"/>
          </a:p>
        </p:txBody>
      </p:sp>
      <p:sp>
        <p:nvSpPr>
          <p:cNvPr id="7" name="Dia számának helye 6"/>
          <p:cNvSpPr>
            <a:spLocks noGrp="1"/>
          </p:cNvSpPr>
          <p:nvPr>
            <p:ph type="sldNum" sz="quarter" idx="12"/>
          </p:nvPr>
        </p:nvSpPr>
        <p:spPr/>
        <p:txBody>
          <a:bodyPr/>
          <a:lstStyle/>
          <a:p>
            <a:fld id="{7EC7355B-64FC-402B-A18A-6F5059DC6135}" type="slidenum">
              <a:rPr lang="hu-HU" smtClean="0"/>
              <a:pPr/>
              <a:t>‹#›</a:t>
            </a:fld>
            <a:endParaRPr lang="hu-H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Összehasonlítás">
    <p:spTree>
      <p:nvGrpSpPr>
        <p:cNvPr id="1" name=""/>
        <p:cNvGrpSpPr/>
        <p:nvPr/>
      </p:nvGrpSpPr>
      <p:grpSpPr>
        <a:xfrm>
          <a:off x="0" y="0"/>
          <a:ext cx="0" cy="0"/>
          <a:chOff x="0" y="0"/>
          <a:chExt cx="0" cy="0"/>
        </a:xfrm>
      </p:grpSpPr>
      <p:sp>
        <p:nvSpPr>
          <p:cNvPr id="2" name="Cím 1"/>
          <p:cNvSpPr>
            <a:spLocks noGrp="1"/>
          </p:cNvSpPr>
          <p:nvPr>
            <p:ph type="title"/>
          </p:nvPr>
        </p:nvSpPr>
        <p:spPr/>
        <p:txBody>
          <a:bodyPr/>
          <a:lstStyle>
            <a:lvl1pPr>
              <a:defRPr/>
            </a:lvl1pPr>
          </a:lstStyle>
          <a:p>
            <a:r>
              <a:rPr lang="hu-HU" smtClean="0"/>
              <a:t>Mintacím szerkesztése</a:t>
            </a:r>
            <a:endParaRPr lang="hu-HU"/>
          </a:p>
        </p:txBody>
      </p:sp>
      <p:sp>
        <p:nvSpPr>
          <p:cNvPr id="3" name="Szöveg hely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hu-HU" smtClean="0"/>
              <a:t>Mintaszöveg szerkesztése</a:t>
            </a:r>
          </a:p>
        </p:txBody>
      </p:sp>
      <p:sp>
        <p:nvSpPr>
          <p:cNvPr id="4" name="Tartalom helye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hu-HU" smtClean="0"/>
              <a:t>Mintaszöveg szerkesztése</a:t>
            </a:r>
          </a:p>
          <a:p>
            <a:pPr lvl="1"/>
            <a:r>
              <a:rPr lang="hu-HU" smtClean="0"/>
              <a:t>Második szint</a:t>
            </a:r>
          </a:p>
          <a:p>
            <a:pPr lvl="2"/>
            <a:r>
              <a:rPr lang="hu-HU" smtClean="0"/>
              <a:t>Harmadik szint</a:t>
            </a:r>
          </a:p>
          <a:p>
            <a:pPr lvl="3"/>
            <a:r>
              <a:rPr lang="hu-HU" smtClean="0"/>
              <a:t>Negyedik szint</a:t>
            </a:r>
          </a:p>
          <a:p>
            <a:pPr lvl="4"/>
            <a:r>
              <a:rPr lang="hu-HU" smtClean="0"/>
              <a:t>Ötödik szint</a:t>
            </a:r>
            <a:endParaRPr lang="hu-HU"/>
          </a:p>
        </p:txBody>
      </p:sp>
      <p:sp>
        <p:nvSpPr>
          <p:cNvPr id="5" name="Szöveg hely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hu-HU" smtClean="0"/>
              <a:t>Mintaszöveg szerkesztése</a:t>
            </a:r>
          </a:p>
        </p:txBody>
      </p:sp>
      <p:sp>
        <p:nvSpPr>
          <p:cNvPr id="6" name="Tartalom helye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hu-HU" smtClean="0"/>
              <a:t>Mintaszöveg szerkesztése</a:t>
            </a:r>
          </a:p>
          <a:p>
            <a:pPr lvl="1"/>
            <a:r>
              <a:rPr lang="hu-HU" smtClean="0"/>
              <a:t>Második szint</a:t>
            </a:r>
          </a:p>
          <a:p>
            <a:pPr lvl="2"/>
            <a:r>
              <a:rPr lang="hu-HU" smtClean="0"/>
              <a:t>Harmadik szint</a:t>
            </a:r>
          </a:p>
          <a:p>
            <a:pPr lvl="3"/>
            <a:r>
              <a:rPr lang="hu-HU" smtClean="0"/>
              <a:t>Negyedik szint</a:t>
            </a:r>
          </a:p>
          <a:p>
            <a:pPr lvl="4"/>
            <a:r>
              <a:rPr lang="hu-HU" smtClean="0"/>
              <a:t>Ötödik szint</a:t>
            </a:r>
            <a:endParaRPr lang="hu-HU"/>
          </a:p>
        </p:txBody>
      </p:sp>
      <p:sp>
        <p:nvSpPr>
          <p:cNvPr id="7" name="Dátum helye 6"/>
          <p:cNvSpPr>
            <a:spLocks noGrp="1"/>
          </p:cNvSpPr>
          <p:nvPr>
            <p:ph type="dt" sz="half" idx="10"/>
          </p:nvPr>
        </p:nvSpPr>
        <p:spPr/>
        <p:txBody>
          <a:bodyPr/>
          <a:lstStyle/>
          <a:p>
            <a:fld id="{D9CA7FFE-8742-473A-8810-8452AD370988}" type="datetimeFigureOut">
              <a:rPr lang="hu-HU" smtClean="0"/>
              <a:pPr/>
              <a:t>2010.05.30.</a:t>
            </a:fld>
            <a:endParaRPr lang="hu-HU"/>
          </a:p>
        </p:txBody>
      </p:sp>
      <p:sp>
        <p:nvSpPr>
          <p:cNvPr id="8" name="Élőláb helye 7"/>
          <p:cNvSpPr>
            <a:spLocks noGrp="1"/>
          </p:cNvSpPr>
          <p:nvPr>
            <p:ph type="ftr" sz="quarter" idx="11"/>
          </p:nvPr>
        </p:nvSpPr>
        <p:spPr/>
        <p:txBody>
          <a:bodyPr/>
          <a:lstStyle/>
          <a:p>
            <a:endParaRPr lang="hu-HU"/>
          </a:p>
        </p:txBody>
      </p:sp>
      <p:sp>
        <p:nvSpPr>
          <p:cNvPr id="9" name="Dia számának helye 8"/>
          <p:cNvSpPr>
            <a:spLocks noGrp="1"/>
          </p:cNvSpPr>
          <p:nvPr>
            <p:ph type="sldNum" sz="quarter" idx="12"/>
          </p:nvPr>
        </p:nvSpPr>
        <p:spPr/>
        <p:txBody>
          <a:bodyPr/>
          <a:lstStyle/>
          <a:p>
            <a:fld id="{7EC7355B-64FC-402B-A18A-6F5059DC6135}" type="slidenum">
              <a:rPr lang="hu-HU" smtClean="0"/>
              <a:pPr/>
              <a:t>‹#›</a:t>
            </a:fld>
            <a:endParaRPr lang="hu-H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Csak cím">
    <p:spTree>
      <p:nvGrpSpPr>
        <p:cNvPr id="1" name=""/>
        <p:cNvGrpSpPr/>
        <p:nvPr/>
      </p:nvGrpSpPr>
      <p:grpSpPr>
        <a:xfrm>
          <a:off x="0" y="0"/>
          <a:ext cx="0" cy="0"/>
          <a:chOff x="0" y="0"/>
          <a:chExt cx="0" cy="0"/>
        </a:xfrm>
      </p:grpSpPr>
      <p:sp>
        <p:nvSpPr>
          <p:cNvPr id="2" name="Cím 1"/>
          <p:cNvSpPr>
            <a:spLocks noGrp="1"/>
          </p:cNvSpPr>
          <p:nvPr>
            <p:ph type="title"/>
          </p:nvPr>
        </p:nvSpPr>
        <p:spPr/>
        <p:txBody>
          <a:bodyPr/>
          <a:lstStyle/>
          <a:p>
            <a:r>
              <a:rPr lang="hu-HU" smtClean="0"/>
              <a:t>Mintacím szerkesztése</a:t>
            </a:r>
            <a:endParaRPr lang="hu-HU"/>
          </a:p>
        </p:txBody>
      </p:sp>
      <p:sp>
        <p:nvSpPr>
          <p:cNvPr id="3" name="Dátum helye 2"/>
          <p:cNvSpPr>
            <a:spLocks noGrp="1"/>
          </p:cNvSpPr>
          <p:nvPr>
            <p:ph type="dt" sz="half" idx="10"/>
          </p:nvPr>
        </p:nvSpPr>
        <p:spPr/>
        <p:txBody>
          <a:bodyPr/>
          <a:lstStyle/>
          <a:p>
            <a:fld id="{D9CA7FFE-8742-473A-8810-8452AD370988}" type="datetimeFigureOut">
              <a:rPr lang="hu-HU" smtClean="0"/>
              <a:pPr/>
              <a:t>2010.05.30.</a:t>
            </a:fld>
            <a:endParaRPr lang="hu-HU"/>
          </a:p>
        </p:txBody>
      </p:sp>
      <p:sp>
        <p:nvSpPr>
          <p:cNvPr id="4" name="Élőláb helye 3"/>
          <p:cNvSpPr>
            <a:spLocks noGrp="1"/>
          </p:cNvSpPr>
          <p:nvPr>
            <p:ph type="ftr" sz="quarter" idx="11"/>
          </p:nvPr>
        </p:nvSpPr>
        <p:spPr/>
        <p:txBody>
          <a:bodyPr/>
          <a:lstStyle/>
          <a:p>
            <a:endParaRPr lang="hu-HU"/>
          </a:p>
        </p:txBody>
      </p:sp>
      <p:sp>
        <p:nvSpPr>
          <p:cNvPr id="5" name="Dia számának helye 4"/>
          <p:cNvSpPr>
            <a:spLocks noGrp="1"/>
          </p:cNvSpPr>
          <p:nvPr>
            <p:ph type="sldNum" sz="quarter" idx="12"/>
          </p:nvPr>
        </p:nvSpPr>
        <p:spPr/>
        <p:txBody>
          <a:bodyPr/>
          <a:lstStyle/>
          <a:p>
            <a:fld id="{7EC7355B-64FC-402B-A18A-6F5059DC6135}" type="slidenum">
              <a:rPr lang="hu-HU" smtClean="0"/>
              <a:pPr/>
              <a:t>‹#›</a:t>
            </a:fld>
            <a:endParaRPr lang="hu-H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Üres">
    <p:spTree>
      <p:nvGrpSpPr>
        <p:cNvPr id="1" name=""/>
        <p:cNvGrpSpPr/>
        <p:nvPr/>
      </p:nvGrpSpPr>
      <p:grpSpPr>
        <a:xfrm>
          <a:off x="0" y="0"/>
          <a:ext cx="0" cy="0"/>
          <a:chOff x="0" y="0"/>
          <a:chExt cx="0" cy="0"/>
        </a:xfrm>
      </p:grpSpPr>
      <p:sp>
        <p:nvSpPr>
          <p:cNvPr id="2" name="Dátum helye 1"/>
          <p:cNvSpPr>
            <a:spLocks noGrp="1"/>
          </p:cNvSpPr>
          <p:nvPr>
            <p:ph type="dt" sz="half" idx="10"/>
          </p:nvPr>
        </p:nvSpPr>
        <p:spPr/>
        <p:txBody>
          <a:bodyPr/>
          <a:lstStyle/>
          <a:p>
            <a:fld id="{D9CA7FFE-8742-473A-8810-8452AD370988}" type="datetimeFigureOut">
              <a:rPr lang="hu-HU" smtClean="0"/>
              <a:pPr/>
              <a:t>2010.05.30.</a:t>
            </a:fld>
            <a:endParaRPr lang="hu-HU"/>
          </a:p>
        </p:txBody>
      </p:sp>
      <p:sp>
        <p:nvSpPr>
          <p:cNvPr id="3" name="Élőláb helye 2"/>
          <p:cNvSpPr>
            <a:spLocks noGrp="1"/>
          </p:cNvSpPr>
          <p:nvPr>
            <p:ph type="ftr" sz="quarter" idx="11"/>
          </p:nvPr>
        </p:nvSpPr>
        <p:spPr/>
        <p:txBody>
          <a:bodyPr/>
          <a:lstStyle/>
          <a:p>
            <a:endParaRPr lang="hu-HU"/>
          </a:p>
        </p:txBody>
      </p:sp>
      <p:sp>
        <p:nvSpPr>
          <p:cNvPr id="4" name="Dia számának helye 3"/>
          <p:cNvSpPr>
            <a:spLocks noGrp="1"/>
          </p:cNvSpPr>
          <p:nvPr>
            <p:ph type="sldNum" sz="quarter" idx="12"/>
          </p:nvPr>
        </p:nvSpPr>
        <p:spPr/>
        <p:txBody>
          <a:bodyPr/>
          <a:lstStyle/>
          <a:p>
            <a:fld id="{7EC7355B-64FC-402B-A18A-6F5059DC6135}" type="slidenum">
              <a:rPr lang="hu-HU" smtClean="0"/>
              <a:pPr/>
              <a:t>‹#›</a:t>
            </a:fld>
            <a:endParaRPr lang="hu-H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Tartalomrész képaláírással">
    <p:spTree>
      <p:nvGrpSpPr>
        <p:cNvPr id="1" name=""/>
        <p:cNvGrpSpPr/>
        <p:nvPr/>
      </p:nvGrpSpPr>
      <p:grpSpPr>
        <a:xfrm>
          <a:off x="0" y="0"/>
          <a:ext cx="0" cy="0"/>
          <a:chOff x="0" y="0"/>
          <a:chExt cx="0" cy="0"/>
        </a:xfrm>
      </p:grpSpPr>
      <p:sp>
        <p:nvSpPr>
          <p:cNvPr id="2" name="Cím 1"/>
          <p:cNvSpPr>
            <a:spLocks noGrp="1"/>
          </p:cNvSpPr>
          <p:nvPr>
            <p:ph type="title"/>
          </p:nvPr>
        </p:nvSpPr>
        <p:spPr>
          <a:xfrm>
            <a:off x="457200" y="273050"/>
            <a:ext cx="3008313" cy="1162050"/>
          </a:xfrm>
        </p:spPr>
        <p:txBody>
          <a:bodyPr anchor="b"/>
          <a:lstStyle>
            <a:lvl1pPr algn="l">
              <a:defRPr sz="2000" b="1"/>
            </a:lvl1pPr>
          </a:lstStyle>
          <a:p>
            <a:r>
              <a:rPr lang="hu-HU" smtClean="0"/>
              <a:t>Mintacím szerkesztése</a:t>
            </a:r>
            <a:endParaRPr lang="hu-HU"/>
          </a:p>
        </p:txBody>
      </p:sp>
      <p:sp>
        <p:nvSpPr>
          <p:cNvPr id="3" name="Tartalom helye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hu-HU" smtClean="0"/>
              <a:t>Mintaszöveg szerkesztése</a:t>
            </a:r>
          </a:p>
          <a:p>
            <a:pPr lvl="1"/>
            <a:r>
              <a:rPr lang="hu-HU" smtClean="0"/>
              <a:t>Második szint</a:t>
            </a:r>
          </a:p>
          <a:p>
            <a:pPr lvl="2"/>
            <a:r>
              <a:rPr lang="hu-HU" smtClean="0"/>
              <a:t>Harmadik szint</a:t>
            </a:r>
          </a:p>
          <a:p>
            <a:pPr lvl="3"/>
            <a:r>
              <a:rPr lang="hu-HU" smtClean="0"/>
              <a:t>Negyedik szint</a:t>
            </a:r>
          </a:p>
          <a:p>
            <a:pPr lvl="4"/>
            <a:r>
              <a:rPr lang="hu-HU" smtClean="0"/>
              <a:t>Ötödik szint</a:t>
            </a:r>
            <a:endParaRPr lang="hu-HU"/>
          </a:p>
        </p:txBody>
      </p:sp>
      <p:sp>
        <p:nvSpPr>
          <p:cNvPr id="4" name="Szöveg hely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hu-HU" smtClean="0"/>
              <a:t>Mintaszöveg szerkesztése</a:t>
            </a:r>
          </a:p>
        </p:txBody>
      </p:sp>
      <p:sp>
        <p:nvSpPr>
          <p:cNvPr id="5" name="Dátum helye 4"/>
          <p:cNvSpPr>
            <a:spLocks noGrp="1"/>
          </p:cNvSpPr>
          <p:nvPr>
            <p:ph type="dt" sz="half" idx="10"/>
          </p:nvPr>
        </p:nvSpPr>
        <p:spPr/>
        <p:txBody>
          <a:bodyPr/>
          <a:lstStyle/>
          <a:p>
            <a:fld id="{D9CA7FFE-8742-473A-8810-8452AD370988}" type="datetimeFigureOut">
              <a:rPr lang="hu-HU" smtClean="0"/>
              <a:pPr/>
              <a:t>2010.05.30.</a:t>
            </a:fld>
            <a:endParaRPr lang="hu-HU"/>
          </a:p>
        </p:txBody>
      </p:sp>
      <p:sp>
        <p:nvSpPr>
          <p:cNvPr id="6" name="Élőláb helye 5"/>
          <p:cNvSpPr>
            <a:spLocks noGrp="1"/>
          </p:cNvSpPr>
          <p:nvPr>
            <p:ph type="ftr" sz="quarter" idx="11"/>
          </p:nvPr>
        </p:nvSpPr>
        <p:spPr/>
        <p:txBody>
          <a:bodyPr/>
          <a:lstStyle/>
          <a:p>
            <a:endParaRPr lang="hu-HU"/>
          </a:p>
        </p:txBody>
      </p:sp>
      <p:sp>
        <p:nvSpPr>
          <p:cNvPr id="7" name="Dia számának helye 6"/>
          <p:cNvSpPr>
            <a:spLocks noGrp="1"/>
          </p:cNvSpPr>
          <p:nvPr>
            <p:ph type="sldNum" sz="quarter" idx="12"/>
          </p:nvPr>
        </p:nvSpPr>
        <p:spPr/>
        <p:txBody>
          <a:bodyPr/>
          <a:lstStyle/>
          <a:p>
            <a:fld id="{7EC7355B-64FC-402B-A18A-6F5059DC6135}" type="slidenum">
              <a:rPr lang="hu-HU" smtClean="0"/>
              <a:pPr/>
              <a:t>‹#›</a:t>
            </a:fld>
            <a:endParaRPr lang="hu-H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Kép képaláírással">
    <p:spTree>
      <p:nvGrpSpPr>
        <p:cNvPr id="1" name=""/>
        <p:cNvGrpSpPr/>
        <p:nvPr/>
      </p:nvGrpSpPr>
      <p:grpSpPr>
        <a:xfrm>
          <a:off x="0" y="0"/>
          <a:ext cx="0" cy="0"/>
          <a:chOff x="0" y="0"/>
          <a:chExt cx="0" cy="0"/>
        </a:xfrm>
      </p:grpSpPr>
      <p:sp>
        <p:nvSpPr>
          <p:cNvPr id="2" name="Cím 1"/>
          <p:cNvSpPr>
            <a:spLocks noGrp="1"/>
          </p:cNvSpPr>
          <p:nvPr>
            <p:ph type="title"/>
          </p:nvPr>
        </p:nvSpPr>
        <p:spPr>
          <a:xfrm>
            <a:off x="1792288" y="4800600"/>
            <a:ext cx="5486400" cy="566738"/>
          </a:xfrm>
        </p:spPr>
        <p:txBody>
          <a:bodyPr anchor="b"/>
          <a:lstStyle>
            <a:lvl1pPr algn="l">
              <a:defRPr sz="2000" b="1"/>
            </a:lvl1pPr>
          </a:lstStyle>
          <a:p>
            <a:r>
              <a:rPr lang="hu-HU" smtClean="0"/>
              <a:t>Mintacím szerkesztése</a:t>
            </a:r>
            <a:endParaRPr lang="hu-HU"/>
          </a:p>
        </p:txBody>
      </p:sp>
      <p:sp>
        <p:nvSpPr>
          <p:cNvPr id="3" name="Kép hely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hu-HU"/>
          </a:p>
        </p:txBody>
      </p:sp>
      <p:sp>
        <p:nvSpPr>
          <p:cNvPr id="4" name="Szöveg hely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hu-HU" smtClean="0"/>
              <a:t>Mintaszöveg szerkesztése</a:t>
            </a:r>
          </a:p>
        </p:txBody>
      </p:sp>
      <p:sp>
        <p:nvSpPr>
          <p:cNvPr id="5" name="Dátum helye 4"/>
          <p:cNvSpPr>
            <a:spLocks noGrp="1"/>
          </p:cNvSpPr>
          <p:nvPr>
            <p:ph type="dt" sz="half" idx="10"/>
          </p:nvPr>
        </p:nvSpPr>
        <p:spPr/>
        <p:txBody>
          <a:bodyPr/>
          <a:lstStyle/>
          <a:p>
            <a:fld id="{D9CA7FFE-8742-473A-8810-8452AD370988}" type="datetimeFigureOut">
              <a:rPr lang="hu-HU" smtClean="0"/>
              <a:pPr/>
              <a:t>2010.05.30.</a:t>
            </a:fld>
            <a:endParaRPr lang="hu-HU"/>
          </a:p>
        </p:txBody>
      </p:sp>
      <p:sp>
        <p:nvSpPr>
          <p:cNvPr id="6" name="Élőláb helye 5"/>
          <p:cNvSpPr>
            <a:spLocks noGrp="1"/>
          </p:cNvSpPr>
          <p:nvPr>
            <p:ph type="ftr" sz="quarter" idx="11"/>
          </p:nvPr>
        </p:nvSpPr>
        <p:spPr/>
        <p:txBody>
          <a:bodyPr/>
          <a:lstStyle/>
          <a:p>
            <a:endParaRPr lang="hu-HU"/>
          </a:p>
        </p:txBody>
      </p:sp>
      <p:sp>
        <p:nvSpPr>
          <p:cNvPr id="7" name="Dia számának helye 6"/>
          <p:cNvSpPr>
            <a:spLocks noGrp="1"/>
          </p:cNvSpPr>
          <p:nvPr>
            <p:ph type="sldNum" sz="quarter" idx="12"/>
          </p:nvPr>
        </p:nvSpPr>
        <p:spPr/>
        <p:txBody>
          <a:bodyPr/>
          <a:lstStyle/>
          <a:p>
            <a:fld id="{7EC7355B-64FC-402B-A18A-6F5059DC6135}" type="slidenum">
              <a:rPr lang="hu-HU" smtClean="0"/>
              <a:pPr/>
              <a:t>‹#›</a:t>
            </a:fld>
            <a:endParaRPr lang="hu-H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lum/>
          </a:blip>
          <a:srcRect/>
          <a:stretch>
            <a:fillRect t="-1000" b="-1000"/>
          </a:stretch>
        </a:blipFill>
        <a:effectLst/>
      </p:bgPr>
    </p:bg>
    <p:spTree>
      <p:nvGrpSpPr>
        <p:cNvPr id="1" name=""/>
        <p:cNvGrpSpPr/>
        <p:nvPr/>
      </p:nvGrpSpPr>
      <p:grpSpPr>
        <a:xfrm>
          <a:off x="0" y="0"/>
          <a:ext cx="0" cy="0"/>
          <a:chOff x="0" y="0"/>
          <a:chExt cx="0" cy="0"/>
        </a:xfrm>
      </p:grpSpPr>
      <p:sp>
        <p:nvSpPr>
          <p:cNvPr id="2" name="Cím helye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hu-HU" smtClean="0"/>
              <a:t>Mintacím szerkesztése</a:t>
            </a:r>
            <a:endParaRPr lang="hu-HU"/>
          </a:p>
        </p:txBody>
      </p:sp>
      <p:sp>
        <p:nvSpPr>
          <p:cNvPr id="3" name="Szöveg helye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hu-HU" smtClean="0"/>
              <a:t>Mintaszöveg szerkesztése</a:t>
            </a:r>
          </a:p>
          <a:p>
            <a:pPr lvl="1"/>
            <a:r>
              <a:rPr lang="hu-HU" smtClean="0"/>
              <a:t>Második szint</a:t>
            </a:r>
          </a:p>
          <a:p>
            <a:pPr lvl="2"/>
            <a:r>
              <a:rPr lang="hu-HU" smtClean="0"/>
              <a:t>Harmadik szint</a:t>
            </a:r>
          </a:p>
          <a:p>
            <a:pPr lvl="3"/>
            <a:r>
              <a:rPr lang="hu-HU" smtClean="0"/>
              <a:t>Negyedik szint</a:t>
            </a:r>
          </a:p>
          <a:p>
            <a:pPr lvl="4"/>
            <a:r>
              <a:rPr lang="hu-HU" smtClean="0"/>
              <a:t>Ötödik szint</a:t>
            </a:r>
            <a:endParaRPr lang="hu-HU"/>
          </a:p>
        </p:txBody>
      </p:sp>
      <p:sp>
        <p:nvSpPr>
          <p:cNvPr id="4" name="Dátum helye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9CA7FFE-8742-473A-8810-8452AD370988}" type="datetimeFigureOut">
              <a:rPr lang="hu-HU" smtClean="0"/>
              <a:pPr/>
              <a:t>2010.05.30.</a:t>
            </a:fld>
            <a:endParaRPr lang="hu-HU"/>
          </a:p>
        </p:txBody>
      </p:sp>
      <p:sp>
        <p:nvSpPr>
          <p:cNvPr id="5" name="Élőláb helye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hu-HU"/>
          </a:p>
        </p:txBody>
      </p:sp>
      <p:sp>
        <p:nvSpPr>
          <p:cNvPr id="6" name="Dia számának helye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EC7355B-64FC-402B-A18A-6F5059DC6135}" type="slidenum">
              <a:rPr lang="hu-HU" smtClean="0"/>
              <a:pPr/>
              <a:t>‹#›</a:t>
            </a:fld>
            <a:endParaRPr lang="hu-H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hu-H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Cím 1"/>
          <p:cNvSpPr>
            <a:spLocks noGrp="1"/>
          </p:cNvSpPr>
          <p:nvPr>
            <p:ph type="ctrTitle"/>
          </p:nvPr>
        </p:nvSpPr>
        <p:spPr>
          <a:xfrm>
            <a:off x="571472" y="1428736"/>
            <a:ext cx="7772400" cy="1470025"/>
          </a:xfrm>
        </p:spPr>
        <p:txBody>
          <a:bodyPr/>
          <a:lstStyle/>
          <a:p>
            <a:r>
              <a:rPr lang="hu-HU" dirty="0" err="1" smtClean="0">
                <a:solidFill>
                  <a:schemeClr val="bg1"/>
                </a:solidFill>
              </a:rPr>
              <a:t>Styles</a:t>
            </a:r>
            <a:r>
              <a:rPr lang="hu-HU" dirty="0" smtClean="0">
                <a:solidFill>
                  <a:schemeClr val="bg1"/>
                </a:solidFill>
              </a:rPr>
              <a:t> and </a:t>
            </a:r>
            <a:r>
              <a:rPr lang="hu-HU" dirty="0" err="1" smtClean="0">
                <a:solidFill>
                  <a:schemeClr val="bg1"/>
                </a:solidFill>
              </a:rPr>
              <a:t>Animations</a:t>
            </a:r>
            <a:endParaRPr lang="hu-HU" dirty="0">
              <a:solidFill>
                <a:schemeClr val="bg1"/>
              </a:solidFill>
            </a:endParaRPr>
          </a:p>
        </p:txBody>
      </p:sp>
      <p:sp>
        <p:nvSpPr>
          <p:cNvPr id="3" name="Alcím 2"/>
          <p:cNvSpPr>
            <a:spLocks noGrp="1"/>
          </p:cNvSpPr>
          <p:nvPr>
            <p:ph type="subTitle" idx="1"/>
          </p:nvPr>
        </p:nvSpPr>
        <p:spPr>
          <a:xfrm>
            <a:off x="1285852" y="2500306"/>
            <a:ext cx="6400800" cy="785818"/>
          </a:xfrm>
        </p:spPr>
        <p:txBody>
          <a:bodyPr>
            <a:normAutofit fontScale="85000" lnSpcReduction="20000"/>
          </a:bodyPr>
          <a:lstStyle/>
          <a:p>
            <a:r>
              <a:rPr lang="hu-HU" dirty="0" smtClean="0">
                <a:effectLst>
                  <a:outerShdw blurRad="38100" dist="38100" dir="2700000" algn="tl">
                    <a:srgbClr val="000000">
                      <a:alpha val="43137"/>
                    </a:srgbClr>
                  </a:outerShdw>
                </a:effectLst>
              </a:rPr>
              <a:t>70-502 Microsoft .NET Framework 3.5 – Windows </a:t>
            </a:r>
            <a:r>
              <a:rPr lang="hu-HU" dirty="0" err="1" smtClean="0">
                <a:effectLst>
                  <a:outerShdw blurRad="38100" dist="38100" dir="2700000" algn="tl">
                    <a:srgbClr val="000000">
                      <a:alpha val="43137"/>
                    </a:srgbClr>
                  </a:outerShdw>
                </a:effectLst>
              </a:rPr>
              <a:t>Presentation</a:t>
            </a:r>
            <a:r>
              <a:rPr lang="hu-HU" dirty="0" smtClean="0">
                <a:effectLst>
                  <a:outerShdw blurRad="38100" dist="38100" dir="2700000" algn="tl">
                    <a:srgbClr val="000000">
                      <a:alpha val="43137"/>
                    </a:srgbClr>
                  </a:outerShdw>
                </a:effectLst>
              </a:rPr>
              <a:t> </a:t>
            </a:r>
            <a:r>
              <a:rPr lang="hu-HU" dirty="0" err="1" smtClean="0">
                <a:effectLst>
                  <a:outerShdw blurRad="38100" dist="38100" dir="2700000" algn="tl">
                    <a:srgbClr val="000000">
                      <a:alpha val="43137"/>
                    </a:srgbClr>
                  </a:outerShdw>
                </a:effectLst>
              </a:rPr>
              <a:t>Foundation</a:t>
            </a:r>
            <a:endParaRPr lang="hu-HU" dirty="0">
              <a:effectLst>
                <a:outerShdw blurRad="38100" dist="38100" dir="2700000" algn="tl">
                  <a:srgbClr val="000000">
                    <a:alpha val="43137"/>
                  </a:srgbClr>
                </a:outerShdw>
              </a:effectLst>
            </a:endParaRPr>
          </a:p>
        </p:txBody>
      </p:sp>
      <p:sp>
        <p:nvSpPr>
          <p:cNvPr id="4" name="Szövegdoboz 9"/>
          <p:cNvSpPr txBox="1"/>
          <p:nvPr/>
        </p:nvSpPr>
        <p:spPr>
          <a:xfrm>
            <a:off x="0" y="6273225"/>
            <a:ext cx="3071802" cy="584775"/>
          </a:xfrm>
          <a:prstGeom prst="rect">
            <a:avLst/>
          </a:prstGeom>
          <a:noFill/>
        </p:spPr>
        <p:txBody>
          <a:bodyPr wrap="square" rtlCol="0">
            <a:spAutoFit/>
          </a:bodyPr>
          <a:lstStyle>
            <a:defPPr>
              <a:defRPr lang="hu-H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hu-HU" i="1" dirty="0" err="1" smtClean="0">
                <a:effectLst>
                  <a:outerShdw blurRad="38100" dist="38100" dir="2700000" algn="tl">
                    <a:srgbClr val="000000">
                      <a:alpha val="43137"/>
                    </a:srgbClr>
                  </a:outerShdw>
                </a:effectLst>
              </a:rPr>
              <a:t>Turóczy</a:t>
            </a:r>
            <a:r>
              <a:rPr lang="hu-HU" i="1" dirty="0" smtClean="0">
                <a:effectLst>
                  <a:outerShdw blurRad="38100" dist="38100" dir="2700000" algn="tl">
                    <a:srgbClr val="000000">
                      <a:alpha val="43137"/>
                    </a:srgbClr>
                  </a:outerShdw>
                </a:effectLst>
              </a:rPr>
              <a:t> Attila</a:t>
            </a:r>
          </a:p>
          <a:p>
            <a:r>
              <a:rPr lang="hu-HU" sz="1400" dirty="0" smtClean="0"/>
              <a:t>MCP, MCTS, MCT</a:t>
            </a:r>
            <a:endParaRPr lang="hu-HU" sz="1400"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a:xfrm>
            <a:off x="0" y="0"/>
            <a:ext cx="9144000" cy="439718"/>
          </a:xfrm>
        </p:spPr>
        <p:txBody>
          <a:bodyPr>
            <a:noAutofit/>
          </a:bodyPr>
          <a:lstStyle/>
          <a:p>
            <a:pPr algn="l">
              <a:spcBef>
                <a:spcPct val="20000"/>
              </a:spcBef>
            </a:pPr>
            <a:r>
              <a:rPr lang="hu-HU" sz="2400" dirty="0" smtClean="0">
                <a:solidFill>
                  <a:schemeClr val="bg2">
                    <a:lumMod val="90000"/>
                  </a:schemeClr>
                </a:solidFill>
                <a:effectLst>
                  <a:outerShdw blurRad="38100" dist="38100" dir="2700000" algn="tl">
                    <a:srgbClr val="000000">
                      <a:alpha val="43137"/>
                    </a:srgbClr>
                  </a:outerShdw>
                </a:effectLst>
                <a:latin typeface="+mn-lt"/>
                <a:ea typeface="+mn-ea"/>
                <a:cs typeface="+mn-cs"/>
              </a:rPr>
              <a:t>Stílus meghatározása kódból</a:t>
            </a:r>
            <a:endParaRPr lang="hu-HU" sz="2400" dirty="0">
              <a:solidFill>
                <a:schemeClr val="bg2">
                  <a:lumMod val="90000"/>
                </a:schemeClr>
              </a:solidFill>
              <a:effectLst>
                <a:outerShdw blurRad="38100" dist="38100" dir="2700000" algn="tl">
                  <a:srgbClr val="000000">
                    <a:alpha val="43137"/>
                  </a:srgbClr>
                </a:outerShdw>
              </a:effectLst>
              <a:latin typeface="+mn-lt"/>
              <a:ea typeface="+mn-ea"/>
              <a:cs typeface="+mn-cs"/>
            </a:endParaRPr>
          </a:p>
        </p:txBody>
      </p:sp>
      <p:sp>
        <p:nvSpPr>
          <p:cNvPr id="4" name="Tartalom helye 2"/>
          <p:cNvSpPr>
            <a:spLocks noGrp="1"/>
          </p:cNvSpPr>
          <p:nvPr>
            <p:ph idx="1"/>
          </p:nvPr>
        </p:nvSpPr>
        <p:spPr>
          <a:xfrm>
            <a:off x="214282" y="571480"/>
            <a:ext cx="8472518" cy="5857916"/>
          </a:xfrm>
        </p:spPr>
        <p:txBody>
          <a:bodyPr>
            <a:normAutofit/>
          </a:bodyPr>
          <a:lstStyle/>
          <a:p>
            <a:pPr>
              <a:buNone/>
            </a:pPr>
            <a:r>
              <a:rPr lang="hu-HU" sz="2800" dirty="0" smtClean="0">
                <a:solidFill>
                  <a:schemeClr val="bg1">
                    <a:lumMod val="95000"/>
                  </a:schemeClr>
                </a:solidFill>
              </a:rPr>
              <a:t>	Természetesen lehetőségünk van arra is, hogy a stílust dinamikusan akár futási időben is létrehozzuk és alkalmazzuk elemeinken.</a:t>
            </a:r>
          </a:p>
          <a:p>
            <a:pPr>
              <a:buNone/>
            </a:pPr>
            <a:endParaRPr lang="hu-HU" sz="2800" dirty="0" smtClean="0">
              <a:solidFill>
                <a:schemeClr val="bg1">
                  <a:lumMod val="95000"/>
                </a:schemeClr>
              </a:solidFill>
            </a:endParaRPr>
          </a:p>
          <a:p>
            <a:pPr>
              <a:buNone/>
            </a:pPr>
            <a:endParaRPr lang="hu-HU" sz="2800" dirty="0" smtClean="0">
              <a:solidFill>
                <a:schemeClr val="bg1">
                  <a:lumMod val="95000"/>
                </a:schemeClr>
              </a:solidFill>
            </a:endParaRPr>
          </a:p>
          <a:p>
            <a:pPr>
              <a:buNone/>
            </a:pPr>
            <a:endParaRPr lang="hu-HU" sz="2800" dirty="0" smtClean="0">
              <a:solidFill>
                <a:schemeClr val="bg1">
                  <a:lumMod val="95000"/>
                </a:schemeClr>
              </a:solidFill>
            </a:endParaRPr>
          </a:p>
          <a:p>
            <a:pPr>
              <a:buNone/>
            </a:pPr>
            <a:endParaRPr lang="hu-HU" sz="2800" dirty="0" smtClean="0">
              <a:solidFill>
                <a:schemeClr val="bg1">
                  <a:lumMod val="95000"/>
                </a:schemeClr>
              </a:solidFill>
            </a:endParaRPr>
          </a:p>
          <a:p>
            <a:pPr>
              <a:buNone/>
            </a:pPr>
            <a:endParaRPr lang="hu-HU" sz="2800" dirty="0" smtClean="0">
              <a:solidFill>
                <a:schemeClr val="bg1">
                  <a:lumMod val="95000"/>
                </a:schemeClr>
              </a:solidFill>
            </a:endParaRPr>
          </a:p>
          <a:p>
            <a:pPr>
              <a:buNone/>
            </a:pPr>
            <a:endParaRPr lang="hu-HU" sz="2800" dirty="0" smtClean="0">
              <a:solidFill>
                <a:schemeClr val="bg1">
                  <a:lumMod val="95000"/>
                </a:schemeClr>
              </a:solidFill>
            </a:endParaRPr>
          </a:p>
          <a:p>
            <a:pPr>
              <a:buNone/>
            </a:pPr>
            <a:endParaRPr lang="hu-HU" sz="2800" dirty="0" smtClean="0">
              <a:solidFill>
                <a:schemeClr val="bg1">
                  <a:lumMod val="95000"/>
                </a:schemeClr>
              </a:solidFill>
            </a:endParaRPr>
          </a:p>
        </p:txBody>
      </p:sp>
      <p:sp>
        <p:nvSpPr>
          <p:cNvPr id="5" name="Szövegdoboz 4"/>
          <p:cNvSpPr txBox="1"/>
          <p:nvPr/>
        </p:nvSpPr>
        <p:spPr>
          <a:xfrm>
            <a:off x="642910" y="2231777"/>
            <a:ext cx="8072494" cy="2554545"/>
          </a:xfrm>
          <a:prstGeom prst="rect">
            <a:avLst/>
          </a:prstGeom>
          <a:effectLst>
            <a:innerShdw blurRad="63500" dist="50800" dir="8100000">
              <a:prstClr val="black">
                <a:alpha val="50000"/>
              </a:prstClr>
            </a:innerShdw>
          </a:effectLst>
          <a:scene3d>
            <a:camera prst="orthographicFront"/>
            <a:lightRig rig="threePt" dir="t"/>
          </a:scene3d>
          <a:sp3d>
            <a:bevelT/>
          </a:sp3d>
        </p:spPr>
        <p:style>
          <a:lnRef idx="1">
            <a:schemeClr val="dk1"/>
          </a:lnRef>
          <a:fillRef idx="2">
            <a:schemeClr val="dk1"/>
          </a:fillRef>
          <a:effectRef idx="1">
            <a:schemeClr val="dk1"/>
          </a:effectRef>
          <a:fontRef idx="minor">
            <a:schemeClr val="dk1"/>
          </a:fontRef>
        </p:style>
        <p:txBody>
          <a:bodyPr wrap="square" rtlCol="0">
            <a:spAutoFit/>
          </a:bodyPr>
          <a:lstStyle/>
          <a:p>
            <a:r>
              <a:rPr lang="hu-HU" sz="1600" dirty="0" smtClean="0">
                <a:solidFill>
                  <a:srgbClr val="2B91AF"/>
                </a:solidFill>
              </a:rPr>
              <a:t>            </a:t>
            </a:r>
            <a:r>
              <a:rPr lang="hu-HU" sz="1600" dirty="0" err="1" smtClean="0">
                <a:solidFill>
                  <a:srgbClr val="2B91AF"/>
                </a:solidFill>
              </a:rPr>
              <a:t>Style</a:t>
            </a:r>
            <a:r>
              <a:rPr lang="hu-HU" sz="1600" dirty="0" smtClean="0">
                <a:solidFill>
                  <a:srgbClr val="2B91AF"/>
                </a:solidFill>
              </a:rPr>
              <a:t> </a:t>
            </a:r>
            <a:r>
              <a:rPr lang="hu-HU" sz="1600" dirty="0" err="1" smtClean="0">
                <a:solidFill>
                  <a:schemeClr val="tx1"/>
                </a:solidFill>
              </a:rPr>
              <a:t>aStyle</a:t>
            </a:r>
            <a:r>
              <a:rPr lang="hu-HU" sz="1600" dirty="0" smtClean="0">
                <a:solidFill>
                  <a:srgbClr val="2B91AF"/>
                </a:solidFill>
              </a:rPr>
              <a:t> = </a:t>
            </a:r>
            <a:r>
              <a:rPr lang="hu-HU" sz="1600" dirty="0" err="1" smtClean="0">
                <a:solidFill>
                  <a:srgbClr val="0000FF"/>
                </a:solidFill>
              </a:rPr>
              <a:t>new</a:t>
            </a:r>
            <a:r>
              <a:rPr lang="hu-HU" sz="1600" dirty="0" smtClean="0">
                <a:solidFill>
                  <a:srgbClr val="0000FF"/>
                </a:solidFill>
              </a:rPr>
              <a:t> </a:t>
            </a:r>
            <a:r>
              <a:rPr lang="hu-HU" sz="1600" dirty="0" err="1" smtClean="0">
                <a:solidFill>
                  <a:srgbClr val="2B91AF"/>
                </a:solidFill>
              </a:rPr>
              <a:t>Style</a:t>
            </a:r>
            <a:r>
              <a:rPr lang="hu-HU" sz="1600" dirty="0" smtClean="0">
                <a:solidFill>
                  <a:srgbClr val="2B91AF"/>
                </a:solidFill>
              </a:rPr>
              <a:t>();</a:t>
            </a:r>
          </a:p>
          <a:p>
            <a:r>
              <a:rPr lang="hu-HU" sz="1600" dirty="0" smtClean="0">
                <a:solidFill>
                  <a:srgbClr val="2B91AF"/>
                </a:solidFill>
              </a:rPr>
              <a:t>            </a:t>
            </a:r>
            <a:r>
              <a:rPr lang="hu-HU" sz="1600" dirty="0" err="1" smtClean="0">
                <a:solidFill>
                  <a:srgbClr val="2B91AF"/>
                </a:solidFill>
              </a:rPr>
              <a:t>Setter</a:t>
            </a:r>
            <a:r>
              <a:rPr lang="hu-HU" sz="1600" dirty="0" smtClean="0">
                <a:solidFill>
                  <a:srgbClr val="2B91AF"/>
                </a:solidFill>
              </a:rPr>
              <a:t> </a:t>
            </a:r>
            <a:r>
              <a:rPr lang="hu-HU" sz="1600" dirty="0" err="1" smtClean="0">
                <a:solidFill>
                  <a:schemeClr val="tx1"/>
                </a:solidFill>
              </a:rPr>
              <a:t>aSetter</a:t>
            </a:r>
            <a:r>
              <a:rPr lang="hu-HU" sz="1600" dirty="0" smtClean="0">
                <a:solidFill>
                  <a:srgbClr val="2B91AF"/>
                </a:solidFill>
              </a:rPr>
              <a:t> = </a:t>
            </a:r>
            <a:r>
              <a:rPr lang="hu-HU" sz="1600" dirty="0" err="1" smtClean="0">
                <a:solidFill>
                  <a:srgbClr val="0000FF"/>
                </a:solidFill>
              </a:rPr>
              <a:t>new</a:t>
            </a:r>
            <a:r>
              <a:rPr lang="hu-HU" sz="1600" dirty="0" smtClean="0">
                <a:solidFill>
                  <a:srgbClr val="0000FF"/>
                </a:solidFill>
              </a:rPr>
              <a:t> </a:t>
            </a:r>
            <a:r>
              <a:rPr lang="hu-HU" sz="1600" dirty="0" err="1" smtClean="0">
                <a:solidFill>
                  <a:srgbClr val="2B91AF"/>
                </a:solidFill>
              </a:rPr>
              <a:t>Setter</a:t>
            </a:r>
            <a:r>
              <a:rPr lang="hu-HU" sz="1600" dirty="0" smtClean="0">
                <a:solidFill>
                  <a:srgbClr val="2B91AF"/>
                </a:solidFill>
              </a:rPr>
              <a:t>();</a:t>
            </a:r>
          </a:p>
          <a:p>
            <a:r>
              <a:rPr lang="hu-HU" sz="1600" dirty="0" smtClean="0">
                <a:solidFill>
                  <a:srgbClr val="2B91AF"/>
                </a:solidFill>
              </a:rPr>
              <a:t>            </a:t>
            </a:r>
            <a:r>
              <a:rPr lang="hu-HU" sz="1600" dirty="0" err="1" smtClean="0">
                <a:solidFill>
                  <a:schemeClr val="tx1"/>
                </a:solidFill>
              </a:rPr>
              <a:t>aSetter.Property</a:t>
            </a:r>
            <a:r>
              <a:rPr lang="hu-HU" sz="1600" dirty="0" smtClean="0">
                <a:solidFill>
                  <a:srgbClr val="2B91AF"/>
                </a:solidFill>
              </a:rPr>
              <a:t> = </a:t>
            </a:r>
            <a:r>
              <a:rPr lang="hu-HU" sz="1600" dirty="0" err="1" smtClean="0">
                <a:solidFill>
                  <a:srgbClr val="2B91AF"/>
                </a:solidFill>
              </a:rPr>
              <a:t>Button</a:t>
            </a:r>
            <a:r>
              <a:rPr lang="hu-HU" sz="1600" dirty="0" err="1" smtClean="0">
                <a:solidFill>
                  <a:schemeClr val="tx1"/>
                </a:solidFill>
              </a:rPr>
              <a:t>.BackgroundProperty</a:t>
            </a:r>
            <a:r>
              <a:rPr lang="hu-HU" sz="1600" dirty="0" smtClean="0">
                <a:solidFill>
                  <a:schemeClr val="tx1"/>
                </a:solidFill>
              </a:rPr>
              <a:t>;</a:t>
            </a:r>
          </a:p>
          <a:p>
            <a:r>
              <a:rPr lang="hu-HU" sz="1600" dirty="0" smtClean="0">
                <a:solidFill>
                  <a:srgbClr val="2B91AF"/>
                </a:solidFill>
              </a:rPr>
              <a:t>            </a:t>
            </a:r>
            <a:r>
              <a:rPr lang="hu-HU" sz="1600" dirty="0" err="1" smtClean="0">
                <a:solidFill>
                  <a:schemeClr val="tx1"/>
                </a:solidFill>
              </a:rPr>
              <a:t>aSetter.Value</a:t>
            </a:r>
            <a:r>
              <a:rPr lang="hu-HU" sz="1600" dirty="0" smtClean="0">
                <a:solidFill>
                  <a:srgbClr val="2B91AF"/>
                </a:solidFill>
              </a:rPr>
              <a:t> = </a:t>
            </a:r>
            <a:r>
              <a:rPr lang="hu-HU" sz="1600" dirty="0" err="1" smtClean="0">
                <a:solidFill>
                  <a:srgbClr val="2B91AF"/>
                </a:solidFill>
              </a:rPr>
              <a:t>Brushes</a:t>
            </a:r>
            <a:r>
              <a:rPr lang="hu-HU" sz="1600" dirty="0" err="1" smtClean="0">
                <a:solidFill>
                  <a:schemeClr val="tx1"/>
                </a:solidFill>
              </a:rPr>
              <a:t>.Red</a:t>
            </a:r>
            <a:r>
              <a:rPr lang="hu-HU" sz="1600" dirty="0" smtClean="0">
                <a:solidFill>
                  <a:schemeClr val="tx1"/>
                </a:solidFill>
              </a:rPr>
              <a:t>;</a:t>
            </a:r>
          </a:p>
          <a:p>
            <a:r>
              <a:rPr lang="hu-HU" sz="1600" dirty="0" smtClean="0">
                <a:solidFill>
                  <a:schemeClr val="tx1"/>
                </a:solidFill>
              </a:rPr>
              <a:t>            </a:t>
            </a:r>
            <a:r>
              <a:rPr lang="hu-HU" sz="1600" dirty="0" err="1" smtClean="0">
                <a:solidFill>
                  <a:schemeClr val="tx1"/>
                </a:solidFill>
              </a:rPr>
              <a:t>aStyle.Setters.Add</a:t>
            </a:r>
            <a:r>
              <a:rPr lang="hu-HU" sz="1600" dirty="0" smtClean="0">
                <a:solidFill>
                  <a:schemeClr val="tx1"/>
                </a:solidFill>
              </a:rPr>
              <a:t>(</a:t>
            </a:r>
            <a:r>
              <a:rPr lang="hu-HU" sz="1600" dirty="0" err="1" smtClean="0">
                <a:solidFill>
                  <a:schemeClr val="tx1"/>
                </a:solidFill>
              </a:rPr>
              <a:t>aSetter</a:t>
            </a:r>
            <a:r>
              <a:rPr lang="hu-HU" sz="1600" dirty="0" smtClean="0">
                <a:solidFill>
                  <a:schemeClr val="tx1"/>
                </a:solidFill>
              </a:rPr>
              <a:t>);</a:t>
            </a:r>
          </a:p>
          <a:p>
            <a:r>
              <a:rPr lang="hu-HU" sz="1600" dirty="0" smtClean="0">
                <a:solidFill>
                  <a:srgbClr val="2B91AF"/>
                </a:solidFill>
              </a:rPr>
              <a:t>            </a:t>
            </a:r>
            <a:r>
              <a:rPr lang="hu-HU" sz="1600" dirty="0" err="1" smtClean="0">
                <a:solidFill>
                  <a:srgbClr val="2B91AF"/>
                </a:solidFill>
              </a:rPr>
              <a:t>Setter</a:t>
            </a:r>
            <a:r>
              <a:rPr lang="hu-HU" sz="1600" dirty="0" smtClean="0">
                <a:solidFill>
                  <a:srgbClr val="2B91AF"/>
                </a:solidFill>
              </a:rPr>
              <a:t> </a:t>
            </a:r>
            <a:r>
              <a:rPr lang="hu-HU" sz="1600" dirty="0" err="1" smtClean="0">
                <a:solidFill>
                  <a:schemeClr val="tx1"/>
                </a:solidFill>
              </a:rPr>
              <a:t>bSetter</a:t>
            </a:r>
            <a:r>
              <a:rPr lang="hu-HU" sz="1600" dirty="0" smtClean="0">
                <a:solidFill>
                  <a:schemeClr val="tx1"/>
                </a:solidFill>
              </a:rPr>
              <a:t> = </a:t>
            </a:r>
            <a:r>
              <a:rPr lang="hu-HU" sz="1600" dirty="0" err="1" smtClean="0">
                <a:solidFill>
                  <a:srgbClr val="0000FF"/>
                </a:solidFill>
              </a:rPr>
              <a:t>new</a:t>
            </a:r>
            <a:r>
              <a:rPr lang="hu-HU" sz="1600" dirty="0" smtClean="0">
                <a:solidFill>
                  <a:srgbClr val="0000FF"/>
                </a:solidFill>
              </a:rPr>
              <a:t> </a:t>
            </a:r>
            <a:r>
              <a:rPr lang="hu-HU" sz="1600" dirty="0" err="1" smtClean="0">
                <a:solidFill>
                  <a:srgbClr val="2B91AF"/>
                </a:solidFill>
              </a:rPr>
              <a:t>Setter</a:t>
            </a:r>
            <a:r>
              <a:rPr lang="hu-HU" sz="1600" dirty="0" smtClean="0">
                <a:solidFill>
                  <a:srgbClr val="2B91AF"/>
                </a:solidFill>
              </a:rPr>
              <a:t>();</a:t>
            </a:r>
          </a:p>
          <a:p>
            <a:r>
              <a:rPr lang="hu-HU" sz="1600" dirty="0" smtClean="0">
                <a:solidFill>
                  <a:srgbClr val="2B91AF"/>
                </a:solidFill>
              </a:rPr>
              <a:t>            </a:t>
            </a:r>
            <a:r>
              <a:rPr lang="hu-HU" sz="1600" dirty="0" err="1" smtClean="0">
                <a:solidFill>
                  <a:schemeClr val="tx1"/>
                </a:solidFill>
              </a:rPr>
              <a:t>bSetter.Property</a:t>
            </a:r>
            <a:r>
              <a:rPr lang="hu-HU" sz="1600" dirty="0" smtClean="0">
                <a:solidFill>
                  <a:srgbClr val="2B91AF"/>
                </a:solidFill>
              </a:rPr>
              <a:t> = </a:t>
            </a:r>
            <a:r>
              <a:rPr lang="hu-HU" sz="1600" dirty="0" err="1" smtClean="0">
                <a:solidFill>
                  <a:srgbClr val="2B91AF"/>
                </a:solidFill>
              </a:rPr>
              <a:t>Button</a:t>
            </a:r>
            <a:r>
              <a:rPr lang="hu-HU" sz="1600" dirty="0" err="1" smtClean="0">
                <a:solidFill>
                  <a:schemeClr val="tx1"/>
                </a:solidFill>
              </a:rPr>
              <a:t>.ContentProperty</a:t>
            </a:r>
            <a:r>
              <a:rPr lang="hu-HU" sz="1600" dirty="0" smtClean="0">
                <a:solidFill>
                  <a:schemeClr val="tx1"/>
                </a:solidFill>
              </a:rPr>
              <a:t>;</a:t>
            </a:r>
          </a:p>
          <a:p>
            <a:r>
              <a:rPr lang="hu-HU" sz="1600" dirty="0" smtClean="0">
                <a:solidFill>
                  <a:srgbClr val="2B91AF"/>
                </a:solidFill>
              </a:rPr>
              <a:t>            </a:t>
            </a:r>
            <a:r>
              <a:rPr lang="hu-HU" sz="1600" dirty="0" err="1" smtClean="0">
                <a:solidFill>
                  <a:schemeClr val="tx1"/>
                </a:solidFill>
              </a:rPr>
              <a:t>bSetter.Value</a:t>
            </a:r>
            <a:r>
              <a:rPr lang="hu-HU" sz="1600" dirty="0" smtClean="0">
                <a:solidFill>
                  <a:schemeClr val="tx1"/>
                </a:solidFill>
              </a:rPr>
              <a:t> = </a:t>
            </a:r>
            <a:r>
              <a:rPr lang="hu-HU" sz="1600" dirty="0" smtClean="0">
                <a:solidFill>
                  <a:srgbClr val="A31515"/>
                </a:solidFill>
              </a:rPr>
              <a:t>"</a:t>
            </a:r>
            <a:r>
              <a:rPr lang="hu-HU" sz="1600" dirty="0" err="1" smtClean="0">
                <a:solidFill>
                  <a:srgbClr val="A31515"/>
                </a:solidFill>
              </a:rPr>
              <a:t>Style</a:t>
            </a:r>
            <a:r>
              <a:rPr lang="hu-HU" sz="1600" dirty="0" smtClean="0">
                <a:solidFill>
                  <a:srgbClr val="A31515"/>
                </a:solidFill>
              </a:rPr>
              <a:t> </a:t>
            </a:r>
            <a:r>
              <a:rPr lang="hu-HU" sz="1600" dirty="0" err="1" smtClean="0">
                <a:solidFill>
                  <a:srgbClr val="A31515"/>
                </a:solidFill>
              </a:rPr>
              <a:t>set</a:t>
            </a:r>
            <a:r>
              <a:rPr lang="hu-HU" sz="1600" dirty="0" smtClean="0">
                <a:solidFill>
                  <a:srgbClr val="A31515"/>
                </a:solidFill>
              </a:rPr>
              <a:t> </a:t>
            </a:r>
            <a:r>
              <a:rPr lang="hu-HU" sz="1600" dirty="0" err="1" smtClean="0">
                <a:solidFill>
                  <a:srgbClr val="A31515"/>
                </a:solidFill>
              </a:rPr>
              <a:t>programmaticly</a:t>
            </a:r>
            <a:r>
              <a:rPr lang="hu-HU" sz="1600" dirty="0" smtClean="0">
                <a:solidFill>
                  <a:srgbClr val="A31515"/>
                </a:solidFill>
              </a:rPr>
              <a:t>";</a:t>
            </a:r>
          </a:p>
          <a:p>
            <a:r>
              <a:rPr lang="hu-HU" sz="1600" dirty="0" smtClean="0">
                <a:solidFill>
                  <a:schemeClr val="tx1"/>
                </a:solidFill>
              </a:rPr>
              <a:t>            </a:t>
            </a:r>
            <a:r>
              <a:rPr lang="hu-HU" sz="1600" dirty="0" err="1" smtClean="0">
                <a:solidFill>
                  <a:schemeClr val="tx1"/>
                </a:solidFill>
              </a:rPr>
              <a:t>aStyle.Setters.Add</a:t>
            </a:r>
            <a:r>
              <a:rPr lang="hu-HU" sz="1600" dirty="0" smtClean="0">
                <a:solidFill>
                  <a:schemeClr val="tx1"/>
                </a:solidFill>
              </a:rPr>
              <a:t>(</a:t>
            </a:r>
            <a:r>
              <a:rPr lang="hu-HU" sz="1600" dirty="0" err="1" smtClean="0">
                <a:solidFill>
                  <a:schemeClr val="tx1"/>
                </a:solidFill>
              </a:rPr>
              <a:t>bSetter</a:t>
            </a:r>
            <a:r>
              <a:rPr lang="hu-HU" sz="1600" dirty="0" smtClean="0">
                <a:solidFill>
                  <a:schemeClr val="tx1"/>
                </a:solidFill>
              </a:rPr>
              <a:t>);</a:t>
            </a:r>
          </a:p>
          <a:p>
            <a:r>
              <a:rPr lang="hu-HU" sz="1600" dirty="0" smtClean="0">
                <a:solidFill>
                  <a:schemeClr val="tx1"/>
                </a:solidFill>
              </a:rPr>
              <a:t>            button1.Style = </a:t>
            </a:r>
            <a:r>
              <a:rPr lang="hu-HU" sz="1600" dirty="0" err="1" smtClean="0">
                <a:solidFill>
                  <a:schemeClr val="tx1"/>
                </a:solidFill>
              </a:rPr>
              <a:t>aStyle</a:t>
            </a:r>
            <a:r>
              <a:rPr lang="hu-HU" sz="1600" dirty="0" smtClean="0">
                <a:solidFill>
                  <a:schemeClr val="tx1"/>
                </a:solidFill>
              </a:rPr>
              <a:t>;</a:t>
            </a:r>
          </a:p>
        </p:txBody>
      </p:sp>
    </p:spTree>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a:xfrm>
            <a:off x="0" y="0"/>
            <a:ext cx="9144000" cy="439718"/>
          </a:xfrm>
        </p:spPr>
        <p:txBody>
          <a:bodyPr>
            <a:noAutofit/>
          </a:bodyPr>
          <a:lstStyle/>
          <a:p>
            <a:pPr algn="l">
              <a:spcBef>
                <a:spcPct val="20000"/>
              </a:spcBef>
            </a:pPr>
            <a:r>
              <a:rPr lang="hu-HU" sz="2400" dirty="0" smtClean="0">
                <a:solidFill>
                  <a:schemeClr val="bg2">
                    <a:lumMod val="90000"/>
                  </a:schemeClr>
                </a:solidFill>
                <a:effectLst>
                  <a:outerShdw blurRad="38100" dist="38100" dir="2700000" algn="tl">
                    <a:srgbClr val="000000">
                      <a:alpha val="43137"/>
                    </a:srgbClr>
                  </a:outerShdw>
                </a:effectLst>
                <a:latin typeface="+mn-lt"/>
                <a:ea typeface="+mn-ea"/>
                <a:cs typeface="+mn-cs"/>
              </a:rPr>
              <a:t>Stílus meghatározása kódból (II.)</a:t>
            </a:r>
            <a:endParaRPr lang="hu-HU" sz="2400" dirty="0">
              <a:solidFill>
                <a:schemeClr val="bg2">
                  <a:lumMod val="90000"/>
                </a:schemeClr>
              </a:solidFill>
              <a:effectLst>
                <a:outerShdw blurRad="38100" dist="38100" dir="2700000" algn="tl">
                  <a:srgbClr val="000000">
                    <a:alpha val="43137"/>
                  </a:srgbClr>
                </a:outerShdw>
              </a:effectLst>
              <a:latin typeface="+mn-lt"/>
              <a:ea typeface="+mn-ea"/>
              <a:cs typeface="+mn-cs"/>
            </a:endParaRPr>
          </a:p>
        </p:txBody>
      </p:sp>
      <p:sp>
        <p:nvSpPr>
          <p:cNvPr id="4" name="Tartalom helye 2"/>
          <p:cNvSpPr>
            <a:spLocks noGrp="1"/>
          </p:cNvSpPr>
          <p:nvPr>
            <p:ph idx="1"/>
          </p:nvPr>
        </p:nvSpPr>
        <p:spPr>
          <a:xfrm>
            <a:off x="214282" y="571480"/>
            <a:ext cx="8472518" cy="5857916"/>
          </a:xfrm>
        </p:spPr>
        <p:txBody>
          <a:bodyPr>
            <a:normAutofit/>
          </a:bodyPr>
          <a:lstStyle/>
          <a:p>
            <a:pPr>
              <a:buNone/>
            </a:pPr>
            <a:r>
              <a:rPr lang="hu-HU" sz="2800" dirty="0" smtClean="0">
                <a:solidFill>
                  <a:schemeClr val="bg1">
                    <a:lumMod val="95000"/>
                  </a:schemeClr>
                </a:solidFill>
              </a:rPr>
              <a:t>	A stílust elkészíthetjük </a:t>
            </a:r>
            <a:r>
              <a:rPr lang="hu-HU" sz="2800" dirty="0" err="1" smtClean="0">
                <a:solidFill>
                  <a:schemeClr val="bg1">
                    <a:lumMod val="95000"/>
                  </a:schemeClr>
                </a:solidFill>
              </a:rPr>
              <a:t>XAML-ben</a:t>
            </a:r>
            <a:r>
              <a:rPr lang="hu-HU" sz="2800" dirty="0" smtClean="0">
                <a:solidFill>
                  <a:schemeClr val="bg1">
                    <a:lumMod val="95000"/>
                  </a:schemeClr>
                </a:solidFill>
              </a:rPr>
              <a:t> is, majd pedig kódból alkalmazhatjuk.</a:t>
            </a:r>
          </a:p>
          <a:p>
            <a:pPr>
              <a:buNone/>
            </a:pPr>
            <a:endParaRPr lang="hu-HU" sz="2800" dirty="0" smtClean="0">
              <a:solidFill>
                <a:schemeClr val="bg1">
                  <a:lumMod val="95000"/>
                </a:schemeClr>
              </a:solidFill>
            </a:endParaRPr>
          </a:p>
          <a:p>
            <a:pPr>
              <a:buNone/>
            </a:pPr>
            <a:endParaRPr lang="hu-HU" sz="2800" dirty="0" smtClean="0">
              <a:solidFill>
                <a:schemeClr val="bg1">
                  <a:lumMod val="95000"/>
                </a:schemeClr>
              </a:solidFill>
            </a:endParaRPr>
          </a:p>
          <a:p>
            <a:pPr>
              <a:buNone/>
            </a:pPr>
            <a:endParaRPr lang="hu-HU" sz="2800" dirty="0" smtClean="0">
              <a:solidFill>
                <a:schemeClr val="bg1">
                  <a:lumMod val="95000"/>
                </a:schemeClr>
              </a:solidFill>
            </a:endParaRPr>
          </a:p>
          <a:p>
            <a:pPr>
              <a:buNone/>
            </a:pPr>
            <a:endParaRPr lang="hu-HU" sz="2800" dirty="0" smtClean="0">
              <a:solidFill>
                <a:schemeClr val="bg1">
                  <a:lumMod val="95000"/>
                </a:schemeClr>
              </a:solidFill>
            </a:endParaRPr>
          </a:p>
          <a:p>
            <a:pPr>
              <a:buNone/>
            </a:pPr>
            <a:r>
              <a:rPr lang="hu-HU" sz="2800" dirty="0" smtClean="0">
                <a:solidFill>
                  <a:schemeClr val="bg1">
                    <a:lumMod val="95000"/>
                  </a:schemeClr>
                </a:solidFill>
              </a:rPr>
              <a:t>Kódból történő alkalmazás:</a:t>
            </a:r>
          </a:p>
          <a:p>
            <a:pPr>
              <a:buNone/>
            </a:pPr>
            <a:endParaRPr lang="hu-HU" sz="2800" dirty="0" smtClean="0">
              <a:solidFill>
                <a:schemeClr val="bg1">
                  <a:lumMod val="95000"/>
                </a:schemeClr>
              </a:solidFill>
            </a:endParaRPr>
          </a:p>
          <a:p>
            <a:pPr>
              <a:buNone/>
            </a:pPr>
            <a:endParaRPr lang="hu-HU" sz="2800" dirty="0" smtClean="0">
              <a:solidFill>
                <a:schemeClr val="bg1">
                  <a:lumMod val="95000"/>
                </a:schemeClr>
              </a:solidFill>
            </a:endParaRPr>
          </a:p>
          <a:p>
            <a:pPr>
              <a:buNone/>
            </a:pPr>
            <a:endParaRPr lang="hu-HU" sz="2800" dirty="0" smtClean="0">
              <a:solidFill>
                <a:schemeClr val="bg1">
                  <a:lumMod val="95000"/>
                </a:schemeClr>
              </a:solidFill>
            </a:endParaRPr>
          </a:p>
          <a:p>
            <a:pPr>
              <a:buNone/>
            </a:pPr>
            <a:endParaRPr lang="hu-HU" sz="2800" dirty="0" smtClean="0">
              <a:solidFill>
                <a:schemeClr val="bg1">
                  <a:lumMod val="95000"/>
                </a:schemeClr>
              </a:solidFill>
            </a:endParaRPr>
          </a:p>
          <a:p>
            <a:pPr>
              <a:buNone/>
            </a:pPr>
            <a:endParaRPr lang="hu-HU" sz="2800" dirty="0" smtClean="0">
              <a:solidFill>
                <a:schemeClr val="bg1">
                  <a:lumMod val="95000"/>
                </a:schemeClr>
              </a:solidFill>
            </a:endParaRPr>
          </a:p>
          <a:p>
            <a:pPr>
              <a:buNone/>
            </a:pPr>
            <a:endParaRPr lang="hu-HU" sz="2800" dirty="0" smtClean="0">
              <a:solidFill>
                <a:schemeClr val="bg1">
                  <a:lumMod val="95000"/>
                </a:schemeClr>
              </a:solidFill>
            </a:endParaRPr>
          </a:p>
        </p:txBody>
      </p:sp>
      <p:sp>
        <p:nvSpPr>
          <p:cNvPr id="5" name="Szövegdoboz 4"/>
          <p:cNvSpPr txBox="1"/>
          <p:nvPr/>
        </p:nvSpPr>
        <p:spPr>
          <a:xfrm>
            <a:off x="642910" y="1643050"/>
            <a:ext cx="8072494" cy="1569660"/>
          </a:xfrm>
          <a:prstGeom prst="rect">
            <a:avLst/>
          </a:prstGeom>
          <a:effectLst>
            <a:innerShdw blurRad="63500" dist="50800" dir="8100000">
              <a:prstClr val="black">
                <a:alpha val="50000"/>
              </a:prstClr>
            </a:innerShdw>
          </a:effectLst>
          <a:scene3d>
            <a:camera prst="orthographicFront"/>
            <a:lightRig rig="threePt" dir="t"/>
          </a:scene3d>
          <a:sp3d>
            <a:bevelT/>
          </a:sp3d>
        </p:spPr>
        <p:style>
          <a:lnRef idx="1">
            <a:schemeClr val="dk1"/>
          </a:lnRef>
          <a:fillRef idx="2">
            <a:schemeClr val="dk1"/>
          </a:fillRef>
          <a:effectRef idx="1">
            <a:schemeClr val="dk1"/>
          </a:effectRef>
          <a:fontRef idx="minor">
            <a:schemeClr val="dk1"/>
          </a:fontRef>
        </p:style>
        <p:txBody>
          <a:bodyPr wrap="square" rtlCol="0">
            <a:spAutoFit/>
          </a:bodyPr>
          <a:lstStyle/>
          <a:p>
            <a:r>
              <a:rPr lang="hu-HU" sz="1600" dirty="0" smtClean="0">
                <a:solidFill>
                  <a:srgbClr val="A31515"/>
                </a:solidFill>
              </a:rPr>
              <a:t> </a:t>
            </a:r>
            <a:r>
              <a:rPr lang="hu-HU" sz="1600" dirty="0" smtClean="0">
                <a:solidFill>
                  <a:srgbClr val="0000FF"/>
                </a:solidFill>
              </a:rPr>
              <a:t>&lt;</a:t>
            </a:r>
            <a:r>
              <a:rPr lang="hu-HU" sz="1600" dirty="0" err="1" smtClean="0">
                <a:solidFill>
                  <a:srgbClr val="A31515"/>
                </a:solidFill>
              </a:rPr>
              <a:t>Window.Resources</a:t>
            </a:r>
            <a:r>
              <a:rPr lang="hu-HU" sz="1600" dirty="0" smtClean="0">
                <a:solidFill>
                  <a:srgbClr val="0000FF"/>
                </a:solidFill>
              </a:rPr>
              <a:t>&gt;</a:t>
            </a:r>
          </a:p>
          <a:p>
            <a:r>
              <a:rPr lang="hu-HU" sz="1600" dirty="0" smtClean="0">
                <a:solidFill>
                  <a:srgbClr val="A31515"/>
                </a:solidFill>
              </a:rPr>
              <a:t>        </a:t>
            </a:r>
            <a:r>
              <a:rPr lang="hu-HU" sz="1600" dirty="0" smtClean="0">
                <a:solidFill>
                  <a:srgbClr val="0000FF"/>
                </a:solidFill>
              </a:rPr>
              <a:t>&lt;</a:t>
            </a:r>
            <a:r>
              <a:rPr lang="hu-HU" sz="1600" dirty="0" err="1" smtClean="0">
                <a:solidFill>
                  <a:srgbClr val="A31515"/>
                </a:solidFill>
              </a:rPr>
              <a:t>Style</a:t>
            </a:r>
            <a:r>
              <a:rPr lang="hu-HU" sz="1600" dirty="0" smtClean="0">
                <a:solidFill>
                  <a:srgbClr val="FF0000"/>
                </a:solidFill>
              </a:rPr>
              <a:t> x</a:t>
            </a:r>
            <a:r>
              <a:rPr lang="hu-HU" sz="1600" dirty="0" smtClean="0">
                <a:solidFill>
                  <a:srgbClr val="0000FF"/>
                </a:solidFill>
              </a:rPr>
              <a:t>:</a:t>
            </a:r>
            <a:r>
              <a:rPr lang="hu-HU" sz="1600" dirty="0" smtClean="0">
                <a:solidFill>
                  <a:srgbClr val="FF0000"/>
                </a:solidFill>
              </a:rPr>
              <a:t>Key</a:t>
            </a:r>
            <a:r>
              <a:rPr lang="hu-HU" sz="1600" dirty="0" smtClean="0">
                <a:solidFill>
                  <a:srgbClr val="0000FF"/>
                </a:solidFill>
              </a:rPr>
              <a:t>="StyleOne"&gt;</a:t>
            </a:r>
          </a:p>
          <a:p>
            <a:r>
              <a:rPr lang="en-US" sz="1600" dirty="0" smtClean="0">
                <a:solidFill>
                  <a:srgbClr val="A31515"/>
                </a:solidFill>
              </a:rPr>
              <a:t>            </a:t>
            </a:r>
            <a:r>
              <a:rPr lang="en-US" sz="1600" dirty="0" smtClean="0">
                <a:solidFill>
                  <a:srgbClr val="0000FF"/>
                </a:solidFill>
              </a:rPr>
              <a:t>&lt;</a:t>
            </a:r>
            <a:r>
              <a:rPr lang="en-US" sz="1600" dirty="0" smtClean="0">
                <a:solidFill>
                  <a:srgbClr val="A31515"/>
                </a:solidFill>
              </a:rPr>
              <a:t>Setter</a:t>
            </a:r>
            <a:r>
              <a:rPr lang="en-US" sz="1600" dirty="0" smtClean="0">
                <a:solidFill>
                  <a:srgbClr val="FF0000"/>
                </a:solidFill>
              </a:rPr>
              <a:t> Property</a:t>
            </a:r>
            <a:r>
              <a:rPr lang="en-US" sz="1600" dirty="0" smtClean="0">
                <a:solidFill>
                  <a:srgbClr val="0000FF"/>
                </a:solidFill>
              </a:rPr>
              <a:t>="</a:t>
            </a:r>
            <a:r>
              <a:rPr lang="en-US" sz="1600" dirty="0" err="1" smtClean="0">
                <a:solidFill>
                  <a:srgbClr val="0000FF"/>
                </a:solidFill>
              </a:rPr>
              <a:t>Button.Content</a:t>
            </a:r>
            <a:r>
              <a:rPr lang="en-US" sz="1600" dirty="0" smtClean="0">
                <a:solidFill>
                  <a:srgbClr val="0000FF"/>
                </a:solidFill>
              </a:rPr>
              <a:t>"</a:t>
            </a:r>
            <a:r>
              <a:rPr lang="en-US" sz="1600" dirty="0" smtClean="0">
                <a:solidFill>
                  <a:srgbClr val="FF0000"/>
                </a:solidFill>
              </a:rPr>
              <a:t> Value</a:t>
            </a:r>
            <a:r>
              <a:rPr lang="en-US" sz="1600" dirty="0" smtClean="0">
                <a:solidFill>
                  <a:srgbClr val="0000FF"/>
                </a:solidFill>
              </a:rPr>
              <a:t>=</a:t>
            </a:r>
            <a:r>
              <a:rPr lang="hu-HU" sz="1600" dirty="0" smtClean="0">
                <a:solidFill>
                  <a:srgbClr val="0000FF"/>
                </a:solidFill>
              </a:rPr>
              <a:t>"</a:t>
            </a:r>
            <a:r>
              <a:rPr lang="hu-HU" sz="1600" dirty="0" err="1" smtClean="0">
                <a:solidFill>
                  <a:srgbClr val="0000FF"/>
                </a:solidFill>
              </a:rPr>
              <a:t>Code</a:t>
            </a:r>
            <a:r>
              <a:rPr lang="en-US" sz="1600" dirty="0" smtClean="0">
                <a:solidFill>
                  <a:srgbClr val="0000FF"/>
                </a:solidFill>
              </a:rPr>
              <a:t>"/&gt;</a:t>
            </a:r>
          </a:p>
          <a:p>
            <a:r>
              <a:rPr lang="en-US" sz="1600" dirty="0" smtClean="0">
                <a:solidFill>
                  <a:srgbClr val="A31515"/>
                </a:solidFill>
              </a:rPr>
              <a:t>            </a:t>
            </a:r>
            <a:r>
              <a:rPr lang="en-US" sz="1600" dirty="0" smtClean="0">
                <a:solidFill>
                  <a:srgbClr val="0000FF"/>
                </a:solidFill>
              </a:rPr>
              <a:t>&lt;</a:t>
            </a:r>
            <a:r>
              <a:rPr lang="en-US" sz="1600" dirty="0" smtClean="0">
                <a:solidFill>
                  <a:srgbClr val="A31515"/>
                </a:solidFill>
              </a:rPr>
              <a:t>Setter</a:t>
            </a:r>
            <a:r>
              <a:rPr lang="en-US" sz="1600" dirty="0" smtClean="0">
                <a:solidFill>
                  <a:srgbClr val="FF0000"/>
                </a:solidFill>
              </a:rPr>
              <a:t> Property</a:t>
            </a:r>
            <a:r>
              <a:rPr lang="en-US" sz="1600" dirty="0" smtClean="0">
                <a:solidFill>
                  <a:srgbClr val="0000FF"/>
                </a:solidFill>
              </a:rPr>
              <a:t>="</a:t>
            </a:r>
            <a:r>
              <a:rPr lang="en-US" sz="1600" dirty="0" err="1" smtClean="0">
                <a:solidFill>
                  <a:srgbClr val="0000FF"/>
                </a:solidFill>
              </a:rPr>
              <a:t>Button.Background</a:t>
            </a:r>
            <a:r>
              <a:rPr lang="en-US" sz="1600" dirty="0" smtClean="0">
                <a:solidFill>
                  <a:srgbClr val="0000FF"/>
                </a:solidFill>
              </a:rPr>
              <a:t>"</a:t>
            </a:r>
            <a:r>
              <a:rPr lang="en-US" sz="1600" dirty="0" smtClean="0">
                <a:solidFill>
                  <a:srgbClr val="FF0000"/>
                </a:solidFill>
              </a:rPr>
              <a:t> Value</a:t>
            </a:r>
            <a:r>
              <a:rPr lang="en-US" sz="1600" dirty="0" smtClean="0">
                <a:solidFill>
                  <a:srgbClr val="0000FF"/>
                </a:solidFill>
              </a:rPr>
              <a:t>="Red"/&gt;</a:t>
            </a:r>
          </a:p>
          <a:p>
            <a:r>
              <a:rPr lang="hu-HU" sz="1600" dirty="0" smtClean="0">
                <a:solidFill>
                  <a:srgbClr val="A31515"/>
                </a:solidFill>
              </a:rPr>
              <a:t>        </a:t>
            </a:r>
            <a:r>
              <a:rPr lang="hu-HU" sz="1600" dirty="0" smtClean="0">
                <a:solidFill>
                  <a:srgbClr val="0000FF"/>
                </a:solidFill>
              </a:rPr>
              <a:t>&lt;/</a:t>
            </a:r>
            <a:r>
              <a:rPr lang="hu-HU" sz="1600" dirty="0" err="1" smtClean="0">
                <a:solidFill>
                  <a:srgbClr val="A31515"/>
                </a:solidFill>
              </a:rPr>
              <a:t>Style</a:t>
            </a:r>
            <a:r>
              <a:rPr lang="hu-HU" sz="1600" dirty="0" smtClean="0">
                <a:solidFill>
                  <a:srgbClr val="0000FF"/>
                </a:solidFill>
              </a:rPr>
              <a:t>&gt;</a:t>
            </a:r>
          </a:p>
          <a:p>
            <a:r>
              <a:rPr lang="hu-HU" sz="1600" dirty="0" smtClean="0">
                <a:solidFill>
                  <a:srgbClr val="0000FF"/>
                </a:solidFill>
              </a:rPr>
              <a:t>&lt;/</a:t>
            </a:r>
            <a:r>
              <a:rPr lang="hu-HU" sz="1600" dirty="0" err="1" smtClean="0">
                <a:solidFill>
                  <a:srgbClr val="A31515"/>
                </a:solidFill>
              </a:rPr>
              <a:t>Window.Resources</a:t>
            </a:r>
            <a:r>
              <a:rPr lang="hu-HU" sz="1600" dirty="0" smtClean="0">
                <a:solidFill>
                  <a:srgbClr val="0000FF"/>
                </a:solidFill>
              </a:rPr>
              <a:t>&gt;</a:t>
            </a:r>
            <a:endParaRPr lang="hu-HU" sz="1600" dirty="0" smtClean="0">
              <a:solidFill>
                <a:schemeClr val="tx1"/>
              </a:solidFill>
            </a:endParaRPr>
          </a:p>
        </p:txBody>
      </p:sp>
      <p:sp>
        <p:nvSpPr>
          <p:cNvPr id="6" name="Szövegdoboz 5"/>
          <p:cNvSpPr txBox="1"/>
          <p:nvPr/>
        </p:nvSpPr>
        <p:spPr>
          <a:xfrm>
            <a:off x="642910" y="4286256"/>
            <a:ext cx="8072494" cy="830997"/>
          </a:xfrm>
          <a:prstGeom prst="rect">
            <a:avLst/>
          </a:prstGeom>
          <a:effectLst>
            <a:innerShdw blurRad="63500" dist="50800" dir="8100000">
              <a:prstClr val="black">
                <a:alpha val="50000"/>
              </a:prstClr>
            </a:innerShdw>
          </a:effectLst>
          <a:scene3d>
            <a:camera prst="orthographicFront"/>
            <a:lightRig rig="threePt" dir="t"/>
          </a:scene3d>
          <a:sp3d>
            <a:bevelT/>
          </a:sp3d>
        </p:spPr>
        <p:style>
          <a:lnRef idx="1">
            <a:schemeClr val="dk1"/>
          </a:lnRef>
          <a:fillRef idx="2">
            <a:schemeClr val="dk1"/>
          </a:fillRef>
          <a:effectRef idx="1">
            <a:schemeClr val="dk1"/>
          </a:effectRef>
          <a:fontRef idx="minor">
            <a:schemeClr val="dk1"/>
          </a:fontRef>
        </p:style>
        <p:txBody>
          <a:bodyPr wrap="square" rtlCol="0">
            <a:spAutoFit/>
          </a:bodyPr>
          <a:lstStyle/>
          <a:p>
            <a:r>
              <a:rPr lang="hu-HU" sz="1600" dirty="0" smtClean="0"/>
              <a:t> </a:t>
            </a:r>
            <a:r>
              <a:rPr lang="hu-HU" sz="1600" dirty="0" err="1" smtClean="0">
                <a:solidFill>
                  <a:srgbClr val="2B91AF"/>
                </a:solidFill>
              </a:rPr>
              <a:t>Style</a:t>
            </a:r>
            <a:r>
              <a:rPr lang="hu-HU" sz="1600" dirty="0" smtClean="0">
                <a:solidFill>
                  <a:srgbClr val="2B91AF"/>
                </a:solidFill>
              </a:rPr>
              <a:t> </a:t>
            </a:r>
            <a:r>
              <a:rPr lang="hu-HU" sz="1600" dirty="0" err="1" smtClean="0">
                <a:solidFill>
                  <a:schemeClr val="tx1"/>
                </a:solidFill>
              </a:rPr>
              <a:t>aStyle</a:t>
            </a:r>
            <a:r>
              <a:rPr lang="hu-HU" sz="1600" dirty="0" smtClean="0">
                <a:solidFill>
                  <a:schemeClr val="tx1"/>
                </a:solidFill>
              </a:rPr>
              <a:t>;</a:t>
            </a:r>
          </a:p>
          <a:p>
            <a:r>
              <a:rPr lang="hu-HU" sz="1600" dirty="0" err="1" smtClean="0">
                <a:solidFill>
                  <a:schemeClr val="tx1"/>
                </a:solidFill>
              </a:rPr>
              <a:t>aStyle</a:t>
            </a:r>
            <a:r>
              <a:rPr lang="hu-HU" sz="1600" dirty="0" smtClean="0">
                <a:solidFill>
                  <a:schemeClr val="tx1"/>
                </a:solidFill>
              </a:rPr>
              <a:t> = (</a:t>
            </a:r>
            <a:r>
              <a:rPr lang="hu-HU" sz="1600" dirty="0" err="1" smtClean="0">
                <a:solidFill>
                  <a:srgbClr val="2B91AF"/>
                </a:solidFill>
              </a:rPr>
              <a:t>Style</a:t>
            </a:r>
            <a:r>
              <a:rPr lang="hu-HU" sz="1600" dirty="0" smtClean="0">
                <a:solidFill>
                  <a:schemeClr val="tx1"/>
                </a:solidFill>
              </a:rPr>
              <a:t>)</a:t>
            </a:r>
            <a:r>
              <a:rPr lang="hu-HU" sz="1600" dirty="0" err="1" smtClean="0">
                <a:solidFill>
                  <a:srgbClr val="0000FF"/>
                </a:solidFill>
              </a:rPr>
              <a:t>this</a:t>
            </a:r>
            <a:r>
              <a:rPr lang="hu-HU" sz="1600" dirty="0" err="1" smtClean="0">
                <a:solidFill>
                  <a:schemeClr val="tx1"/>
                </a:solidFill>
              </a:rPr>
              <a:t>.Resources</a:t>
            </a:r>
            <a:r>
              <a:rPr lang="hu-HU" sz="1600" dirty="0" smtClean="0">
                <a:solidFill>
                  <a:schemeClr val="tx1"/>
                </a:solidFill>
              </a:rPr>
              <a:t>[</a:t>
            </a:r>
            <a:r>
              <a:rPr lang="hu-HU" sz="1600" dirty="0" smtClean="0">
                <a:solidFill>
                  <a:srgbClr val="A31515"/>
                </a:solidFill>
              </a:rPr>
              <a:t>"</a:t>
            </a:r>
            <a:r>
              <a:rPr lang="hu-HU" sz="1600" dirty="0" err="1" smtClean="0">
                <a:solidFill>
                  <a:srgbClr val="A31515"/>
                </a:solidFill>
              </a:rPr>
              <a:t>StyleOne</a:t>
            </a:r>
            <a:r>
              <a:rPr lang="hu-HU" sz="1600" dirty="0" smtClean="0">
                <a:solidFill>
                  <a:srgbClr val="A31515"/>
                </a:solidFill>
              </a:rPr>
              <a:t>"</a:t>
            </a:r>
            <a:r>
              <a:rPr lang="hu-HU" sz="1600" dirty="0" smtClean="0">
                <a:solidFill>
                  <a:schemeClr val="tx1"/>
                </a:solidFill>
              </a:rPr>
              <a:t>];</a:t>
            </a:r>
          </a:p>
          <a:p>
            <a:r>
              <a:rPr lang="hu-HU" sz="1600" dirty="0" smtClean="0">
                <a:solidFill>
                  <a:schemeClr val="tx1"/>
                </a:solidFill>
              </a:rPr>
              <a:t> button1.Style = </a:t>
            </a:r>
            <a:r>
              <a:rPr lang="hu-HU" sz="1600" dirty="0" err="1" smtClean="0">
                <a:solidFill>
                  <a:schemeClr val="tx1"/>
                </a:solidFill>
              </a:rPr>
              <a:t>aStyle</a:t>
            </a:r>
            <a:r>
              <a:rPr lang="hu-HU" sz="1600" dirty="0" smtClean="0">
                <a:solidFill>
                  <a:schemeClr val="tx1"/>
                </a:solidFill>
              </a:rPr>
              <a:t>;</a:t>
            </a:r>
          </a:p>
        </p:txBody>
      </p:sp>
    </p:spTree>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a:xfrm>
            <a:off x="0" y="0"/>
            <a:ext cx="9144000" cy="439718"/>
          </a:xfrm>
        </p:spPr>
        <p:txBody>
          <a:bodyPr>
            <a:noAutofit/>
          </a:bodyPr>
          <a:lstStyle/>
          <a:p>
            <a:pPr algn="l">
              <a:spcBef>
                <a:spcPct val="20000"/>
              </a:spcBef>
            </a:pPr>
            <a:r>
              <a:rPr lang="hu-HU" sz="2400" dirty="0" smtClean="0">
                <a:solidFill>
                  <a:schemeClr val="bg2">
                    <a:lumMod val="90000"/>
                  </a:schemeClr>
                </a:solidFill>
                <a:effectLst>
                  <a:outerShdw blurRad="38100" dist="38100" dir="2700000" algn="tl">
                    <a:srgbClr val="000000">
                      <a:alpha val="43137"/>
                    </a:srgbClr>
                  </a:outerShdw>
                </a:effectLst>
                <a:latin typeface="+mn-lt"/>
                <a:ea typeface="+mn-ea"/>
                <a:cs typeface="+mn-cs"/>
              </a:rPr>
              <a:t>Stílusok és az öröklődés</a:t>
            </a:r>
            <a:endParaRPr lang="hu-HU" sz="2400" dirty="0">
              <a:solidFill>
                <a:schemeClr val="bg2">
                  <a:lumMod val="90000"/>
                </a:schemeClr>
              </a:solidFill>
              <a:effectLst>
                <a:outerShdw blurRad="38100" dist="38100" dir="2700000" algn="tl">
                  <a:srgbClr val="000000">
                    <a:alpha val="43137"/>
                  </a:srgbClr>
                </a:outerShdw>
              </a:effectLst>
              <a:latin typeface="+mn-lt"/>
              <a:ea typeface="+mn-ea"/>
              <a:cs typeface="+mn-cs"/>
            </a:endParaRPr>
          </a:p>
        </p:txBody>
      </p:sp>
      <p:sp>
        <p:nvSpPr>
          <p:cNvPr id="4" name="Tartalom helye 2"/>
          <p:cNvSpPr>
            <a:spLocks noGrp="1"/>
          </p:cNvSpPr>
          <p:nvPr>
            <p:ph idx="1"/>
          </p:nvPr>
        </p:nvSpPr>
        <p:spPr>
          <a:xfrm>
            <a:off x="214282" y="571480"/>
            <a:ext cx="6572296" cy="5857916"/>
          </a:xfrm>
        </p:spPr>
        <p:txBody>
          <a:bodyPr>
            <a:normAutofit/>
          </a:bodyPr>
          <a:lstStyle/>
          <a:p>
            <a:pPr>
              <a:buNone/>
            </a:pPr>
            <a:r>
              <a:rPr lang="hu-HU" sz="2400" dirty="0" smtClean="0">
                <a:solidFill>
                  <a:schemeClr val="bg1">
                    <a:lumMod val="95000"/>
                  </a:schemeClr>
                </a:solidFill>
              </a:rPr>
              <a:t>	A WPF stílusoknál lehetőségünk van arra, hogy ha elkészítünk egy stílust, azt egy másik stílus alapul vegye, és kiegészítse vagy épp felüldefiniálja az ős stílust. Ha a gyerek elemben van olyan elem ami az ősben is akkor a gyermek elem stílusát alkalmazza. Míg ha nincs akkor az ős stílus lesz alkalmazva.</a:t>
            </a:r>
          </a:p>
        </p:txBody>
      </p:sp>
      <p:sp>
        <p:nvSpPr>
          <p:cNvPr id="5" name="Szövegdoboz 4"/>
          <p:cNvSpPr txBox="1"/>
          <p:nvPr/>
        </p:nvSpPr>
        <p:spPr>
          <a:xfrm>
            <a:off x="571472" y="3214686"/>
            <a:ext cx="8072494" cy="3293209"/>
          </a:xfrm>
          <a:prstGeom prst="rect">
            <a:avLst/>
          </a:prstGeom>
          <a:effectLst>
            <a:innerShdw blurRad="63500" dist="50800" dir="8100000">
              <a:prstClr val="black">
                <a:alpha val="50000"/>
              </a:prstClr>
            </a:innerShdw>
          </a:effectLst>
          <a:scene3d>
            <a:camera prst="orthographicFront"/>
            <a:lightRig rig="threePt" dir="t"/>
          </a:scene3d>
          <a:sp3d>
            <a:bevelT/>
          </a:sp3d>
        </p:spPr>
        <p:style>
          <a:lnRef idx="1">
            <a:schemeClr val="dk1"/>
          </a:lnRef>
          <a:fillRef idx="2">
            <a:schemeClr val="dk1"/>
          </a:fillRef>
          <a:effectRef idx="1">
            <a:schemeClr val="dk1"/>
          </a:effectRef>
          <a:fontRef idx="minor">
            <a:schemeClr val="dk1"/>
          </a:fontRef>
        </p:style>
        <p:txBody>
          <a:bodyPr wrap="square" rtlCol="0">
            <a:spAutoFit/>
          </a:bodyPr>
          <a:lstStyle/>
          <a:p>
            <a:r>
              <a:rPr lang="hu-HU" sz="1600" dirty="0" smtClean="0">
                <a:solidFill>
                  <a:srgbClr val="0000FF"/>
                </a:solidFill>
              </a:rPr>
              <a:t>&lt;</a:t>
            </a:r>
            <a:r>
              <a:rPr lang="hu-HU" sz="1600" dirty="0" err="1" smtClean="0">
                <a:solidFill>
                  <a:srgbClr val="A31515"/>
                </a:solidFill>
              </a:rPr>
              <a:t>Window.Resources</a:t>
            </a:r>
            <a:r>
              <a:rPr lang="hu-HU" sz="1600" dirty="0" smtClean="0">
                <a:solidFill>
                  <a:srgbClr val="0000FF"/>
                </a:solidFill>
              </a:rPr>
              <a:t>&gt;</a:t>
            </a:r>
          </a:p>
          <a:p>
            <a:r>
              <a:rPr lang="hu-HU" sz="1600" dirty="0" smtClean="0">
                <a:solidFill>
                  <a:srgbClr val="A31515"/>
                </a:solidFill>
              </a:rPr>
              <a:t>        </a:t>
            </a:r>
            <a:r>
              <a:rPr lang="hu-HU" sz="1600" dirty="0" smtClean="0">
                <a:solidFill>
                  <a:srgbClr val="0000FF"/>
                </a:solidFill>
              </a:rPr>
              <a:t>&lt;</a:t>
            </a:r>
            <a:r>
              <a:rPr lang="hu-HU" sz="1600" dirty="0" err="1" smtClean="0">
                <a:solidFill>
                  <a:srgbClr val="A31515"/>
                </a:solidFill>
              </a:rPr>
              <a:t>Style</a:t>
            </a:r>
            <a:r>
              <a:rPr lang="hu-HU" sz="1600" dirty="0" smtClean="0">
                <a:solidFill>
                  <a:srgbClr val="FF0000"/>
                </a:solidFill>
              </a:rPr>
              <a:t> x</a:t>
            </a:r>
            <a:r>
              <a:rPr lang="hu-HU" sz="1600" dirty="0" smtClean="0">
                <a:solidFill>
                  <a:srgbClr val="0000FF"/>
                </a:solidFill>
              </a:rPr>
              <a:t>:</a:t>
            </a:r>
            <a:r>
              <a:rPr lang="hu-HU" sz="1600" dirty="0" smtClean="0">
                <a:solidFill>
                  <a:srgbClr val="FF0000"/>
                </a:solidFill>
              </a:rPr>
              <a:t>Key</a:t>
            </a:r>
            <a:r>
              <a:rPr lang="hu-HU" sz="1600" dirty="0" smtClean="0">
                <a:solidFill>
                  <a:srgbClr val="0000FF"/>
                </a:solidFill>
              </a:rPr>
              <a:t>="StyleOne"&gt;</a:t>
            </a:r>
          </a:p>
          <a:p>
            <a:r>
              <a:rPr lang="en-US" sz="1600" dirty="0" smtClean="0">
                <a:solidFill>
                  <a:srgbClr val="A31515"/>
                </a:solidFill>
              </a:rPr>
              <a:t>            </a:t>
            </a:r>
            <a:r>
              <a:rPr lang="en-US" sz="1600" dirty="0" smtClean="0">
                <a:solidFill>
                  <a:srgbClr val="0000FF"/>
                </a:solidFill>
              </a:rPr>
              <a:t>&lt;</a:t>
            </a:r>
            <a:r>
              <a:rPr lang="en-US" sz="1600" dirty="0" smtClean="0">
                <a:solidFill>
                  <a:srgbClr val="A31515"/>
                </a:solidFill>
              </a:rPr>
              <a:t>Setter</a:t>
            </a:r>
            <a:r>
              <a:rPr lang="en-US" sz="1600" dirty="0" smtClean="0">
                <a:solidFill>
                  <a:srgbClr val="FF0000"/>
                </a:solidFill>
              </a:rPr>
              <a:t> Property</a:t>
            </a:r>
            <a:r>
              <a:rPr lang="en-US" sz="1600" dirty="0" smtClean="0">
                <a:solidFill>
                  <a:srgbClr val="0000FF"/>
                </a:solidFill>
              </a:rPr>
              <a:t>="</a:t>
            </a:r>
            <a:r>
              <a:rPr lang="en-US" sz="1600" dirty="0" err="1" smtClean="0">
                <a:solidFill>
                  <a:srgbClr val="0000FF"/>
                </a:solidFill>
              </a:rPr>
              <a:t>Button.Content</a:t>
            </a:r>
            <a:r>
              <a:rPr lang="en-US" sz="1600" dirty="0" smtClean="0">
                <a:solidFill>
                  <a:srgbClr val="0000FF"/>
                </a:solidFill>
              </a:rPr>
              <a:t>"</a:t>
            </a:r>
            <a:r>
              <a:rPr lang="en-US" sz="1600" dirty="0" smtClean="0">
                <a:solidFill>
                  <a:srgbClr val="FF0000"/>
                </a:solidFill>
              </a:rPr>
              <a:t> Value</a:t>
            </a:r>
            <a:r>
              <a:rPr lang="en-US" sz="1600" dirty="0" smtClean="0">
                <a:solidFill>
                  <a:srgbClr val="0000FF"/>
                </a:solidFill>
              </a:rPr>
              <a:t>="Style set in original Style"/&gt;</a:t>
            </a:r>
          </a:p>
          <a:p>
            <a:r>
              <a:rPr lang="en-US" sz="1600" dirty="0" smtClean="0">
                <a:solidFill>
                  <a:srgbClr val="A31515"/>
                </a:solidFill>
              </a:rPr>
              <a:t>            </a:t>
            </a:r>
            <a:r>
              <a:rPr lang="en-US" sz="1600" dirty="0" smtClean="0">
                <a:solidFill>
                  <a:srgbClr val="0000FF"/>
                </a:solidFill>
              </a:rPr>
              <a:t>&lt;</a:t>
            </a:r>
            <a:r>
              <a:rPr lang="en-US" sz="1600" dirty="0" smtClean="0">
                <a:solidFill>
                  <a:srgbClr val="A31515"/>
                </a:solidFill>
              </a:rPr>
              <a:t>Setter</a:t>
            </a:r>
            <a:r>
              <a:rPr lang="en-US" sz="1600" dirty="0" smtClean="0">
                <a:solidFill>
                  <a:srgbClr val="FF0000"/>
                </a:solidFill>
              </a:rPr>
              <a:t> Property</a:t>
            </a:r>
            <a:r>
              <a:rPr lang="en-US" sz="1600" dirty="0" smtClean="0">
                <a:solidFill>
                  <a:srgbClr val="0000FF"/>
                </a:solidFill>
              </a:rPr>
              <a:t>="</a:t>
            </a:r>
            <a:r>
              <a:rPr lang="en-US" sz="1600" dirty="0" err="1" smtClean="0">
                <a:solidFill>
                  <a:srgbClr val="0000FF"/>
                </a:solidFill>
              </a:rPr>
              <a:t>Button.Background</a:t>
            </a:r>
            <a:r>
              <a:rPr lang="en-US" sz="1600" dirty="0" smtClean="0">
                <a:solidFill>
                  <a:srgbClr val="0000FF"/>
                </a:solidFill>
              </a:rPr>
              <a:t>"</a:t>
            </a:r>
            <a:r>
              <a:rPr lang="en-US" sz="1600" dirty="0" smtClean="0">
                <a:solidFill>
                  <a:srgbClr val="FF0000"/>
                </a:solidFill>
              </a:rPr>
              <a:t> Value</a:t>
            </a:r>
            <a:r>
              <a:rPr lang="en-US" sz="1600" dirty="0" smtClean="0">
                <a:solidFill>
                  <a:srgbClr val="0000FF"/>
                </a:solidFill>
              </a:rPr>
              <a:t>="Red"/&gt;</a:t>
            </a:r>
          </a:p>
          <a:p>
            <a:r>
              <a:rPr lang="en-US" sz="1600" dirty="0" smtClean="0">
                <a:solidFill>
                  <a:srgbClr val="A31515"/>
                </a:solidFill>
              </a:rPr>
              <a:t>            </a:t>
            </a:r>
            <a:r>
              <a:rPr lang="en-US" sz="1600" dirty="0" smtClean="0">
                <a:solidFill>
                  <a:srgbClr val="0000FF"/>
                </a:solidFill>
              </a:rPr>
              <a:t>&lt;</a:t>
            </a:r>
            <a:r>
              <a:rPr lang="en-US" sz="1600" dirty="0" smtClean="0">
                <a:solidFill>
                  <a:srgbClr val="A31515"/>
                </a:solidFill>
              </a:rPr>
              <a:t>Setter</a:t>
            </a:r>
            <a:r>
              <a:rPr lang="en-US" sz="1600" dirty="0" smtClean="0">
                <a:solidFill>
                  <a:srgbClr val="FF0000"/>
                </a:solidFill>
              </a:rPr>
              <a:t> Property</a:t>
            </a:r>
            <a:r>
              <a:rPr lang="en-US" sz="1600" dirty="0" smtClean="0">
                <a:solidFill>
                  <a:srgbClr val="0000FF"/>
                </a:solidFill>
              </a:rPr>
              <a:t>="</a:t>
            </a:r>
            <a:r>
              <a:rPr lang="en-US" sz="1600" dirty="0" err="1" smtClean="0">
                <a:solidFill>
                  <a:srgbClr val="0000FF"/>
                </a:solidFill>
              </a:rPr>
              <a:t>Button.FontSize</a:t>
            </a:r>
            <a:r>
              <a:rPr lang="en-US" sz="1600" dirty="0" smtClean="0">
                <a:solidFill>
                  <a:srgbClr val="0000FF"/>
                </a:solidFill>
              </a:rPr>
              <a:t>"</a:t>
            </a:r>
            <a:r>
              <a:rPr lang="en-US" sz="1600" dirty="0" smtClean="0">
                <a:solidFill>
                  <a:srgbClr val="FF0000"/>
                </a:solidFill>
              </a:rPr>
              <a:t> Value</a:t>
            </a:r>
            <a:r>
              <a:rPr lang="en-US" sz="1600" dirty="0" smtClean="0">
                <a:solidFill>
                  <a:srgbClr val="0000FF"/>
                </a:solidFill>
              </a:rPr>
              <a:t>="15"/&gt;</a:t>
            </a:r>
          </a:p>
          <a:p>
            <a:r>
              <a:rPr lang="en-US" sz="1600" dirty="0" smtClean="0">
                <a:solidFill>
                  <a:srgbClr val="A31515"/>
                </a:solidFill>
              </a:rPr>
              <a:t>            </a:t>
            </a:r>
            <a:r>
              <a:rPr lang="en-US" sz="1600" dirty="0" smtClean="0">
                <a:solidFill>
                  <a:srgbClr val="0000FF"/>
                </a:solidFill>
              </a:rPr>
              <a:t>&lt;</a:t>
            </a:r>
            <a:r>
              <a:rPr lang="en-US" sz="1600" dirty="0" smtClean="0">
                <a:solidFill>
                  <a:srgbClr val="A31515"/>
                </a:solidFill>
              </a:rPr>
              <a:t>Setter</a:t>
            </a:r>
            <a:r>
              <a:rPr lang="en-US" sz="1600" dirty="0" smtClean="0">
                <a:solidFill>
                  <a:srgbClr val="FF0000"/>
                </a:solidFill>
              </a:rPr>
              <a:t> Property</a:t>
            </a:r>
            <a:r>
              <a:rPr lang="en-US" sz="1600" dirty="0" smtClean="0">
                <a:solidFill>
                  <a:srgbClr val="0000FF"/>
                </a:solidFill>
              </a:rPr>
              <a:t>="</a:t>
            </a:r>
            <a:r>
              <a:rPr lang="en-US" sz="1600" dirty="0" err="1" smtClean="0">
                <a:solidFill>
                  <a:srgbClr val="0000FF"/>
                </a:solidFill>
              </a:rPr>
              <a:t>Button.FontFamily</a:t>
            </a:r>
            <a:r>
              <a:rPr lang="en-US" sz="1600" dirty="0" smtClean="0">
                <a:solidFill>
                  <a:srgbClr val="0000FF"/>
                </a:solidFill>
              </a:rPr>
              <a:t>"</a:t>
            </a:r>
            <a:r>
              <a:rPr lang="en-US" sz="1600" dirty="0" smtClean="0">
                <a:solidFill>
                  <a:srgbClr val="FF0000"/>
                </a:solidFill>
              </a:rPr>
              <a:t> Value</a:t>
            </a:r>
            <a:r>
              <a:rPr lang="en-US" sz="1600" dirty="0" smtClean="0">
                <a:solidFill>
                  <a:srgbClr val="0000FF"/>
                </a:solidFill>
              </a:rPr>
              <a:t>="Arial"/&gt;</a:t>
            </a:r>
          </a:p>
          <a:p>
            <a:r>
              <a:rPr lang="hu-HU" sz="1600" dirty="0" smtClean="0">
                <a:solidFill>
                  <a:srgbClr val="A31515"/>
                </a:solidFill>
              </a:rPr>
              <a:t>        </a:t>
            </a:r>
            <a:r>
              <a:rPr lang="hu-HU" sz="1600" dirty="0" smtClean="0">
                <a:solidFill>
                  <a:srgbClr val="0000FF"/>
                </a:solidFill>
              </a:rPr>
              <a:t>&lt;/</a:t>
            </a:r>
            <a:r>
              <a:rPr lang="hu-HU" sz="1600" dirty="0" err="1" smtClean="0">
                <a:solidFill>
                  <a:srgbClr val="A31515"/>
                </a:solidFill>
              </a:rPr>
              <a:t>Style</a:t>
            </a:r>
            <a:r>
              <a:rPr lang="hu-HU" sz="1600" dirty="0" smtClean="0">
                <a:solidFill>
                  <a:srgbClr val="0000FF"/>
                </a:solidFill>
              </a:rPr>
              <a:t>&gt;</a:t>
            </a:r>
          </a:p>
          <a:p>
            <a:r>
              <a:rPr lang="en-US" sz="1600" dirty="0" smtClean="0">
                <a:solidFill>
                  <a:srgbClr val="A31515"/>
                </a:solidFill>
              </a:rPr>
              <a:t>        </a:t>
            </a:r>
            <a:r>
              <a:rPr lang="en-US" sz="1600" dirty="0" smtClean="0">
                <a:solidFill>
                  <a:srgbClr val="0000FF"/>
                </a:solidFill>
              </a:rPr>
              <a:t>&lt;</a:t>
            </a:r>
            <a:r>
              <a:rPr lang="en-US" sz="1600" dirty="0" smtClean="0">
                <a:solidFill>
                  <a:srgbClr val="A31515"/>
                </a:solidFill>
              </a:rPr>
              <a:t>Style</a:t>
            </a:r>
            <a:r>
              <a:rPr lang="en-US" sz="1600" dirty="0" smtClean="0">
                <a:solidFill>
                  <a:srgbClr val="FF0000"/>
                </a:solidFill>
              </a:rPr>
              <a:t> x</a:t>
            </a:r>
            <a:r>
              <a:rPr lang="en-US" sz="1600" dirty="0" smtClean="0">
                <a:solidFill>
                  <a:srgbClr val="0000FF"/>
                </a:solidFill>
              </a:rPr>
              <a:t>:</a:t>
            </a:r>
            <a:r>
              <a:rPr lang="en-US" sz="1600" dirty="0" smtClean="0">
                <a:solidFill>
                  <a:srgbClr val="FF0000"/>
                </a:solidFill>
              </a:rPr>
              <a:t>Key</a:t>
            </a:r>
            <a:r>
              <a:rPr lang="en-US" sz="1600" dirty="0" smtClean="0">
                <a:solidFill>
                  <a:srgbClr val="0000FF"/>
                </a:solidFill>
              </a:rPr>
              <a:t>="</a:t>
            </a:r>
            <a:r>
              <a:rPr lang="en-US" sz="1600" dirty="0" err="1" smtClean="0">
                <a:solidFill>
                  <a:srgbClr val="0000FF"/>
                </a:solidFill>
              </a:rPr>
              <a:t>StyleTwo</a:t>
            </a:r>
            <a:r>
              <a:rPr lang="en-US" sz="1600" dirty="0" smtClean="0">
                <a:solidFill>
                  <a:srgbClr val="0000FF"/>
                </a:solidFill>
              </a:rPr>
              <a:t>"</a:t>
            </a:r>
            <a:r>
              <a:rPr lang="en-US" sz="1600" dirty="0" smtClean="0">
                <a:solidFill>
                  <a:srgbClr val="FF0000"/>
                </a:solidFill>
              </a:rPr>
              <a:t> </a:t>
            </a:r>
            <a:r>
              <a:rPr lang="en-US" sz="1600" dirty="0" err="1" smtClean="0">
                <a:solidFill>
                  <a:srgbClr val="FF0000"/>
                </a:solidFill>
              </a:rPr>
              <a:t>BasedOn</a:t>
            </a:r>
            <a:r>
              <a:rPr lang="en-US" sz="1600" dirty="0" smtClean="0">
                <a:solidFill>
                  <a:srgbClr val="0000FF"/>
                </a:solidFill>
              </a:rPr>
              <a:t>="{</a:t>
            </a:r>
            <a:r>
              <a:rPr lang="en-US" sz="1600" dirty="0" err="1" smtClean="0">
                <a:solidFill>
                  <a:srgbClr val="A31515"/>
                </a:solidFill>
              </a:rPr>
              <a:t>StaticResource</a:t>
            </a:r>
            <a:r>
              <a:rPr lang="en-US" sz="1600" dirty="0" smtClean="0">
                <a:solidFill>
                  <a:srgbClr val="FF0000"/>
                </a:solidFill>
              </a:rPr>
              <a:t> </a:t>
            </a:r>
            <a:r>
              <a:rPr lang="en-US" sz="1600" dirty="0" err="1" smtClean="0">
                <a:solidFill>
                  <a:srgbClr val="FF0000"/>
                </a:solidFill>
              </a:rPr>
              <a:t>StyleOne</a:t>
            </a:r>
            <a:r>
              <a:rPr lang="en-US" sz="1600" dirty="0" smtClean="0">
                <a:solidFill>
                  <a:srgbClr val="0000FF"/>
                </a:solidFill>
              </a:rPr>
              <a:t>}"&gt;</a:t>
            </a:r>
          </a:p>
          <a:p>
            <a:r>
              <a:rPr lang="en-US" sz="1600" dirty="0" smtClean="0">
                <a:solidFill>
                  <a:srgbClr val="A31515"/>
                </a:solidFill>
              </a:rPr>
              <a:t>            </a:t>
            </a:r>
            <a:r>
              <a:rPr lang="en-US" sz="1600" dirty="0" smtClean="0">
                <a:solidFill>
                  <a:srgbClr val="0000FF"/>
                </a:solidFill>
              </a:rPr>
              <a:t>&lt;</a:t>
            </a:r>
            <a:r>
              <a:rPr lang="en-US" sz="1600" dirty="0" smtClean="0">
                <a:solidFill>
                  <a:srgbClr val="A31515"/>
                </a:solidFill>
              </a:rPr>
              <a:t>Setter</a:t>
            </a:r>
            <a:r>
              <a:rPr lang="en-US" sz="1600" dirty="0" smtClean="0">
                <a:solidFill>
                  <a:srgbClr val="FF0000"/>
                </a:solidFill>
              </a:rPr>
              <a:t> Property</a:t>
            </a:r>
            <a:r>
              <a:rPr lang="en-US" sz="1600" dirty="0" smtClean="0">
                <a:solidFill>
                  <a:srgbClr val="0000FF"/>
                </a:solidFill>
              </a:rPr>
              <a:t>="</a:t>
            </a:r>
            <a:r>
              <a:rPr lang="en-US" sz="1600" dirty="0" err="1" smtClean="0">
                <a:solidFill>
                  <a:srgbClr val="0000FF"/>
                </a:solidFill>
              </a:rPr>
              <a:t>Button.Content</a:t>
            </a:r>
            <a:r>
              <a:rPr lang="en-US" sz="1600" dirty="0" smtClean="0">
                <a:solidFill>
                  <a:srgbClr val="0000FF"/>
                </a:solidFill>
              </a:rPr>
              <a:t>"</a:t>
            </a:r>
            <a:r>
              <a:rPr lang="en-US" sz="1600" dirty="0" smtClean="0">
                <a:solidFill>
                  <a:srgbClr val="FF0000"/>
                </a:solidFill>
              </a:rPr>
              <a:t> Value</a:t>
            </a:r>
            <a:r>
              <a:rPr lang="en-US" sz="1600" dirty="0" smtClean="0">
                <a:solidFill>
                  <a:srgbClr val="0000FF"/>
                </a:solidFill>
              </a:rPr>
              <a:t>="Style set by inherited style"/&gt;</a:t>
            </a:r>
          </a:p>
          <a:p>
            <a:r>
              <a:rPr lang="en-US" sz="1600" dirty="0" smtClean="0">
                <a:solidFill>
                  <a:srgbClr val="A31515"/>
                </a:solidFill>
              </a:rPr>
              <a:t>            </a:t>
            </a:r>
            <a:r>
              <a:rPr lang="en-US" sz="1600" dirty="0" smtClean="0">
                <a:solidFill>
                  <a:srgbClr val="0000FF"/>
                </a:solidFill>
              </a:rPr>
              <a:t>&lt;</a:t>
            </a:r>
            <a:r>
              <a:rPr lang="en-US" sz="1600" dirty="0" smtClean="0">
                <a:solidFill>
                  <a:srgbClr val="A31515"/>
                </a:solidFill>
              </a:rPr>
              <a:t>Setter</a:t>
            </a:r>
            <a:r>
              <a:rPr lang="en-US" sz="1600" dirty="0" smtClean="0">
                <a:solidFill>
                  <a:srgbClr val="FF0000"/>
                </a:solidFill>
              </a:rPr>
              <a:t> Property</a:t>
            </a:r>
            <a:r>
              <a:rPr lang="en-US" sz="1600" dirty="0" smtClean="0">
                <a:solidFill>
                  <a:srgbClr val="0000FF"/>
                </a:solidFill>
              </a:rPr>
              <a:t>="</a:t>
            </a:r>
            <a:r>
              <a:rPr lang="en-US" sz="1600" dirty="0" err="1" smtClean="0">
                <a:solidFill>
                  <a:srgbClr val="0000FF"/>
                </a:solidFill>
              </a:rPr>
              <a:t>Button.Background</a:t>
            </a:r>
            <a:r>
              <a:rPr lang="en-US" sz="1600" dirty="0" smtClean="0">
                <a:solidFill>
                  <a:srgbClr val="0000FF"/>
                </a:solidFill>
              </a:rPr>
              <a:t>"</a:t>
            </a:r>
            <a:r>
              <a:rPr lang="en-US" sz="1600" dirty="0" smtClean="0">
                <a:solidFill>
                  <a:srgbClr val="FF0000"/>
                </a:solidFill>
              </a:rPr>
              <a:t> Value</a:t>
            </a:r>
            <a:r>
              <a:rPr lang="en-US" sz="1600" dirty="0" smtClean="0">
                <a:solidFill>
                  <a:srgbClr val="0000FF"/>
                </a:solidFill>
              </a:rPr>
              <a:t>="Azure"/&gt;</a:t>
            </a:r>
          </a:p>
          <a:p>
            <a:r>
              <a:rPr lang="en-US" sz="1600" dirty="0" smtClean="0">
                <a:solidFill>
                  <a:srgbClr val="A31515"/>
                </a:solidFill>
              </a:rPr>
              <a:t>            </a:t>
            </a:r>
            <a:r>
              <a:rPr lang="en-US" sz="1600" dirty="0" smtClean="0">
                <a:solidFill>
                  <a:srgbClr val="0000FF"/>
                </a:solidFill>
              </a:rPr>
              <a:t>&lt;</a:t>
            </a:r>
            <a:r>
              <a:rPr lang="en-US" sz="1600" dirty="0" smtClean="0">
                <a:solidFill>
                  <a:srgbClr val="A31515"/>
                </a:solidFill>
              </a:rPr>
              <a:t>Setter</a:t>
            </a:r>
            <a:r>
              <a:rPr lang="en-US" sz="1600" dirty="0" smtClean="0">
                <a:solidFill>
                  <a:srgbClr val="FF0000"/>
                </a:solidFill>
              </a:rPr>
              <a:t> Property</a:t>
            </a:r>
            <a:r>
              <a:rPr lang="en-US" sz="1600" dirty="0" smtClean="0">
                <a:solidFill>
                  <a:srgbClr val="0000FF"/>
                </a:solidFill>
              </a:rPr>
              <a:t>="</a:t>
            </a:r>
            <a:r>
              <a:rPr lang="en-US" sz="1600" dirty="0" err="1" smtClean="0">
                <a:solidFill>
                  <a:srgbClr val="0000FF"/>
                </a:solidFill>
              </a:rPr>
              <a:t>Button.FontStyle</a:t>
            </a:r>
            <a:r>
              <a:rPr lang="en-US" sz="1600" dirty="0" smtClean="0">
                <a:solidFill>
                  <a:srgbClr val="0000FF"/>
                </a:solidFill>
              </a:rPr>
              <a:t>"</a:t>
            </a:r>
            <a:r>
              <a:rPr lang="en-US" sz="1600" dirty="0" smtClean="0">
                <a:solidFill>
                  <a:srgbClr val="FF0000"/>
                </a:solidFill>
              </a:rPr>
              <a:t> Value</a:t>
            </a:r>
            <a:r>
              <a:rPr lang="en-US" sz="1600" dirty="0" smtClean="0">
                <a:solidFill>
                  <a:srgbClr val="0000FF"/>
                </a:solidFill>
              </a:rPr>
              <a:t>="Italic"/&gt;</a:t>
            </a:r>
          </a:p>
          <a:p>
            <a:r>
              <a:rPr lang="hu-HU" sz="1600" dirty="0" smtClean="0">
                <a:solidFill>
                  <a:srgbClr val="A31515"/>
                </a:solidFill>
              </a:rPr>
              <a:t>        </a:t>
            </a:r>
            <a:r>
              <a:rPr lang="hu-HU" sz="1600" dirty="0" smtClean="0">
                <a:solidFill>
                  <a:srgbClr val="0000FF"/>
                </a:solidFill>
              </a:rPr>
              <a:t>&lt;/</a:t>
            </a:r>
            <a:r>
              <a:rPr lang="hu-HU" sz="1600" dirty="0" err="1" smtClean="0">
                <a:solidFill>
                  <a:srgbClr val="A31515"/>
                </a:solidFill>
              </a:rPr>
              <a:t>Style</a:t>
            </a:r>
            <a:r>
              <a:rPr lang="hu-HU" sz="1600" dirty="0" smtClean="0">
                <a:solidFill>
                  <a:srgbClr val="0000FF"/>
                </a:solidFill>
              </a:rPr>
              <a:t>&gt;</a:t>
            </a:r>
          </a:p>
          <a:p>
            <a:r>
              <a:rPr lang="hu-HU" sz="1600" dirty="0" smtClean="0">
                <a:solidFill>
                  <a:srgbClr val="A31515"/>
                </a:solidFill>
              </a:rPr>
              <a:t>    </a:t>
            </a:r>
            <a:r>
              <a:rPr lang="hu-HU" sz="1600" dirty="0" smtClean="0">
                <a:solidFill>
                  <a:srgbClr val="0000FF"/>
                </a:solidFill>
              </a:rPr>
              <a:t>&lt;/</a:t>
            </a:r>
            <a:r>
              <a:rPr lang="hu-HU" sz="1600" dirty="0" err="1" smtClean="0">
                <a:solidFill>
                  <a:srgbClr val="A31515"/>
                </a:solidFill>
              </a:rPr>
              <a:t>Window.Resources</a:t>
            </a:r>
            <a:r>
              <a:rPr lang="hu-HU" sz="1600" dirty="0" smtClean="0">
                <a:solidFill>
                  <a:srgbClr val="0000FF"/>
                </a:solidFill>
              </a:rPr>
              <a:t>&gt;</a:t>
            </a:r>
            <a:endParaRPr lang="hu-HU" sz="1600" dirty="0" smtClean="0">
              <a:solidFill>
                <a:schemeClr val="tx1"/>
              </a:solidFill>
            </a:endParaRPr>
          </a:p>
        </p:txBody>
      </p:sp>
      <p:pic>
        <p:nvPicPr>
          <p:cNvPr id="1026" name="Picture 2"/>
          <p:cNvPicPr>
            <a:picLocks noChangeAspect="1" noChangeArrowheads="1"/>
          </p:cNvPicPr>
          <p:nvPr/>
        </p:nvPicPr>
        <p:blipFill>
          <a:blip r:embed="rId2" cstate="print"/>
          <a:srcRect/>
          <a:stretch>
            <a:fillRect/>
          </a:stretch>
        </p:blipFill>
        <p:spPr bwMode="auto">
          <a:xfrm>
            <a:off x="6286500" y="428604"/>
            <a:ext cx="2857500" cy="2762250"/>
          </a:xfrm>
          <a:prstGeom prst="rect">
            <a:avLst/>
          </a:prstGeom>
          <a:noFill/>
          <a:ln w="9525">
            <a:noFill/>
            <a:miter lim="800000"/>
            <a:headEnd/>
            <a:tailEnd/>
          </a:ln>
          <a:effectLst>
            <a:softEdge rad="12700"/>
          </a:effectLst>
          <a:scene3d>
            <a:camera prst="perspectiveHeroicExtremeLeftFacing"/>
            <a:lightRig rig="threePt" dir="t"/>
          </a:scene3d>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nodeType="afterEffect">
                                  <p:stCondLst>
                                    <p:cond delay="0"/>
                                  </p:stCondLst>
                                  <p:childTnLst>
                                    <p:set>
                                      <p:cBhvr>
                                        <p:cTn id="6" dur="1" fill="hold">
                                          <p:stCondLst>
                                            <p:cond delay="0"/>
                                          </p:stCondLst>
                                        </p:cTn>
                                        <p:tgtEl>
                                          <p:spTgt spid="1026"/>
                                        </p:tgtEl>
                                        <p:attrNameLst>
                                          <p:attrName>style.visibility</p:attrName>
                                        </p:attrNameLst>
                                      </p:cBhvr>
                                      <p:to>
                                        <p:strVal val="visible"/>
                                      </p:to>
                                    </p:set>
                                    <p:anim calcmode="lin" valueType="num">
                                      <p:cBhvr>
                                        <p:cTn id="7" dur="500" fill="hold"/>
                                        <p:tgtEl>
                                          <p:spTgt spid="1026"/>
                                        </p:tgtEl>
                                        <p:attrNameLst>
                                          <p:attrName>ppt_w</p:attrName>
                                        </p:attrNameLst>
                                      </p:cBhvr>
                                      <p:tavLst>
                                        <p:tav tm="0">
                                          <p:val>
                                            <p:fltVal val="0"/>
                                          </p:val>
                                        </p:tav>
                                        <p:tav tm="100000">
                                          <p:val>
                                            <p:strVal val="#ppt_w"/>
                                          </p:val>
                                        </p:tav>
                                      </p:tavLst>
                                    </p:anim>
                                    <p:anim calcmode="lin" valueType="num">
                                      <p:cBhvr>
                                        <p:cTn id="8" dur="500" fill="hold"/>
                                        <p:tgtEl>
                                          <p:spTgt spid="1026"/>
                                        </p:tgtEl>
                                        <p:attrNameLst>
                                          <p:attrName>ppt_h</p:attrName>
                                        </p:attrNameLst>
                                      </p:cBhvr>
                                      <p:tavLst>
                                        <p:tav tm="0">
                                          <p:val>
                                            <p:fltVal val="0"/>
                                          </p:val>
                                        </p:tav>
                                        <p:tav tm="100000">
                                          <p:val>
                                            <p:strVal val="#ppt_h"/>
                                          </p:val>
                                        </p:tav>
                                      </p:tavLst>
                                    </p:anim>
                                    <p:animEffect transition="in" filter="fade">
                                      <p:cBhvr>
                                        <p:cTn id="9" dur="500"/>
                                        <p:tgtEl>
                                          <p:spTgt spid="10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artalom helye 2"/>
          <p:cNvSpPr>
            <a:spLocks noGrp="1"/>
          </p:cNvSpPr>
          <p:nvPr>
            <p:ph idx="1"/>
          </p:nvPr>
        </p:nvSpPr>
        <p:spPr>
          <a:xfrm>
            <a:off x="285720" y="571481"/>
            <a:ext cx="8229600" cy="571504"/>
          </a:xfrm>
        </p:spPr>
        <p:txBody>
          <a:bodyPr>
            <a:normAutofit lnSpcReduction="10000"/>
          </a:bodyPr>
          <a:lstStyle/>
          <a:p>
            <a:pPr>
              <a:buNone/>
            </a:pPr>
            <a:r>
              <a:rPr lang="hu-HU" dirty="0" smtClean="0">
                <a:solidFill>
                  <a:schemeClr val="bg1"/>
                </a:solidFill>
              </a:rPr>
              <a:t>http://wpfthemes.codeplex.com</a:t>
            </a:r>
            <a:endParaRPr lang="hu-HU" dirty="0"/>
          </a:p>
        </p:txBody>
      </p:sp>
      <p:sp>
        <p:nvSpPr>
          <p:cNvPr id="4" name="Cím 1"/>
          <p:cNvSpPr txBox="1">
            <a:spLocks/>
          </p:cNvSpPr>
          <p:nvPr/>
        </p:nvSpPr>
        <p:spPr>
          <a:xfrm>
            <a:off x="0" y="0"/>
            <a:ext cx="9144000" cy="439718"/>
          </a:xfrm>
          <a:prstGeom prst="rect">
            <a:avLst/>
          </a:prstGeom>
        </p:spPr>
        <p:txBody>
          <a:bodyPr vert="horz" lIns="91440" tIns="45720" rIns="91440" bIns="45720" rtlCol="0" anchor="ctr">
            <a:noAutofit/>
          </a:bodyPr>
          <a:lstStyle/>
          <a:p>
            <a:pPr marL="0" marR="0" lvl="0" indent="0" algn="l" defTabSz="914400" rtl="0" eaLnBrk="1" fontAlgn="auto" latinLnBrk="0" hangingPunct="1">
              <a:lnSpc>
                <a:spcPct val="100000"/>
              </a:lnSpc>
              <a:spcBef>
                <a:spcPct val="20000"/>
              </a:spcBef>
              <a:spcAft>
                <a:spcPts val="0"/>
              </a:spcAft>
              <a:buClrTx/>
              <a:buSzTx/>
              <a:buFontTx/>
              <a:buNone/>
              <a:tabLst/>
              <a:defRPr/>
            </a:pPr>
            <a:r>
              <a:rPr kumimoji="0" lang="hu-HU" sz="2400" b="0" i="0" u="none" strike="noStrike" kern="1200" cap="none" spc="0" normalizeH="0" baseline="0" noProof="0" dirty="0" smtClean="0">
                <a:ln>
                  <a:noFill/>
                </a:ln>
                <a:solidFill>
                  <a:schemeClr val="bg2">
                    <a:lumMod val="90000"/>
                  </a:schemeClr>
                </a:solidFill>
                <a:effectLst>
                  <a:outerShdw blurRad="38100" dist="38100" dir="2700000" algn="tl">
                    <a:srgbClr val="000000">
                      <a:alpha val="43137"/>
                    </a:srgbClr>
                  </a:outerShdw>
                </a:effectLst>
                <a:uLnTx/>
                <a:uFillTx/>
                <a:latin typeface="+mn-lt"/>
                <a:ea typeface="+mn-ea"/>
                <a:cs typeface="+mn-cs"/>
              </a:rPr>
              <a:t>WPF </a:t>
            </a:r>
            <a:r>
              <a:rPr kumimoji="0" lang="hu-HU" sz="2400" b="0" i="0" u="none" strike="noStrike" kern="1200" cap="none" spc="0" normalizeH="0" baseline="0" noProof="0" dirty="0" err="1" smtClean="0">
                <a:ln>
                  <a:noFill/>
                </a:ln>
                <a:solidFill>
                  <a:schemeClr val="bg2">
                    <a:lumMod val="90000"/>
                  </a:schemeClr>
                </a:solidFill>
                <a:effectLst>
                  <a:outerShdw blurRad="38100" dist="38100" dir="2700000" algn="tl">
                    <a:srgbClr val="000000">
                      <a:alpha val="43137"/>
                    </a:srgbClr>
                  </a:outerShdw>
                </a:effectLst>
                <a:uLnTx/>
                <a:uFillTx/>
                <a:latin typeface="+mn-lt"/>
                <a:ea typeface="+mn-ea"/>
                <a:cs typeface="+mn-cs"/>
              </a:rPr>
              <a:t>Theme</a:t>
            </a:r>
            <a:r>
              <a:rPr kumimoji="0" lang="hu-HU" sz="2400" b="0" i="0" u="none" strike="noStrike" kern="1200" cap="none" spc="0" normalizeH="0" baseline="0" noProof="0" dirty="0" smtClean="0">
                <a:ln>
                  <a:noFill/>
                </a:ln>
                <a:solidFill>
                  <a:schemeClr val="bg2">
                    <a:lumMod val="90000"/>
                  </a:schemeClr>
                </a:solidFill>
                <a:effectLst>
                  <a:outerShdw blurRad="38100" dist="38100" dir="2700000" algn="tl">
                    <a:srgbClr val="000000">
                      <a:alpha val="43137"/>
                    </a:srgbClr>
                  </a:outerShdw>
                </a:effectLst>
                <a:uLnTx/>
                <a:uFillTx/>
                <a:latin typeface="+mn-lt"/>
                <a:ea typeface="+mn-ea"/>
                <a:cs typeface="+mn-cs"/>
              </a:rPr>
              <a:t> -</a:t>
            </a:r>
            <a:r>
              <a:rPr kumimoji="0" lang="hu-HU" sz="2400" b="0" i="0" u="none" strike="noStrike" kern="1200" cap="none" spc="0" normalizeH="0" noProof="0" dirty="0" smtClean="0">
                <a:ln>
                  <a:noFill/>
                </a:ln>
                <a:solidFill>
                  <a:schemeClr val="bg2">
                    <a:lumMod val="90000"/>
                  </a:schemeClr>
                </a:solidFill>
                <a:effectLst>
                  <a:outerShdw blurRad="38100" dist="38100" dir="2700000" algn="tl">
                    <a:srgbClr val="000000">
                      <a:alpha val="43137"/>
                    </a:srgbClr>
                  </a:outerShdw>
                </a:effectLst>
                <a:uLnTx/>
                <a:uFillTx/>
                <a:latin typeface="+mn-lt"/>
                <a:ea typeface="+mn-ea"/>
                <a:cs typeface="+mn-cs"/>
              </a:rPr>
              <a:t> </a:t>
            </a:r>
            <a:r>
              <a:rPr kumimoji="0" lang="hu-HU" sz="2400" b="0" i="0" u="none" strike="noStrike" kern="1200" cap="none" spc="0" normalizeH="0" baseline="0" noProof="0" dirty="0" smtClean="0">
                <a:ln>
                  <a:noFill/>
                </a:ln>
                <a:solidFill>
                  <a:schemeClr val="bg2">
                    <a:lumMod val="90000"/>
                  </a:schemeClr>
                </a:solidFill>
                <a:effectLst>
                  <a:outerShdw blurRad="38100" dist="38100" dir="2700000" algn="tl">
                    <a:srgbClr val="000000">
                      <a:alpha val="43137"/>
                    </a:srgbClr>
                  </a:outerShdw>
                </a:effectLst>
                <a:uLnTx/>
                <a:uFillTx/>
                <a:latin typeface="+mn-lt"/>
                <a:ea typeface="+mn-ea"/>
                <a:cs typeface="+mn-cs"/>
              </a:rPr>
              <a:t>Előre definiált stílusok</a:t>
            </a:r>
            <a:endParaRPr kumimoji="0" lang="hu-HU" sz="2400" b="0" i="0" u="none" strike="noStrike" kern="1200" cap="none" spc="0" normalizeH="0" baseline="0" noProof="0" dirty="0">
              <a:ln>
                <a:noFill/>
              </a:ln>
              <a:solidFill>
                <a:schemeClr val="bg2">
                  <a:lumMod val="90000"/>
                </a:schemeClr>
              </a:solidFill>
              <a:effectLst>
                <a:outerShdw blurRad="38100" dist="38100" dir="2700000" algn="tl">
                  <a:srgbClr val="000000">
                    <a:alpha val="43137"/>
                  </a:srgbClr>
                </a:outerShdw>
              </a:effectLst>
              <a:uLnTx/>
              <a:uFillTx/>
              <a:latin typeface="+mn-lt"/>
              <a:ea typeface="+mn-ea"/>
              <a:cs typeface="+mn-cs"/>
            </a:endParaRPr>
          </a:p>
        </p:txBody>
      </p:sp>
      <p:pic>
        <p:nvPicPr>
          <p:cNvPr id="1026" name="Picture 2" descr="http://www.mdhalgara.com/blog/image.axd?picture=2009%2F5%2FWPF_Themes.jpg"/>
          <p:cNvPicPr>
            <a:picLocks noChangeAspect="1" noChangeArrowheads="1"/>
          </p:cNvPicPr>
          <p:nvPr/>
        </p:nvPicPr>
        <p:blipFill>
          <a:blip r:embed="rId2" cstate="print"/>
          <a:srcRect/>
          <a:stretch>
            <a:fillRect/>
          </a:stretch>
        </p:blipFill>
        <p:spPr bwMode="auto">
          <a:xfrm>
            <a:off x="285720" y="1142984"/>
            <a:ext cx="8572268" cy="5667335"/>
          </a:xfrm>
          <a:prstGeom prst="rect">
            <a:avLst/>
          </a:prstGeom>
          <a:noFill/>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a:xfrm>
            <a:off x="0" y="0"/>
            <a:ext cx="9144000" cy="439718"/>
          </a:xfrm>
        </p:spPr>
        <p:txBody>
          <a:bodyPr>
            <a:noAutofit/>
          </a:bodyPr>
          <a:lstStyle/>
          <a:p>
            <a:pPr algn="l">
              <a:spcBef>
                <a:spcPct val="20000"/>
              </a:spcBef>
            </a:pPr>
            <a:r>
              <a:rPr lang="hu-HU" sz="2400" dirty="0" err="1" smtClean="0">
                <a:solidFill>
                  <a:schemeClr val="bg2">
                    <a:lumMod val="90000"/>
                  </a:schemeClr>
                </a:solidFill>
                <a:effectLst>
                  <a:outerShdw blurRad="38100" dist="38100" dir="2700000" algn="tl">
                    <a:srgbClr val="000000">
                      <a:alpha val="43137"/>
                    </a:srgbClr>
                  </a:outerShdw>
                </a:effectLst>
                <a:latin typeface="+mn-lt"/>
                <a:ea typeface="+mn-ea"/>
                <a:cs typeface="+mn-cs"/>
              </a:rPr>
              <a:t>Triggers</a:t>
            </a:r>
            <a:endParaRPr lang="hu-HU" sz="2400" dirty="0">
              <a:solidFill>
                <a:schemeClr val="bg2">
                  <a:lumMod val="90000"/>
                </a:schemeClr>
              </a:solidFill>
              <a:effectLst>
                <a:outerShdw blurRad="38100" dist="38100" dir="2700000" algn="tl">
                  <a:srgbClr val="000000">
                    <a:alpha val="43137"/>
                  </a:srgbClr>
                </a:outerShdw>
              </a:effectLst>
              <a:latin typeface="+mn-lt"/>
              <a:ea typeface="+mn-ea"/>
              <a:cs typeface="+mn-cs"/>
            </a:endParaRPr>
          </a:p>
        </p:txBody>
      </p:sp>
      <p:sp>
        <p:nvSpPr>
          <p:cNvPr id="3" name="Tartalom helye 2"/>
          <p:cNvSpPr>
            <a:spLocks noGrp="1"/>
          </p:cNvSpPr>
          <p:nvPr>
            <p:ph idx="1"/>
          </p:nvPr>
        </p:nvSpPr>
        <p:spPr>
          <a:xfrm>
            <a:off x="457200" y="571480"/>
            <a:ext cx="8229600" cy="5786477"/>
          </a:xfrm>
        </p:spPr>
        <p:txBody>
          <a:bodyPr/>
          <a:lstStyle/>
          <a:p>
            <a:pPr>
              <a:buNone/>
            </a:pPr>
            <a:r>
              <a:rPr lang="hu-HU" sz="2400" i="1" dirty="0" smtClean="0">
                <a:solidFill>
                  <a:schemeClr val="bg1">
                    <a:lumMod val="95000"/>
                  </a:schemeClr>
                </a:solidFill>
              </a:rPr>
              <a:t>	</a:t>
            </a:r>
            <a:r>
              <a:rPr lang="hu-HU" dirty="0" err="1" smtClean="0">
                <a:solidFill>
                  <a:schemeClr val="bg1">
                    <a:lumMod val="95000"/>
                  </a:schemeClr>
                </a:solidFill>
              </a:rPr>
              <a:t>Triggerek</a:t>
            </a:r>
            <a:r>
              <a:rPr lang="hu-HU" dirty="0" smtClean="0">
                <a:solidFill>
                  <a:schemeClr val="bg1">
                    <a:lumMod val="95000"/>
                  </a:schemeClr>
                </a:solidFill>
              </a:rPr>
              <a:t> segítségével figyelhetjük azt, hogy ha egy </a:t>
            </a:r>
            <a:r>
              <a:rPr lang="hu-HU" i="1" dirty="0" smtClean="0">
                <a:solidFill>
                  <a:schemeClr val="bg1">
                    <a:lumMod val="95000"/>
                  </a:schemeClr>
                </a:solidFill>
              </a:rPr>
              <a:t>(vagy több) </a:t>
            </a:r>
            <a:r>
              <a:rPr lang="hu-HU" dirty="0" smtClean="0">
                <a:solidFill>
                  <a:schemeClr val="bg1">
                    <a:lumMod val="95000"/>
                  </a:schemeClr>
                </a:solidFill>
              </a:rPr>
              <a:t>tulajdonság megváltozik egy meghatározott értékre, akkor arra reagáljunk. </a:t>
            </a:r>
          </a:p>
          <a:p>
            <a:pPr>
              <a:buNone/>
            </a:pPr>
            <a:r>
              <a:rPr lang="hu-HU" sz="2800" dirty="0" smtClean="0">
                <a:solidFill>
                  <a:schemeClr val="bg1">
                    <a:lumMod val="95000"/>
                  </a:schemeClr>
                </a:solidFill>
              </a:rPr>
              <a:t>	</a:t>
            </a:r>
            <a:r>
              <a:rPr lang="hu-HU" dirty="0" err="1" smtClean="0">
                <a:solidFill>
                  <a:schemeClr val="bg1">
                    <a:lumMod val="95000"/>
                  </a:schemeClr>
                </a:solidFill>
              </a:rPr>
              <a:t>Style.Trigger</a:t>
            </a:r>
            <a:r>
              <a:rPr lang="hu-HU" dirty="0" smtClean="0">
                <a:solidFill>
                  <a:schemeClr val="bg1">
                    <a:lumMod val="95000"/>
                  </a:schemeClr>
                </a:solidFill>
              </a:rPr>
              <a:t> –en belül definiálhatjuk.</a:t>
            </a:r>
            <a:endParaRPr lang="hu-HU" sz="2800" dirty="0" smtClean="0">
              <a:solidFill>
                <a:schemeClr val="bg1">
                  <a:lumMod val="95000"/>
                </a:schemeClr>
              </a:solidFill>
            </a:endParaRPr>
          </a:p>
          <a:p>
            <a:pPr>
              <a:buNone/>
            </a:pPr>
            <a:endParaRPr lang="hu-HU" dirty="0" smtClean="0">
              <a:solidFill>
                <a:schemeClr val="bg1">
                  <a:lumMod val="95000"/>
                </a:schemeClr>
              </a:solidFill>
            </a:endParaRPr>
          </a:p>
        </p:txBody>
      </p:sp>
      <p:graphicFrame>
        <p:nvGraphicFramePr>
          <p:cNvPr id="4" name="Táblázat 3"/>
          <p:cNvGraphicFramePr>
            <a:graphicFrameLocks noGrp="1"/>
          </p:cNvGraphicFramePr>
          <p:nvPr/>
        </p:nvGraphicFramePr>
        <p:xfrm>
          <a:off x="1000100" y="3929066"/>
          <a:ext cx="7715304" cy="2225040"/>
        </p:xfrm>
        <a:graphic>
          <a:graphicData uri="http://schemas.openxmlformats.org/drawingml/2006/table">
            <a:tbl>
              <a:tblPr firstRow="1" bandRow="1">
                <a:effectLst>
                  <a:innerShdw blurRad="63500" dist="50800" dir="18900000">
                    <a:prstClr val="black">
                      <a:alpha val="50000"/>
                    </a:prstClr>
                  </a:innerShdw>
                </a:effectLst>
                <a:tableStyleId>{5C22544A-7EE6-4342-B048-85BDC9FD1C3A}</a:tableStyleId>
              </a:tblPr>
              <a:tblGrid>
                <a:gridCol w="3643338"/>
                <a:gridCol w="4071966"/>
              </a:tblGrid>
              <a:tr h="370840">
                <a:tc gridSpan="2">
                  <a:txBody>
                    <a:bodyPr/>
                    <a:lstStyle/>
                    <a:p>
                      <a:r>
                        <a:rPr lang="hu-HU" i="0" dirty="0" err="1" smtClean="0">
                          <a:solidFill>
                            <a:schemeClr val="bg1"/>
                          </a:solidFill>
                        </a:rPr>
                        <a:t>Trigger</a:t>
                      </a:r>
                      <a:r>
                        <a:rPr lang="hu-HU" i="0" dirty="0" smtClean="0">
                          <a:solidFill>
                            <a:schemeClr val="bg1"/>
                          </a:solidFill>
                        </a:rPr>
                        <a:t> típusok</a:t>
                      </a:r>
                      <a:endParaRPr lang="hu-HU" i="0" dirty="0">
                        <a:solidFill>
                          <a:schemeClr val="bg1"/>
                        </a:solidFill>
                      </a:endParaRP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tc hMerge="1">
                  <a:txBody>
                    <a:bodyPr/>
                    <a:lstStyle/>
                    <a:p>
                      <a:endParaRPr lang="hu-HU"/>
                    </a:p>
                  </a:txBody>
                  <a:tcPr/>
                </a:tc>
              </a:tr>
              <a:tr h="370840">
                <a:tc>
                  <a:txBody>
                    <a:bodyPr/>
                    <a:lstStyle/>
                    <a:p>
                      <a:r>
                        <a:rPr lang="hu-HU" b="0" dirty="0" err="1" smtClean="0">
                          <a:solidFill>
                            <a:schemeClr val="bg1"/>
                          </a:solidFill>
                          <a:effectLst>
                            <a:outerShdw blurRad="38100" dist="38100" dir="2700000" algn="tl">
                              <a:srgbClr val="000000">
                                <a:alpha val="43137"/>
                              </a:srgbClr>
                            </a:outerShdw>
                          </a:effectLst>
                        </a:rPr>
                        <a:t>PropertyTrigger</a:t>
                      </a:r>
                      <a:r>
                        <a:rPr lang="hu-HU" b="0" dirty="0" smtClean="0">
                          <a:solidFill>
                            <a:schemeClr val="bg1"/>
                          </a:solidFill>
                          <a:effectLst>
                            <a:outerShdw blurRad="38100" dist="38100" dir="2700000" algn="tl">
                              <a:srgbClr val="000000">
                                <a:alpha val="43137"/>
                              </a:srgbClr>
                            </a:outerShdw>
                          </a:effectLst>
                        </a:rPr>
                        <a:t> (</a:t>
                      </a:r>
                      <a:r>
                        <a:rPr lang="hu-HU" b="0" dirty="0" err="1" smtClean="0">
                          <a:solidFill>
                            <a:schemeClr val="bg1"/>
                          </a:solidFill>
                          <a:effectLst>
                            <a:outerShdw blurRad="38100" dist="38100" dir="2700000" algn="tl">
                              <a:srgbClr val="000000">
                                <a:alpha val="43137"/>
                              </a:srgbClr>
                            </a:outerShdw>
                          </a:effectLst>
                        </a:rPr>
                        <a:t>Trigger</a:t>
                      </a:r>
                      <a:r>
                        <a:rPr lang="hu-HU" b="0" dirty="0" smtClean="0">
                          <a:solidFill>
                            <a:schemeClr val="bg1"/>
                          </a:solidFill>
                          <a:effectLst>
                            <a:outerShdw blurRad="38100" dist="38100" dir="2700000" algn="tl">
                              <a:srgbClr val="000000">
                                <a:alpha val="43137"/>
                              </a:srgbClr>
                            </a:outerShdw>
                          </a:effectLst>
                        </a:rPr>
                        <a:t>)</a:t>
                      </a:r>
                      <a:endParaRPr lang="hu-HU" b="0" dirty="0">
                        <a:solidFill>
                          <a:schemeClr val="bg1"/>
                        </a:solidFill>
                        <a:effectLst>
                          <a:outerShdw blurRad="38100" dist="38100" dir="2700000" algn="tl">
                            <a:srgbClr val="000000">
                              <a:alpha val="43137"/>
                            </a:srgbClr>
                          </a:outerShdw>
                        </a:effectLst>
                      </a:endParaRPr>
                    </a:p>
                  </a:txBody>
                  <a:tcPr>
                    <a:lnL w="12700" cmpd="sng">
                      <a:noFill/>
                    </a:lnL>
                    <a:lnR w="12700" cmpd="sng">
                      <a:noFill/>
                    </a:lnR>
                    <a:lnT w="38100" cmpd="sng">
                      <a:noFill/>
                    </a:lnT>
                    <a:lnB w="12700" cmpd="sng">
                      <a:noFill/>
                    </a:lnB>
                    <a:lnTlToBr w="12700" cmpd="sng">
                      <a:noFill/>
                      <a:prstDash val="solid"/>
                    </a:lnTlToBr>
                    <a:lnBlToTr w="12700" cmpd="sng">
                      <a:noFill/>
                      <a:prstDash val="solid"/>
                    </a:lnBlToTr>
                    <a:noFill/>
                  </a:tcPr>
                </a:tc>
                <a:tc>
                  <a:txBody>
                    <a:bodyPr/>
                    <a:lstStyle/>
                    <a:p>
                      <a:r>
                        <a:rPr lang="hu-HU" i="1" dirty="0" smtClean="0">
                          <a:solidFill>
                            <a:schemeClr val="bg1"/>
                          </a:solidFill>
                        </a:rPr>
                        <a:t>Egy</a:t>
                      </a:r>
                      <a:r>
                        <a:rPr lang="hu-HU" i="1" baseline="0" dirty="0" smtClean="0">
                          <a:solidFill>
                            <a:schemeClr val="bg1"/>
                          </a:solidFill>
                        </a:rPr>
                        <a:t> tulajdonságot néz</a:t>
                      </a:r>
                      <a:endParaRPr lang="hu-HU" i="1" dirty="0">
                        <a:solidFill>
                          <a:schemeClr val="bg1"/>
                        </a:solidFill>
                      </a:endParaRPr>
                    </a:p>
                  </a:txBody>
                  <a:tcPr>
                    <a:lnL w="12700" cmpd="sng">
                      <a:noFill/>
                    </a:lnL>
                    <a:lnR w="12700" cmpd="sng">
                      <a:noFill/>
                    </a:lnR>
                    <a:lnT w="38100" cmpd="sng">
                      <a:noFill/>
                    </a:lnT>
                    <a:lnB w="12700" cmpd="sng">
                      <a:noFill/>
                    </a:lnB>
                    <a:lnTlToBr w="12700" cmpd="sng">
                      <a:noFill/>
                      <a:prstDash val="solid"/>
                    </a:lnTlToBr>
                    <a:lnBlToTr w="12700" cmpd="sng">
                      <a:noFill/>
                      <a:prstDash val="solid"/>
                    </a:lnBlToTr>
                    <a:noFill/>
                  </a:tcPr>
                </a:tc>
              </a:tr>
              <a:tr h="370840">
                <a:tc>
                  <a:txBody>
                    <a:bodyPr/>
                    <a:lstStyle/>
                    <a:p>
                      <a:r>
                        <a:rPr lang="hu-HU" b="0" dirty="0" err="1" smtClean="0">
                          <a:solidFill>
                            <a:schemeClr val="bg1"/>
                          </a:solidFill>
                          <a:effectLst>
                            <a:outerShdw blurRad="38100" dist="38100" dir="2700000" algn="tl">
                              <a:srgbClr val="000000">
                                <a:alpha val="43137"/>
                              </a:srgbClr>
                            </a:outerShdw>
                          </a:effectLst>
                        </a:rPr>
                        <a:t>Multi-Trigger</a:t>
                      </a:r>
                      <a:r>
                        <a:rPr lang="hu-HU" b="0" baseline="0" dirty="0" smtClean="0">
                          <a:solidFill>
                            <a:schemeClr val="bg1"/>
                          </a:solidFill>
                          <a:effectLst>
                            <a:outerShdw blurRad="38100" dist="38100" dir="2700000" algn="tl">
                              <a:srgbClr val="000000">
                                <a:alpha val="43137"/>
                              </a:srgbClr>
                            </a:outerShdw>
                          </a:effectLst>
                        </a:rPr>
                        <a:t> (</a:t>
                      </a:r>
                      <a:r>
                        <a:rPr lang="hu-HU" b="0" baseline="0" dirty="0" err="1" smtClean="0">
                          <a:solidFill>
                            <a:schemeClr val="bg1"/>
                          </a:solidFill>
                          <a:effectLst>
                            <a:outerShdw blurRad="38100" dist="38100" dir="2700000" algn="tl">
                              <a:srgbClr val="000000">
                                <a:alpha val="43137"/>
                              </a:srgbClr>
                            </a:outerShdw>
                          </a:effectLst>
                        </a:rPr>
                        <a:t>MultiTrigger</a:t>
                      </a:r>
                      <a:r>
                        <a:rPr lang="hu-HU" b="0" baseline="0" dirty="0" smtClean="0">
                          <a:solidFill>
                            <a:schemeClr val="bg1"/>
                          </a:solidFill>
                          <a:effectLst>
                            <a:outerShdw blurRad="38100" dist="38100" dir="2700000" algn="tl">
                              <a:srgbClr val="000000">
                                <a:alpha val="43137"/>
                              </a:srgbClr>
                            </a:outerShdw>
                          </a:effectLst>
                        </a:rPr>
                        <a:t>)</a:t>
                      </a:r>
                      <a:endParaRPr lang="hu-HU" b="0" dirty="0" smtClean="0">
                        <a:solidFill>
                          <a:schemeClr val="bg1"/>
                        </a:solidFill>
                        <a:effectLst>
                          <a:outerShdw blurRad="38100" dist="38100" dir="2700000" algn="tl">
                            <a:srgbClr val="000000">
                              <a:alpha val="43137"/>
                            </a:srgbClr>
                          </a:outerShdw>
                        </a:effectLst>
                      </a:endParaRPr>
                    </a:p>
                  </a:txBody>
                  <a:tcPr>
                    <a:lnL w="12700" cmpd="sng">
                      <a:noFill/>
                    </a:lnL>
                    <a:lnR w="12700" cmpd="sng">
                      <a:noFill/>
                    </a:lnR>
                    <a:lnT w="38100" cmpd="sng">
                      <a:noFill/>
                    </a:lnT>
                    <a:lnB w="12700" cmpd="sng">
                      <a:noFill/>
                    </a:lnB>
                    <a:lnTlToBr w="12700" cmpd="sng">
                      <a:noFill/>
                      <a:prstDash val="solid"/>
                    </a:lnTlToBr>
                    <a:lnBlToTr w="12700" cmpd="sng">
                      <a:noFill/>
                      <a:prstDash val="solid"/>
                    </a:lnBlToTr>
                    <a:noFill/>
                  </a:tcPr>
                </a:tc>
                <a:tc>
                  <a:txBody>
                    <a:bodyPr/>
                    <a:lstStyle/>
                    <a:p>
                      <a:r>
                        <a:rPr lang="hu-HU" i="1" dirty="0" smtClean="0">
                          <a:solidFill>
                            <a:schemeClr val="bg1"/>
                          </a:solidFill>
                        </a:rPr>
                        <a:t>Több tulajdonságot néz</a:t>
                      </a:r>
                      <a:endParaRPr lang="hu-HU" i="1" dirty="0">
                        <a:solidFill>
                          <a:schemeClr val="bg1"/>
                        </a:solidFill>
                      </a:endParaRPr>
                    </a:p>
                  </a:txBody>
                  <a:tcPr>
                    <a:lnL w="12700" cmpd="sng">
                      <a:noFill/>
                    </a:lnL>
                    <a:lnR w="12700" cmpd="sng">
                      <a:noFill/>
                    </a:lnR>
                    <a:lnT w="38100" cmpd="sng">
                      <a:noFill/>
                    </a:lnT>
                    <a:lnB w="12700" cmpd="sng">
                      <a:noFill/>
                    </a:lnB>
                    <a:lnTlToBr w="12700" cmpd="sng">
                      <a:noFill/>
                      <a:prstDash val="solid"/>
                    </a:lnTlToBr>
                    <a:lnBlToTr w="12700" cmpd="sng">
                      <a:noFill/>
                      <a:prstDash val="solid"/>
                    </a:lnBlToTr>
                    <a:noFill/>
                  </a:tcPr>
                </a:tc>
              </a:tr>
              <a:tr h="370840">
                <a:tc>
                  <a:txBody>
                    <a:bodyPr/>
                    <a:lstStyle/>
                    <a:p>
                      <a:r>
                        <a:rPr lang="hu-HU" b="0" dirty="0" smtClean="0">
                          <a:solidFill>
                            <a:schemeClr val="bg1"/>
                          </a:solidFill>
                          <a:effectLst>
                            <a:outerShdw blurRad="38100" dist="38100" dir="2700000" algn="tl">
                              <a:srgbClr val="000000">
                                <a:alpha val="43137"/>
                              </a:srgbClr>
                            </a:outerShdw>
                          </a:effectLst>
                        </a:rPr>
                        <a:t>Data </a:t>
                      </a:r>
                      <a:r>
                        <a:rPr lang="hu-HU" b="0" dirty="0" err="1" smtClean="0">
                          <a:solidFill>
                            <a:schemeClr val="bg1"/>
                          </a:solidFill>
                          <a:effectLst>
                            <a:outerShdw blurRad="38100" dist="38100" dir="2700000" algn="tl">
                              <a:srgbClr val="000000">
                                <a:alpha val="43137"/>
                              </a:srgbClr>
                            </a:outerShdw>
                          </a:effectLst>
                        </a:rPr>
                        <a:t>trigger</a:t>
                      </a:r>
                      <a:r>
                        <a:rPr lang="hu-HU" b="0" dirty="0" smtClean="0">
                          <a:solidFill>
                            <a:schemeClr val="bg1"/>
                          </a:solidFill>
                          <a:effectLst>
                            <a:outerShdw blurRad="38100" dist="38100" dir="2700000" algn="tl">
                              <a:srgbClr val="000000">
                                <a:alpha val="43137"/>
                              </a:srgbClr>
                            </a:outerShdw>
                          </a:effectLst>
                        </a:rPr>
                        <a:t> (</a:t>
                      </a:r>
                      <a:r>
                        <a:rPr lang="hu-HU" b="0" dirty="0" err="1" smtClean="0">
                          <a:solidFill>
                            <a:schemeClr val="bg1"/>
                          </a:solidFill>
                          <a:effectLst>
                            <a:outerShdw blurRad="38100" dist="38100" dir="2700000" algn="tl">
                              <a:srgbClr val="000000">
                                <a:alpha val="43137"/>
                              </a:srgbClr>
                            </a:outerShdw>
                          </a:effectLst>
                        </a:rPr>
                        <a:t>DataTrigger</a:t>
                      </a:r>
                      <a:r>
                        <a:rPr lang="hu-HU" b="0" dirty="0" smtClean="0">
                          <a:solidFill>
                            <a:schemeClr val="bg1"/>
                          </a:solidFill>
                          <a:effectLst>
                            <a:outerShdw blurRad="38100" dist="38100" dir="2700000" algn="tl">
                              <a:srgbClr val="000000">
                                <a:alpha val="43137"/>
                              </a:srgbClr>
                            </a:outerShdw>
                          </a:effectLst>
                        </a:rPr>
                        <a:t>)</a:t>
                      </a:r>
                      <a:endParaRPr lang="hu-HU" b="0" dirty="0">
                        <a:solidFill>
                          <a:schemeClr val="bg1"/>
                        </a:solidFill>
                        <a:effectLst>
                          <a:outerShdw blurRad="38100" dist="38100" dir="2700000" algn="tl">
                            <a:srgbClr val="000000">
                              <a:alpha val="43137"/>
                            </a:srgbClr>
                          </a:outerShdw>
                        </a:effectLst>
                      </a:endParaRPr>
                    </a:p>
                  </a:txBody>
                  <a:tcPr>
                    <a:lnL w="12700" cmpd="sng">
                      <a:noFill/>
                    </a:lnL>
                    <a:lnR w="12700" cmpd="sng">
                      <a:noFill/>
                    </a:lnR>
                    <a:lnT w="38100" cmpd="sng">
                      <a:noFill/>
                    </a:lnT>
                    <a:lnB w="12700" cmpd="sng">
                      <a:noFill/>
                    </a:lnB>
                    <a:lnTlToBr w="12700" cmpd="sng">
                      <a:noFill/>
                      <a:prstDash val="solid"/>
                    </a:lnTlToBr>
                    <a:lnBlToTr w="12700" cmpd="sng">
                      <a:noFill/>
                      <a:prstDash val="solid"/>
                    </a:lnBlToTr>
                    <a:noFill/>
                  </a:tcPr>
                </a:tc>
                <a:tc>
                  <a:txBody>
                    <a:bodyPr/>
                    <a:lstStyle/>
                    <a:p>
                      <a:r>
                        <a:rPr lang="hu-HU" i="1" dirty="0" smtClean="0">
                          <a:solidFill>
                            <a:schemeClr val="bg1"/>
                          </a:solidFill>
                        </a:rPr>
                        <a:t>Adatkötött</a:t>
                      </a:r>
                      <a:r>
                        <a:rPr lang="hu-HU" i="1" baseline="0" dirty="0" smtClean="0">
                          <a:solidFill>
                            <a:schemeClr val="bg1"/>
                          </a:solidFill>
                        </a:rPr>
                        <a:t> tulajdonságot figyel</a:t>
                      </a:r>
                      <a:endParaRPr lang="hu-HU" i="1" dirty="0">
                        <a:solidFill>
                          <a:schemeClr val="bg1"/>
                        </a:solidFill>
                      </a:endParaRPr>
                    </a:p>
                  </a:txBody>
                  <a:tcPr>
                    <a:lnL w="12700" cmpd="sng">
                      <a:noFill/>
                    </a:lnL>
                    <a:lnR w="12700" cmpd="sng">
                      <a:noFill/>
                    </a:lnR>
                    <a:lnT w="38100" cmpd="sng">
                      <a:noFill/>
                    </a:lnT>
                    <a:lnB w="12700" cmpd="sng">
                      <a:noFill/>
                    </a:lnB>
                    <a:lnTlToBr w="12700" cmpd="sng">
                      <a:noFill/>
                      <a:prstDash val="solid"/>
                    </a:lnTlToBr>
                    <a:lnBlToTr w="12700" cmpd="sng">
                      <a:noFill/>
                      <a:prstDash val="solid"/>
                    </a:lnBlToTr>
                    <a:noFill/>
                  </a:tcPr>
                </a:tc>
              </a:tr>
              <a:tr h="370840">
                <a:tc>
                  <a:txBody>
                    <a:bodyPr/>
                    <a:lstStyle/>
                    <a:p>
                      <a:r>
                        <a:rPr lang="hu-HU" b="0" dirty="0" err="1" smtClean="0">
                          <a:solidFill>
                            <a:schemeClr val="bg1"/>
                          </a:solidFill>
                          <a:effectLst>
                            <a:outerShdw blurRad="38100" dist="38100" dir="2700000" algn="tl">
                              <a:srgbClr val="000000">
                                <a:alpha val="43137"/>
                              </a:srgbClr>
                            </a:outerShdw>
                          </a:effectLst>
                        </a:rPr>
                        <a:t>Multi-data-trigger</a:t>
                      </a:r>
                      <a:r>
                        <a:rPr lang="hu-HU" b="0" dirty="0" smtClean="0">
                          <a:solidFill>
                            <a:schemeClr val="bg1"/>
                          </a:solidFill>
                          <a:effectLst>
                            <a:outerShdw blurRad="38100" dist="38100" dir="2700000" algn="tl">
                              <a:srgbClr val="000000">
                                <a:alpha val="43137"/>
                              </a:srgbClr>
                            </a:outerShdw>
                          </a:effectLst>
                        </a:rPr>
                        <a:t> (</a:t>
                      </a:r>
                      <a:r>
                        <a:rPr lang="hu-HU" b="0" dirty="0" err="1" smtClean="0">
                          <a:solidFill>
                            <a:schemeClr val="bg1"/>
                          </a:solidFill>
                          <a:effectLst>
                            <a:outerShdw blurRad="38100" dist="38100" dir="2700000" algn="tl">
                              <a:srgbClr val="000000">
                                <a:alpha val="43137"/>
                              </a:srgbClr>
                            </a:outerShdw>
                          </a:effectLst>
                        </a:rPr>
                        <a:t>MultiDataTrigger</a:t>
                      </a:r>
                      <a:r>
                        <a:rPr lang="hu-HU" b="0" dirty="0" smtClean="0">
                          <a:solidFill>
                            <a:schemeClr val="bg1"/>
                          </a:solidFill>
                          <a:effectLst>
                            <a:outerShdw blurRad="38100" dist="38100" dir="2700000" algn="tl">
                              <a:srgbClr val="000000">
                                <a:alpha val="43137"/>
                              </a:srgbClr>
                            </a:outerShdw>
                          </a:effectLst>
                        </a:rPr>
                        <a:t>)</a:t>
                      </a:r>
                      <a:endParaRPr lang="hu-HU" b="0" dirty="0">
                        <a:solidFill>
                          <a:schemeClr val="bg1"/>
                        </a:solidFill>
                        <a:effectLst>
                          <a:outerShdw blurRad="38100" dist="38100" dir="2700000" algn="tl">
                            <a:srgbClr val="000000">
                              <a:alpha val="43137"/>
                            </a:srgbClr>
                          </a:outerShdw>
                        </a:effectLst>
                      </a:endParaRPr>
                    </a:p>
                  </a:txBody>
                  <a:tcPr>
                    <a:lnL w="12700" cmpd="sng">
                      <a:noFill/>
                    </a:lnL>
                    <a:lnR w="12700" cmpd="sng">
                      <a:noFill/>
                    </a:lnR>
                    <a:lnT w="38100" cmpd="sng">
                      <a:noFill/>
                    </a:lnT>
                    <a:lnB w="12700" cmpd="sng">
                      <a:noFill/>
                    </a:lnB>
                    <a:lnTlToBr w="12700" cmpd="sng">
                      <a:noFill/>
                      <a:prstDash val="solid"/>
                    </a:lnTlToBr>
                    <a:lnBlToTr w="12700" cmpd="sng">
                      <a:noFill/>
                      <a:prstDash val="solid"/>
                    </a:lnBlToTr>
                    <a:noFill/>
                  </a:tcPr>
                </a:tc>
                <a:tc>
                  <a:txBody>
                    <a:bodyPr/>
                    <a:lstStyle/>
                    <a:p>
                      <a:r>
                        <a:rPr lang="hu-HU" i="1" dirty="0" smtClean="0">
                          <a:solidFill>
                            <a:schemeClr val="bg1"/>
                          </a:solidFill>
                        </a:rPr>
                        <a:t>Több adatkötött tulajdonságot figyel</a:t>
                      </a:r>
                      <a:endParaRPr lang="hu-HU" i="1" dirty="0">
                        <a:solidFill>
                          <a:schemeClr val="bg1"/>
                        </a:solidFill>
                      </a:endParaRPr>
                    </a:p>
                  </a:txBody>
                  <a:tcPr>
                    <a:lnL w="12700" cmpd="sng">
                      <a:noFill/>
                    </a:lnL>
                    <a:lnR w="12700" cmpd="sng">
                      <a:noFill/>
                    </a:lnR>
                    <a:lnT w="38100" cmpd="sng">
                      <a:noFill/>
                    </a:lnT>
                    <a:lnB w="12700" cmpd="sng">
                      <a:noFill/>
                    </a:lnB>
                    <a:lnTlToBr w="12700" cmpd="sng">
                      <a:noFill/>
                      <a:prstDash val="solid"/>
                    </a:lnTlToBr>
                    <a:lnBlToTr w="12700" cmpd="sng">
                      <a:noFill/>
                      <a:prstDash val="solid"/>
                    </a:lnBlToTr>
                    <a:noFill/>
                  </a:tcPr>
                </a:tc>
              </a:tr>
              <a:tr h="370840">
                <a:tc>
                  <a:txBody>
                    <a:bodyPr/>
                    <a:lstStyle/>
                    <a:p>
                      <a:r>
                        <a:rPr lang="hu-HU" b="0" dirty="0" err="1" smtClean="0">
                          <a:solidFill>
                            <a:schemeClr val="bg1"/>
                          </a:solidFill>
                          <a:effectLst>
                            <a:outerShdw blurRad="38100" dist="38100" dir="2700000" algn="tl">
                              <a:srgbClr val="000000">
                                <a:alpha val="43137"/>
                              </a:srgbClr>
                            </a:outerShdw>
                          </a:effectLst>
                        </a:rPr>
                        <a:t>Event</a:t>
                      </a:r>
                      <a:r>
                        <a:rPr lang="hu-HU" b="0" baseline="0" dirty="0" smtClean="0">
                          <a:solidFill>
                            <a:schemeClr val="bg1"/>
                          </a:solidFill>
                          <a:effectLst>
                            <a:outerShdw blurRad="38100" dist="38100" dir="2700000" algn="tl">
                              <a:srgbClr val="000000">
                                <a:alpha val="43137"/>
                              </a:srgbClr>
                            </a:outerShdw>
                          </a:effectLst>
                        </a:rPr>
                        <a:t> </a:t>
                      </a:r>
                      <a:r>
                        <a:rPr lang="hu-HU" b="0" baseline="0" dirty="0" err="1" smtClean="0">
                          <a:solidFill>
                            <a:schemeClr val="bg1"/>
                          </a:solidFill>
                          <a:effectLst>
                            <a:outerShdw blurRad="38100" dist="38100" dir="2700000" algn="tl">
                              <a:srgbClr val="000000">
                                <a:alpha val="43137"/>
                              </a:srgbClr>
                            </a:outerShdw>
                          </a:effectLst>
                        </a:rPr>
                        <a:t>Trigger</a:t>
                      </a:r>
                      <a:r>
                        <a:rPr lang="hu-HU" b="0" baseline="0" dirty="0" smtClean="0">
                          <a:solidFill>
                            <a:schemeClr val="bg1"/>
                          </a:solidFill>
                          <a:effectLst>
                            <a:outerShdw blurRad="38100" dist="38100" dir="2700000" algn="tl">
                              <a:srgbClr val="000000">
                                <a:alpha val="43137"/>
                              </a:srgbClr>
                            </a:outerShdw>
                          </a:effectLst>
                        </a:rPr>
                        <a:t> (</a:t>
                      </a:r>
                      <a:r>
                        <a:rPr lang="hu-HU" b="0" baseline="0" dirty="0" err="1" smtClean="0">
                          <a:solidFill>
                            <a:schemeClr val="bg1"/>
                          </a:solidFill>
                          <a:effectLst>
                            <a:outerShdw blurRad="38100" dist="38100" dir="2700000" algn="tl">
                              <a:srgbClr val="000000">
                                <a:alpha val="43137"/>
                              </a:srgbClr>
                            </a:outerShdw>
                          </a:effectLst>
                        </a:rPr>
                        <a:t>EventTrigger</a:t>
                      </a:r>
                      <a:r>
                        <a:rPr lang="hu-HU" b="0" baseline="0" dirty="0" smtClean="0">
                          <a:solidFill>
                            <a:schemeClr val="bg1"/>
                          </a:solidFill>
                          <a:effectLst>
                            <a:outerShdw blurRad="38100" dist="38100" dir="2700000" algn="tl">
                              <a:srgbClr val="000000">
                                <a:alpha val="43137"/>
                              </a:srgbClr>
                            </a:outerShdw>
                          </a:effectLst>
                        </a:rPr>
                        <a:t>)</a:t>
                      </a:r>
                      <a:endParaRPr lang="hu-HU" b="0" dirty="0">
                        <a:solidFill>
                          <a:schemeClr val="bg1"/>
                        </a:solidFill>
                        <a:effectLst>
                          <a:outerShdw blurRad="38100" dist="38100" dir="2700000" algn="tl">
                            <a:srgbClr val="000000">
                              <a:alpha val="43137"/>
                            </a:srgbClr>
                          </a:outerShdw>
                        </a:effectLst>
                      </a:endParaRPr>
                    </a:p>
                  </a:txBody>
                  <a:tcPr>
                    <a:lnL w="12700" cmpd="sng">
                      <a:noFill/>
                    </a:lnL>
                    <a:lnR w="12700" cmpd="sng">
                      <a:noFill/>
                    </a:lnR>
                    <a:lnT w="38100" cmpd="sng">
                      <a:noFill/>
                    </a:lnT>
                    <a:lnB w="12700" cmpd="sng">
                      <a:noFill/>
                    </a:lnB>
                    <a:lnTlToBr w="12700" cmpd="sng">
                      <a:noFill/>
                      <a:prstDash val="solid"/>
                    </a:lnTlToBr>
                    <a:lnBlToTr w="12700" cmpd="sng">
                      <a:noFill/>
                      <a:prstDash val="solid"/>
                    </a:lnBlToTr>
                    <a:noFill/>
                  </a:tcPr>
                </a:tc>
                <a:tc>
                  <a:txBody>
                    <a:bodyPr/>
                    <a:lstStyle/>
                    <a:p>
                      <a:r>
                        <a:rPr lang="hu-HU" i="1" dirty="0" smtClean="0">
                          <a:solidFill>
                            <a:schemeClr val="bg1"/>
                          </a:solidFill>
                        </a:rPr>
                        <a:t>Meghatározott</a:t>
                      </a:r>
                      <a:r>
                        <a:rPr lang="hu-HU" i="1" baseline="0" dirty="0" smtClean="0">
                          <a:solidFill>
                            <a:schemeClr val="bg1"/>
                          </a:solidFill>
                        </a:rPr>
                        <a:t> eseményeknél</a:t>
                      </a:r>
                      <a:endParaRPr lang="hu-HU" i="1" dirty="0">
                        <a:solidFill>
                          <a:schemeClr val="bg1"/>
                        </a:solidFill>
                      </a:endParaRPr>
                    </a:p>
                  </a:txBody>
                  <a:tcPr>
                    <a:lnL w="12700" cmpd="sng">
                      <a:noFill/>
                    </a:lnL>
                    <a:lnR w="12700" cmpd="sng">
                      <a:noFill/>
                    </a:lnR>
                    <a:lnT w="38100" cmpd="sng">
                      <a:noFill/>
                    </a:lnT>
                    <a:lnB w="12700" cmpd="sng">
                      <a:noFill/>
                    </a:lnB>
                    <a:lnTlToBr w="12700" cmpd="sng">
                      <a:noFill/>
                      <a:prstDash val="solid"/>
                    </a:lnTlToBr>
                    <a:lnBlToTr w="12700" cmpd="sng">
                      <a:noFill/>
                      <a:prstDash val="solid"/>
                    </a:lnBlToTr>
                    <a:noFill/>
                  </a:tcPr>
                </a:tc>
              </a:tr>
            </a:tbl>
          </a:graphicData>
        </a:graphic>
      </p:graphicFrame>
      <p:sp>
        <p:nvSpPr>
          <p:cNvPr id="5" name="Aktuális sáv"/>
          <p:cNvSpPr/>
          <p:nvPr/>
        </p:nvSpPr>
        <p:spPr>
          <a:xfrm>
            <a:off x="785754" y="3714752"/>
            <a:ext cx="7572460" cy="2571768"/>
          </a:xfrm>
          <a:prstGeom prst="roundRect">
            <a:avLst>
              <a:gd name="adj" fmla="val 15152"/>
            </a:avLst>
          </a:prstGeom>
          <a:scene3d>
            <a:camera prst="orthographicFront">
              <a:rot lat="0" lon="0" rev="0"/>
            </a:camera>
            <a:lightRig rig="threePt" dir="t">
              <a:rot lat="0" lon="0" rev="1200000"/>
            </a:lightRig>
          </a:scene3d>
          <a:sp3d contourW="6350" prstMaterial="clear">
            <a:bevelT w="88900" h="88900"/>
            <a:contourClr>
              <a:srgbClr val="002060"/>
            </a:contourClr>
          </a:sp3d>
        </p:spPr>
        <p:style>
          <a:lnRef idx="0">
            <a:schemeClr val="dk1"/>
          </a:lnRef>
          <a:fillRef idx="3">
            <a:schemeClr val="dk1"/>
          </a:fillRef>
          <a:effectRef idx="3">
            <a:schemeClr val="dk1"/>
          </a:effectRef>
          <a:fontRef idx="minor">
            <a:schemeClr val="lt1"/>
          </a:fontRef>
        </p:style>
        <p:txBody>
          <a:bodyPr anchor="ctr"/>
          <a:lstStyle/>
          <a:p>
            <a:pPr algn="ctr" fontAlgn="auto">
              <a:spcBef>
                <a:spcPts val="0"/>
              </a:spcBef>
              <a:spcAft>
                <a:spcPts val="0"/>
              </a:spcAft>
              <a:defRPr/>
            </a:pPr>
            <a:endParaRPr lang="hu-HU"/>
          </a:p>
        </p:txBody>
      </p:sp>
    </p:spTree>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a:xfrm>
            <a:off x="0" y="0"/>
            <a:ext cx="9144000" cy="439718"/>
          </a:xfrm>
        </p:spPr>
        <p:txBody>
          <a:bodyPr>
            <a:noAutofit/>
          </a:bodyPr>
          <a:lstStyle/>
          <a:p>
            <a:pPr algn="l">
              <a:spcBef>
                <a:spcPct val="20000"/>
              </a:spcBef>
            </a:pPr>
            <a:r>
              <a:rPr lang="hu-HU" sz="2400" dirty="0" err="1" smtClean="0">
                <a:solidFill>
                  <a:schemeClr val="bg2">
                    <a:lumMod val="90000"/>
                  </a:schemeClr>
                </a:solidFill>
                <a:effectLst>
                  <a:outerShdw blurRad="38100" dist="38100" dir="2700000" algn="tl">
                    <a:srgbClr val="000000">
                      <a:alpha val="43137"/>
                    </a:srgbClr>
                  </a:outerShdw>
                </a:effectLst>
                <a:latin typeface="+mn-lt"/>
                <a:ea typeface="+mn-ea"/>
                <a:cs typeface="+mn-cs"/>
              </a:rPr>
              <a:t>Property</a:t>
            </a:r>
            <a:r>
              <a:rPr lang="hu-HU" sz="2400" dirty="0" smtClean="0">
                <a:solidFill>
                  <a:schemeClr val="bg2">
                    <a:lumMod val="90000"/>
                  </a:schemeClr>
                </a:solidFill>
                <a:effectLst>
                  <a:outerShdw blurRad="38100" dist="38100" dir="2700000" algn="tl">
                    <a:srgbClr val="000000">
                      <a:alpha val="43137"/>
                    </a:srgbClr>
                  </a:outerShdw>
                </a:effectLst>
                <a:latin typeface="+mn-lt"/>
                <a:ea typeface="+mn-ea"/>
                <a:cs typeface="+mn-cs"/>
              </a:rPr>
              <a:t> </a:t>
            </a:r>
            <a:r>
              <a:rPr lang="hu-HU" sz="2400" dirty="0" err="1" smtClean="0">
                <a:solidFill>
                  <a:schemeClr val="bg2">
                    <a:lumMod val="90000"/>
                  </a:schemeClr>
                </a:solidFill>
                <a:effectLst>
                  <a:outerShdw blurRad="38100" dist="38100" dir="2700000" algn="tl">
                    <a:srgbClr val="000000">
                      <a:alpha val="43137"/>
                    </a:srgbClr>
                  </a:outerShdw>
                </a:effectLst>
                <a:latin typeface="+mn-lt"/>
                <a:ea typeface="+mn-ea"/>
                <a:cs typeface="+mn-cs"/>
              </a:rPr>
              <a:t>Triggers</a:t>
            </a:r>
            <a:endParaRPr lang="hu-HU" sz="2400" dirty="0">
              <a:solidFill>
                <a:schemeClr val="bg2">
                  <a:lumMod val="90000"/>
                </a:schemeClr>
              </a:solidFill>
              <a:effectLst>
                <a:outerShdw blurRad="38100" dist="38100" dir="2700000" algn="tl">
                  <a:srgbClr val="000000">
                    <a:alpha val="43137"/>
                  </a:srgbClr>
                </a:outerShdw>
              </a:effectLst>
              <a:latin typeface="+mn-lt"/>
              <a:ea typeface="+mn-ea"/>
              <a:cs typeface="+mn-cs"/>
            </a:endParaRPr>
          </a:p>
        </p:txBody>
      </p:sp>
      <p:sp>
        <p:nvSpPr>
          <p:cNvPr id="3" name="Tartalom helye 2"/>
          <p:cNvSpPr>
            <a:spLocks noGrp="1"/>
          </p:cNvSpPr>
          <p:nvPr>
            <p:ph idx="1"/>
          </p:nvPr>
        </p:nvSpPr>
        <p:spPr>
          <a:xfrm>
            <a:off x="457200" y="428604"/>
            <a:ext cx="8229600" cy="1857387"/>
          </a:xfrm>
        </p:spPr>
        <p:txBody>
          <a:bodyPr>
            <a:normAutofit lnSpcReduction="10000"/>
          </a:bodyPr>
          <a:lstStyle/>
          <a:p>
            <a:pPr>
              <a:buNone/>
            </a:pPr>
            <a:r>
              <a:rPr lang="hu-HU" dirty="0" smtClean="0">
                <a:solidFill>
                  <a:schemeClr val="bg1">
                    <a:lumMod val="95000"/>
                  </a:schemeClr>
                </a:solidFill>
              </a:rPr>
              <a:t>	</a:t>
            </a:r>
            <a:r>
              <a:rPr lang="hu-HU" sz="2800" dirty="0" smtClean="0">
                <a:solidFill>
                  <a:schemeClr val="bg1">
                    <a:lumMod val="95000"/>
                  </a:schemeClr>
                </a:solidFill>
              </a:rPr>
              <a:t>A leggyakrabban használatos </a:t>
            </a:r>
            <a:r>
              <a:rPr lang="hu-HU" sz="2800" dirty="0" err="1" smtClean="0">
                <a:solidFill>
                  <a:schemeClr val="bg1">
                    <a:lumMod val="95000"/>
                  </a:schemeClr>
                </a:solidFill>
              </a:rPr>
              <a:t>trigger</a:t>
            </a:r>
            <a:r>
              <a:rPr lang="hu-HU" sz="2800" dirty="0" smtClean="0">
                <a:solidFill>
                  <a:schemeClr val="bg1">
                    <a:lumMod val="95000"/>
                  </a:schemeClr>
                </a:solidFill>
              </a:rPr>
              <a:t> típus. </a:t>
            </a:r>
            <a:r>
              <a:rPr lang="hu-HU" sz="2800" u="sng" dirty="0" smtClean="0">
                <a:solidFill>
                  <a:schemeClr val="bg1">
                    <a:lumMod val="95000"/>
                  </a:schemeClr>
                </a:solidFill>
              </a:rPr>
              <a:t>Egy </a:t>
            </a:r>
            <a:r>
              <a:rPr lang="hu-HU" sz="2800" u="sng" dirty="0" err="1" smtClean="0">
                <a:solidFill>
                  <a:schemeClr val="bg1">
                    <a:lumMod val="95000"/>
                  </a:schemeClr>
                </a:solidFill>
              </a:rPr>
              <a:t>propertyt</a:t>
            </a:r>
            <a:r>
              <a:rPr lang="hu-HU" sz="2800" u="sng" dirty="0" smtClean="0">
                <a:solidFill>
                  <a:schemeClr val="bg1">
                    <a:lumMod val="95000"/>
                  </a:schemeClr>
                </a:solidFill>
              </a:rPr>
              <a:t> figyel</a:t>
            </a:r>
            <a:r>
              <a:rPr lang="hu-HU" sz="2800" dirty="0" smtClean="0">
                <a:solidFill>
                  <a:schemeClr val="bg1">
                    <a:lumMod val="95000"/>
                  </a:schemeClr>
                </a:solidFill>
              </a:rPr>
              <a:t>, és ha az adott </a:t>
            </a:r>
            <a:r>
              <a:rPr lang="hu-HU" sz="2800" u="sng" dirty="0" smtClean="0">
                <a:solidFill>
                  <a:schemeClr val="bg1">
                    <a:lumMod val="95000"/>
                  </a:schemeClr>
                </a:solidFill>
              </a:rPr>
              <a:t>tulajdonság</a:t>
            </a:r>
            <a:r>
              <a:rPr lang="hu-HU" sz="2800" dirty="0" smtClean="0">
                <a:solidFill>
                  <a:schemeClr val="bg1">
                    <a:lumMod val="95000"/>
                  </a:schemeClr>
                </a:solidFill>
              </a:rPr>
              <a:t> </a:t>
            </a:r>
            <a:r>
              <a:rPr lang="hu-HU" sz="2800" u="sng" dirty="0" smtClean="0">
                <a:solidFill>
                  <a:schemeClr val="bg1">
                    <a:lumMod val="95000"/>
                  </a:schemeClr>
                </a:solidFill>
              </a:rPr>
              <a:t>megegyezik a </a:t>
            </a:r>
            <a:r>
              <a:rPr lang="hu-HU" sz="2800" u="sng" dirty="0" err="1" smtClean="0">
                <a:solidFill>
                  <a:schemeClr val="bg1">
                    <a:lumMod val="95000"/>
                  </a:schemeClr>
                </a:solidFill>
              </a:rPr>
              <a:t>Valueban</a:t>
            </a:r>
            <a:r>
              <a:rPr lang="hu-HU" sz="2800" u="sng" dirty="0" smtClean="0">
                <a:solidFill>
                  <a:schemeClr val="bg1">
                    <a:lumMod val="95000"/>
                  </a:schemeClr>
                </a:solidFill>
              </a:rPr>
              <a:t> </a:t>
            </a:r>
            <a:r>
              <a:rPr lang="hu-HU" sz="2800" dirty="0" smtClean="0">
                <a:solidFill>
                  <a:schemeClr val="bg1">
                    <a:lumMod val="95000"/>
                  </a:schemeClr>
                </a:solidFill>
              </a:rPr>
              <a:t>meghatározott értékkel, akkor aktiválódik. </a:t>
            </a:r>
            <a:endParaRPr lang="hu-HU" sz="2400" i="1" dirty="0" smtClean="0">
              <a:solidFill>
                <a:schemeClr val="bg1">
                  <a:lumMod val="95000"/>
                </a:schemeClr>
              </a:solidFill>
            </a:endParaRPr>
          </a:p>
        </p:txBody>
      </p:sp>
      <p:graphicFrame>
        <p:nvGraphicFramePr>
          <p:cNvPr id="4" name="Táblázat 3"/>
          <p:cNvGraphicFramePr>
            <a:graphicFrameLocks noGrp="1"/>
          </p:cNvGraphicFramePr>
          <p:nvPr/>
        </p:nvGraphicFramePr>
        <p:xfrm>
          <a:off x="714348" y="4214818"/>
          <a:ext cx="7715304" cy="2225040"/>
        </p:xfrm>
        <a:graphic>
          <a:graphicData uri="http://schemas.openxmlformats.org/drawingml/2006/table">
            <a:tbl>
              <a:tblPr firstRow="1" bandRow="1">
                <a:effectLst>
                  <a:innerShdw blurRad="63500" dist="50800" dir="18900000">
                    <a:prstClr val="black">
                      <a:alpha val="50000"/>
                    </a:prstClr>
                  </a:innerShdw>
                </a:effectLst>
                <a:tableStyleId>{5C22544A-7EE6-4342-B048-85BDC9FD1C3A}</a:tableStyleId>
              </a:tblPr>
              <a:tblGrid>
                <a:gridCol w="2143140"/>
                <a:gridCol w="5572164"/>
              </a:tblGrid>
              <a:tr h="370840">
                <a:tc gridSpan="2">
                  <a:txBody>
                    <a:bodyPr/>
                    <a:lstStyle/>
                    <a:p>
                      <a:r>
                        <a:rPr lang="hu-HU" i="0" dirty="0" err="1" smtClean="0">
                          <a:solidFill>
                            <a:schemeClr val="bg1"/>
                          </a:solidFill>
                        </a:rPr>
                        <a:t>Trigger</a:t>
                      </a:r>
                      <a:r>
                        <a:rPr lang="hu-HU" i="0" dirty="0" smtClean="0">
                          <a:solidFill>
                            <a:schemeClr val="bg1"/>
                          </a:solidFill>
                        </a:rPr>
                        <a:t> tulajdonságok</a:t>
                      </a:r>
                      <a:endParaRPr lang="hu-HU" i="0" dirty="0">
                        <a:solidFill>
                          <a:schemeClr val="bg1"/>
                        </a:solidFill>
                      </a:endParaRP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tc hMerge="1">
                  <a:txBody>
                    <a:bodyPr/>
                    <a:lstStyle/>
                    <a:p>
                      <a:endParaRPr lang="hu-HU"/>
                    </a:p>
                  </a:txBody>
                  <a:tcPr/>
                </a:tc>
              </a:tr>
              <a:tr h="370840">
                <a:tc>
                  <a:txBody>
                    <a:bodyPr/>
                    <a:lstStyle/>
                    <a:p>
                      <a:r>
                        <a:rPr lang="hu-HU" b="0" dirty="0" err="1" smtClean="0">
                          <a:solidFill>
                            <a:schemeClr val="bg1"/>
                          </a:solidFill>
                          <a:effectLst>
                            <a:outerShdw blurRad="38100" dist="38100" dir="2700000" algn="tl">
                              <a:srgbClr val="000000">
                                <a:alpha val="43137"/>
                              </a:srgbClr>
                            </a:outerShdw>
                          </a:effectLst>
                        </a:rPr>
                        <a:t>EnterActions</a:t>
                      </a:r>
                      <a:endParaRPr lang="hu-HU" b="0" dirty="0">
                        <a:solidFill>
                          <a:schemeClr val="bg1"/>
                        </a:solidFill>
                        <a:effectLst>
                          <a:outerShdw blurRad="38100" dist="38100" dir="2700000" algn="tl">
                            <a:srgbClr val="000000">
                              <a:alpha val="43137"/>
                            </a:srgbClr>
                          </a:outerShdw>
                        </a:effectLst>
                      </a:endParaRPr>
                    </a:p>
                  </a:txBody>
                  <a:tcPr>
                    <a:lnL w="12700" cmpd="sng">
                      <a:noFill/>
                    </a:lnL>
                    <a:lnR w="12700" cmpd="sng">
                      <a:noFill/>
                    </a:lnR>
                    <a:lnT w="38100" cmpd="sng">
                      <a:noFill/>
                    </a:lnT>
                    <a:lnB w="12700" cmpd="sng">
                      <a:noFill/>
                    </a:lnB>
                    <a:lnTlToBr w="12700" cmpd="sng">
                      <a:noFill/>
                      <a:prstDash val="solid"/>
                    </a:lnTlToBr>
                    <a:lnBlToTr w="12700" cmpd="sng">
                      <a:noFill/>
                      <a:prstDash val="solid"/>
                    </a:lnBlToTr>
                    <a:noFill/>
                  </a:tcPr>
                </a:tc>
                <a:tc>
                  <a:txBody>
                    <a:bodyPr/>
                    <a:lstStyle/>
                    <a:p>
                      <a:r>
                        <a:rPr lang="hu-HU" i="1" dirty="0" smtClean="0">
                          <a:solidFill>
                            <a:schemeClr val="bg1"/>
                          </a:solidFill>
                        </a:rPr>
                        <a:t>Események amik a </a:t>
                      </a:r>
                      <a:r>
                        <a:rPr lang="hu-HU" i="1" dirty="0" err="1" smtClean="0">
                          <a:solidFill>
                            <a:schemeClr val="bg1"/>
                          </a:solidFill>
                        </a:rPr>
                        <a:t>trigger</a:t>
                      </a:r>
                      <a:r>
                        <a:rPr lang="hu-HU" i="1" dirty="0" smtClean="0">
                          <a:solidFill>
                            <a:schemeClr val="bg1"/>
                          </a:solidFill>
                        </a:rPr>
                        <a:t> belépésekor következik be</a:t>
                      </a:r>
                      <a:endParaRPr lang="hu-HU" i="1" dirty="0">
                        <a:solidFill>
                          <a:schemeClr val="bg1"/>
                        </a:solidFill>
                      </a:endParaRPr>
                    </a:p>
                  </a:txBody>
                  <a:tcPr>
                    <a:lnL w="12700" cmpd="sng">
                      <a:noFill/>
                    </a:lnL>
                    <a:lnR w="12700" cmpd="sng">
                      <a:noFill/>
                    </a:lnR>
                    <a:lnT w="38100" cmpd="sng">
                      <a:noFill/>
                    </a:lnT>
                    <a:lnB w="12700" cmpd="sng">
                      <a:noFill/>
                    </a:lnB>
                    <a:lnTlToBr w="12700" cmpd="sng">
                      <a:noFill/>
                      <a:prstDash val="solid"/>
                    </a:lnTlToBr>
                    <a:lnBlToTr w="12700" cmpd="sng">
                      <a:noFill/>
                      <a:prstDash val="solid"/>
                    </a:lnBlToTr>
                    <a:noFill/>
                  </a:tcPr>
                </a:tc>
              </a:tr>
              <a:tr h="370840">
                <a:tc>
                  <a:txBody>
                    <a:bodyPr/>
                    <a:lstStyle/>
                    <a:p>
                      <a:r>
                        <a:rPr lang="hu-HU" b="0" dirty="0" err="1" smtClean="0">
                          <a:solidFill>
                            <a:schemeClr val="bg1"/>
                          </a:solidFill>
                          <a:effectLst>
                            <a:outerShdw blurRad="38100" dist="38100" dir="2700000" algn="tl">
                              <a:srgbClr val="000000">
                                <a:alpha val="43137"/>
                              </a:srgbClr>
                            </a:outerShdw>
                          </a:effectLst>
                        </a:rPr>
                        <a:t>ExitActions</a:t>
                      </a:r>
                      <a:endParaRPr lang="hu-HU" b="0" dirty="0" smtClean="0">
                        <a:solidFill>
                          <a:schemeClr val="bg1"/>
                        </a:solidFill>
                        <a:effectLst>
                          <a:outerShdw blurRad="38100" dist="38100" dir="2700000" algn="tl">
                            <a:srgbClr val="000000">
                              <a:alpha val="43137"/>
                            </a:srgbClr>
                          </a:outerShdw>
                        </a:effectLst>
                      </a:endParaRPr>
                    </a:p>
                  </a:txBody>
                  <a:tcPr>
                    <a:lnL w="12700" cmpd="sng">
                      <a:noFill/>
                    </a:lnL>
                    <a:lnR w="12700" cmpd="sng">
                      <a:noFill/>
                    </a:lnR>
                    <a:lnT w="38100" cmpd="sng">
                      <a:noFill/>
                    </a:lnT>
                    <a:lnB w="12700" cmpd="sng">
                      <a:noFill/>
                    </a:lnB>
                    <a:lnTlToBr w="12700" cmpd="sng">
                      <a:noFill/>
                      <a:prstDash val="solid"/>
                    </a:lnTlToBr>
                    <a:lnBlToTr w="12700" cmpd="sng">
                      <a:noFill/>
                      <a:prstDash val="solid"/>
                    </a:lnBlToTr>
                    <a:noFill/>
                  </a:tcPr>
                </a:tc>
                <a:tc>
                  <a:txBody>
                    <a:bodyPr/>
                    <a:lstStyle/>
                    <a:p>
                      <a:r>
                        <a:rPr lang="hu-HU" i="1" dirty="0" smtClean="0">
                          <a:solidFill>
                            <a:schemeClr val="bg1"/>
                          </a:solidFill>
                        </a:rPr>
                        <a:t>Események amik a </a:t>
                      </a:r>
                      <a:r>
                        <a:rPr lang="hu-HU" i="1" dirty="0" err="1" smtClean="0">
                          <a:solidFill>
                            <a:schemeClr val="bg1"/>
                          </a:solidFill>
                        </a:rPr>
                        <a:t>trigger</a:t>
                      </a:r>
                      <a:r>
                        <a:rPr lang="hu-HU" i="1" dirty="0" smtClean="0">
                          <a:solidFill>
                            <a:schemeClr val="bg1"/>
                          </a:solidFill>
                        </a:rPr>
                        <a:t> kilépésekor következik be</a:t>
                      </a:r>
                      <a:endParaRPr lang="hu-HU" i="1" dirty="0">
                        <a:solidFill>
                          <a:schemeClr val="bg1"/>
                        </a:solidFill>
                      </a:endParaRPr>
                    </a:p>
                  </a:txBody>
                  <a:tcPr>
                    <a:lnL w="12700" cmpd="sng">
                      <a:noFill/>
                    </a:lnL>
                    <a:lnR w="12700" cmpd="sng">
                      <a:noFill/>
                    </a:lnR>
                    <a:lnT w="38100" cmpd="sng">
                      <a:noFill/>
                    </a:lnT>
                    <a:lnB w="12700" cmpd="sng">
                      <a:noFill/>
                    </a:lnB>
                    <a:lnTlToBr w="12700" cmpd="sng">
                      <a:noFill/>
                      <a:prstDash val="solid"/>
                    </a:lnTlToBr>
                    <a:lnBlToTr w="12700" cmpd="sng">
                      <a:noFill/>
                      <a:prstDash val="solid"/>
                    </a:lnBlToTr>
                    <a:noFill/>
                  </a:tcPr>
                </a:tc>
              </a:tr>
              <a:tr h="370840">
                <a:tc>
                  <a:txBody>
                    <a:bodyPr/>
                    <a:lstStyle/>
                    <a:p>
                      <a:r>
                        <a:rPr lang="hu-HU" b="0" dirty="0" err="1" smtClean="0">
                          <a:solidFill>
                            <a:schemeClr val="bg1"/>
                          </a:solidFill>
                          <a:effectLst>
                            <a:outerShdw blurRad="38100" dist="38100" dir="2700000" algn="tl">
                              <a:srgbClr val="000000">
                                <a:alpha val="43137"/>
                              </a:srgbClr>
                            </a:outerShdw>
                          </a:effectLst>
                        </a:rPr>
                        <a:t>Property</a:t>
                      </a:r>
                      <a:endParaRPr lang="hu-HU" b="0" dirty="0">
                        <a:solidFill>
                          <a:schemeClr val="bg1"/>
                        </a:solidFill>
                        <a:effectLst>
                          <a:outerShdw blurRad="38100" dist="38100" dir="2700000" algn="tl">
                            <a:srgbClr val="000000">
                              <a:alpha val="43137"/>
                            </a:srgbClr>
                          </a:outerShdw>
                        </a:effectLst>
                      </a:endParaRPr>
                    </a:p>
                  </a:txBody>
                  <a:tcPr>
                    <a:lnL w="12700" cmpd="sng">
                      <a:noFill/>
                    </a:lnL>
                    <a:lnR w="12700" cmpd="sng">
                      <a:noFill/>
                    </a:lnR>
                    <a:lnT w="38100" cmpd="sng">
                      <a:noFill/>
                    </a:lnT>
                    <a:lnB w="12700" cmpd="sng">
                      <a:noFill/>
                    </a:lnB>
                    <a:lnTlToBr w="12700" cmpd="sng">
                      <a:noFill/>
                      <a:prstDash val="solid"/>
                    </a:lnTlToBr>
                    <a:lnBlToTr w="12700" cmpd="sng">
                      <a:noFill/>
                      <a:prstDash val="solid"/>
                    </a:lnBlToTr>
                    <a:noFill/>
                  </a:tcPr>
                </a:tc>
                <a:tc>
                  <a:txBody>
                    <a:bodyPr/>
                    <a:lstStyle/>
                    <a:p>
                      <a:r>
                        <a:rPr lang="hu-HU" i="1" dirty="0" smtClean="0">
                          <a:solidFill>
                            <a:schemeClr val="bg1"/>
                          </a:solidFill>
                        </a:rPr>
                        <a:t>A tulajdonság amit figyelünk</a:t>
                      </a:r>
                      <a:endParaRPr lang="hu-HU" i="1" dirty="0">
                        <a:solidFill>
                          <a:schemeClr val="bg1"/>
                        </a:solidFill>
                      </a:endParaRPr>
                    </a:p>
                  </a:txBody>
                  <a:tcPr>
                    <a:lnL w="12700" cmpd="sng">
                      <a:noFill/>
                    </a:lnL>
                    <a:lnR w="12700" cmpd="sng">
                      <a:noFill/>
                    </a:lnR>
                    <a:lnT w="38100" cmpd="sng">
                      <a:noFill/>
                    </a:lnT>
                    <a:lnB w="12700" cmpd="sng">
                      <a:noFill/>
                    </a:lnB>
                    <a:lnTlToBr w="12700" cmpd="sng">
                      <a:noFill/>
                      <a:prstDash val="solid"/>
                    </a:lnTlToBr>
                    <a:lnBlToTr w="12700" cmpd="sng">
                      <a:noFill/>
                      <a:prstDash val="solid"/>
                    </a:lnBlToTr>
                    <a:noFill/>
                  </a:tcPr>
                </a:tc>
              </a:tr>
              <a:tr h="370840">
                <a:tc>
                  <a:txBody>
                    <a:bodyPr/>
                    <a:lstStyle/>
                    <a:p>
                      <a:r>
                        <a:rPr lang="hu-HU" b="0" dirty="0" err="1" smtClean="0">
                          <a:solidFill>
                            <a:schemeClr val="bg1"/>
                          </a:solidFill>
                          <a:effectLst>
                            <a:outerShdw blurRad="38100" dist="38100" dir="2700000" algn="tl">
                              <a:srgbClr val="000000">
                                <a:alpha val="43137"/>
                              </a:srgbClr>
                            </a:outerShdw>
                          </a:effectLst>
                        </a:rPr>
                        <a:t>Setters</a:t>
                      </a:r>
                      <a:endParaRPr lang="hu-HU" b="0" dirty="0">
                        <a:solidFill>
                          <a:schemeClr val="bg1"/>
                        </a:solidFill>
                        <a:effectLst>
                          <a:outerShdw blurRad="38100" dist="38100" dir="2700000" algn="tl">
                            <a:srgbClr val="000000">
                              <a:alpha val="43137"/>
                            </a:srgbClr>
                          </a:outerShdw>
                        </a:effectLst>
                      </a:endParaRPr>
                    </a:p>
                  </a:txBody>
                  <a:tcPr>
                    <a:lnL w="12700" cmpd="sng">
                      <a:noFill/>
                    </a:lnL>
                    <a:lnR w="12700" cmpd="sng">
                      <a:noFill/>
                    </a:lnR>
                    <a:lnT w="38100" cmpd="sng">
                      <a:noFill/>
                    </a:lnT>
                    <a:lnB w="12700" cmpd="sng">
                      <a:noFill/>
                    </a:lnB>
                    <a:lnTlToBr w="12700" cmpd="sng">
                      <a:noFill/>
                      <a:prstDash val="solid"/>
                    </a:lnTlToBr>
                    <a:lnBlToTr w="12700" cmpd="sng">
                      <a:noFill/>
                      <a:prstDash val="solid"/>
                    </a:lnBlToTr>
                    <a:noFill/>
                  </a:tcPr>
                </a:tc>
                <a:tc>
                  <a:txBody>
                    <a:bodyPr/>
                    <a:lstStyle/>
                    <a:p>
                      <a:r>
                        <a:rPr lang="hu-HU" i="1" dirty="0" err="1" smtClean="0">
                          <a:solidFill>
                            <a:schemeClr val="bg1"/>
                          </a:solidFill>
                        </a:rPr>
                        <a:t>Setterek</a:t>
                      </a:r>
                      <a:r>
                        <a:rPr lang="hu-HU" i="1" baseline="0" dirty="0" smtClean="0">
                          <a:solidFill>
                            <a:schemeClr val="bg1"/>
                          </a:solidFill>
                        </a:rPr>
                        <a:t> gyűjteménye. A </a:t>
                      </a:r>
                      <a:r>
                        <a:rPr lang="hu-HU" i="1" baseline="0" dirty="0" err="1" smtClean="0">
                          <a:solidFill>
                            <a:schemeClr val="bg1"/>
                          </a:solidFill>
                        </a:rPr>
                        <a:t>triger</a:t>
                      </a:r>
                      <a:r>
                        <a:rPr lang="hu-HU" i="1" baseline="0" dirty="0" smtClean="0">
                          <a:solidFill>
                            <a:schemeClr val="bg1"/>
                          </a:solidFill>
                        </a:rPr>
                        <a:t> aktivizálásakor érvényesül.</a:t>
                      </a:r>
                      <a:endParaRPr lang="hu-HU" i="1" dirty="0">
                        <a:solidFill>
                          <a:schemeClr val="bg1"/>
                        </a:solidFill>
                      </a:endParaRPr>
                    </a:p>
                  </a:txBody>
                  <a:tcPr>
                    <a:lnL w="12700" cmpd="sng">
                      <a:noFill/>
                    </a:lnL>
                    <a:lnR w="12700" cmpd="sng">
                      <a:noFill/>
                    </a:lnR>
                    <a:lnT w="38100" cmpd="sng">
                      <a:noFill/>
                    </a:lnT>
                    <a:lnB w="12700" cmpd="sng">
                      <a:noFill/>
                    </a:lnB>
                    <a:lnTlToBr w="12700" cmpd="sng">
                      <a:noFill/>
                      <a:prstDash val="solid"/>
                    </a:lnTlToBr>
                    <a:lnBlToTr w="12700" cmpd="sng">
                      <a:noFill/>
                      <a:prstDash val="solid"/>
                    </a:lnBlToTr>
                    <a:noFill/>
                  </a:tcPr>
                </a:tc>
              </a:tr>
              <a:tr h="370840">
                <a:tc>
                  <a:txBody>
                    <a:bodyPr/>
                    <a:lstStyle/>
                    <a:p>
                      <a:r>
                        <a:rPr lang="hu-HU" b="0" dirty="0" err="1" smtClean="0">
                          <a:solidFill>
                            <a:schemeClr val="bg1"/>
                          </a:solidFill>
                          <a:effectLst>
                            <a:outerShdw blurRad="38100" dist="38100" dir="2700000" algn="tl">
                              <a:srgbClr val="000000">
                                <a:alpha val="43137"/>
                              </a:srgbClr>
                            </a:outerShdw>
                          </a:effectLst>
                        </a:rPr>
                        <a:t>Value</a:t>
                      </a:r>
                      <a:endParaRPr lang="hu-HU" b="0" dirty="0">
                        <a:solidFill>
                          <a:schemeClr val="bg1"/>
                        </a:solidFill>
                        <a:effectLst>
                          <a:outerShdw blurRad="38100" dist="38100" dir="2700000" algn="tl">
                            <a:srgbClr val="000000">
                              <a:alpha val="43137"/>
                            </a:srgbClr>
                          </a:outerShdw>
                        </a:effectLst>
                      </a:endParaRPr>
                    </a:p>
                  </a:txBody>
                  <a:tcPr>
                    <a:lnL w="12700" cmpd="sng">
                      <a:noFill/>
                    </a:lnL>
                    <a:lnR w="12700" cmpd="sng">
                      <a:noFill/>
                    </a:lnR>
                    <a:lnT w="38100" cmpd="sng">
                      <a:noFill/>
                    </a:lnT>
                    <a:lnB w="12700" cmpd="sng">
                      <a:noFill/>
                    </a:lnB>
                    <a:lnTlToBr w="12700" cmpd="sng">
                      <a:noFill/>
                      <a:prstDash val="solid"/>
                    </a:lnTlToBr>
                    <a:lnBlToTr w="12700" cmpd="sng">
                      <a:noFill/>
                      <a:prstDash val="solid"/>
                    </a:lnBlToTr>
                    <a:noFill/>
                  </a:tcPr>
                </a:tc>
                <a:tc>
                  <a:txBody>
                    <a:bodyPr/>
                    <a:lstStyle/>
                    <a:p>
                      <a:r>
                        <a:rPr lang="hu-HU" i="1" dirty="0" smtClean="0">
                          <a:solidFill>
                            <a:schemeClr val="bg1"/>
                          </a:solidFill>
                        </a:rPr>
                        <a:t>Az</a:t>
                      </a:r>
                      <a:r>
                        <a:rPr lang="hu-HU" i="1" baseline="0" dirty="0" smtClean="0">
                          <a:solidFill>
                            <a:schemeClr val="bg1"/>
                          </a:solidFill>
                        </a:rPr>
                        <a:t> érték amivel a tulajdonság értékét összehasonlítjuk</a:t>
                      </a:r>
                      <a:endParaRPr lang="hu-HU" i="1" dirty="0">
                        <a:solidFill>
                          <a:schemeClr val="bg1"/>
                        </a:solidFill>
                      </a:endParaRPr>
                    </a:p>
                  </a:txBody>
                  <a:tcPr>
                    <a:lnL w="12700" cmpd="sng">
                      <a:noFill/>
                    </a:lnL>
                    <a:lnR w="12700" cmpd="sng">
                      <a:noFill/>
                    </a:lnR>
                    <a:lnT w="38100" cmpd="sng">
                      <a:noFill/>
                    </a:lnT>
                    <a:lnB w="12700" cmpd="sng">
                      <a:noFill/>
                    </a:lnB>
                    <a:lnTlToBr w="12700" cmpd="sng">
                      <a:noFill/>
                      <a:prstDash val="solid"/>
                    </a:lnTlToBr>
                    <a:lnBlToTr w="12700" cmpd="sng">
                      <a:noFill/>
                      <a:prstDash val="solid"/>
                    </a:lnBlToTr>
                    <a:noFill/>
                  </a:tcPr>
                </a:tc>
              </a:tr>
            </a:tbl>
          </a:graphicData>
        </a:graphic>
      </p:graphicFrame>
      <p:sp>
        <p:nvSpPr>
          <p:cNvPr id="5" name="Aktuális sáv"/>
          <p:cNvSpPr/>
          <p:nvPr/>
        </p:nvSpPr>
        <p:spPr>
          <a:xfrm>
            <a:off x="500034" y="4071942"/>
            <a:ext cx="8001056" cy="2571768"/>
          </a:xfrm>
          <a:prstGeom prst="roundRect">
            <a:avLst>
              <a:gd name="adj" fmla="val 15152"/>
            </a:avLst>
          </a:prstGeom>
          <a:scene3d>
            <a:camera prst="orthographicFront">
              <a:rot lat="0" lon="0" rev="0"/>
            </a:camera>
            <a:lightRig rig="threePt" dir="t">
              <a:rot lat="0" lon="0" rev="1200000"/>
            </a:lightRig>
          </a:scene3d>
          <a:sp3d contourW="6350" prstMaterial="clear">
            <a:bevelT w="88900" h="88900"/>
            <a:contourClr>
              <a:srgbClr val="002060"/>
            </a:contourClr>
          </a:sp3d>
        </p:spPr>
        <p:style>
          <a:lnRef idx="0">
            <a:schemeClr val="dk1"/>
          </a:lnRef>
          <a:fillRef idx="3">
            <a:schemeClr val="dk1"/>
          </a:fillRef>
          <a:effectRef idx="3">
            <a:schemeClr val="dk1"/>
          </a:effectRef>
          <a:fontRef idx="minor">
            <a:schemeClr val="lt1"/>
          </a:fontRef>
        </p:style>
        <p:txBody>
          <a:bodyPr anchor="ctr"/>
          <a:lstStyle/>
          <a:p>
            <a:pPr algn="ctr" fontAlgn="auto">
              <a:spcBef>
                <a:spcPts val="0"/>
              </a:spcBef>
              <a:spcAft>
                <a:spcPts val="0"/>
              </a:spcAft>
              <a:defRPr/>
            </a:pPr>
            <a:endParaRPr lang="hu-HU"/>
          </a:p>
        </p:txBody>
      </p:sp>
      <p:sp>
        <p:nvSpPr>
          <p:cNvPr id="6" name="Szövegdoboz 5"/>
          <p:cNvSpPr txBox="1"/>
          <p:nvPr/>
        </p:nvSpPr>
        <p:spPr>
          <a:xfrm>
            <a:off x="1428728" y="2113184"/>
            <a:ext cx="6143668" cy="1815882"/>
          </a:xfrm>
          <a:prstGeom prst="rect">
            <a:avLst/>
          </a:prstGeom>
          <a:effectLst>
            <a:innerShdw blurRad="63500" dist="50800" dir="8100000">
              <a:prstClr val="black">
                <a:alpha val="50000"/>
              </a:prstClr>
            </a:innerShdw>
          </a:effectLst>
          <a:scene3d>
            <a:camera prst="orthographicFront"/>
            <a:lightRig rig="threePt" dir="t"/>
          </a:scene3d>
          <a:sp3d>
            <a:bevelT/>
          </a:sp3d>
        </p:spPr>
        <p:style>
          <a:lnRef idx="1">
            <a:schemeClr val="dk1"/>
          </a:lnRef>
          <a:fillRef idx="2">
            <a:schemeClr val="dk1"/>
          </a:fillRef>
          <a:effectRef idx="1">
            <a:schemeClr val="dk1"/>
          </a:effectRef>
          <a:fontRef idx="minor">
            <a:schemeClr val="dk1"/>
          </a:fontRef>
        </p:style>
        <p:txBody>
          <a:bodyPr wrap="square" rtlCol="0">
            <a:spAutoFit/>
          </a:bodyPr>
          <a:lstStyle/>
          <a:p>
            <a:r>
              <a:rPr lang="hu-HU" sz="1600" dirty="0" smtClean="0">
                <a:solidFill>
                  <a:srgbClr val="0000FF"/>
                </a:solidFill>
              </a:rPr>
              <a:t>            &lt;</a:t>
            </a:r>
            <a:r>
              <a:rPr lang="hu-HU" sz="1600" dirty="0" err="1" smtClean="0">
                <a:solidFill>
                  <a:srgbClr val="A31515"/>
                </a:solidFill>
              </a:rPr>
              <a:t>Style</a:t>
            </a:r>
            <a:r>
              <a:rPr lang="hu-HU" sz="1600" dirty="0" smtClean="0">
                <a:solidFill>
                  <a:srgbClr val="0000FF"/>
                </a:solidFill>
              </a:rPr>
              <a:t>&gt;</a:t>
            </a:r>
          </a:p>
          <a:p>
            <a:r>
              <a:rPr lang="hu-HU" sz="1600" dirty="0" smtClean="0">
                <a:solidFill>
                  <a:srgbClr val="A31515"/>
                </a:solidFill>
              </a:rPr>
              <a:t>                </a:t>
            </a:r>
            <a:r>
              <a:rPr lang="hu-HU" sz="1600" dirty="0" smtClean="0">
                <a:solidFill>
                  <a:srgbClr val="0000FF"/>
                </a:solidFill>
              </a:rPr>
              <a:t>&lt;</a:t>
            </a:r>
            <a:r>
              <a:rPr lang="hu-HU" sz="1600" dirty="0" err="1" smtClean="0">
                <a:solidFill>
                  <a:srgbClr val="A31515"/>
                </a:solidFill>
              </a:rPr>
              <a:t>Style.Triggers</a:t>
            </a:r>
            <a:r>
              <a:rPr lang="hu-HU" sz="1600" dirty="0" smtClean="0">
                <a:solidFill>
                  <a:srgbClr val="0000FF"/>
                </a:solidFill>
              </a:rPr>
              <a:t>&gt;</a:t>
            </a:r>
          </a:p>
          <a:p>
            <a:r>
              <a:rPr lang="en-US" sz="1600" dirty="0" smtClean="0">
                <a:solidFill>
                  <a:srgbClr val="A31515"/>
                </a:solidFill>
              </a:rPr>
              <a:t>                    </a:t>
            </a:r>
            <a:r>
              <a:rPr lang="en-US" sz="1600" dirty="0" smtClean="0">
                <a:solidFill>
                  <a:srgbClr val="0000FF"/>
                </a:solidFill>
              </a:rPr>
              <a:t>&lt;</a:t>
            </a:r>
            <a:r>
              <a:rPr lang="en-US" sz="1600" dirty="0" smtClean="0">
                <a:solidFill>
                  <a:srgbClr val="A31515"/>
                </a:solidFill>
              </a:rPr>
              <a:t>Trigger</a:t>
            </a:r>
            <a:r>
              <a:rPr lang="en-US" sz="1600" dirty="0" smtClean="0">
                <a:solidFill>
                  <a:srgbClr val="FF0000"/>
                </a:solidFill>
              </a:rPr>
              <a:t> Property</a:t>
            </a:r>
            <a:r>
              <a:rPr lang="en-US" sz="1600" dirty="0" smtClean="0">
                <a:solidFill>
                  <a:srgbClr val="0000FF"/>
                </a:solidFill>
              </a:rPr>
              <a:t>="</a:t>
            </a:r>
            <a:r>
              <a:rPr lang="en-US" sz="1600" dirty="0" err="1" smtClean="0">
                <a:solidFill>
                  <a:srgbClr val="0000FF"/>
                </a:solidFill>
              </a:rPr>
              <a:t>Button.IsMouseOver</a:t>
            </a:r>
            <a:r>
              <a:rPr lang="en-US" sz="1600" dirty="0" smtClean="0">
                <a:solidFill>
                  <a:srgbClr val="0000FF"/>
                </a:solidFill>
              </a:rPr>
              <a:t>"</a:t>
            </a:r>
            <a:r>
              <a:rPr lang="en-US" sz="1600" dirty="0" smtClean="0">
                <a:solidFill>
                  <a:srgbClr val="FF0000"/>
                </a:solidFill>
              </a:rPr>
              <a:t> Value</a:t>
            </a:r>
            <a:r>
              <a:rPr lang="en-US" sz="1600" dirty="0" smtClean="0">
                <a:solidFill>
                  <a:srgbClr val="0000FF"/>
                </a:solidFill>
              </a:rPr>
              <a:t>="True"&gt;</a:t>
            </a:r>
          </a:p>
          <a:p>
            <a:r>
              <a:rPr lang="en-US" sz="1600" dirty="0" smtClean="0">
                <a:solidFill>
                  <a:srgbClr val="A31515"/>
                </a:solidFill>
              </a:rPr>
              <a:t>                        </a:t>
            </a:r>
            <a:r>
              <a:rPr lang="en-US" sz="1600" dirty="0" smtClean="0">
                <a:solidFill>
                  <a:srgbClr val="0000FF"/>
                </a:solidFill>
              </a:rPr>
              <a:t>&lt;</a:t>
            </a:r>
            <a:r>
              <a:rPr lang="en-US" sz="1600" dirty="0" smtClean="0">
                <a:solidFill>
                  <a:srgbClr val="A31515"/>
                </a:solidFill>
              </a:rPr>
              <a:t>Setter</a:t>
            </a:r>
            <a:r>
              <a:rPr lang="en-US" sz="1600" dirty="0" smtClean="0">
                <a:solidFill>
                  <a:srgbClr val="FF0000"/>
                </a:solidFill>
              </a:rPr>
              <a:t> Property</a:t>
            </a:r>
            <a:r>
              <a:rPr lang="en-US" sz="1600" dirty="0" smtClean="0">
                <a:solidFill>
                  <a:srgbClr val="0000FF"/>
                </a:solidFill>
              </a:rPr>
              <a:t>="</a:t>
            </a:r>
            <a:r>
              <a:rPr lang="en-US" sz="1600" dirty="0" err="1" smtClean="0">
                <a:solidFill>
                  <a:srgbClr val="0000FF"/>
                </a:solidFill>
              </a:rPr>
              <a:t>Button.FontWeight</a:t>
            </a:r>
            <a:r>
              <a:rPr lang="en-US" sz="1600" dirty="0" smtClean="0">
                <a:solidFill>
                  <a:srgbClr val="0000FF"/>
                </a:solidFill>
              </a:rPr>
              <a:t>"</a:t>
            </a:r>
            <a:r>
              <a:rPr lang="en-US" sz="1600" dirty="0" smtClean="0">
                <a:solidFill>
                  <a:srgbClr val="FF0000"/>
                </a:solidFill>
              </a:rPr>
              <a:t> Value</a:t>
            </a:r>
            <a:r>
              <a:rPr lang="en-US" sz="1600" dirty="0" smtClean="0">
                <a:solidFill>
                  <a:srgbClr val="0000FF"/>
                </a:solidFill>
              </a:rPr>
              <a:t>="Bold"/&gt;</a:t>
            </a:r>
          </a:p>
          <a:p>
            <a:r>
              <a:rPr lang="hu-HU" sz="1600" dirty="0" smtClean="0">
                <a:solidFill>
                  <a:srgbClr val="A31515"/>
                </a:solidFill>
              </a:rPr>
              <a:t>                    </a:t>
            </a:r>
            <a:r>
              <a:rPr lang="hu-HU" sz="1600" dirty="0" smtClean="0">
                <a:solidFill>
                  <a:srgbClr val="0000FF"/>
                </a:solidFill>
              </a:rPr>
              <a:t>&lt;/</a:t>
            </a:r>
            <a:r>
              <a:rPr lang="hu-HU" sz="1600" dirty="0" err="1" smtClean="0">
                <a:solidFill>
                  <a:srgbClr val="A31515"/>
                </a:solidFill>
              </a:rPr>
              <a:t>Trigger</a:t>
            </a:r>
            <a:r>
              <a:rPr lang="hu-HU" sz="1600" dirty="0" smtClean="0">
                <a:solidFill>
                  <a:srgbClr val="0000FF"/>
                </a:solidFill>
              </a:rPr>
              <a:t>&gt;</a:t>
            </a:r>
          </a:p>
          <a:p>
            <a:r>
              <a:rPr lang="hu-HU" sz="1600" dirty="0" smtClean="0">
                <a:solidFill>
                  <a:srgbClr val="A31515"/>
                </a:solidFill>
              </a:rPr>
              <a:t>                </a:t>
            </a:r>
            <a:r>
              <a:rPr lang="hu-HU" sz="1600" dirty="0" smtClean="0">
                <a:solidFill>
                  <a:srgbClr val="0000FF"/>
                </a:solidFill>
              </a:rPr>
              <a:t>&lt;/</a:t>
            </a:r>
            <a:r>
              <a:rPr lang="hu-HU" sz="1600" dirty="0" err="1" smtClean="0">
                <a:solidFill>
                  <a:srgbClr val="A31515"/>
                </a:solidFill>
              </a:rPr>
              <a:t>Style.Triggers</a:t>
            </a:r>
            <a:r>
              <a:rPr lang="hu-HU" sz="1600" dirty="0" smtClean="0">
                <a:solidFill>
                  <a:srgbClr val="0000FF"/>
                </a:solidFill>
              </a:rPr>
              <a:t>&gt;</a:t>
            </a:r>
          </a:p>
          <a:p>
            <a:r>
              <a:rPr lang="hu-HU" sz="1600" dirty="0" smtClean="0">
                <a:solidFill>
                  <a:srgbClr val="A31515"/>
                </a:solidFill>
              </a:rPr>
              <a:t>            </a:t>
            </a:r>
            <a:r>
              <a:rPr lang="hu-HU" sz="1600" dirty="0" smtClean="0">
                <a:solidFill>
                  <a:srgbClr val="0000FF"/>
                </a:solidFill>
              </a:rPr>
              <a:t>&lt;/</a:t>
            </a:r>
            <a:r>
              <a:rPr lang="hu-HU" sz="1600" dirty="0" err="1" smtClean="0">
                <a:solidFill>
                  <a:srgbClr val="A31515"/>
                </a:solidFill>
              </a:rPr>
              <a:t>Style</a:t>
            </a:r>
            <a:r>
              <a:rPr lang="hu-HU" sz="1600" dirty="0" smtClean="0">
                <a:solidFill>
                  <a:srgbClr val="0000FF"/>
                </a:solidFill>
              </a:rPr>
              <a:t>&gt;</a:t>
            </a:r>
          </a:p>
        </p:txBody>
      </p:sp>
    </p:spTree>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a:xfrm>
            <a:off x="0" y="0"/>
            <a:ext cx="9144000" cy="439718"/>
          </a:xfrm>
        </p:spPr>
        <p:txBody>
          <a:bodyPr>
            <a:noAutofit/>
          </a:bodyPr>
          <a:lstStyle/>
          <a:p>
            <a:pPr algn="l">
              <a:spcBef>
                <a:spcPct val="20000"/>
              </a:spcBef>
            </a:pPr>
            <a:r>
              <a:rPr lang="hu-HU" sz="2400" dirty="0" err="1" smtClean="0">
                <a:solidFill>
                  <a:schemeClr val="bg2">
                    <a:lumMod val="90000"/>
                  </a:schemeClr>
                </a:solidFill>
                <a:effectLst>
                  <a:outerShdw blurRad="38100" dist="38100" dir="2700000" algn="tl">
                    <a:srgbClr val="000000">
                      <a:alpha val="43137"/>
                    </a:srgbClr>
                  </a:outerShdw>
                </a:effectLst>
                <a:latin typeface="+mn-lt"/>
                <a:ea typeface="+mn-ea"/>
                <a:cs typeface="+mn-cs"/>
              </a:rPr>
              <a:t>Multi-Triggers</a:t>
            </a:r>
            <a:endParaRPr lang="hu-HU" sz="2400" dirty="0">
              <a:solidFill>
                <a:schemeClr val="bg2">
                  <a:lumMod val="90000"/>
                </a:schemeClr>
              </a:solidFill>
              <a:effectLst>
                <a:outerShdw blurRad="38100" dist="38100" dir="2700000" algn="tl">
                  <a:srgbClr val="000000">
                    <a:alpha val="43137"/>
                  </a:srgbClr>
                </a:outerShdw>
              </a:effectLst>
              <a:latin typeface="+mn-lt"/>
              <a:ea typeface="+mn-ea"/>
              <a:cs typeface="+mn-cs"/>
            </a:endParaRPr>
          </a:p>
        </p:txBody>
      </p:sp>
      <p:sp>
        <p:nvSpPr>
          <p:cNvPr id="3" name="Tartalom helye 2"/>
          <p:cNvSpPr>
            <a:spLocks noGrp="1"/>
          </p:cNvSpPr>
          <p:nvPr>
            <p:ph idx="1"/>
          </p:nvPr>
        </p:nvSpPr>
        <p:spPr>
          <a:xfrm>
            <a:off x="457200" y="428604"/>
            <a:ext cx="8229600" cy="5143536"/>
          </a:xfrm>
        </p:spPr>
        <p:txBody>
          <a:bodyPr>
            <a:normAutofit/>
          </a:bodyPr>
          <a:lstStyle/>
          <a:p>
            <a:pPr>
              <a:buNone/>
            </a:pPr>
            <a:r>
              <a:rPr lang="hu-HU" dirty="0" smtClean="0">
                <a:solidFill>
                  <a:schemeClr val="bg1">
                    <a:lumMod val="95000"/>
                  </a:schemeClr>
                </a:solidFill>
              </a:rPr>
              <a:t> 	Olyan mint a </a:t>
            </a:r>
            <a:r>
              <a:rPr lang="hu-HU" dirty="0" err="1" smtClean="0">
                <a:solidFill>
                  <a:schemeClr val="bg1">
                    <a:lumMod val="95000"/>
                  </a:schemeClr>
                </a:solidFill>
              </a:rPr>
              <a:t>ProprtyTrigger</a:t>
            </a:r>
            <a:r>
              <a:rPr lang="hu-HU" dirty="0" smtClean="0">
                <a:solidFill>
                  <a:schemeClr val="bg1">
                    <a:lumMod val="95000"/>
                  </a:schemeClr>
                </a:solidFill>
              </a:rPr>
              <a:t>, </a:t>
            </a:r>
            <a:r>
              <a:rPr lang="hu-HU" dirty="0" err="1" smtClean="0">
                <a:solidFill>
                  <a:schemeClr val="bg1">
                    <a:lumMod val="95000"/>
                  </a:schemeClr>
                </a:solidFill>
              </a:rPr>
              <a:t>a</a:t>
            </a:r>
            <a:r>
              <a:rPr lang="hu-HU" dirty="0" smtClean="0">
                <a:solidFill>
                  <a:schemeClr val="bg1">
                    <a:lumMod val="95000"/>
                  </a:schemeClr>
                </a:solidFill>
              </a:rPr>
              <a:t> különbség csak annyi, hogy </a:t>
            </a:r>
            <a:r>
              <a:rPr lang="hu-HU" u="sng" dirty="0" smtClean="0">
                <a:solidFill>
                  <a:schemeClr val="bg1">
                    <a:lumMod val="95000"/>
                  </a:schemeClr>
                </a:solidFill>
              </a:rPr>
              <a:t>egy időben több tulajdonságot</a:t>
            </a:r>
            <a:r>
              <a:rPr lang="hu-HU" dirty="0" smtClean="0">
                <a:solidFill>
                  <a:schemeClr val="bg1">
                    <a:lumMod val="95000"/>
                  </a:schemeClr>
                </a:solidFill>
              </a:rPr>
              <a:t> is figyelhet. Ha a felsorolt tulajdonságok </a:t>
            </a:r>
            <a:r>
              <a:rPr lang="hu-HU" u="sng" dirty="0" smtClean="0">
                <a:solidFill>
                  <a:schemeClr val="bg1">
                    <a:lumMod val="95000"/>
                  </a:schemeClr>
                </a:solidFill>
              </a:rPr>
              <a:t>mindegyike igaz</a:t>
            </a:r>
            <a:r>
              <a:rPr lang="hu-HU" dirty="0" smtClean="0">
                <a:solidFill>
                  <a:schemeClr val="bg1">
                    <a:lumMod val="95000"/>
                  </a:schemeClr>
                </a:solidFill>
              </a:rPr>
              <a:t>, abban az esetben lesz aktív a </a:t>
            </a:r>
            <a:r>
              <a:rPr lang="hu-HU" dirty="0" err="1" smtClean="0">
                <a:solidFill>
                  <a:schemeClr val="bg1">
                    <a:lumMod val="95000"/>
                  </a:schemeClr>
                </a:solidFill>
              </a:rPr>
              <a:t>trigger</a:t>
            </a:r>
            <a:r>
              <a:rPr lang="hu-HU" dirty="0" smtClean="0">
                <a:solidFill>
                  <a:schemeClr val="bg1">
                    <a:lumMod val="95000"/>
                  </a:schemeClr>
                </a:solidFill>
              </a:rPr>
              <a:t>. </a:t>
            </a:r>
          </a:p>
          <a:p>
            <a:pPr>
              <a:buNone/>
            </a:pPr>
            <a:r>
              <a:rPr lang="hu-HU" dirty="0" smtClean="0">
                <a:solidFill>
                  <a:schemeClr val="bg1">
                    <a:lumMod val="95000"/>
                  </a:schemeClr>
                </a:solidFill>
              </a:rPr>
              <a:t>	</a:t>
            </a:r>
          </a:p>
          <a:p>
            <a:pPr>
              <a:buNone/>
            </a:pPr>
            <a:endParaRPr lang="hu-HU" dirty="0" smtClean="0">
              <a:solidFill>
                <a:schemeClr val="bg1">
                  <a:lumMod val="95000"/>
                </a:schemeClr>
              </a:solidFill>
            </a:endParaRPr>
          </a:p>
        </p:txBody>
      </p:sp>
      <p:sp>
        <p:nvSpPr>
          <p:cNvPr id="6" name="Szövegdoboz 5"/>
          <p:cNvSpPr txBox="1"/>
          <p:nvPr/>
        </p:nvSpPr>
        <p:spPr>
          <a:xfrm>
            <a:off x="857224" y="3286124"/>
            <a:ext cx="7786742" cy="2800767"/>
          </a:xfrm>
          <a:prstGeom prst="rect">
            <a:avLst/>
          </a:prstGeom>
          <a:effectLst>
            <a:innerShdw blurRad="63500" dist="50800" dir="8100000">
              <a:prstClr val="black">
                <a:alpha val="50000"/>
              </a:prstClr>
            </a:innerShdw>
          </a:effectLst>
          <a:scene3d>
            <a:camera prst="orthographicFront"/>
            <a:lightRig rig="threePt" dir="t"/>
          </a:scene3d>
          <a:sp3d>
            <a:bevelT/>
          </a:sp3d>
        </p:spPr>
        <p:style>
          <a:lnRef idx="1">
            <a:schemeClr val="dk1"/>
          </a:lnRef>
          <a:fillRef idx="2">
            <a:schemeClr val="dk1"/>
          </a:fillRef>
          <a:effectRef idx="1">
            <a:schemeClr val="dk1"/>
          </a:effectRef>
          <a:fontRef idx="minor">
            <a:schemeClr val="dk1"/>
          </a:fontRef>
        </p:style>
        <p:txBody>
          <a:bodyPr wrap="square" rtlCol="0">
            <a:spAutoFit/>
          </a:bodyPr>
          <a:lstStyle/>
          <a:p>
            <a:r>
              <a:rPr lang="hu-HU" sz="1600" dirty="0" smtClean="0">
                <a:solidFill>
                  <a:srgbClr val="A31515"/>
                </a:solidFill>
              </a:rPr>
              <a:t>                   </a:t>
            </a:r>
            <a:r>
              <a:rPr lang="hu-HU" sz="1600" dirty="0" smtClean="0">
                <a:solidFill>
                  <a:srgbClr val="0000FF"/>
                </a:solidFill>
              </a:rPr>
              <a:t>&lt;</a:t>
            </a:r>
            <a:r>
              <a:rPr lang="hu-HU" sz="1600" dirty="0" err="1" smtClean="0">
                <a:solidFill>
                  <a:srgbClr val="A31515"/>
                </a:solidFill>
              </a:rPr>
              <a:t>Style.Triggers</a:t>
            </a:r>
            <a:r>
              <a:rPr lang="hu-HU" sz="1600" dirty="0" smtClean="0">
                <a:solidFill>
                  <a:srgbClr val="0000FF"/>
                </a:solidFill>
              </a:rPr>
              <a:t>&gt;</a:t>
            </a:r>
          </a:p>
          <a:p>
            <a:r>
              <a:rPr lang="hu-HU" sz="1600" dirty="0" smtClean="0">
                <a:solidFill>
                  <a:srgbClr val="A31515"/>
                </a:solidFill>
              </a:rPr>
              <a:t>                        </a:t>
            </a:r>
            <a:r>
              <a:rPr lang="hu-HU" sz="1600" dirty="0" smtClean="0">
                <a:solidFill>
                  <a:srgbClr val="0000FF"/>
                </a:solidFill>
              </a:rPr>
              <a:t>&lt;</a:t>
            </a:r>
            <a:r>
              <a:rPr lang="hu-HU" sz="1600" dirty="0" err="1" smtClean="0">
                <a:solidFill>
                  <a:srgbClr val="A31515"/>
                </a:solidFill>
              </a:rPr>
              <a:t>MultiTrigger</a:t>
            </a:r>
            <a:r>
              <a:rPr lang="hu-HU" sz="1600" dirty="0" smtClean="0">
                <a:solidFill>
                  <a:srgbClr val="0000FF"/>
                </a:solidFill>
              </a:rPr>
              <a:t>&gt;</a:t>
            </a:r>
          </a:p>
          <a:p>
            <a:r>
              <a:rPr lang="hu-HU" sz="1600" dirty="0" smtClean="0">
                <a:solidFill>
                  <a:srgbClr val="A31515"/>
                </a:solidFill>
              </a:rPr>
              <a:t>                            </a:t>
            </a:r>
            <a:r>
              <a:rPr lang="hu-HU" sz="1600" dirty="0" smtClean="0">
                <a:solidFill>
                  <a:srgbClr val="0000FF"/>
                </a:solidFill>
              </a:rPr>
              <a:t>&lt;</a:t>
            </a:r>
            <a:r>
              <a:rPr lang="hu-HU" sz="1600" dirty="0" err="1" smtClean="0">
                <a:solidFill>
                  <a:srgbClr val="A31515"/>
                </a:solidFill>
              </a:rPr>
              <a:t>MultiTrigger.Conditions</a:t>
            </a:r>
            <a:r>
              <a:rPr lang="hu-HU" sz="1600" dirty="0" smtClean="0">
                <a:solidFill>
                  <a:srgbClr val="0000FF"/>
                </a:solidFill>
              </a:rPr>
              <a:t>&gt;</a:t>
            </a:r>
          </a:p>
          <a:p>
            <a:r>
              <a:rPr lang="en-US" sz="1600" dirty="0" smtClean="0">
                <a:solidFill>
                  <a:srgbClr val="A31515"/>
                </a:solidFill>
              </a:rPr>
              <a:t>                                </a:t>
            </a:r>
            <a:r>
              <a:rPr lang="en-US" sz="1600" dirty="0" smtClean="0">
                <a:solidFill>
                  <a:srgbClr val="0000FF"/>
                </a:solidFill>
              </a:rPr>
              <a:t>&lt;</a:t>
            </a:r>
            <a:r>
              <a:rPr lang="en-US" sz="1600" dirty="0" smtClean="0">
                <a:solidFill>
                  <a:srgbClr val="A31515"/>
                </a:solidFill>
              </a:rPr>
              <a:t>Condition</a:t>
            </a:r>
            <a:r>
              <a:rPr lang="en-US" sz="1600" dirty="0" smtClean="0">
                <a:solidFill>
                  <a:srgbClr val="FF0000"/>
                </a:solidFill>
              </a:rPr>
              <a:t> Property</a:t>
            </a:r>
            <a:r>
              <a:rPr lang="en-US" sz="1600" dirty="0" smtClean="0">
                <a:solidFill>
                  <a:srgbClr val="0000FF"/>
                </a:solidFill>
              </a:rPr>
              <a:t>="</a:t>
            </a:r>
            <a:r>
              <a:rPr lang="en-US" sz="1600" dirty="0" err="1" smtClean="0">
                <a:solidFill>
                  <a:srgbClr val="0000FF"/>
                </a:solidFill>
              </a:rPr>
              <a:t>Button.IsMouseOver</a:t>
            </a:r>
            <a:r>
              <a:rPr lang="en-US" sz="1600" dirty="0" smtClean="0">
                <a:solidFill>
                  <a:srgbClr val="0000FF"/>
                </a:solidFill>
              </a:rPr>
              <a:t>"</a:t>
            </a:r>
            <a:r>
              <a:rPr lang="en-US" sz="1600" dirty="0" smtClean="0">
                <a:solidFill>
                  <a:srgbClr val="FF0000"/>
                </a:solidFill>
              </a:rPr>
              <a:t> Value</a:t>
            </a:r>
            <a:r>
              <a:rPr lang="en-US" sz="1600" dirty="0" smtClean="0">
                <a:solidFill>
                  <a:srgbClr val="0000FF"/>
                </a:solidFill>
              </a:rPr>
              <a:t>="True"/&gt;</a:t>
            </a:r>
          </a:p>
          <a:p>
            <a:r>
              <a:rPr lang="en-US" sz="1600" dirty="0" smtClean="0">
                <a:solidFill>
                  <a:srgbClr val="A31515"/>
                </a:solidFill>
              </a:rPr>
              <a:t>                                </a:t>
            </a:r>
            <a:r>
              <a:rPr lang="en-US" sz="1600" dirty="0" smtClean="0">
                <a:solidFill>
                  <a:srgbClr val="0000FF"/>
                </a:solidFill>
              </a:rPr>
              <a:t>&lt;</a:t>
            </a:r>
            <a:r>
              <a:rPr lang="en-US" sz="1600" dirty="0" smtClean="0">
                <a:solidFill>
                  <a:srgbClr val="A31515"/>
                </a:solidFill>
              </a:rPr>
              <a:t>Condition</a:t>
            </a:r>
            <a:r>
              <a:rPr lang="en-US" sz="1600" dirty="0" smtClean="0">
                <a:solidFill>
                  <a:srgbClr val="FF0000"/>
                </a:solidFill>
              </a:rPr>
              <a:t> Property</a:t>
            </a:r>
            <a:r>
              <a:rPr lang="en-US" sz="1600" dirty="0" smtClean="0">
                <a:solidFill>
                  <a:srgbClr val="0000FF"/>
                </a:solidFill>
              </a:rPr>
              <a:t>="</a:t>
            </a:r>
            <a:r>
              <a:rPr lang="en-US" sz="1600" dirty="0" err="1" smtClean="0">
                <a:solidFill>
                  <a:srgbClr val="0000FF"/>
                </a:solidFill>
              </a:rPr>
              <a:t>Button.IsFocused</a:t>
            </a:r>
            <a:r>
              <a:rPr lang="en-US" sz="1600" dirty="0" smtClean="0">
                <a:solidFill>
                  <a:srgbClr val="0000FF"/>
                </a:solidFill>
              </a:rPr>
              <a:t>"</a:t>
            </a:r>
            <a:r>
              <a:rPr lang="en-US" sz="1600" dirty="0" smtClean="0">
                <a:solidFill>
                  <a:srgbClr val="FF0000"/>
                </a:solidFill>
              </a:rPr>
              <a:t> Value</a:t>
            </a:r>
            <a:r>
              <a:rPr lang="en-US" sz="1600" dirty="0" smtClean="0">
                <a:solidFill>
                  <a:srgbClr val="0000FF"/>
                </a:solidFill>
              </a:rPr>
              <a:t>="True"/&gt;</a:t>
            </a:r>
          </a:p>
          <a:p>
            <a:r>
              <a:rPr lang="hu-HU" sz="1600" dirty="0" smtClean="0">
                <a:solidFill>
                  <a:srgbClr val="A31515"/>
                </a:solidFill>
              </a:rPr>
              <a:t>                            </a:t>
            </a:r>
            <a:r>
              <a:rPr lang="hu-HU" sz="1600" dirty="0" smtClean="0">
                <a:solidFill>
                  <a:srgbClr val="0000FF"/>
                </a:solidFill>
              </a:rPr>
              <a:t>&lt;/</a:t>
            </a:r>
            <a:r>
              <a:rPr lang="hu-HU" sz="1600" dirty="0" err="1" smtClean="0">
                <a:solidFill>
                  <a:srgbClr val="A31515"/>
                </a:solidFill>
              </a:rPr>
              <a:t>MultiTrigger.Conditions</a:t>
            </a:r>
            <a:r>
              <a:rPr lang="hu-HU" sz="1600" dirty="0" smtClean="0">
                <a:solidFill>
                  <a:srgbClr val="0000FF"/>
                </a:solidFill>
              </a:rPr>
              <a:t>&gt;</a:t>
            </a:r>
          </a:p>
          <a:p>
            <a:r>
              <a:rPr lang="hu-HU" sz="1600" dirty="0" smtClean="0">
                <a:solidFill>
                  <a:srgbClr val="A31515"/>
                </a:solidFill>
              </a:rPr>
              <a:t>                            </a:t>
            </a:r>
            <a:r>
              <a:rPr lang="hu-HU" sz="1600" dirty="0" smtClean="0">
                <a:solidFill>
                  <a:srgbClr val="0000FF"/>
                </a:solidFill>
              </a:rPr>
              <a:t>&lt;</a:t>
            </a:r>
            <a:r>
              <a:rPr lang="hu-HU" sz="1600" dirty="0" err="1" smtClean="0">
                <a:solidFill>
                  <a:srgbClr val="A31515"/>
                </a:solidFill>
              </a:rPr>
              <a:t>MultiTrigger.Setters</a:t>
            </a:r>
            <a:r>
              <a:rPr lang="hu-HU" sz="1600" dirty="0" smtClean="0">
                <a:solidFill>
                  <a:srgbClr val="0000FF"/>
                </a:solidFill>
              </a:rPr>
              <a:t>&gt;</a:t>
            </a:r>
          </a:p>
          <a:p>
            <a:r>
              <a:rPr lang="en-US" sz="1600" dirty="0" smtClean="0">
                <a:solidFill>
                  <a:srgbClr val="A31515"/>
                </a:solidFill>
              </a:rPr>
              <a:t>                                </a:t>
            </a:r>
            <a:r>
              <a:rPr lang="en-US" sz="1600" dirty="0" smtClean="0">
                <a:solidFill>
                  <a:srgbClr val="0000FF"/>
                </a:solidFill>
              </a:rPr>
              <a:t>&lt;</a:t>
            </a:r>
            <a:r>
              <a:rPr lang="en-US" sz="1600" dirty="0" smtClean="0">
                <a:solidFill>
                  <a:srgbClr val="A31515"/>
                </a:solidFill>
              </a:rPr>
              <a:t>Setter</a:t>
            </a:r>
            <a:r>
              <a:rPr lang="en-US" sz="1600" dirty="0" smtClean="0">
                <a:solidFill>
                  <a:srgbClr val="FF0000"/>
                </a:solidFill>
              </a:rPr>
              <a:t> Property</a:t>
            </a:r>
            <a:r>
              <a:rPr lang="en-US" sz="1600" dirty="0" smtClean="0">
                <a:solidFill>
                  <a:srgbClr val="0000FF"/>
                </a:solidFill>
              </a:rPr>
              <a:t>="</a:t>
            </a:r>
            <a:r>
              <a:rPr lang="en-US" sz="1600" dirty="0" err="1" smtClean="0">
                <a:solidFill>
                  <a:srgbClr val="0000FF"/>
                </a:solidFill>
              </a:rPr>
              <a:t>Button.FontWeight</a:t>
            </a:r>
            <a:r>
              <a:rPr lang="en-US" sz="1600" dirty="0" smtClean="0">
                <a:solidFill>
                  <a:srgbClr val="0000FF"/>
                </a:solidFill>
              </a:rPr>
              <a:t>"</a:t>
            </a:r>
            <a:r>
              <a:rPr lang="en-US" sz="1600" dirty="0" smtClean="0">
                <a:solidFill>
                  <a:srgbClr val="FF0000"/>
                </a:solidFill>
              </a:rPr>
              <a:t> Value</a:t>
            </a:r>
            <a:r>
              <a:rPr lang="en-US" sz="1600" dirty="0" smtClean="0">
                <a:solidFill>
                  <a:srgbClr val="0000FF"/>
                </a:solidFill>
              </a:rPr>
              <a:t>="Bold"/&gt;</a:t>
            </a:r>
          </a:p>
          <a:p>
            <a:r>
              <a:rPr lang="hu-HU" sz="1600" dirty="0" smtClean="0">
                <a:solidFill>
                  <a:srgbClr val="A31515"/>
                </a:solidFill>
              </a:rPr>
              <a:t>                            </a:t>
            </a:r>
            <a:r>
              <a:rPr lang="hu-HU" sz="1600" dirty="0" smtClean="0">
                <a:solidFill>
                  <a:srgbClr val="0000FF"/>
                </a:solidFill>
              </a:rPr>
              <a:t>&lt;/</a:t>
            </a:r>
            <a:r>
              <a:rPr lang="hu-HU" sz="1600" dirty="0" err="1" smtClean="0">
                <a:solidFill>
                  <a:srgbClr val="A31515"/>
                </a:solidFill>
              </a:rPr>
              <a:t>MultiTrigger.Setters</a:t>
            </a:r>
            <a:r>
              <a:rPr lang="hu-HU" sz="1600" dirty="0" smtClean="0">
                <a:solidFill>
                  <a:srgbClr val="0000FF"/>
                </a:solidFill>
              </a:rPr>
              <a:t>&gt;</a:t>
            </a:r>
          </a:p>
          <a:p>
            <a:r>
              <a:rPr lang="hu-HU" sz="1600" dirty="0" smtClean="0">
                <a:solidFill>
                  <a:srgbClr val="A31515"/>
                </a:solidFill>
              </a:rPr>
              <a:t>                        </a:t>
            </a:r>
            <a:r>
              <a:rPr lang="hu-HU" sz="1600" dirty="0" smtClean="0">
                <a:solidFill>
                  <a:srgbClr val="0000FF"/>
                </a:solidFill>
              </a:rPr>
              <a:t>&lt;/</a:t>
            </a:r>
            <a:r>
              <a:rPr lang="hu-HU" sz="1600" dirty="0" err="1" smtClean="0">
                <a:solidFill>
                  <a:srgbClr val="A31515"/>
                </a:solidFill>
              </a:rPr>
              <a:t>MultiTrigger</a:t>
            </a:r>
            <a:r>
              <a:rPr lang="hu-HU" sz="1600" dirty="0" smtClean="0">
                <a:solidFill>
                  <a:srgbClr val="0000FF"/>
                </a:solidFill>
              </a:rPr>
              <a:t>&gt;</a:t>
            </a:r>
          </a:p>
          <a:p>
            <a:r>
              <a:rPr lang="hu-HU" sz="1600" dirty="0" smtClean="0">
                <a:solidFill>
                  <a:srgbClr val="A31515"/>
                </a:solidFill>
              </a:rPr>
              <a:t>                    </a:t>
            </a:r>
            <a:r>
              <a:rPr lang="hu-HU" sz="1600" dirty="0" smtClean="0">
                <a:solidFill>
                  <a:srgbClr val="0000FF"/>
                </a:solidFill>
              </a:rPr>
              <a:t>&lt;/</a:t>
            </a:r>
            <a:r>
              <a:rPr lang="hu-HU" sz="1600" dirty="0" err="1" smtClean="0">
                <a:solidFill>
                  <a:srgbClr val="A31515"/>
                </a:solidFill>
              </a:rPr>
              <a:t>Style.Triggers</a:t>
            </a:r>
            <a:r>
              <a:rPr lang="hu-HU" sz="1600" dirty="0" smtClean="0">
                <a:solidFill>
                  <a:srgbClr val="0000FF"/>
                </a:solidFill>
              </a:rPr>
              <a:t>&gt;</a:t>
            </a:r>
          </a:p>
        </p:txBody>
      </p:sp>
    </p:spTree>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a:xfrm>
            <a:off x="0" y="0"/>
            <a:ext cx="9144000" cy="439718"/>
          </a:xfrm>
        </p:spPr>
        <p:txBody>
          <a:bodyPr>
            <a:noAutofit/>
          </a:bodyPr>
          <a:lstStyle/>
          <a:p>
            <a:pPr algn="l">
              <a:spcBef>
                <a:spcPct val="20000"/>
              </a:spcBef>
            </a:pPr>
            <a:r>
              <a:rPr lang="hu-HU" sz="2400" dirty="0" err="1" smtClean="0">
                <a:solidFill>
                  <a:schemeClr val="bg2">
                    <a:lumMod val="90000"/>
                  </a:schemeClr>
                </a:solidFill>
                <a:effectLst>
                  <a:outerShdw blurRad="38100" dist="38100" dir="2700000" algn="tl">
                    <a:srgbClr val="000000">
                      <a:alpha val="43137"/>
                    </a:srgbClr>
                  </a:outerShdw>
                </a:effectLst>
                <a:latin typeface="+mn-lt"/>
                <a:ea typeface="+mn-ea"/>
                <a:cs typeface="+mn-cs"/>
              </a:rPr>
              <a:t>Data-Triggers</a:t>
            </a:r>
            <a:endParaRPr lang="hu-HU" sz="2400" dirty="0">
              <a:solidFill>
                <a:schemeClr val="bg2">
                  <a:lumMod val="90000"/>
                </a:schemeClr>
              </a:solidFill>
              <a:effectLst>
                <a:outerShdw blurRad="38100" dist="38100" dir="2700000" algn="tl">
                  <a:srgbClr val="000000">
                    <a:alpha val="43137"/>
                  </a:srgbClr>
                </a:outerShdw>
              </a:effectLst>
              <a:latin typeface="+mn-lt"/>
              <a:ea typeface="+mn-ea"/>
              <a:cs typeface="+mn-cs"/>
            </a:endParaRPr>
          </a:p>
        </p:txBody>
      </p:sp>
      <p:sp>
        <p:nvSpPr>
          <p:cNvPr id="3" name="Tartalom helye 2"/>
          <p:cNvSpPr>
            <a:spLocks noGrp="1"/>
          </p:cNvSpPr>
          <p:nvPr>
            <p:ph idx="1"/>
          </p:nvPr>
        </p:nvSpPr>
        <p:spPr>
          <a:xfrm>
            <a:off x="457200" y="428604"/>
            <a:ext cx="8229600" cy="5143536"/>
          </a:xfrm>
        </p:spPr>
        <p:txBody>
          <a:bodyPr>
            <a:normAutofit/>
          </a:bodyPr>
          <a:lstStyle/>
          <a:p>
            <a:pPr>
              <a:buNone/>
            </a:pPr>
            <a:r>
              <a:rPr lang="hu-HU" dirty="0" smtClean="0">
                <a:solidFill>
                  <a:schemeClr val="bg1">
                    <a:lumMod val="95000"/>
                  </a:schemeClr>
                </a:solidFill>
              </a:rPr>
              <a:t> 	Olyan mint a </a:t>
            </a:r>
            <a:r>
              <a:rPr lang="hu-HU" dirty="0" err="1" smtClean="0">
                <a:solidFill>
                  <a:schemeClr val="bg1">
                    <a:lumMod val="95000"/>
                  </a:schemeClr>
                </a:solidFill>
              </a:rPr>
              <a:t>ProprtyTrigger</a:t>
            </a:r>
            <a:r>
              <a:rPr lang="hu-HU" dirty="0" smtClean="0">
                <a:solidFill>
                  <a:schemeClr val="bg1">
                    <a:lumMod val="95000"/>
                  </a:schemeClr>
                </a:solidFill>
              </a:rPr>
              <a:t>, különbség csak annyi, hogy </a:t>
            </a:r>
            <a:r>
              <a:rPr lang="hu-HU" u="sng" dirty="0" smtClean="0">
                <a:solidFill>
                  <a:schemeClr val="bg1">
                    <a:lumMod val="95000"/>
                  </a:schemeClr>
                </a:solidFill>
              </a:rPr>
              <a:t>adatkötött tulajdonságot</a:t>
            </a:r>
            <a:r>
              <a:rPr lang="hu-HU" dirty="0" smtClean="0">
                <a:solidFill>
                  <a:schemeClr val="bg1">
                    <a:lumMod val="95000"/>
                  </a:schemeClr>
                </a:solidFill>
              </a:rPr>
              <a:t> figyel, és ha a </a:t>
            </a:r>
            <a:r>
              <a:rPr lang="hu-HU" dirty="0" err="1" smtClean="0">
                <a:solidFill>
                  <a:schemeClr val="bg1">
                    <a:lumMod val="95000"/>
                  </a:schemeClr>
                </a:solidFill>
              </a:rPr>
              <a:t>Value</a:t>
            </a:r>
            <a:r>
              <a:rPr lang="hu-HU" dirty="0" smtClean="0">
                <a:solidFill>
                  <a:schemeClr val="bg1">
                    <a:lumMod val="95000"/>
                  </a:schemeClr>
                </a:solidFill>
              </a:rPr>
              <a:t> értékének megfelel akkor aktivizálódik a </a:t>
            </a:r>
            <a:r>
              <a:rPr lang="hu-HU" dirty="0" err="1" smtClean="0">
                <a:solidFill>
                  <a:schemeClr val="bg1">
                    <a:lumMod val="95000"/>
                  </a:schemeClr>
                </a:solidFill>
              </a:rPr>
              <a:t>trigger</a:t>
            </a:r>
            <a:r>
              <a:rPr lang="hu-HU" dirty="0" smtClean="0">
                <a:solidFill>
                  <a:schemeClr val="bg1">
                    <a:lumMod val="95000"/>
                  </a:schemeClr>
                </a:solidFill>
              </a:rPr>
              <a:t>.</a:t>
            </a:r>
          </a:p>
          <a:p>
            <a:pPr>
              <a:buNone/>
            </a:pPr>
            <a:r>
              <a:rPr lang="hu-HU" dirty="0" smtClean="0">
                <a:solidFill>
                  <a:schemeClr val="bg1">
                    <a:lumMod val="95000"/>
                  </a:schemeClr>
                </a:solidFill>
              </a:rPr>
              <a:t>	</a:t>
            </a:r>
          </a:p>
          <a:p>
            <a:pPr>
              <a:buNone/>
            </a:pPr>
            <a:r>
              <a:rPr lang="hu-HU" dirty="0" smtClean="0">
                <a:solidFill>
                  <a:schemeClr val="bg1">
                    <a:lumMod val="95000"/>
                  </a:schemeClr>
                </a:solidFill>
              </a:rPr>
              <a:t>	</a:t>
            </a:r>
          </a:p>
          <a:p>
            <a:pPr>
              <a:buNone/>
            </a:pPr>
            <a:endParaRPr lang="hu-HU" dirty="0" smtClean="0">
              <a:solidFill>
                <a:schemeClr val="bg1">
                  <a:lumMod val="95000"/>
                </a:schemeClr>
              </a:solidFill>
            </a:endParaRPr>
          </a:p>
        </p:txBody>
      </p:sp>
      <p:sp>
        <p:nvSpPr>
          <p:cNvPr id="6" name="Szövegdoboz 5"/>
          <p:cNvSpPr txBox="1"/>
          <p:nvPr/>
        </p:nvSpPr>
        <p:spPr>
          <a:xfrm>
            <a:off x="928662" y="2857496"/>
            <a:ext cx="7786742" cy="1323439"/>
          </a:xfrm>
          <a:prstGeom prst="rect">
            <a:avLst/>
          </a:prstGeom>
          <a:effectLst>
            <a:innerShdw blurRad="63500" dist="50800" dir="8100000">
              <a:prstClr val="black">
                <a:alpha val="50000"/>
              </a:prstClr>
            </a:innerShdw>
          </a:effectLst>
          <a:scene3d>
            <a:camera prst="orthographicFront"/>
            <a:lightRig rig="threePt" dir="t"/>
          </a:scene3d>
          <a:sp3d>
            <a:bevelT/>
          </a:sp3d>
        </p:spPr>
        <p:style>
          <a:lnRef idx="1">
            <a:schemeClr val="dk1"/>
          </a:lnRef>
          <a:fillRef idx="2">
            <a:schemeClr val="dk1"/>
          </a:fillRef>
          <a:effectRef idx="1">
            <a:schemeClr val="dk1"/>
          </a:effectRef>
          <a:fontRef idx="minor">
            <a:schemeClr val="dk1"/>
          </a:fontRef>
        </p:style>
        <p:txBody>
          <a:bodyPr wrap="square" rtlCol="0">
            <a:spAutoFit/>
          </a:bodyPr>
          <a:lstStyle/>
          <a:p>
            <a:r>
              <a:rPr lang="hu-HU" sz="1600" dirty="0" smtClean="0">
                <a:solidFill>
                  <a:srgbClr val="A31515"/>
                </a:solidFill>
              </a:rPr>
              <a:t>                    </a:t>
            </a:r>
            <a:r>
              <a:rPr lang="hu-HU" sz="1600" dirty="0" smtClean="0">
                <a:solidFill>
                  <a:srgbClr val="0000FF"/>
                </a:solidFill>
              </a:rPr>
              <a:t>&lt;</a:t>
            </a:r>
            <a:r>
              <a:rPr lang="hu-HU" sz="1600" dirty="0" err="1" smtClean="0">
                <a:solidFill>
                  <a:srgbClr val="A31515"/>
                </a:solidFill>
              </a:rPr>
              <a:t>Style.Triggers</a:t>
            </a:r>
            <a:r>
              <a:rPr lang="hu-HU" sz="1600" dirty="0" smtClean="0">
                <a:solidFill>
                  <a:srgbClr val="0000FF"/>
                </a:solidFill>
              </a:rPr>
              <a:t>&gt;</a:t>
            </a:r>
          </a:p>
          <a:p>
            <a:r>
              <a:rPr lang="en-US" sz="1600" dirty="0" smtClean="0">
                <a:solidFill>
                  <a:srgbClr val="A31515"/>
                </a:solidFill>
              </a:rPr>
              <a:t>                        </a:t>
            </a:r>
            <a:r>
              <a:rPr lang="en-US" sz="1600" dirty="0" smtClean="0">
                <a:solidFill>
                  <a:srgbClr val="0000FF"/>
                </a:solidFill>
              </a:rPr>
              <a:t>&lt;</a:t>
            </a:r>
            <a:r>
              <a:rPr lang="en-US" sz="1600" dirty="0" err="1" smtClean="0">
                <a:solidFill>
                  <a:srgbClr val="A31515"/>
                </a:solidFill>
              </a:rPr>
              <a:t>DataTrigger</a:t>
            </a:r>
            <a:r>
              <a:rPr lang="en-US" sz="1600" dirty="0" smtClean="0">
                <a:solidFill>
                  <a:srgbClr val="FF0000"/>
                </a:solidFill>
              </a:rPr>
              <a:t> Binding</a:t>
            </a:r>
            <a:r>
              <a:rPr lang="en-US" sz="1600" dirty="0" smtClean="0">
                <a:solidFill>
                  <a:srgbClr val="0000FF"/>
                </a:solidFill>
              </a:rPr>
              <a:t>="{</a:t>
            </a:r>
            <a:r>
              <a:rPr lang="en-US" sz="1600" dirty="0" smtClean="0">
                <a:solidFill>
                  <a:srgbClr val="A31515"/>
                </a:solidFill>
              </a:rPr>
              <a:t>Binding</a:t>
            </a:r>
            <a:r>
              <a:rPr lang="en-US" sz="1600" dirty="0" smtClean="0">
                <a:solidFill>
                  <a:srgbClr val="FF0000"/>
                </a:solidFill>
              </a:rPr>
              <a:t> Path</a:t>
            </a:r>
            <a:r>
              <a:rPr lang="en-US" sz="1600" dirty="0" smtClean="0">
                <a:solidFill>
                  <a:srgbClr val="0000FF"/>
                </a:solidFill>
              </a:rPr>
              <a:t>=</a:t>
            </a:r>
            <a:r>
              <a:rPr lang="en-US" sz="1600" dirty="0" err="1" smtClean="0">
                <a:solidFill>
                  <a:srgbClr val="0000FF"/>
                </a:solidFill>
              </a:rPr>
              <a:t>CustomerName</a:t>
            </a:r>
            <a:r>
              <a:rPr lang="en-US" sz="1600" dirty="0" smtClean="0">
                <a:solidFill>
                  <a:srgbClr val="0000FF"/>
                </a:solidFill>
              </a:rPr>
              <a:t>}"</a:t>
            </a:r>
            <a:r>
              <a:rPr lang="en-US" sz="1600" dirty="0" smtClean="0">
                <a:solidFill>
                  <a:srgbClr val="FF0000"/>
                </a:solidFill>
              </a:rPr>
              <a:t> Value</a:t>
            </a:r>
            <a:r>
              <a:rPr lang="en-US" sz="1600" dirty="0" smtClean="0">
                <a:solidFill>
                  <a:srgbClr val="0000FF"/>
                </a:solidFill>
              </a:rPr>
              <a:t>="</a:t>
            </a:r>
            <a:r>
              <a:rPr lang="en-US" sz="1600" dirty="0" err="1" smtClean="0">
                <a:solidFill>
                  <a:srgbClr val="0000FF"/>
                </a:solidFill>
              </a:rPr>
              <a:t>Fabrikam</a:t>
            </a:r>
            <a:r>
              <a:rPr lang="en-US" sz="1600" dirty="0" smtClean="0">
                <a:solidFill>
                  <a:srgbClr val="0000FF"/>
                </a:solidFill>
              </a:rPr>
              <a:t>"&gt;</a:t>
            </a:r>
          </a:p>
          <a:p>
            <a:r>
              <a:rPr lang="en-US" sz="1600" dirty="0" smtClean="0">
                <a:solidFill>
                  <a:srgbClr val="A31515"/>
                </a:solidFill>
              </a:rPr>
              <a:t>                            </a:t>
            </a:r>
            <a:r>
              <a:rPr lang="en-US" sz="1600" dirty="0" smtClean="0">
                <a:solidFill>
                  <a:srgbClr val="0000FF"/>
                </a:solidFill>
              </a:rPr>
              <a:t>&lt;</a:t>
            </a:r>
            <a:r>
              <a:rPr lang="en-US" sz="1600" dirty="0" smtClean="0">
                <a:solidFill>
                  <a:srgbClr val="A31515"/>
                </a:solidFill>
              </a:rPr>
              <a:t>Setter</a:t>
            </a:r>
            <a:r>
              <a:rPr lang="en-US" sz="1600" dirty="0" smtClean="0">
                <a:solidFill>
                  <a:srgbClr val="FF0000"/>
                </a:solidFill>
              </a:rPr>
              <a:t> Property</a:t>
            </a:r>
            <a:r>
              <a:rPr lang="en-US" sz="1600" dirty="0" smtClean="0">
                <a:solidFill>
                  <a:srgbClr val="0000FF"/>
                </a:solidFill>
              </a:rPr>
              <a:t>="</a:t>
            </a:r>
            <a:r>
              <a:rPr lang="en-US" sz="1600" dirty="0" err="1" smtClean="0">
                <a:solidFill>
                  <a:srgbClr val="0000FF"/>
                </a:solidFill>
              </a:rPr>
              <a:t>Label.Background</a:t>
            </a:r>
            <a:r>
              <a:rPr lang="en-US" sz="1600" dirty="0" smtClean="0">
                <a:solidFill>
                  <a:srgbClr val="0000FF"/>
                </a:solidFill>
              </a:rPr>
              <a:t>"</a:t>
            </a:r>
            <a:r>
              <a:rPr lang="en-US" sz="1600" dirty="0" smtClean="0">
                <a:solidFill>
                  <a:srgbClr val="FF0000"/>
                </a:solidFill>
              </a:rPr>
              <a:t> Value</a:t>
            </a:r>
            <a:r>
              <a:rPr lang="en-US" sz="1600" dirty="0" smtClean="0">
                <a:solidFill>
                  <a:srgbClr val="0000FF"/>
                </a:solidFill>
              </a:rPr>
              <a:t>="Red"/&gt;</a:t>
            </a:r>
          </a:p>
          <a:p>
            <a:r>
              <a:rPr lang="hu-HU" sz="1600" dirty="0" smtClean="0">
                <a:solidFill>
                  <a:srgbClr val="A31515"/>
                </a:solidFill>
              </a:rPr>
              <a:t>                        </a:t>
            </a:r>
            <a:r>
              <a:rPr lang="hu-HU" sz="1600" dirty="0" smtClean="0">
                <a:solidFill>
                  <a:srgbClr val="0000FF"/>
                </a:solidFill>
              </a:rPr>
              <a:t>&lt;/</a:t>
            </a:r>
            <a:r>
              <a:rPr lang="hu-HU" sz="1600" dirty="0" err="1" smtClean="0">
                <a:solidFill>
                  <a:srgbClr val="A31515"/>
                </a:solidFill>
              </a:rPr>
              <a:t>DataTrigger</a:t>
            </a:r>
            <a:r>
              <a:rPr lang="hu-HU" sz="1600" dirty="0" smtClean="0">
                <a:solidFill>
                  <a:srgbClr val="0000FF"/>
                </a:solidFill>
              </a:rPr>
              <a:t>&gt;</a:t>
            </a:r>
          </a:p>
          <a:p>
            <a:r>
              <a:rPr lang="hu-HU" sz="1600" dirty="0" smtClean="0">
                <a:solidFill>
                  <a:srgbClr val="A31515"/>
                </a:solidFill>
              </a:rPr>
              <a:t>                      </a:t>
            </a:r>
            <a:r>
              <a:rPr lang="hu-HU" sz="1600" dirty="0" smtClean="0">
                <a:solidFill>
                  <a:srgbClr val="0000FF"/>
                </a:solidFill>
              </a:rPr>
              <a:t>&lt;/</a:t>
            </a:r>
            <a:r>
              <a:rPr lang="hu-HU" sz="1600" dirty="0" err="1" smtClean="0">
                <a:solidFill>
                  <a:srgbClr val="A31515"/>
                </a:solidFill>
              </a:rPr>
              <a:t>Style.Triggers</a:t>
            </a:r>
            <a:r>
              <a:rPr lang="hu-HU" sz="1600" dirty="0" smtClean="0">
                <a:solidFill>
                  <a:srgbClr val="0000FF"/>
                </a:solidFill>
              </a:rPr>
              <a:t>&gt;</a:t>
            </a:r>
            <a:r>
              <a:rPr lang="hu-HU" sz="1600" dirty="0" smtClean="0">
                <a:solidFill>
                  <a:srgbClr val="A31515"/>
                </a:solidFill>
              </a:rPr>
              <a:t> </a:t>
            </a:r>
            <a:endParaRPr lang="hu-HU" sz="1600" dirty="0" smtClean="0">
              <a:solidFill>
                <a:srgbClr val="0000FF"/>
              </a:solidFill>
            </a:endParaRPr>
          </a:p>
        </p:txBody>
      </p:sp>
    </p:spTree>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a:xfrm>
            <a:off x="0" y="0"/>
            <a:ext cx="9144000" cy="439718"/>
          </a:xfrm>
        </p:spPr>
        <p:txBody>
          <a:bodyPr>
            <a:noAutofit/>
          </a:bodyPr>
          <a:lstStyle/>
          <a:p>
            <a:pPr algn="l">
              <a:spcBef>
                <a:spcPct val="20000"/>
              </a:spcBef>
            </a:pPr>
            <a:r>
              <a:rPr lang="hu-HU" sz="2400" dirty="0" err="1" smtClean="0">
                <a:solidFill>
                  <a:schemeClr val="bg2">
                    <a:lumMod val="90000"/>
                  </a:schemeClr>
                </a:solidFill>
                <a:effectLst>
                  <a:outerShdw blurRad="38100" dist="38100" dir="2700000" algn="tl">
                    <a:srgbClr val="000000">
                      <a:alpha val="43137"/>
                    </a:srgbClr>
                  </a:outerShdw>
                </a:effectLst>
                <a:latin typeface="+mn-lt"/>
                <a:ea typeface="+mn-ea"/>
                <a:cs typeface="+mn-cs"/>
              </a:rPr>
              <a:t>Multi-Data-Triggers</a:t>
            </a:r>
            <a:endParaRPr lang="hu-HU" sz="2400" dirty="0">
              <a:solidFill>
                <a:schemeClr val="bg2">
                  <a:lumMod val="90000"/>
                </a:schemeClr>
              </a:solidFill>
              <a:effectLst>
                <a:outerShdw blurRad="38100" dist="38100" dir="2700000" algn="tl">
                  <a:srgbClr val="000000">
                    <a:alpha val="43137"/>
                  </a:srgbClr>
                </a:outerShdw>
              </a:effectLst>
              <a:latin typeface="+mn-lt"/>
              <a:ea typeface="+mn-ea"/>
              <a:cs typeface="+mn-cs"/>
            </a:endParaRPr>
          </a:p>
        </p:txBody>
      </p:sp>
      <p:sp>
        <p:nvSpPr>
          <p:cNvPr id="3" name="Tartalom helye 2"/>
          <p:cNvSpPr>
            <a:spLocks noGrp="1"/>
          </p:cNvSpPr>
          <p:nvPr>
            <p:ph idx="1"/>
          </p:nvPr>
        </p:nvSpPr>
        <p:spPr>
          <a:xfrm>
            <a:off x="457200" y="428604"/>
            <a:ext cx="8229600" cy="2714644"/>
          </a:xfrm>
        </p:spPr>
        <p:txBody>
          <a:bodyPr>
            <a:normAutofit/>
          </a:bodyPr>
          <a:lstStyle/>
          <a:p>
            <a:pPr>
              <a:buNone/>
            </a:pPr>
            <a:r>
              <a:rPr lang="hu-HU" dirty="0" smtClean="0">
                <a:solidFill>
                  <a:schemeClr val="bg1">
                    <a:lumMod val="95000"/>
                  </a:schemeClr>
                </a:solidFill>
              </a:rPr>
              <a:t> 	Olyan mint a </a:t>
            </a:r>
            <a:r>
              <a:rPr lang="hu-HU" dirty="0" err="1" smtClean="0">
                <a:solidFill>
                  <a:schemeClr val="bg1">
                    <a:lumMod val="95000"/>
                  </a:schemeClr>
                </a:solidFill>
              </a:rPr>
              <a:t>Multi-Trigger</a:t>
            </a:r>
            <a:r>
              <a:rPr lang="hu-HU" dirty="0" smtClean="0">
                <a:solidFill>
                  <a:schemeClr val="bg1">
                    <a:lumMod val="95000"/>
                  </a:schemeClr>
                </a:solidFill>
              </a:rPr>
              <a:t>, különbség csak annyi, hogy </a:t>
            </a:r>
            <a:r>
              <a:rPr lang="hu-HU" u="sng" dirty="0" smtClean="0">
                <a:solidFill>
                  <a:schemeClr val="bg1">
                    <a:lumMod val="95000"/>
                  </a:schemeClr>
                </a:solidFill>
              </a:rPr>
              <a:t>egy vagy több adatkötött</a:t>
            </a:r>
            <a:r>
              <a:rPr lang="hu-HU" dirty="0" smtClean="0">
                <a:solidFill>
                  <a:schemeClr val="bg1">
                    <a:lumMod val="95000"/>
                  </a:schemeClr>
                </a:solidFill>
              </a:rPr>
              <a:t> </a:t>
            </a:r>
            <a:r>
              <a:rPr lang="hu-HU" u="sng" dirty="0" smtClean="0">
                <a:solidFill>
                  <a:schemeClr val="bg1">
                    <a:lumMod val="95000"/>
                  </a:schemeClr>
                </a:solidFill>
              </a:rPr>
              <a:t>tulajdonságot</a:t>
            </a:r>
            <a:r>
              <a:rPr lang="hu-HU" dirty="0" smtClean="0">
                <a:solidFill>
                  <a:schemeClr val="bg1">
                    <a:lumMod val="95000"/>
                  </a:schemeClr>
                </a:solidFill>
              </a:rPr>
              <a:t> figyel, és ha az </a:t>
            </a:r>
            <a:r>
              <a:rPr lang="hu-HU" u="sng" dirty="0" smtClean="0">
                <a:solidFill>
                  <a:schemeClr val="bg1">
                    <a:lumMod val="95000"/>
                  </a:schemeClr>
                </a:solidFill>
              </a:rPr>
              <a:t>összes</a:t>
            </a:r>
            <a:r>
              <a:rPr lang="hu-HU" dirty="0" smtClean="0">
                <a:solidFill>
                  <a:schemeClr val="bg1">
                    <a:lumMod val="95000"/>
                  </a:schemeClr>
                </a:solidFill>
              </a:rPr>
              <a:t> figyelt tulajdonság értéke megegyezik a a </a:t>
            </a:r>
            <a:r>
              <a:rPr lang="hu-HU" dirty="0" err="1" smtClean="0">
                <a:solidFill>
                  <a:schemeClr val="bg1">
                    <a:lumMod val="95000"/>
                  </a:schemeClr>
                </a:solidFill>
              </a:rPr>
              <a:t>Valueban</a:t>
            </a:r>
            <a:r>
              <a:rPr lang="hu-HU" dirty="0" smtClean="0">
                <a:solidFill>
                  <a:schemeClr val="bg1">
                    <a:lumMod val="95000"/>
                  </a:schemeClr>
                </a:solidFill>
              </a:rPr>
              <a:t> meghatározott értékekkel, akkor lesz aktív.</a:t>
            </a:r>
          </a:p>
          <a:p>
            <a:pPr>
              <a:buNone/>
            </a:pPr>
            <a:endParaRPr lang="hu-HU" dirty="0" smtClean="0">
              <a:solidFill>
                <a:schemeClr val="bg1">
                  <a:lumMod val="95000"/>
                </a:schemeClr>
              </a:solidFill>
            </a:endParaRPr>
          </a:p>
        </p:txBody>
      </p:sp>
      <p:sp>
        <p:nvSpPr>
          <p:cNvPr id="6" name="Szövegdoboz 5"/>
          <p:cNvSpPr txBox="1"/>
          <p:nvPr/>
        </p:nvSpPr>
        <p:spPr>
          <a:xfrm>
            <a:off x="857224" y="3214686"/>
            <a:ext cx="7786742" cy="2800767"/>
          </a:xfrm>
          <a:prstGeom prst="rect">
            <a:avLst/>
          </a:prstGeom>
          <a:effectLst>
            <a:innerShdw blurRad="63500" dist="50800" dir="8100000">
              <a:prstClr val="black">
                <a:alpha val="50000"/>
              </a:prstClr>
            </a:innerShdw>
          </a:effectLst>
          <a:scene3d>
            <a:camera prst="orthographicFront"/>
            <a:lightRig rig="threePt" dir="t"/>
          </a:scene3d>
          <a:sp3d>
            <a:bevelT/>
          </a:sp3d>
        </p:spPr>
        <p:style>
          <a:lnRef idx="1">
            <a:schemeClr val="dk1"/>
          </a:lnRef>
          <a:fillRef idx="2">
            <a:schemeClr val="dk1"/>
          </a:fillRef>
          <a:effectRef idx="1">
            <a:schemeClr val="dk1"/>
          </a:effectRef>
          <a:fontRef idx="minor">
            <a:schemeClr val="dk1"/>
          </a:fontRef>
        </p:style>
        <p:txBody>
          <a:bodyPr wrap="square" rtlCol="0">
            <a:spAutoFit/>
          </a:bodyPr>
          <a:lstStyle/>
          <a:p>
            <a:r>
              <a:rPr lang="hu-HU" sz="1600" dirty="0" smtClean="0">
                <a:solidFill>
                  <a:srgbClr val="0000FF"/>
                </a:solidFill>
              </a:rPr>
              <a:t>	&lt;</a:t>
            </a:r>
            <a:r>
              <a:rPr lang="hu-HU" sz="1600" dirty="0" err="1" smtClean="0">
                <a:solidFill>
                  <a:srgbClr val="A31515"/>
                </a:solidFill>
              </a:rPr>
              <a:t>Style.Triggers</a:t>
            </a:r>
            <a:r>
              <a:rPr lang="hu-HU" sz="1600" dirty="0" smtClean="0">
                <a:solidFill>
                  <a:srgbClr val="0000FF"/>
                </a:solidFill>
              </a:rPr>
              <a:t>&gt;</a:t>
            </a:r>
          </a:p>
          <a:p>
            <a:r>
              <a:rPr lang="hu-HU" sz="1600" dirty="0" smtClean="0">
                <a:solidFill>
                  <a:srgbClr val="A31515"/>
                </a:solidFill>
              </a:rPr>
              <a:t>                        </a:t>
            </a:r>
            <a:r>
              <a:rPr lang="hu-HU" sz="1600" dirty="0" smtClean="0">
                <a:solidFill>
                  <a:srgbClr val="0000FF"/>
                </a:solidFill>
              </a:rPr>
              <a:t>&lt;</a:t>
            </a:r>
            <a:r>
              <a:rPr lang="hu-HU" sz="1600" dirty="0" err="1" smtClean="0">
                <a:solidFill>
                  <a:srgbClr val="A31515"/>
                </a:solidFill>
              </a:rPr>
              <a:t>MultiDataTrigger</a:t>
            </a:r>
            <a:r>
              <a:rPr lang="hu-HU" sz="1600" dirty="0" smtClean="0">
                <a:solidFill>
                  <a:srgbClr val="0000FF"/>
                </a:solidFill>
              </a:rPr>
              <a:t>&gt;</a:t>
            </a:r>
          </a:p>
          <a:p>
            <a:r>
              <a:rPr lang="hu-HU" sz="1600" dirty="0" smtClean="0">
                <a:solidFill>
                  <a:srgbClr val="A31515"/>
                </a:solidFill>
              </a:rPr>
              <a:t>                            </a:t>
            </a:r>
            <a:r>
              <a:rPr lang="hu-HU" sz="1600" dirty="0" smtClean="0">
                <a:solidFill>
                  <a:srgbClr val="0000FF"/>
                </a:solidFill>
              </a:rPr>
              <a:t>&lt;</a:t>
            </a:r>
            <a:r>
              <a:rPr lang="hu-HU" sz="1600" dirty="0" err="1" smtClean="0">
                <a:solidFill>
                  <a:srgbClr val="A31515"/>
                </a:solidFill>
              </a:rPr>
              <a:t>MultiDataTrigger.Conditions</a:t>
            </a:r>
            <a:r>
              <a:rPr lang="hu-HU" sz="1600" dirty="0" smtClean="0">
                <a:solidFill>
                  <a:srgbClr val="0000FF"/>
                </a:solidFill>
              </a:rPr>
              <a:t>&gt;</a:t>
            </a:r>
          </a:p>
          <a:p>
            <a:r>
              <a:rPr lang="en-US" sz="1600" dirty="0" smtClean="0">
                <a:solidFill>
                  <a:srgbClr val="A31515"/>
                </a:solidFill>
              </a:rPr>
              <a:t>                                </a:t>
            </a:r>
            <a:r>
              <a:rPr lang="en-US" sz="1600" dirty="0" smtClean="0">
                <a:solidFill>
                  <a:srgbClr val="0000FF"/>
                </a:solidFill>
              </a:rPr>
              <a:t>&lt;</a:t>
            </a:r>
            <a:r>
              <a:rPr lang="en-US" sz="1600" dirty="0" smtClean="0">
                <a:solidFill>
                  <a:srgbClr val="A31515"/>
                </a:solidFill>
              </a:rPr>
              <a:t>Condition</a:t>
            </a:r>
            <a:r>
              <a:rPr lang="en-US" sz="1600" dirty="0" smtClean="0">
                <a:solidFill>
                  <a:srgbClr val="FF0000"/>
                </a:solidFill>
              </a:rPr>
              <a:t> Binding</a:t>
            </a:r>
            <a:r>
              <a:rPr lang="en-US" sz="1600" dirty="0" smtClean="0">
                <a:solidFill>
                  <a:srgbClr val="0000FF"/>
                </a:solidFill>
              </a:rPr>
              <a:t>="{</a:t>
            </a:r>
            <a:r>
              <a:rPr lang="en-US" sz="1600" dirty="0" smtClean="0">
                <a:solidFill>
                  <a:srgbClr val="A31515"/>
                </a:solidFill>
              </a:rPr>
              <a:t>Binding</a:t>
            </a:r>
            <a:r>
              <a:rPr lang="en-US" sz="1600" dirty="0" smtClean="0">
                <a:solidFill>
                  <a:srgbClr val="FF0000"/>
                </a:solidFill>
              </a:rPr>
              <a:t> Path</a:t>
            </a:r>
            <a:r>
              <a:rPr lang="en-US" sz="1600" dirty="0" smtClean="0">
                <a:solidFill>
                  <a:srgbClr val="0000FF"/>
                </a:solidFill>
              </a:rPr>
              <a:t>=</a:t>
            </a:r>
            <a:r>
              <a:rPr lang="en-US" sz="1600" dirty="0" err="1" smtClean="0">
                <a:solidFill>
                  <a:srgbClr val="0000FF"/>
                </a:solidFill>
              </a:rPr>
              <a:t>CustomerName</a:t>
            </a:r>
            <a:r>
              <a:rPr lang="en-US" sz="1600" dirty="0" smtClean="0">
                <a:solidFill>
                  <a:srgbClr val="0000FF"/>
                </a:solidFill>
              </a:rPr>
              <a:t>}"</a:t>
            </a:r>
            <a:r>
              <a:rPr lang="en-US" sz="1600" dirty="0" smtClean="0">
                <a:solidFill>
                  <a:srgbClr val="FF0000"/>
                </a:solidFill>
              </a:rPr>
              <a:t> Value</a:t>
            </a:r>
            <a:r>
              <a:rPr lang="en-US" sz="1600" dirty="0" smtClean="0">
                <a:solidFill>
                  <a:srgbClr val="0000FF"/>
                </a:solidFill>
              </a:rPr>
              <a:t>="</a:t>
            </a:r>
            <a:r>
              <a:rPr lang="en-US" sz="1600" dirty="0" err="1" smtClean="0">
                <a:solidFill>
                  <a:srgbClr val="0000FF"/>
                </a:solidFill>
              </a:rPr>
              <a:t>Fabrikam</a:t>
            </a:r>
            <a:r>
              <a:rPr lang="en-US" sz="1600" dirty="0" smtClean="0">
                <a:solidFill>
                  <a:srgbClr val="0000FF"/>
                </a:solidFill>
              </a:rPr>
              <a:t>"/&gt;</a:t>
            </a:r>
          </a:p>
          <a:p>
            <a:r>
              <a:rPr lang="en-US" sz="1600" dirty="0" smtClean="0">
                <a:solidFill>
                  <a:srgbClr val="A31515"/>
                </a:solidFill>
              </a:rPr>
              <a:t>                                </a:t>
            </a:r>
            <a:r>
              <a:rPr lang="en-US" sz="1600" dirty="0" smtClean="0">
                <a:solidFill>
                  <a:srgbClr val="0000FF"/>
                </a:solidFill>
              </a:rPr>
              <a:t>&lt;</a:t>
            </a:r>
            <a:r>
              <a:rPr lang="en-US" sz="1600" dirty="0" smtClean="0">
                <a:solidFill>
                  <a:srgbClr val="A31515"/>
                </a:solidFill>
              </a:rPr>
              <a:t>Condition</a:t>
            </a:r>
            <a:r>
              <a:rPr lang="en-US" sz="1600" dirty="0" smtClean="0">
                <a:solidFill>
                  <a:srgbClr val="FF0000"/>
                </a:solidFill>
              </a:rPr>
              <a:t> Binding</a:t>
            </a:r>
            <a:r>
              <a:rPr lang="en-US" sz="1600" dirty="0" smtClean="0">
                <a:solidFill>
                  <a:srgbClr val="0000FF"/>
                </a:solidFill>
              </a:rPr>
              <a:t>="{</a:t>
            </a:r>
            <a:r>
              <a:rPr lang="en-US" sz="1600" dirty="0" smtClean="0">
                <a:solidFill>
                  <a:srgbClr val="A31515"/>
                </a:solidFill>
              </a:rPr>
              <a:t>Binding</a:t>
            </a:r>
            <a:r>
              <a:rPr lang="en-US" sz="1600" dirty="0" smtClean="0">
                <a:solidFill>
                  <a:srgbClr val="FF0000"/>
                </a:solidFill>
              </a:rPr>
              <a:t> Path</a:t>
            </a:r>
            <a:r>
              <a:rPr lang="en-US" sz="1600" dirty="0" smtClean="0">
                <a:solidFill>
                  <a:srgbClr val="0000FF"/>
                </a:solidFill>
              </a:rPr>
              <a:t>=</a:t>
            </a:r>
            <a:r>
              <a:rPr lang="en-US" sz="1600" dirty="0" err="1" smtClean="0">
                <a:solidFill>
                  <a:srgbClr val="0000FF"/>
                </a:solidFill>
              </a:rPr>
              <a:t>OrderSize</a:t>
            </a:r>
            <a:r>
              <a:rPr lang="en-US" sz="1600" dirty="0" smtClean="0">
                <a:solidFill>
                  <a:srgbClr val="0000FF"/>
                </a:solidFill>
              </a:rPr>
              <a:t>}"</a:t>
            </a:r>
            <a:r>
              <a:rPr lang="en-US" sz="1600" dirty="0" smtClean="0">
                <a:solidFill>
                  <a:srgbClr val="FF0000"/>
                </a:solidFill>
              </a:rPr>
              <a:t> Value</a:t>
            </a:r>
            <a:r>
              <a:rPr lang="en-US" sz="1600" dirty="0" smtClean="0">
                <a:solidFill>
                  <a:srgbClr val="0000FF"/>
                </a:solidFill>
              </a:rPr>
              <a:t>="500"/&gt;</a:t>
            </a:r>
          </a:p>
          <a:p>
            <a:r>
              <a:rPr lang="hu-HU" sz="1600" dirty="0" smtClean="0">
                <a:solidFill>
                  <a:srgbClr val="A31515"/>
                </a:solidFill>
              </a:rPr>
              <a:t>                            </a:t>
            </a:r>
            <a:r>
              <a:rPr lang="hu-HU" sz="1600" dirty="0" smtClean="0">
                <a:solidFill>
                  <a:srgbClr val="0000FF"/>
                </a:solidFill>
              </a:rPr>
              <a:t>&lt;/</a:t>
            </a:r>
            <a:r>
              <a:rPr lang="hu-HU" sz="1600" dirty="0" err="1" smtClean="0">
                <a:solidFill>
                  <a:srgbClr val="A31515"/>
                </a:solidFill>
              </a:rPr>
              <a:t>MultiDataTrigger.Conditions</a:t>
            </a:r>
            <a:r>
              <a:rPr lang="hu-HU" sz="1600" dirty="0" smtClean="0">
                <a:solidFill>
                  <a:srgbClr val="0000FF"/>
                </a:solidFill>
              </a:rPr>
              <a:t>&gt;</a:t>
            </a:r>
          </a:p>
          <a:p>
            <a:r>
              <a:rPr lang="hu-HU" sz="1600" dirty="0" smtClean="0">
                <a:solidFill>
                  <a:srgbClr val="A31515"/>
                </a:solidFill>
              </a:rPr>
              <a:t>                            </a:t>
            </a:r>
            <a:r>
              <a:rPr lang="hu-HU" sz="1600" dirty="0" smtClean="0">
                <a:solidFill>
                  <a:srgbClr val="0000FF"/>
                </a:solidFill>
              </a:rPr>
              <a:t>&lt;</a:t>
            </a:r>
            <a:r>
              <a:rPr lang="hu-HU" sz="1600" dirty="0" err="1" smtClean="0">
                <a:solidFill>
                  <a:srgbClr val="A31515"/>
                </a:solidFill>
              </a:rPr>
              <a:t>MultiDataTrigger.Setters</a:t>
            </a:r>
            <a:r>
              <a:rPr lang="hu-HU" sz="1600" dirty="0" smtClean="0">
                <a:solidFill>
                  <a:srgbClr val="0000FF"/>
                </a:solidFill>
              </a:rPr>
              <a:t>&gt;</a:t>
            </a:r>
          </a:p>
          <a:p>
            <a:r>
              <a:rPr lang="en-US" sz="1600" dirty="0" smtClean="0">
                <a:solidFill>
                  <a:srgbClr val="A31515"/>
                </a:solidFill>
              </a:rPr>
              <a:t>                                </a:t>
            </a:r>
            <a:r>
              <a:rPr lang="en-US" sz="1600" dirty="0" smtClean="0">
                <a:solidFill>
                  <a:srgbClr val="0000FF"/>
                </a:solidFill>
              </a:rPr>
              <a:t>&lt;</a:t>
            </a:r>
            <a:r>
              <a:rPr lang="en-US" sz="1600" dirty="0" smtClean="0">
                <a:solidFill>
                  <a:srgbClr val="A31515"/>
                </a:solidFill>
              </a:rPr>
              <a:t>Setter</a:t>
            </a:r>
            <a:r>
              <a:rPr lang="en-US" sz="1600" dirty="0" smtClean="0">
                <a:solidFill>
                  <a:srgbClr val="FF0000"/>
                </a:solidFill>
              </a:rPr>
              <a:t> Property</a:t>
            </a:r>
            <a:r>
              <a:rPr lang="en-US" sz="1600" dirty="0" smtClean="0">
                <a:solidFill>
                  <a:srgbClr val="0000FF"/>
                </a:solidFill>
              </a:rPr>
              <a:t>="</a:t>
            </a:r>
            <a:r>
              <a:rPr lang="en-US" sz="1600" dirty="0" err="1" smtClean="0">
                <a:solidFill>
                  <a:srgbClr val="0000FF"/>
                </a:solidFill>
              </a:rPr>
              <a:t>Label.Background</a:t>
            </a:r>
            <a:r>
              <a:rPr lang="en-US" sz="1600" dirty="0" smtClean="0">
                <a:solidFill>
                  <a:srgbClr val="0000FF"/>
                </a:solidFill>
              </a:rPr>
              <a:t>"</a:t>
            </a:r>
            <a:r>
              <a:rPr lang="en-US" sz="1600" dirty="0" smtClean="0">
                <a:solidFill>
                  <a:srgbClr val="FF0000"/>
                </a:solidFill>
              </a:rPr>
              <a:t> Value</a:t>
            </a:r>
            <a:r>
              <a:rPr lang="en-US" sz="1600" dirty="0" smtClean="0">
                <a:solidFill>
                  <a:srgbClr val="0000FF"/>
                </a:solidFill>
              </a:rPr>
              <a:t>="Red"/&gt;</a:t>
            </a:r>
          </a:p>
          <a:p>
            <a:r>
              <a:rPr lang="hu-HU" sz="1600" dirty="0" smtClean="0">
                <a:solidFill>
                  <a:srgbClr val="A31515"/>
                </a:solidFill>
              </a:rPr>
              <a:t>                            </a:t>
            </a:r>
            <a:r>
              <a:rPr lang="hu-HU" sz="1600" dirty="0" smtClean="0">
                <a:solidFill>
                  <a:srgbClr val="0000FF"/>
                </a:solidFill>
              </a:rPr>
              <a:t>&lt;/</a:t>
            </a:r>
            <a:r>
              <a:rPr lang="hu-HU" sz="1600" dirty="0" err="1" smtClean="0">
                <a:solidFill>
                  <a:srgbClr val="A31515"/>
                </a:solidFill>
              </a:rPr>
              <a:t>MultiDataTrigger.Setters</a:t>
            </a:r>
            <a:r>
              <a:rPr lang="hu-HU" sz="1600" dirty="0" smtClean="0">
                <a:solidFill>
                  <a:srgbClr val="0000FF"/>
                </a:solidFill>
              </a:rPr>
              <a:t>&gt;</a:t>
            </a:r>
          </a:p>
          <a:p>
            <a:r>
              <a:rPr lang="hu-HU" sz="1600" dirty="0" smtClean="0">
                <a:solidFill>
                  <a:srgbClr val="A31515"/>
                </a:solidFill>
              </a:rPr>
              <a:t>                        </a:t>
            </a:r>
            <a:r>
              <a:rPr lang="hu-HU" sz="1600" dirty="0" smtClean="0">
                <a:solidFill>
                  <a:srgbClr val="0000FF"/>
                </a:solidFill>
              </a:rPr>
              <a:t>&lt;/</a:t>
            </a:r>
            <a:r>
              <a:rPr lang="hu-HU" sz="1600" dirty="0" err="1" smtClean="0">
                <a:solidFill>
                  <a:srgbClr val="A31515"/>
                </a:solidFill>
              </a:rPr>
              <a:t>MultiDataTrigger</a:t>
            </a:r>
            <a:r>
              <a:rPr lang="hu-HU" sz="1600" dirty="0" smtClean="0">
                <a:solidFill>
                  <a:srgbClr val="0000FF"/>
                </a:solidFill>
              </a:rPr>
              <a:t>&gt;</a:t>
            </a:r>
          </a:p>
          <a:p>
            <a:r>
              <a:rPr lang="hu-HU" sz="1600" dirty="0" smtClean="0">
                <a:solidFill>
                  <a:srgbClr val="A31515"/>
                </a:solidFill>
              </a:rPr>
              <a:t>                    </a:t>
            </a:r>
            <a:r>
              <a:rPr lang="hu-HU" sz="1600" dirty="0" smtClean="0">
                <a:solidFill>
                  <a:srgbClr val="0000FF"/>
                </a:solidFill>
              </a:rPr>
              <a:t>&lt;/</a:t>
            </a:r>
            <a:r>
              <a:rPr lang="hu-HU" sz="1600" dirty="0" err="1" smtClean="0">
                <a:solidFill>
                  <a:srgbClr val="A31515"/>
                </a:solidFill>
              </a:rPr>
              <a:t>Style.Triggers</a:t>
            </a:r>
            <a:r>
              <a:rPr lang="hu-HU" sz="1600" dirty="0" smtClean="0">
                <a:solidFill>
                  <a:srgbClr val="0000FF"/>
                </a:solidFill>
              </a:rPr>
              <a:t>&gt;</a:t>
            </a:r>
          </a:p>
        </p:txBody>
      </p:sp>
    </p:spTree>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a:xfrm>
            <a:off x="0" y="0"/>
            <a:ext cx="9144000" cy="439718"/>
          </a:xfrm>
        </p:spPr>
        <p:txBody>
          <a:bodyPr>
            <a:noAutofit/>
          </a:bodyPr>
          <a:lstStyle/>
          <a:p>
            <a:pPr algn="l">
              <a:spcBef>
                <a:spcPct val="20000"/>
              </a:spcBef>
            </a:pPr>
            <a:r>
              <a:rPr lang="hu-HU" sz="2400" dirty="0" err="1" smtClean="0">
                <a:solidFill>
                  <a:schemeClr val="bg2">
                    <a:lumMod val="90000"/>
                  </a:schemeClr>
                </a:solidFill>
                <a:effectLst>
                  <a:outerShdw blurRad="38100" dist="38100" dir="2700000" algn="tl">
                    <a:srgbClr val="000000">
                      <a:alpha val="43137"/>
                    </a:srgbClr>
                  </a:outerShdw>
                </a:effectLst>
                <a:latin typeface="+mn-lt"/>
                <a:ea typeface="+mn-ea"/>
                <a:cs typeface="+mn-cs"/>
              </a:rPr>
              <a:t>Event</a:t>
            </a:r>
            <a:r>
              <a:rPr lang="hu-HU" sz="2400" dirty="0" smtClean="0">
                <a:solidFill>
                  <a:schemeClr val="bg2">
                    <a:lumMod val="90000"/>
                  </a:schemeClr>
                </a:solidFill>
                <a:effectLst>
                  <a:outerShdw blurRad="38100" dist="38100" dir="2700000" algn="tl">
                    <a:srgbClr val="000000">
                      <a:alpha val="43137"/>
                    </a:srgbClr>
                  </a:outerShdw>
                </a:effectLst>
                <a:latin typeface="+mn-lt"/>
                <a:ea typeface="+mn-ea"/>
                <a:cs typeface="+mn-cs"/>
              </a:rPr>
              <a:t> </a:t>
            </a:r>
            <a:r>
              <a:rPr lang="hu-HU" sz="2400" dirty="0" err="1" smtClean="0">
                <a:solidFill>
                  <a:schemeClr val="bg2">
                    <a:lumMod val="90000"/>
                  </a:schemeClr>
                </a:solidFill>
                <a:effectLst>
                  <a:outerShdw blurRad="38100" dist="38100" dir="2700000" algn="tl">
                    <a:srgbClr val="000000">
                      <a:alpha val="43137"/>
                    </a:srgbClr>
                  </a:outerShdw>
                </a:effectLst>
                <a:latin typeface="+mn-lt"/>
                <a:ea typeface="+mn-ea"/>
                <a:cs typeface="+mn-cs"/>
              </a:rPr>
              <a:t>Triggers</a:t>
            </a:r>
            <a:endParaRPr lang="hu-HU" sz="2400" dirty="0">
              <a:solidFill>
                <a:schemeClr val="bg2">
                  <a:lumMod val="90000"/>
                </a:schemeClr>
              </a:solidFill>
              <a:effectLst>
                <a:outerShdw blurRad="38100" dist="38100" dir="2700000" algn="tl">
                  <a:srgbClr val="000000">
                    <a:alpha val="43137"/>
                  </a:srgbClr>
                </a:outerShdw>
              </a:effectLst>
              <a:latin typeface="+mn-lt"/>
              <a:ea typeface="+mn-ea"/>
              <a:cs typeface="+mn-cs"/>
            </a:endParaRPr>
          </a:p>
        </p:txBody>
      </p:sp>
      <p:sp>
        <p:nvSpPr>
          <p:cNvPr id="3" name="Tartalom helye 2"/>
          <p:cNvSpPr>
            <a:spLocks noGrp="1"/>
          </p:cNvSpPr>
          <p:nvPr>
            <p:ph idx="1"/>
          </p:nvPr>
        </p:nvSpPr>
        <p:spPr>
          <a:xfrm>
            <a:off x="457200" y="428604"/>
            <a:ext cx="8229600" cy="5857916"/>
          </a:xfrm>
        </p:spPr>
        <p:txBody>
          <a:bodyPr>
            <a:normAutofit/>
          </a:bodyPr>
          <a:lstStyle/>
          <a:p>
            <a:pPr>
              <a:buNone/>
            </a:pPr>
            <a:r>
              <a:rPr lang="hu-HU" dirty="0" smtClean="0">
                <a:solidFill>
                  <a:schemeClr val="bg1">
                    <a:lumMod val="95000"/>
                  </a:schemeClr>
                </a:solidFill>
              </a:rPr>
              <a:t>	Az </a:t>
            </a:r>
            <a:r>
              <a:rPr lang="hu-HU" dirty="0" err="1" smtClean="0">
                <a:solidFill>
                  <a:schemeClr val="bg1">
                    <a:lumMod val="95000"/>
                  </a:schemeClr>
                </a:solidFill>
              </a:rPr>
              <a:t>Event</a:t>
            </a:r>
            <a:r>
              <a:rPr lang="hu-HU" dirty="0" smtClean="0">
                <a:solidFill>
                  <a:schemeClr val="bg1">
                    <a:lumMod val="95000"/>
                  </a:schemeClr>
                </a:solidFill>
              </a:rPr>
              <a:t> </a:t>
            </a:r>
            <a:r>
              <a:rPr lang="hu-HU" dirty="0" err="1" smtClean="0">
                <a:solidFill>
                  <a:schemeClr val="bg1">
                    <a:lumMod val="95000"/>
                  </a:schemeClr>
                </a:solidFill>
              </a:rPr>
              <a:t>Trigger</a:t>
            </a:r>
            <a:r>
              <a:rPr lang="hu-HU" dirty="0" smtClean="0">
                <a:solidFill>
                  <a:schemeClr val="bg1">
                    <a:lumMod val="95000"/>
                  </a:schemeClr>
                </a:solidFill>
              </a:rPr>
              <a:t> más mint a többi </a:t>
            </a:r>
            <a:r>
              <a:rPr lang="hu-HU" dirty="0" err="1" smtClean="0">
                <a:solidFill>
                  <a:schemeClr val="bg1">
                    <a:lumMod val="95000"/>
                  </a:schemeClr>
                </a:solidFill>
              </a:rPr>
              <a:t>trigger</a:t>
            </a:r>
            <a:r>
              <a:rPr lang="hu-HU" dirty="0" smtClean="0">
                <a:solidFill>
                  <a:schemeClr val="bg1">
                    <a:lumMod val="95000"/>
                  </a:schemeClr>
                </a:solidFill>
              </a:rPr>
              <a:t> típus.  Míg az előző </a:t>
            </a:r>
            <a:r>
              <a:rPr lang="hu-HU" dirty="0" err="1" smtClean="0">
                <a:solidFill>
                  <a:schemeClr val="bg1">
                    <a:lumMod val="95000"/>
                  </a:schemeClr>
                </a:solidFill>
              </a:rPr>
              <a:t>triggerek</a:t>
            </a:r>
            <a:r>
              <a:rPr lang="hu-HU" dirty="0" smtClean="0">
                <a:solidFill>
                  <a:schemeClr val="bg1">
                    <a:lumMod val="95000"/>
                  </a:schemeClr>
                </a:solidFill>
              </a:rPr>
              <a:t> csak tulajdonságot és annak értékét vizsgálta, addig az </a:t>
            </a:r>
            <a:r>
              <a:rPr lang="hu-HU" dirty="0" err="1" smtClean="0">
                <a:solidFill>
                  <a:schemeClr val="bg1">
                    <a:lumMod val="95000"/>
                  </a:schemeClr>
                </a:solidFill>
              </a:rPr>
              <a:t>event</a:t>
            </a:r>
            <a:r>
              <a:rPr lang="hu-HU" dirty="0" smtClean="0">
                <a:solidFill>
                  <a:schemeClr val="bg1">
                    <a:lumMod val="95000"/>
                  </a:schemeClr>
                </a:solidFill>
              </a:rPr>
              <a:t> </a:t>
            </a:r>
            <a:r>
              <a:rPr lang="hu-HU" dirty="0" err="1" smtClean="0">
                <a:solidFill>
                  <a:schemeClr val="bg1">
                    <a:lumMod val="95000"/>
                  </a:schemeClr>
                </a:solidFill>
              </a:rPr>
              <a:t>trigger</a:t>
            </a:r>
            <a:r>
              <a:rPr lang="hu-HU" dirty="0" smtClean="0">
                <a:solidFill>
                  <a:schemeClr val="bg1">
                    <a:lumMod val="95000"/>
                  </a:schemeClr>
                </a:solidFill>
              </a:rPr>
              <a:t> </a:t>
            </a:r>
            <a:r>
              <a:rPr lang="hu-HU" u="sng" dirty="0" smtClean="0">
                <a:solidFill>
                  <a:schemeClr val="bg1">
                    <a:lumMod val="95000"/>
                  </a:schemeClr>
                </a:solidFill>
              </a:rPr>
              <a:t>meghatározott esemény esetén következik be</a:t>
            </a:r>
            <a:r>
              <a:rPr lang="hu-HU" dirty="0" smtClean="0">
                <a:solidFill>
                  <a:schemeClr val="bg1">
                    <a:lumMod val="95000"/>
                  </a:schemeClr>
                </a:solidFill>
              </a:rPr>
              <a:t>. </a:t>
            </a:r>
          </a:p>
          <a:p>
            <a:pPr>
              <a:buNone/>
            </a:pPr>
            <a:r>
              <a:rPr lang="hu-HU" dirty="0" smtClean="0">
                <a:solidFill>
                  <a:schemeClr val="bg1">
                    <a:lumMod val="95000"/>
                  </a:schemeClr>
                </a:solidFill>
              </a:rPr>
              <a:t>	Ennek a </a:t>
            </a:r>
            <a:r>
              <a:rPr lang="hu-HU" dirty="0" err="1" smtClean="0">
                <a:solidFill>
                  <a:schemeClr val="bg1">
                    <a:lumMod val="95000"/>
                  </a:schemeClr>
                </a:solidFill>
              </a:rPr>
              <a:t>triggernek</a:t>
            </a:r>
            <a:r>
              <a:rPr lang="hu-HU" dirty="0" smtClean="0">
                <a:solidFill>
                  <a:schemeClr val="bg1">
                    <a:lumMod val="95000"/>
                  </a:schemeClr>
                </a:solidFill>
              </a:rPr>
              <a:t> nincs </a:t>
            </a:r>
            <a:r>
              <a:rPr lang="hu-HU" dirty="0" err="1" smtClean="0">
                <a:solidFill>
                  <a:schemeClr val="bg1">
                    <a:lumMod val="95000"/>
                  </a:schemeClr>
                </a:solidFill>
              </a:rPr>
              <a:t>Setter</a:t>
            </a:r>
            <a:r>
              <a:rPr lang="hu-HU" dirty="0" smtClean="0">
                <a:solidFill>
                  <a:schemeClr val="bg1">
                    <a:lumMod val="95000"/>
                  </a:schemeClr>
                </a:solidFill>
              </a:rPr>
              <a:t> </a:t>
            </a:r>
            <a:r>
              <a:rPr lang="hu-HU" dirty="0" err="1" smtClean="0">
                <a:solidFill>
                  <a:schemeClr val="bg1">
                    <a:lumMod val="95000"/>
                  </a:schemeClr>
                </a:solidFill>
              </a:rPr>
              <a:t>-je</a:t>
            </a:r>
            <a:r>
              <a:rPr lang="hu-HU" dirty="0" smtClean="0">
                <a:solidFill>
                  <a:schemeClr val="bg1">
                    <a:lumMod val="95000"/>
                  </a:schemeClr>
                </a:solidFill>
              </a:rPr>
              <a:t>!</a:t>
            </a:r>
          </a:p>
        </p:txBody>
      </p:sp>
      <p:sp>
        <p:nvSpPr>
          <p:cNvPr id="6" name="Szövegdoboz 5"/>
          <p:cNvSpPr txBox="1"/>
          <p:nvPr/>
        </p:nvSpPr>
        <p:spPr>
          <a:xfrm>
            <a:off x="785786" y="4000504"/>
            <a:ext cx="7786742" cy="830997"/>
          </a:xfrm>
          <a:prstGeom prst="rect">
            <a:avLst/>
          </a:prstGeom>
          <a:effectLst>
            <a:innerShdw blurRad="63500" dist="50800" dir="8100000">
              <a:prstClr val="black">
                <a:alpha val="50000"/>
              </a:prstClr>
            </a:innerShdw>
          </a:effectLst>
          <a:scene3d>
            <a:camera prst="orthographicFront"/>
            <a:lightRig rig="threePt" dir="t"/>
          </a:scene3d>
          <a:sp3d>
            <a:bevelT/>
          </a:sp3d>
        </p:spPr>
        <p:style>
          <a:lnRef idx="1">
            <a:schemeClr val="dk1"/>
          </a:lnRef>
          <a:fillRef idx="2">
            <a:schemeClr val="dk1"/>
          </a:fillRef>
          <a:effectRef idx="1">
            <a:schemeClr val="dk1"/>
          </a:effectRef>
          <a:fontRef idx="minor">
            <a:schemeClr val="dk1"/>
          </a:fontRef>
        </p:style>
        <p:txBody>
          <a:bodyPr wrap="square" rtlCol="0">
            <a:spAutoFit/>
          </a:bodyPr>
          <a:lstStyle/>
          <a:p>
            <a:r>
              <a:rPr lang="hu-HU" sz="1600" dirty="0" smtClean="0">
                <a:solidFill>
                  <a:srgbClr val="A31515"/>
                </a:solidFill>
              </a:rPr>
              <a:t> 	</a:t>
            </a:r>
            <a:r>
              <a:rPr lang="hu-HU" sz="1600" dirty="0" smtClean="0">
                <a:solidFill>
                  <a:srgbClr val="0000FF"/>
                </a:solidFill>
              </a:rPr>
              <a:t>&lt;</a:t>
            </a:r>
            <a:r>
              <a:rPr lang="hu-HU" sz="1600" dirty="0" err="1" smtClean="0">
                <a:solidFill>
                  <a:srgbClr val="A31515"/>
                </a:solidFill>
              </a:rPr>
              <a:t>EventTrigger</a:t>
            </a:r>
            <a:r>
              <a:rPr lang="hu-HU" sz="1600" dirty="0" smtClean="0">
                <a:solidFill>
                  <a:srgbClr val="FF0000"/>
                </a:solidFill>
              </a:rPr>
              <a:t> </a:t>
            </a:r>
            <a:r>
              <a:rPr lang="hu-HU" sz="1600" dirty="0" err="1" smtClean="0">
                <a:solidFill>
                  <a:srgbClr val="FF0000"/>
                </a:solidFill>
              </a:rPr>
              <a:t>RoutedEvent</a:t>
            </a:r>
            <a:r>
              <a:rPr lang="hu-HU" sz="1600" dirty="0" smtClean="0">
                <a:solidFill>
                  <a:srgbClr val="0000FF"/>
                </a:solidFill>
              </a:rPr>
              <a:t>="</a:t>
            </a:r>
            <a:r>
              <a:rPr lang="hu-HU" sz="1600" dirty="0" err="1" smtClean="0">
                <a:solidFill>
                  <a:srgbClr val="0000FF"/>
                </a:solidFill>
              </a:rPr>
              <a:t>Button.Click</a:t>
            </a:r>
            <a:r>
              <a:rPr lang="hu-HU" sz="1600" dirty="0" smtClean="0">
                <a:solidFill>
                  <a:srgbClr val="0000FF"/>
                </a:solidFill>
              </a:rPr>
              <a:t>"&gt;</a:t>
            </a:r>
          </a:p>
          <a:p>
            <a:r>
              <a:rPr lang="hu-HU" sz="1600" dirty="0" smtClean="0">
                <a:solidFill>
                  <a:srgbClr val="A31515"/>
                </a:solidFill>
              </a:rPr>
              <a:t>                            </a:t>
            </a:r>
            <a:r>
              <a:rPr lang="hu-HU" sz="1600" dirty="0" smtClean="0">
                <a:solidFill>
                  <a:srgbClr val="0000FF"/>
                </a:solidFill>
              </a:rPr>
              <a:t>&lt;</a:t>
            </a:r>
            <a:r>
              <a:rPr lang="hu-HU" sz="1600" dirty="0" err="1" smtClean="0">
                <a:solidFill>
                  <a:srgbClr val="A31515"/>
                </a:solidFill>
              </a:rPr>
              <a:t>SoundPlayerAction</a:t>
            </a:r>
            <a:r>
              <a:rPr lang="hu-HU" sz="1600" dirty="0" smtClean="0">
                <a:solidFill>
                  <a:srgbClr val="FF0000"/>
                </a:solidFill>
              </a:rPr>
              <a:t> </a:t>
            </a:r>
            <a:r>
              <a:rPr lang="hu-HU" sz="1600" dirty="0" err="1" smtClean="0">
                <a:solidFill>
                  <a:srgbClr val="FF0000"/>
                </a:solidFill>
              </a:rPr>
              <a:t>Source</a:t>
            </a:r>
            <a:r>
              <a:rPr lang="hu-HU" sz="1600" dirty="0" smtClean="0">
                <a:solidFill>
                  <a:srgbClr val="0000FF"/>
                </a:solidFill>
              </a:rPr>
              <a:t>="C:\</a:t>
            </a:r>
            <a:r>
              <a:rPr lang="hu-HU" sz="1600" dirty="0" err="1" smtClean="0">
                <a:solidFill>
                  <a:srgbClr val="0000FF"/>
                </a:solidFill>
              </a:rPr>
              <a:t>myWavFile.wav</a:t>
            </a:r>
            <a:r>
              <a:rPr lang="hu-HU" sz="1600" dirty="0" smtClean="0">
                <a:solidFill>
                  <a:srgbClr val="0000FF"/>
                </a:solidFill>
              </a:rPr>
              <a:t>"/&gt;</a:t>
            </a:r>
          </a:p>
          <a:p>
            <a:r>
              <a:rPr lang="hu-HU" sz="1600" dirty="0" smtClean="0">
                <a:solidFill>
                  <a:srgbClr val="A31515"/>
                </a:solidFill>
              </a:rPr>
              <a:t>                    </a:t>
            </a:r>
            <a:r>
              <a:rPr lang="hu-HU" sz="1600" dirty="0" smtClean="0">
                <a:solidFill>
                  <a:srgbClr val="0000FF"/>
                </a:solidFill>
              </a:rPr>
              <a:t>&lt;/</a:t>
            </a:r>
            <a:r>
              <a:rPr lang="hu-HU" sz="1600" dirty="0" err="1" smtClean="0">
                <a:solidFill>
                  <a:srgbClr val="A31515"/>
                </a:solidFill>
              </a:rPr>
              <a:t>EventTrigger</a:t>
            </a:r>
            <a:r>
              <a:rPr lang="hu-HU" sz="1600" dirty="0" smtClean="0">
                <a:solidFill>
                  <a:srgbClr val="0000FF"/>
                </a:solidFill>
              </a:rPr>
              <a:t>&gt;</a:t>
            </a:r>
          </a:p>
        </p:txBody>
      </p:sp>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artalom helye 2"/>
          <p:cNvSpPr txBox="1">
            <a:spLocks/>
          </p:cNvSpPr>
          <p:nvPr/>
        </p:nvSpPr>
        <p:spPr>
          <a:xfrm>
            <a:off x="500034" y="785794"/>
            <a:ext cx="8229600" cy="4525963"/>
          </a:xfrm>
          <a:prstGeom prst="rect">
            <a:avLst/>
          </a:prstGeom>
        </p:spPr>
        <p:txBody>
          <a:bodyPr vert="horz" lIns="91440" tIns="45720" rIns="91440" bIns="45720" rtlCol="0">
            <a:normAutofit/>
          </a:bodyPr>
          <a:lstStyle/>
          <a:p>
            <a:pPr marL="342900" marR="0" lvl="0" indent="-342900" algn="l" defTabSz="914400" rtl="0" eaLnBrk="1" fontAlgn="auto" latinLnBrk="0" hangingPunct="1">
              <a:lnSpc>
                <a:spcPct val="150000"/>
              </a:lnSpc>
              <a:spcBef>
                <a:spcPct val="20000"/>
              </a:spcBef>
              <a:spcAft>
                <a:spcPts val="0"/>
              </a:spcAft>
              <a:buClrTx/>
              <a:buSzTx/>
              <a:buFont typeface="Arial" pitchFamily="34" charset="0"/>
              <a:buNone/>
              <a:tabLst/>
              <a:defRPr/>
            </a:pPr>
            <a:r>
              <a:rPr lang="hu-HU" sz="3200" dirty="0" err="1" smtClean="0">
                <a:solidFill>
                  <a:schemeClr val="bg1"/>
                </a:solidFill>
              </a:rPr>
              <a:t>Styles</a:t>
            </a:r>
            <a:r>
              <a:rPr lang="hu-HU" sz="3200" dirty="0" smtClean="0">
                <a:solidFill>
                  <a:schemeClr val="bg1"/>
                </a:solidFill>
              </a:rPr>
              <a:t> and </a:t>
            </a:r>
            <a:r>
              <a:rPr lang="hu-HU" sz="3200" dirty="0" err="1" smtClean="0">
                <a:solidFill>
                  <a:schemeClr val="bg1"/>
                </a:solidFill>
              </a:rPr>
              <a:t>Triggers</a:t>
            </a:r>
            <a:endParaRPr lang="hu-HU" sz="3200" dirty="0" smtClean="0">
              <a:solidFill>
                <a:schemeClr val="bg1"/>
              </a:solidFill>
            </a:endParaRPr>
          </a:p>
          <a:p>
            <a:pPr marL="342900" marR="0" lvl="0" indent="-342900" algn="l" defTabSz="914400" rtl="0" eaLnBrk="1" fontAlgn="auto" latinLnBrk="0" hangingPunct="1">
              <a:lnSpc>
                <a:spcPct val="150000"/>
              </a:lnSpc>
              <a:spcBef>
                <a:spcPct val="20000"/>
              </a:spcBef>
              <a:spcAft>
                <a:spcPts val="0"/>
              </a:spcAft>
              <a:buClrTx/>
              <a:buSzTx/>
              <a:buFont typeface="Arial" pitchFamily="34" charset="0"/>
              <a:buNone/>
              <a:tabLst/>
              <a:defRPr/>
            </a:pPr>
            <a:r>
              <a:rPr kumimoji="0" lang="hu-HU" sz="3200" b="0" i="0" u="none" strike="noStrike" kern="1200" cap="none" spc="0" normalizeH="0" baseline="0" noProof="0" dirty="0" err="1" smtClean="0">
                <a:ln>
                  <a:noFill/>
                </a:ln>
                <a:solidFill>
                  <a:schemeClr val="bg1"/>
                </a:solidFill>
                <a:effectLst/>
                <a:uLnTx/>
                <a:uFillTx/>
                <a:latin typeface="+mn-lt"/>
                <a:ea typeface="+mn-ea"/>
                <a:cs typeface="+mn-cs"/>
              </a:rPr>
              <a:t>Animations</a:t>
            </a:r>
            <a:endParaRPr kumimoji="0" lang="hu-HU" sz="3200" b="0" i="0" u="none" strike="noStrike" kern="1200" cap="none" spc="0" normalizeH="0" baseline="0" noProof="0" dirty="0" smtClean="0">
              <a:ln>
                <a:noFill/>
              </a:ln>
              <a:solidFill>
                <a:schemeClr val="bg1"/>
              </a:solidFill>
              <a:effectLst/>
              <a:uLnTx/>
              <a:uFillTx/>
              <a:latin typeface="+mn-lt"/>
              <a:ea typeface="+mn-ea"/>
              <a:cs typeface="+mn-cs"/>
            </a:endParaRPr>
          </a:p>
          <a:p>
            <a:pPr marL="342900" marR="0" lvl="0" indent="-342900" algn="l" defTabSz="914400" rtl="0" eaLnBrk="1" fontAlgn="auto" latinLnBrk="0" hangingPunct="1">
              <a:lnSpc>
                <a:spcPct val="150000"/>
              </a:lnSpc>
              <a:spcBef>
                <a:spcPct val="20000"/>
              </a:spcBef>
              <a:spcAft>
                <a:spcPts val="0"/>
              </a:spcAft>
              <a:buClrTx/>
              <a:buSzTx/>
              <a:buFont typeface="Arial" pitchFamily="34" charset="0"/>
              <a:buNone/>
              <a:tabLst/>
              <a:defRPr/>
            </a:pPr>
            <a:endParaRPr kumimoji="0" lang="hu-HU" sz="3200" b="0" i="0" u="none" strike="noStrike" kern="1200" cap="none" spc="0" normalizeH="0" baseline="0" noProof="0" dirty="0" smtClean="0">
              <a:ln>
                <a:noFill/>
              </a:ln>
              <a:solidFill>
                <a:schemeClr val="bg1"/>
              </a:solidFill>
              <a:effectLst/>
              <a:uLnTx/>
              <a:uFillTx/>
              <a:latin typeface="+mn-lt"/>
              <a:ea typeface="+mn-ea"/>
              <a:cs typeface="+mn-cs"/>
            </a:endParaRPr>
          </a:p>
        </p:txBody>
      </p:sp>
      <p:sp>
        <p:nvSpPr>
          <p:cNvPr id="5" name="Aktuális sáv"/>
          <p:cNvSpPr/>
          <p:nvPr/>
        </p:nvSpPr>
        <p:spPr>
          <a:xfrm>
            <a:off x="121550" y="928670"/>
            <a:ext cx="9022450" cy="642942"/>
          </a:xfrm>
          <a:prstGeom prst="roundRect">
            <a:avLst>
              <a:gd name="adj" fmla="val 15152"/>
            </a:avLst>
          </a:prstGeom>
          <a:scene3d>
            <a:camera prst="orthographicFront">
              <a:rot lat="0" lon="0" rev="0"/>
            </a:camera>
            <a:lightRig rig="threePt" dir="t">
              <a:rot lat="0" lon="0" rev="1200000"/>
            </a:lightRig>
          </a:scene3d>
          <a:sp3d contourW="6350" prstMaterial="clear">
            <a:bevelT w="88900" h="88900"/>
            <a:contourClr>
              <a:srgbClr val="002060"/>
            </a:contourClr>
          </a:sp3d>
        </p:spPr>
        <p:style>
          <a:lnRef idx="0">
            <a:schemeClr val="dk1"/>
          </a:lnRef>
          <a:fillRef idx="3">
            <a:schemeClr val="dk1"/>
          </a:fillRef>
          <a:effectRef idx="3">
            <a:schemeClr val="dk1"/>
          </a:effectRef>
          <a:fontRef idx="minor">
            <a:schemeClr val="lt1"/>
          </a:fontRef>
        </p:style>
        <p:txBody>
          <a:bodyPr anchor="ctr"/>
          <a:lstStyle/>
          <a:p>
            <a:pPr algn="ctr" fontAlgn="auto">
              <a:spcBef>
                <a:spcPts val="0"/>
              </a:spcBef>
              <a:spcAft>
                <a:spcPts val="0"/>
              </a:spcAft>
              <a:defRPr/>
            </a:pPr>
            <a:endParaRPr lang="hu-HU"/>
          </a:p>
        </p:txBody>
      </p:sp>
      <p:sp>
        <p:nvSpPr>
          <p:cNvPr id="7" name="Szövegdoboz 6"/>
          <p:cNvSpPr txBox="1"/>
          <p:nvPr/>
        </p:nvSpPr>
        <p:spPr>
          <a:xfrm>
            <a:off x="0" y="0"/>
            <a:ext cx="9144000" cy="400110"/>
          </a:xfrm>
          <a:prstGeom prst="rect">
            <a:avLst/>
          </a:prstGeom>
          <a:noFill/>
        </p:spPr>
        <p:txBody>
          <a:bodyPr wrap="square" rtlCol="0">
            <a:spAutoFit/>
          </a:bodyPr>
          <a:lstStyle/>
          <a:p>
            <a:pPr>
              <a:spcBef>
                <a:spcPct val="20000"/>
              </a:spcBef>
            </a:pPr>
            <a:r>
              <a:rPr lang="hu-HU" sz="2000" dirty="0" smtClean="0">
                <a:solidFill>
                  <a:schemeClr val="bg2">
                    <a:lumMod val="90000"/>
                  </a:schemeClr>
                </a:solidFill>
                <a:latin typeface="Segoe" pitchFamily="34" charset="0"/>
              </a:rPr>
              <a:t>Tematika</a:t>
            </a:r>
          </a:p>
        </p:txBody>
      </p:sp>
      <p:pic>
        <p:nvPicPr>
          <p:cNvPr id="9" name="Picture 10" descr="title-slide-lines_BIG.png"/>
          <p:cNvPicPr>
            <a:picLocks noChangeAspect="1"/>
          </p:cNvPicPr>
          <p:nvPr/>
        </p:nvPicPr>
        <p:blipFill>
          <a:blip r:embed="rId2" cstate="print">
            <a:duotone>
              <a:schemeClr val="bg2">
                <a:shade val="45000"/>
                <a:satMod val="135000"/>
              </a:schemeClr>
              <a:prstClr val="white"/>
            </a:duotone>
          </a:blip>
          <a:srcRect/>
          <a:stretch>
            <a:fillRect/>
          </a:stretch>
        </p:blipFill>
        <p:spPr bwMode="auto">
          <a:xfrm>
            <a:off x="5875338" y="4476750"/>
            <a:ext cx="3268662" cy="2381250"/>
          </a:xfrm>
          <a:prstGeom prst="rect">
            <a:avLst/>
          </a:prstGeom>
          <a:noFill/>
          <a:ln w="9525">
            <a:noFill/>
            <a:miter lim="800000"/>
            <a:headEnd/>
            <a:tailEnd/>
          </a:ln>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000" fill="hold"/>
                                        <p:tgtEl>
                                          <p:spTgt spid="5"/>
                                        </p:tgtEl>
                                        <p:attrNameLst>
                                          <p:attrName>ppt_x</p:attrName>
                                        </p:attrNameLst>
                                      </p:cBhvr>
                                      <p:tavLst>
                                        <p:tav tm="0">
                                          <p:val>
                                            <p:strVal val="0-#ppt_w/2"/>
                                          </p:val>
                                        </p:tav>
                                        <p:tav tm="100000">
                                          <p:val>
                                            <p:strVal val="#ppt_x"/>
                                          </p:val>
                                        </p:tav>
                                      </p:tavLst>
                                    </p:anim>
                                    <p:anim calcmode="lin" valueType="num">
                                      <p:cBhvr additive="base">
                                        <p:cTn id="8" dur="10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12" descr="title-slide-lines-grey_BIG.png"/>
          <p:cNvPicPr>
            <a:picLocks noChangeAspect="1"/>
          </p:cNvPicPr>
          <p:nvPr/>
        </p:nvPicPr>
        <p:blipFill>
          <a:blip r:embed="rId2" cstate="print">
            <a:lum bright="10000" contrast="-30000"/>
          </a:blip>
          <a:srcRect/>
          <a:stretch>
            <a:fillRect/>
          </a:stretch>
        </p:blipFill>
        <p:spPr bwMode="auto">
          <a:xfrm rot="10800000">
            <a:off x="0" y="0"/>
            <a:ext cx="5969000" cy="6858000"/>
          </a:xfrm>
          <a:prstGeom prst="rect">
            <a:avLst/>
          </a:prstGeom>
          <a:noFill/>
          <a:ln w="9525">
            <a:noFill/>
            <a:miter lim="800000"/>
            <a:headEnd/>
            <a:tailEnd/>
          </a:ln>
        </p:spPr>
      </p:pic>
      <p:sp>
        <p:nvSpPr>
          <p:cNvPr id="4" name="Cím 1"/>
          <p:cNvSpPr txBox="1">
            <a:spLocks/>
          </p:cNvSpPr>
          <p:nvPr/>
        </p:nvSpPr>
        <p:spPr>
          <a:xfrm>
            <a:off x="4572000" y="3286124"/>
            <a:ext cx="3971924" cy="11430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hu-HU" sz="6600" b="1" i="1" u="none" strike="noStrike" kern="1200" cap="none" spc="50" normalizeH="0" baseline="0" noProof="0" dirty="0" err="1"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uLnTx/>
                <a:uFillTx/>
                <a:latin typeface="+mj-lt"/>
                <a:ea typeface="+mj-ea"/>
                <a:cs typeface="+mj-cs"/>
              </a:rPr>
              <a:t>demo</a:t>
            </a:r>
            <a:endParaRPr kumimoji="0" lang="hu-HU" sz="6600" b="1" i="1" u="none" strike="noStrike" kern="1200" cap="none" spc="50" normalizeH="0" baseline="0" noProof="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uLnTx/>
              <a:uFillTx/>
              <a:latin typeface="+mj-lt"/>
              <a:ea typeface="+mj-ea"/>
              <a:cs typeface="+mj-cs"/>
            </a:endParaRPr>
          </a:p>
        </p:txBody>
      </p:sp>
    </p:spTree>
  </p:cSld>
  <p:clrMapOvr>
    <a:masterClrMapping/>
  </p:clrMapOv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artalom helye 2"/>
          <p:cNvSpPr txBox="1">
            <a:spLocks/>
          </p:cNvSpPr>
          <p:nvPr/>
        </p:nvSpPr>
        <p:spPr>
          <a:xfrm>
            <a:off x="500034" y="785794"/>
            <a:ext cx="8229600" cy="4525963"/>
          </a:xfrm>
          <a:prstGeom prst="rect">
            <a:avLst/>
          </a:prstGeom>
        </p:spPr>
        <p:txBody>
          <a:bodyPr vert="horz" lIns="91440" tIns="45720" rIns="91440" bIns="45720" rtlCol="0">
            <a:normAutofit/>
          </a:bodyPr>
          <a:lstStyle/>
          <a:p>
            <a:pPr marL="342900" marR="0" lvl="0" indent="-342900" algn="l" defTabSz="914400" rtl="0" eaLnBrk="1" fontAlgn="auto" latinLnBrk="0" hangingPunct="1">
              <a:lnSpc>
                <a:spcPct val="150000"/>
              </a:lnSpc>
              <a:spcBef>
                <a:spcPct val="20000"/>
              </a:spcBef>
              <a:spcAft>
                <a:spcPts val="0"/>
              </a:spcAft>
              <a:buClrTx/>
              <a:buSzTx/>
              <a:buFont typeface="Arial" pitchFamily="34" charset="0"/>
              <a:buNone/>
              <a:tabLst/>
              <a:defRPr/>
            </a:pPr>
            <a:r>
              <a:rPr lang="hu-HU" sz="3200" dirty="0" err="1" smtClean="0">
                <a:solidFill>
                  <a:schemeClr val="bg1"/>
                </a:solidFill>
              </a:rPr>
              <a:t>Styles</a:t>
            </a:r>
            <a:r>
              <a:rPr lang="hu-HU" sz="3200" dirty="0" smtClean="0">
                <a:solidFill>
                  <a:schemeClr val="bg1"/>
                </a:solidFill>
              </a:rPr>
              <a:t> and </a:t>
            </a:r>
            <a:r>
              <a:rPr lang="hu-HU" sz="3200" dirty="0" err="1" smtClean="0">
                <a:solidFill>
                  <a:schemeClr val="bg1"/>
                </a:solidFill>
              </a:rPr>
              <a:t>Triggers</a:t>
            </a:r>
            <a:endParaRPr lang="hu-HU" sz="3200" dirty="0" smtClean="0">
              <a:solidFill>
                <a:schemeClr val="bg1"/>
              </a:solidFill>
            </a:endParaRPr>
          </a:p>
          <a:p>
            <a:pPr marL="342900" marR="0" lvl="0" indent="-342900" algn="l" defTabSz="914400" rtl="0" eaLnBrk="1" fontAlgn="auto" latinLnBrk="0" hangingPunct="1">
              <a:lnSpc>
                <a:spcPct val="150000"/>
              </a:lnSpc>
              <a:spcBef>
                <a:spcPct val="20000"/>
              </a:spcBef>
              <a:spcAft>
                <a:spcPts val="0"/>
              </a:spcAft>
              <a:buClrTx/>
              <a:buSzTx/>
              <a:buFont typeface="Arial" pitchFamily="34" charset="0"/>
              <a:buNone/>
              <a:tabLst/>
              <a:defRPr/>
            </a:pPr>
            <a:r>
              <a:rPr kumimoji="0" lang="hu-HU" sz="3200" b="0" i="0" u="none" strike="noStrike" kern="1200" cap="none" spc="0" normalizeH="0" baseline="0" noProof="0" dirty="0" err="1" smtClean="0">
                <a:ln>
                  <a:noFill/>
                </a:ln>
                <a:solidFill>
                  <a:schemeClr val="bg1"/>
                </a:solidFill>
                <a:effectLst/>
                <a:uLnTx/>
                <a:uFillTx/>
                <a:latin typeface="+mn-lt"/>
                <a:ea typeface="+mn-ea"/>
                <a:cs typeface="+mn-cs"/>
              </a:rPr>
              <a:t>Animations</a:t>
            </a:r>
            <a:endParaRPr kumimoji="0" lang="hu-HU" sz="3200" b="0" i="0" u="none" strike="noStrike" kern="1200" cap="none" spc="0" normalizeH="0" baseline="0" noProof="0" dirty="0" smtClean="0">
              <a:ln>
                <a:noFill/>
              </a:ln>
              <a:solidFill>
                <a:schemeClr val="bg1"/>
              </a:solidFill>
              <a:effectLst/>
              <a:uLnTx/>
              <a:uFillTx/>
              <a:latin typeface="+mn-lt"/>
              <a:ea typeface="+mn-ea"/>
              <a:cs typeface="+mn-cs"/>
            </a:endParaRPr>
          </a:p>
          <a:p>
            <a:pPr marL="342900" marR="0" lvl="0" indent="-342900" algn="l" defTabSz="914400" rtl="0" eaLnBrk="1" fontAlgn="auto" latinLnBrk="0" hangingPunct="1">
              <a:lnSpc>
                <a:spcPct val="150000"/>
              </a:lnSpc>
              <a:spcBef>
                <a:spcPct val="20000"/>
              </a:spcBef>
              <a:spcAft>
                <a:spcPts val="0"/>
              </a:spcAft>
              <a:buClrTx/>
              <a:buSzTx/>
              <a:buFont typeface="Arial" pitchFamily="34" charset="0"/>
              <a:buNone/>
              <a:tabLst/>
              <a:defRPr/>
            </a:pPr>
            <a:endParaRPr kumimoji="0" lang="hu-HU" sz="3200" b="0" i="0" u="none" strike="noStrike" kern="1200" cap="none" spc="0" normalizeH="0" baseline="0" noProof="0" dirty="0" smtClean="0">
              <a:ln>
                <a:noFill/>
              </a:ln>
              <a:solidFill>
                <a:schemeClr val="bg1"/>
              </a:solidFill>
              <a:effectLst/>
              <a:uLnTx/>
              <a:uFillTx/>
              <a:latin typeface="+mn-lt"/>
              <a:ea typeface="+mn-ea"/>
              <a:cs typeface="+mn-cs"/>
            </a:endParaRPr>
          </a:p>
        </p:txBody>
      </p:sp>
      <p:sp>
        <p:nvSpPr>
          <p:cNvPr id="5" name="Aktuális sáv"/>
          <p:cNvSpPr/>
          <p:nvPr/>
        </p:nvSpPr>
        <p:spPr>
          <a:xfrm>
            <a:off x="121550" y="1785926"/>
            <a:ext cx="9022450" cy="642942"/>
          </a:xfrm>
          <a:prstGeom prst="roundRect">
            <a:avLst>
              <a:gd name="adj" fmla="val 15152"/>
            </a:avLst>
          </a:prstGeom>
          <a:scene3d>
            <a:camera prst="orthographicFront">
              <a:rot lat="0" lon="0" rev="0"/>
            </a:camera>
            <a:lightRig rig="threePt" dir="t">
              <a:rot lat="0" lon="0" rev="1200000"/>
            </a:lightRig>
          </a:scene3d>
          <a:sp3d contourW="6350" prstMaterial="clear">
            <a:bevelT w="88900" h="88900"/>
            <a:contourClr>
              <a:srgbClr val="002060"/>
            </a:contourClr>
          </a:sp3d>
        </p:spPr>
        <p:style>
          <a:lnRef idx="0">
            <a:schemeClr val="dk1"/>
          </a:lnRef>
          <a:fillRef idx="3">
            <a:schemeClr val="dk1"/>
          </a:fillRef>
          <a:effectRef idx="3">
            <a:schemeClr val="dk1"/>
          </a:effectRef>
          <a:fontRef idx="minor">
            <a:schemeClr val="lt1"/>
          </a:fontRef>
        </p:style>
        <p:txBody>
          <a:bodyPr anchor="ctr"/>
          <a:lstStyle/>
          <a:p>
            <a:pPr algn="ctr" fontAlgn="auto">
              <a:spcBef>
                <a:spcPts val="0"/>
              </a:spcBef>
              <a:spcAft>
                <a:spcPts val="0"/>
              </a:spcAft>
              <a:defRPr/>
            </a:pPr>
            <a:endParaRPr lang="hu-HU"/>
          </a:p>
        </p:txBody>
      </p:sp>
      <p:sp>
        <p:nvSpPr>
          <p:cNvPr id="7" name="Szövegdoboz 6"/>
          <p:cNvSpPr txBox="1"/>
          <p:nvPr/>
        </p:nvSpPr>
        <p:spPr>
          <a:xfrm>
            <a:off x="0" y="0"/>
            <a:ext cx="9144000" cy="400110"/>
          </a:xfrm>
          <a:prstGeom prst="rect">
            <a:avLst/>
          </a:prstGeom>
          <a:noFill/>
        </p:spPr>
        <p:txBody>
          <a:bodyPr wrap="square" rtlCol="0">
            <a:spAutoFit/>
          </a:bodyPr>
          <a:lstStyle/>
          <a:p>
            <a:pPr>
              <a:spcBef>
                <a:spcPct val="20000"/>
              </a:spcBef>
            </a:pPr>
            <a:r>
              <a:rPr lang="hu-HU" sz="2000" dirty="0" smtClean="0">
                <a:solidFill>
                  <a:schemeClr val="bg2">
                    <a:lumMod val="90000"/>
                  </a:schemeClr>
                </a:solidFill>
                <a:latin typeface="Segoe" pitchFamily="34" charset="0"/>
              </a:rPr>
              <a:t>Tematika</a:t>
            </a:r>
          </a:p>
        </p:txBody>
      </p:sp>
      <p:pic>
        <p:nvPicPr>
          <p:cNvPr id="9" name="Picture 10" descr="title-slide-lines_BIG.png"/>
          <p:cNvPicPr>
            <a:picLocks noChangeAspect="1"/>
          </p:cNvPicPr>
          <p:nvPr/>
        </p:nvPicPr>
        <p:blipFill>
          <a:blip r:embed="rId2" cstate="print">
            <a:duotone>
              <a:schemeClr val="bg2">
                <a:shade val="45000"/>
                <a:satMod val="135000"/>
              </a:schemeClr>
              <a:prstClr val="white"/>
            </a:duotone>
          </a:blip>
          <a:srcRect/>
          <a:stretch>
            <a:fillRect/>
          </a:stretch>
        </p:blipFill>
        <p:spPr bwMode="auto">
          <a:xfrm>
            <a:off x="5875338" y="4476750"/>
            <a:ext cx="3268662" cy="2381250"/>
          </a:xfrm>
          <a:prstGeom prst="rect">
            <a:avLst/>
          </a:prstGeom>
          <a:noFill/>
          <a:ln w="9525">
            <a:noFill/>
            <a:miter lim="800000"/>
            <a:headEnd/>
            <a:tailEnd/>
          </a:ln>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000" fill="hold"/>
                                        <p:tgtEl>
                                          <p:spTgt spid="5"/>
                                        </p:tgtEl>
                                        <p:attrNameLst>
                                          <p:attrName>ppt_x</p:attrName>
                                        </p:attrNameLst>
                                      </p:cBhvr>
                                      <p:tavLst>
                                        <p:tav tm="0">
                                          <p:val>
                                            <p:strVal val="0-#ppt_w/2"/>
                                          </p:val>
                                        </p:tav>
                                        <p:tav tm="100000">
                                          <p:val>
                                            <p:strVal val="#ppt_x"/>
                                          </p:val>
                                        </p:tav>
                                      </p:tavLst>
                                    </p:anim>
                                    <p:anim calcmode="lin" valueType="num">
                                      <p:cBhvr additive="base">
                                        <p:cTn id="8" dur="10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a:xfrm>
            <a:off x="0" y="0"/>
            <a:ext cx="9144000" cy="439718"/>
          </a:xfrm>
        </p:spPr>
        <p:txBody>
          <a:bodyPr>
            <a:noAutofit/>
          </a:bodyPr>
          <a:lstStyle/>
          <a:p>
            <a:pPr algn="l">
              <a:spcBef>
                <a:spcPct val="20000"/>
              </a:spcBef>
            </a:pPr>
            <a:r>
              <a:rPr lang="hu-HU" sz="2400" dirty="0" smtClean="0">
                <a:solidFill>
                  <a:schemeClr val="bg2">
                    <a:lumMod val="90000"/>
                  </a:schemeClr>
                </a:solidFill>
                <a:effectLst>
                  <a:outerShdw blurRad="38100" dist="38100" dir="2700000" algn="tl">
                    <a:srgbClr val="000000">
                      <a:alpha val="43137"/>
                    </a:srgbClr>
                  </a:outerShdw>
                </a:effectLst>
                <a:latin typeface="+mn-lt"/>
                <a:ea typeface="+mn-ea"/>
                <a:cs typeface="+mn-cs"/>
              </a:rPr>
              <a:t>Animációk</a:t>
            </a:r>
            <a:endParaRPr lang="hu-HU" sz="2400" dirty="0">
              <a:solidFill>
                <a:schemeClr val="bg2">
                  <a:lumMod val="90000"/>
                </a:schemeClr>
              </a:solidFill>
              <a:effectLst>
                <a:outerShdw blurRad="38100" dist="38100" dir="2700000" algn="tl">
                  <a:srgbClr val="000000">
                    <a:alpha val="43137"/>
                  </a:srgbClr>
                </a:outerShdw>
              </a:effectLst>
              <a:latin typeface="+mn-lt"/>
              <a:ea typeface="+mn-ea"/>
              <a:cs typeface="+mn-cs"/>
            </a:endParaRPr>
          </a:p>
        </p:txBody>
      </p:sp>
      <p:sp>
        <p:nvSpPr>
          <p:cNvPr id="3" name="Tartalom helye 2"/>
          <p:cNvSpPr>
            <a:spLocks noGrp="1"/>
          </p:cNvSpPr>
          <p:nvPr>
            <p:ph idx="1"/>
          </p:nvPr>
        </p:nvSpPr>
        <p:spPr>
          <a:xfrm>
            <a:off x="457200" y="571480"/>
            <a:ext cx="8229600" cy="5857915"/>
          </a:xfrm>
        </p:spPr>
        <p:txBody>
          <a:bodyPr>
            <a:normAutofit/>
          </a:bodyPr>
          <a:lstStyle/>
          <a:p>
            <a:pPr>
              <a:buNone/>
            </a:pPr>
            <a:r>
              <a:rPr lang="hu-HU" sz="2800" dirty="0" smtClean="0">
                <a:solidFill>
                  <a:schemeClr val="bg1">
                    <a:lumMod val="95000"/>
                  </a:schemeClr>
                </a:solidFill>
              </a:rPr>
              <a:t>	A </a:t>
            </a:r>
            <a:r>
              <a:rPr lang="hu-HU" sz="2800" dirty="0" err="1" smtClean="0">
                <a:solidFill>
                  <a:schemeClr val="bg1">
                    <a:lumMod val="95000"/>
                  </a:schemeClr>
                </a:solidFill>
              </a:rPr>
              <a:t>WPF-ben</a:t>
            </a:r>
            <a:r>
              <a:rPr lang="hu-HU" sz="2800" dirty="0" smtClean="0">
                <a:solidFill>
                  <a:schemeClr val="bg1">
                    <a:lumMod val="95000"/>
                  </a:schemeClr>
                </a:solidFill>
              </a:rPr>
              <a:t> lévő animációk segítségével egy </a:t>
            </a:r>
            <a:r>
              <a:rPr lang="hu-HU" sz="2800" dirty="0" err="1" smtClean="0">
                <a:solidFill>
                  <a:schemeClr val="bg1">
                    <a:lumMod val="95000"/>
                  </a:schemeClr>
                </a:solidFill>
              </a:rPr>
              <a:t>property</a:t>
            </a:r>
            <a:r>
              <a:rPr lang="hu-HU" sz="2800" dirty="0" smtClean="0">
                <a:solidFill>
                  <a:schemeClr val="bg1">
                    <a:lumMod val="95000"/>
                  </a:schemeClr>
                </a:solidFill>
              </a:rPr>
              <a:t> tulajdonságát változottjuk meghatározott időegység alatt.	</a:t>
            </a:r>
          </a:p>
          <a:p>
            <a:pPr>
              <a:buNone/>
            </a:pPr>
            <a:r>
              <a:rPr lang="hu-HU" dirty="0" smtClean="0">
                <a:solidFill>
                  <a:schemeClr val="bg1">
                    <a:lumMod val="95000"/>
                  </a:schemeClr>
                </a:solidFill>
              </a:rPr>
              <a:t>	</a:t>
            </a:r>
            <a:r>
              <a:rPr lang="hu-HU" sz="2800" dirty="0" smtClean="0">
                <a:solidFill>
                  <a:schemeClr val="bg1">
                    <a:lumMod val="95000"/>
                  </a:schemeClr>
                </a:solidFill>
              </a:rPr>
              <a:t>Látványos vizuális effekteket adhatunk hozzá az alkalmazásunkhoz, a segítségével.</a:t>
            </a:r>
          </a:p>
          <a:p>
            <a:pPr>
              <a:buNone/>
            </a:pPr>
            <a:r>
              <a:rPr lang="hu-HU" sz="2800" dirty="0" smtClean="0">
                <a:solidFill>
                  <a:schemeClr val="bg1">
                    <a:lumMod val="95000"/>
                  </a:schemeClr>
                </a:solidFill>
              </a:rPr>
              <a:t>	</a:t>
            </a:r>
          </a:p>
          <a:p>
            <a:pPr>
              <a:buNone/>
            </a:pPr>
            <a:r>
              <a:rPr lang="hu-HU" sz="2800" dirty="0" smtClean="0">
                <a:solidFill>
                  <a:schemeClr val="bg1">
                    <a:lumMod val="95000"/>
                  </a:schemeClr>
                </a:solidFill>
              </a:rPr>
              <a:t>	42 Animációs osztály!</a:t>
            </a:r>
          </a:p>
          <a:p>
            <a:pPr>
              <a:buNone/>
            </a:pPr>
            <a:r>
              <a:rPr lang="hu-HU" sz="2800" dirty="0" smtClean="0">
                <a:solidFill>
                  <a:schemeClr val="bg1">
                    <a:lumMod val="95000"/>
                  </a:schemeClr>
                </a:solidFill>
              </a:rPr>
              <a:t>	</a:t>
            </a:r>
            <a:r>
              <a:rPr lang="hu-HU" sz="2800" dirty="0" err="1" smtClean="0">
                <a:solidFill>
                  <a:schemeClr val="bg1">
                    <a:lumMod val="95000"/>
                  </a:schemeClr>
                </a:solidFill>
              </a:rPr>
              <a:t>System.Windows.Media.Animations</a:t>
            </a:r>
            <a:endParaRPr lang="hu-HU" sz="2800" dirty="0" smtClean="0">
              <a:solidFill>
                <a:schemeClr val="bg1">
                  <a:lumMod val="95000"/>
                </a:schemeClr>
              </a:solidFill>
            </a:endParaRPr>
          </a:p>
          <a:p>
            <a:pPr>
              <a:buNone/>
            </a:pPr>
            <a:endParaRPr lang="hu-HU" sz="2800" dirty="0" smtClean="0">
              <a:solidFill>
                <a:schemeClr val="bg1">
                  <a:lumMod val="95000"/>
                </a:schemeClr>
              </a:solidFill>
            </a:endParaRPr>
          </a:p>
          <a:p>
            <a:pPr>
              <a:buNone/>
            </a:pPr>
            <a:r>
              <a:rPr lang="hu-HU" sz="2800" dirty="0" smtClean="0">
                <a:solidFill>
                  <a:schemeClr val="bg1">
                    <a:lumMod val="95000"/>
                  </a:schemeClr>
                </a:solidFill>
              </a:rPr>
              <a:t>	Céleszköz: </a:t>
            </a:r>
            <a:r>
              <a:rPr lang="hu-HU" sz="2800" dirty="0" err="1" smtClean="0">
                <a:solidFill>
                  <a:schemeClr val="bg1">
                    <a:lumMod val="95000"/>
                  </a:schemeClr>
                </a:solidFill>
              </a:rPr>
              <a:t>Expression</a:t>
            </a:r>
            <a:r>
              <a:rPr lang="hu-HU" sz="2800" dirty="0" smtClean="0">
                <a:solidFill>
                  <a:schemeClr val="bg1">
                    <a:lumMod val="95000"/>
                  </a:schemeClr>
                </a:solidFill>
              </a:rPr>
              <a:t> </a:t>
            </a:r>
            <a:r>
              <a:rPr lang="hu-HU" sz="2800" dirty="0" err="1" smtClean="0">
                <a:solidFill>
                  <a:schemeClr val="bg1">
                    <a:lumMod val="95000"/>
                  </a:schemeClr>
                </a:solidFill>
              </a:rPr>
              <a:t>Blend</a:t>
            </a:r>
            <a:r>
              <a:rPr lang="hu-HU" sz="2800" dirty="0" smtClean="0">
                <a:solidFill>
                  <a:schemeClr val="bg1">
                    <a:lumMod val="95000"/>
                  </a:schemeClr>
                </a:solidFill>
              </a:rPr>
              <a:t>!	</a:t>
            </a:r>
          </a:p>
          <a:p>
            <a:pPr>
              <a:buNone/>
            </a:pPr>
            <a:endParaRPr lang="hu-HU" sz="2400" i="1" dirty="0" smtClean="0">
              <a:solidFill>
                <a:schemeClr val="bg1">
                  <a:lumMod val="95000"/>
                </a:schemeClr>
              </a:solidFill>
            </a:endParaRPr>
          </a:p>
          <a:p>
            <a:pPr>
              <a:buNone/>
            </a:pPr>
            <a:endParaRPr lang="hu-HU" sz="2400" i="1" dirty="0" smtClean="0">
              <a:solidFill>
                <a:schemeClr val="bg1">
                  <a:lumMod val="95000"/>
                </a:schemeClr>
              </a:solidFill>
            </a:endParaRPr>
          </a:p>
        </p:txBody>
      </p:sp>
      <p:pic>
        <p:nvPicPr>
          <p:cNvPr id="6" name="Picture 3"/>
          <p:cNvPicPr>
            <a:picLocks noChangeAspect="1"/>
          </p:cNvPicPr>
          <p:nvPr/>
        </p:nvPicPr>
        <p:blipFill>
          <a:blip r:embed="rId2" cstate="print">
            <a:extLst>
              <a:ext uri="{28A0092B-C50C-407E-A947-70E740481C1C}">
                <a14:useLocalDpi xmlns="" xmlns:a14="http://schemas.microsoft.com/office/drawing/2010/main" val="0"/>
              </a:ext>
            </a:extLst>
          </a:blip>
          <a:stretch>
            <a:fillRect/>
          </a:stretch>
        </p:blipFill>
        <p:spPr>
          <a:xfrm rot="201855">
            <a:off x="6858489" y="4572489"/>
            <a:ext cx="2222222" cy="2222222"/>
          </a:xfrm>
          <a:prstGeom prst="rect">
            <a:avLst/>
          </a:prstGeom>
        </p:spPr>
      </p:pic>
    </p:spTree>
  </p:cSld>
  <p:clrMapOvr>
    <a:masterClrMapping/>
  </p:clrMapOv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artalom helye 2"/>
          <p:cNvSpPr>
            <a:spLocks noGrp="1"/>
          </p:cNvSpPr>
          <p:nvPr>
            <p:ph idx="1"/>
          </p:nvPr>
        </p:nvSpPr>
        <p:spPr>
          <a:xfrm>
            <a:off x="214282" y="642918"/>
            <a:ext cx="8715404" cy="5786478"/>
          </a:xfrm>
        </p:spPr>
        <p:txBody>
          <a:bodyPr>
            <a:normAutofit/>
          </a:bodyPr>
          <a:lstStyle/>
          <a:p>
            <a:pPr>
              <a:buNone/>
            </a:pPr>
            <a:r>
              <a:rPr lang="hu-HU" sz="2800" dirty="0" smtClean="0">
                <a:solidFill>
                  <a:schemeClr val="bg1">
                    <a:lumMod val="95000"/>
                  </a:schemeClr>
                </a:solidFill>
              </a:rPr>
              <a:t>	Az Animációs osztályok 3 csoportba sorolhatók</a:t>
            </a:r>
          </a:p>
          <a:p>
            <a:pPr lvl="1">
              <a:buFont typeface="Arial" pitchFamily="34" charset="0"/>
              <a:buChar char="•"/>
            </a:pPr>
            <a:r>
              <a:rPr lang="hu-HU" sz="2400" dirty="0" err="1" smtClean="0">
                <a:solidFill>
                  <a:schemeClr val="bg1">
                    <a:lumMod val="95000"/>
                  </a:schemeClr>
                </a:solidFill>
              </a:rPr>
              <a:t>Liner</a:t>
            </a:r>
            <a:r>
              <a:rPr lang="hu-HU" sz="2400" dirty="0" smtClean="0">
                <a:solidFill>
                  <a:schemeClr val="bg1">
                    <a:lumMod val="95000"/>
                  </a:schemeClr>
                </a:solidFill>
              </a:rPr>
              <a:t> </a:t>
            </a:r>
            <a:r>
              <a:rPr lang="hu-HU" sz="2400" dirty="0" err="1" smtClean="0">
                <a:solidFill>
                  <a:schemeClr val="bg1">
                    <a:lumMod val="95000"/>
                  </a:schemeClr>
                </a:solidFill>
              </a:rPr>
              <a:t>Animations</a:t>
            </a:r>
            <a:endParaRPr lang="hu-HU" sz="2400" dirty="0" smtClean="0">
              <a:solidFill>
                <a:schemeClr val="bg1">
                  <a:lumMod val="95000"/>
                </a:schemeClr>
              </a:solidFill>
            </a:endParaRPr>
          </a:p>
          <a:p>
            <a:pPr lvl="2">
              <a:buNone/>
            </a:pPr>
            <a:r>
              <a:rPr lang="hu-HU" sz="2000" dirty="0" smtClean="0">
                <a:solidFill>
                  <a:schemeClr val="bg1">
                    <a:lumMod val="95000"/>
                  </a:schemeClr>
                </a:solidFill>
              </a:rPr>
              <a:t>	Tulajdonság változtatása lineárisan. </a:t>
            </a:r>
            <a:r>
              <a:rPr lang="hu-HU" sz="2000" i="1" dirty="0" smtClean="0">
                <a:solidFill>
                  <a:schemeClr val="bg1">
                    <a:lumMod val="95000"/>
                  </a:schemeClr>
                </a:solidFill>
              </a:rPr>
              <a:t>&lt;Típusnév&gt;</a:t>
            </a:r>
            <a:r>
              <a:rPr lang="hu-HU" sz="2000" dirty="0" err="1" smtClean="0">
                <a:solidFill>
                  <a:schemeClr val="bg1">
                    <a:lumMod val="95000"/>
                  </a:schemeClr>
                </a:solidFill>
              </a:rPr>
              <a:t>Animation</a:t>
            </a:r>
            <a:r>
              <a:rPr lang="hu-HU" sz="2000" dirty="0" smtClean="0">
                <a:solidFill>
                  <a:schemeClr val="bg1">
                    <a:lumMod val="95000"/>
                  </a:schemeClr>
                </a:solidFill>
              </a:rPr>
              <a:t> </a:t>
            </a:r>
            <a:br>
              <a:rPr lang="hu-HU" sz="2000" dirty="0" smtClean="0">
                <a:solidFill>
                  <a:schemeClr val="bg1">
                    <a:lumMod val="95000"/>
                  </a:schemeClr>
                </a:solidFill>
              </a:rPr>
            </a:br>
            <a:r>
              <a:rPr lang="hu-HU" sz="2000" dirty="0" err="1" smtClean="0">
                <a:solidFill>
                  <a:schemeClr val="bg1">
                    <a:lumMod val="95000"/>
                  </a:schemeClr>
                </a:solidFill>
              </a:rPr>
              <a:t>Pl</a:t>
            </a:r>
            <a:r>
              <a:rPr lang="hu-HU" sz="2000" dirty="0" smtClean="0">
                <a:solidFill>
                  <a:schemeClr val="bg1">
                    <a:lumMod val="95000"/>
                  </a:schemeClr>
                </a:solidFill>
              </a:rPr>
              <a:t>: </a:t>
            </a:r>
            <a:r>
              <a:rPr lang="hu-HU" sz="2000" dirty="0" err="1" smtClean="0">
                <a:solidFill>
                  <a:schemeClr val="bg1">
                    <a:lumMod val="95000"/>
                  </a:schemeClr>
                </a:solidFill>
              </a:rPr>
              <a:t>DoubleAnimation</a:t>
            </a:r>
            <a:r>
              <a:rPr lang="hu-HU" sz="2000" dirty="0" smtClean="0">
                <a:solidFill>
                  <a:schemeClr val="bg1">
                    <a:lumMod val="95000"/>
                  </a:schemeClr>
                </a:solidFill>
              </a:rPr>
              <a:t>.</a:t>
            </a:r>
          </a:p>
          <a:p>
            <a:pPr lvl="1">
              <a:buFont typeface="Arial" pitchFamily="34" charset="0"/>
              <a:buChar char="•"/>
            </a:pPr>
            <a:r>
              <a:rPr lang="hu-HU" sz="2400" dirty="0" smtClean="0">
                <a:solidFill>
                  <a:schemeClr val="bg1">
                    <a:lumMod val="95000"/>
                  </a:schemeClr>
                </a:solidFill>
              </a:rPr>
              <a:t>Key </a:t>
            </a:r>
            <a:r>
              <a:rPr lang="hu-HU" sz="2400" dirty="0" err="1" smtClean="0">
                <a:solidFill>
                  <a:schemeClr val="bg1">
                    <a:lumMod val="95000"/>
                  </a:schemeClr>
                </a:solidFill>
              </a:rPr>
              <a:t>Frame-Based</a:t>
            </a:r>
            <a:r>
              <a:rPr lang="hu-HU" sz="2400" dirty="0" smtClean="0">
                <a:solidFill>
                  <a:schemeClr val="bg1">
                    <a:lumMod val="95000"/>
                  </a:schemeClr>
                </a:solidFill>
              </a:rPr>
              <a:t> </a:t>
            </a:r>
            <a:r>
              <a:rPr lang="hu-HU" sz="2400" dirty="0" err="1" smtClean="0">
                <a:solidFill>
                  <a:schemeClr val="bg1">
                    <a:lumMod val="95000"/>
                  </a:schemeClr>
                </a:solidFill>
              </a:rPr>
              <a:t>Animation</a:t>
            </a:r>
            <a:endParaRPr lang="hu-HU" sz="2400" dirty="0" smtClean="0">
              <a:solidFill>
                <a:schemeClr val="bg1">
                  <a:lumMod val="95000"/>
                </a:schemeClr>
              </a:solidFill>
            </a:endParaRPr>
          </a:p>
          <a:p>
            <a:pPr lvl="2">
              <a:buNone/>
            </a:pPr>
            <a:r>
              <a:rPr lang="hu-HU" sz="2000" dirty="0" smtClean="0">
                <a:solidFill>
                  <a:schemeClr val="bg1">
                    <a:lumMod val="95000"/>
                  </a:schemeClr>
                </a:solidFill>
              </a:rPr>
              <a:t>	Útvonal pontokon alapú. Key </a:t>
            </a:r>
            <a:r>
              <a:rPr lang="hu-HU" sz="2000" dirty="0" err="1" smtClean="0">
                <a:solidFill>
                  <a:schemeClr val="bg1">
                    <a:lumMod val="95000"/>
                  </a:schemeClr>
                </a:solidFill>
              </a:rPr>
              <a:t>Frameken</a:t>
            </a:r>
            <a:r>
              <a:rPr lang="hu-HU" sz="2000" dirty="0" smtClean="0">
                <a:solidFill>
                  <a:schemeClr val="bg1">
                    <a:lumMod val="95000"/>
                  </a:schemeClr>
                </a:solidFill>
              </a:rPr>
              <a:t>.</a:t>
            </a:r>
          </a:p>
          <a:p>
            <a:pPr lvl="2">
              <a:buNone/>
            </a:pPr>
            <a:r>
              <a:rPr lang="hu-HU" sz="2000" dirty="0" smtClean="0">
                <a:solidFill>
                  <a:schemeClr val="bg1">
                    <a:lumMod val="95000"/>
                  </a:schemeClr>
                </a:solidFill>
              </a:rPr>
              <a:t>	Általában lineáris végrehajtású. </a:t>
            </a:r>
            <a:r>
              <a:rPr lang="hu-HU" sz="2000" i="1" dirty="0" smtClean="0">
                <a:solidFill>
                  <a:schemeClr val="bg1">
                    <a:lumMod val="95000"/>
                  </a:schemeClr>
                </a:solidFill>
              </a:rPr>
              <a:t>&lt;Típusnév&gt;</a:t>
            </a:r>
            <a:r>
              <a:rPr lang="hu-HU" sz="2000" dirty="0" err="1" smtClean="0">
                <a:solidFill>
                  <a:schemeClr val="bg1">
                    <a:lumMod val="95000"/>
                  </a:schemeClr>
                </a:solidFill>
              </a:rPr>
              <a:t>AnimationUsingKeyFrames</a:t>
            </a:r>
            <a:endParaRPr lang="hu-HU" sz="2000" dirty="0" smtClean="0">
              <a:solidFill>
                <a:schemeClr val="bg1">
                  <a:lumMod val="95000"/>
                </a:schemeClr>
              </a:solidFill>
            </a:endParaRPr>
          </a:p>
          <a:p>
            <a:pPr lvl="2">
              <a:buNone/>
            </a:pPr>
            <a:r>
              <a:rPr lang="hu-HU" sz="2000" dirty="0" smtClean="0">
                <a:solidFill>
                  <a:schemeClr val="bg1">
                    <a:lumMod val="95000"/>
                  </a:schemeClr>
                </a:solidFill>
              </a:rPr>
              <a:t>	</a:t>
            </a:r>
            <a:r>
              <a:rPr lang="hu-HU" sz="2000" dirty="0" err="1" smtClean="0">
                <a:solidFill>
                  <a:schemeClr val="bg1">
                    <a:lumMod val="95000"/>
                  </a:schemeClr>
                </a:solidFill>
              </a:rPr>
              <a:t>Pl</a:t>
            </a:r>
            <a:r>
              <a:rPr lang="hu-HU" sz="2000" dirty="0" smtClean="0">
                <a:solidFill>
                  <a:schemeClr val="bg1">
                    <a:lumMod val="95000"/>
                  </a:schemeClr>
                </a:solidFill>
              </a:rPr>
              <a:t>: </a:t>
            </a:r>
            <a:r>
              <a:rPr lang="hu-HU" sz="2000" dirty="0" err="1" smtClean="0">
                <a:solidFill>
                  <a:schemeClr val="bg1">
                    <a:lumMod val="95000"/>
                  </a:schemeClr>
                </a:solidFill>
              </a:rPr>
              <a:t>StringAnimationUsingKeyFrames</a:t>
            </a:r>
            <a:endParaRPr lang="hu-HU" sz="2000" dirty="0" smtClean="0">
              <a:solidFill>
                <a:schemeClr val="bg1">
                  <a:lumMod val="95000"/>
                </a:schemeClr>
              </a:solidFill>
            </a:endParaRPr>
          </a:p>
          <a:p>
            <a:pPr lvl="1">
              <a:buFont typeface="Arial" pitchFamily="34" charset="0"/>
              <a:buChar char="•"/>
            </a:pPr>
            <a:r>
              <a:rPr lang="hu-HU" sz="2400" dirty="0" err="1" smtClean="0">
                <a:solidFill>
                  <a:schemeClr val="bg1">
                    <a:lumMod val="95000"/>
                  </a:schemeClr>
                </a:solidFill>
              </a:rPr>
              <a:t>Path-based</a:t>
            </a:r>
            <a:r>
              <a:rPr lang="hu-HU" sz="2400" dirty="0" smtClean="0">
                <a:solidFill>
                  <a:schemeClr val="bg1">
                    <a:lumMod val="95000"/>
                  </a:schemeClr>
                </a:solidFill>
              </a:rPr>
              <a:t> </a:t>
            </a:r>
            <a:r>
              <a:rPr lang="hu-HU" sz="2400" dirty="0" err="1" smtClean="0">
                <a:solidFill>
                  <a:schemeClr val="bg1">
                    <a:lumMod val="95000"/>
                  </a:schemeClr>
                </a:solidFill>
              </a:rPr>
              <a:t>Animations</a:t>
            </a:r>
            <a:endParaRPr lang="hu-HU" sz="2400" dirty="0" smtClean="0">
              <a:solidFill>
                <a:schemeClr val="bg1">
                  <a:lumMod val="95000"/>
                </a:schemeClr>
              </a:solidFill>
            </a:endParaRPr>
          </a:p>
          <a:p>
            <a:pPr lvl="2">
              <a:buNone/>
            </a:pPr>
            <a:r>
              <a:rPr lang="hu-HU" dirty="0" smtClean="0">
                <a:solidFill>
                  <a:schemeClr val="bg1">
                    <a:lumMod val="95000"/>
                  </a:schemeClr>
                </a:solidFill>
              </a:rPr>
              <a:t>	</a:t>
            </a:r>
            <a:r>
              <a:rPr lang="hu-HU" sz="2000" dirty="0" err="1" smtClean="0">
                <a:solidFill>
                  <a:schemeClr val="bg1">
                    <a:lumMod val="95000"/>
                  </a:schemeClr>
                </a:solidFill>
              </a:rPr>
              <a:t>Path</a:t>
            </a:r>
            <a:r>
              <a:rPr lang="hu-HU" sz="2000" dirty="0" smtClean="0">
                <a:solidFill>
                  <a:schemeClr val="bg1">
                    <a:lumMod val="95000"/>
                  </a:schemeClr>
                </a:solidFill>
              </a:rPr>
              <a:t> </a:t>
            </a:r>
            <a:r>
              <a:rPr lang="hu-HU" sz="2000" dirty="0" err="1" smtClean="0">
                <a:solidFill>
                  <a:schemeClr val="bg1">
                    <a:lumMod val="95000"/>
                  </a:schemeClr>
                </a:solidFill>
              </a:rPr>
              <a:t>object</a:t>
            </a:r>
            <a:r>
              <a:rPr lang="hu-HU" sz="2000" dirty="0" smtClean="0">
                <a:solidFill>
                  <a:schemeClr val="bg1">
                    <a:lumMod val="95000"/>
                  </a:schemeClr>
                </a:solidFill>
              </a:rPr>
              <a:t>! Leggyakrabban vizuális elemek mozgatására használjuk. </a:t>
            </a:r>
            <a:r>
              <a:rPr lang="hu-HU" sz="2000" i="1" dirty="0" smtClean="0">
                <a:solidFill>
                  <a:schemeClr val="bg1">
                    <a:lumMod val="95000"/>
                  </a:schemeClr>
                </a:solidFill>
              </a:rPr>
              <a:t>&lt;Típusnév&gt;</a:t>
            </a:r>
            <a:r>
              <a:rPr lang="hu-HU" sz="2000" dirty="0" err="1" smtClean="0">
                <a:solidFill>
                  <a:schemeClr val="bg1">
                    <a:lumMod val="95000"/>
                  </a:schemeClr>
                </a:solidFill>
              </a:rPr>
              <a:t>AnimationUsingPath</a:t>
            </a:r>
            <a:r>
              <a:rPr lang="hu-HU" sz="2000" dirty="0" smtClean="0">
                <a:solidFill>
                  <a:schemeClr val="bg1">
                    <a:lumMod val="95000"/>
                  </a:schemeClr>
                </a:solidFill>
              </a:rPr>
              <a:t>.</a:t>
            </a:r>
          </a:p>
          <a:p>
            <a:pPr lvl="2">
              <a:buNone/>
            </a:pPr>
            <a:r>
              <a:rPr lang="hu-HU" sz="2000" dirty="0" smtClean="0">
                <a:solidFill>
                  <a:schemeClr val="bg1">
                    <a:lumMod val="95000"/>
                  </a:schemeClr>
                </a:solidFill>
              </a:rPr>
              <a:t>	A 3.5 </a:t>
            </a:r>
            <a:r>
              <a:rPr lang="hu-HU" sz="2000" dirty="0" err="1" smtClean="0">
                <a:solidFill>
                  <a:schemeClr val="bg1">
                    <a:lumMod val="95000"/>
                  </a:schemeClr>
                </a:solidFill>
              </a:rPr>
              <a:t>Fw-ben</a:t>
            </a:r>
            <a:r>
              <a:rPr lang="hu-HU" sz="2000" dirty="0" smtClean="0">
                <a:solidFill>
                  <a:schemeClr val="bg1">
                    <a:lumMod val="95000"/>
                  </a:schemeClr>
                </a:solidFill>
              </a:rPr>
              <a:t> jelenleg 3 db ilyen animációs osztály van:</a:t>
            </a:r>
          </a:p>
          <a:p>
            <a:pPr lvl="3"/>
            <a:r>
              <a:rPr lang="hu-HU" sz="1600" dirty="0" err="1" smtClean="0">
                <a:solidFill>
                  <a:schemeClr val="bg1">
                    <a:lumMod val="95000"/>
                  </a:schemeClr>
                </a:solidFill>
              </a:rPr>
              <a:t>PointAnimationUsingPath</a:t>
            </a:r>
            <a:endParaRPr lang="hu-HU" sz="1600" dirty="0" smtClean="0">
              <a:solidFill>
                <a:schemeClr val="bg1">
                  <a:lumMod val="95000"/>
                </a:schemeClr>
              </a:solidFill>
            </a:endParaRPr>
          </a:p>
          <a:p>
            <a:pPr lvl="3"/>
            <a:r>
              <a:rPr lang="hu-HU" sz="1600" dirty="0" err="1" smtClean="0">
                <a:solidFill>
                  <a:schemeClr val="bg1">
                    <a:lumMod val="95000"/>
                  </a:schemeClr>
                </a:solidFill>
              </a:rPr>
              <a:t>DoubleAnimationUsingPath</a:t>
            </a:r>
            <a:endParaRPr lang="hu-HU" sz="1600" dirty="0" smtClean="0">
              <a:solidFill>
                <a:schemeClr val="bg1">
                  <a:lumMod val="95000"/>
                </a:schemeClr>
              </a:solidFill>
            </a:endParaRPr>
          </a:p>
          <a:p>
            <a:pPr lvl="3"/>
            <a:r>
              <a:rPr lang="hu-HU" sz="1600" dirty="0" err="1" smtClean="0">
                <a:solidFill>
                  <a:schemeClr val="bg1">
                    <a:lumMod val="95000"/>
                  </a:schemeClr>
                </a:solidFill>
              </a:rPr>
              <a:t>MatrixAnimationUsingPath</a:t>
            </a:r>
            <a:endParaRPr lang="hu-HU" sz="1600" dirty="0" smtClean="0">
              <a:solidFill>
                <a:schemeClr val="bg1">
                  <a:lumMod val="95000"/>
                </a:schemeClr>
              </a:solidFill>
            </a:endParaRPr>
          </a:p>
          <a:p>
            <a:pPr lvl="1"/>
            <a:endParaRPr lang="hu-HU" sz="2400" dirty="0" smtClean="0">
              <a:solidFill>
                <a:schemeClr val="bg1">
                  <a:lumMod val="95000"/>
                </a:schemeClr>
              </a:solidFill>
            </a:endParaRPr>
          </a:p>
          <a:p>
            <a:pPr lvl="1">
              <a:buNone/>
            </a:pPr>
            <a:endParaRPr lang="hu-HU" sz="2400" dirty="0" smtClean="0">
              <a:solidFill>
                <a:schemeClr val="bg1">
                  <a:lumMod val="95000"/>
                </a:schemeClr>
              </a:solidFill>
            </a:endParaRPr>
          </a:p>
          <a:p>
            <a:endParaRPr lang="hu-HU" dirty="0"/>
          </a:p>
        </p:txBody>
      </p:sp>
      <p:sp>
        <p:nvSpPr>
          <p:cNvPr id="4" name="Cím 1"/>
          <p:cNvSpPr>
            <a:spLocks noGrp="1"/>
          </p:cNvSpPr>
          <p:nvPr>
            <p:ph type="title"/>
          </p:nvPr>
        </p:nvSpPr>
        <p:spPr>
          <a:xfrm>
            <a:off x="0" y="0"/>
            <a:ext cx="9144000" cy="439718"/>
          </a:xfrm>
        </p:spPr>
        <p:txBody>
          <a:bodyPr>
            <a:noAutofit/>
          </a:bodyPr>
          <a:lstStyle/>
          <a:p>
            <a:pPr algn="l">
              <a:spcBef>
                <a:spcPct val="20000"/>
              </a:spcBef>
            </a:pPr>
            <a:r>
              <a:rPr lang="hu-HU" sz="2400" dirty="0" smtClean="0">
                <a:solidFill>
                  <a:schemeClr val="bg2">
                    <a:lumMod val="90000"/>
                  </a:schemeClr>
                </a:solidFill>
                <a:effectLst>
                  <a:outerShdw blurRad="38100" dist="38100" dir="2700000" algn="tl">
                    <a:srgbClr val="000000">
                      <a:alpha val="43137"/>
                    </a:srgbClr>
                  </a:outerShdw>
                </a:effectLst>
                <a:latin typeface="+mn-lt"/>
                <a:ea typeface="+mn-ea"/>
                <a:cs typeface="+mn-cs"/>
              </a:rPr>
              <a:t>Animációk csoportosítása</a:t>
            </a:r>
            <a:endParaRPr lang="hu-HU" sz="2400" dirty="0">
              <a:solidFill>
                <a:schemeClr val="bg2">
                  <a:lumMod val="90000"/>
                </a:schemeClr>
              </a:solidFill>
              <a:effectLst>
                <a:outerShdw blurRad="38100" dist="38100" dir="2700000" algn="tl">
                  <a:srgbClr val="000000">
                    <a:alpha val="43137"/>
                  </a:srgbClr>
                </a:outerShdw>
              </a:effectLst>
              <a:latin typeface="+mn-lt"/>
              <a:ea typeface="+mn-ea"/>
              <a:cs typeface="+mn-cs"/>
            </a:endParaRPr>
          </a:p>
        </p:txBody>
      </p:sp>
      <p:pic>
        <p:nvPicPr>
          <p:cNvPr id="1026" name="Picture 2"/>
          <p:cNvPicPr>
            <a:picLocks noChangeAspect="1" noChangeArrowheads="1"/>
          </p:cNvPicPr>
          <p:nvPr/>
        </p:nvPicPr>
        <p:blipFill>
          <a:blip r:embed="rId2" cstate="print"/>
          <a:srcRect/>
          <a:stretch>
            <a:fillRect/>
          </a:stretch>
        </p:blipFill>
        <p:spPr bwMode="auto">
          <a:xfrm>
            <a:off x="6715140" y="5486480"/>
            <a:ext cx="2428860" cy="1371520"/>
          </a:xfrm>
          <a:prstGeom prst="roundRect">
            <a:avLst/>
          </a:prstGeom>
          <a:noFill/>
          <a:ln w="9525">
            <a:noFill/>
            <a:miter lim="800000"/>
            <a:headEnd/>
            <a:tailEnd/>
          </a:ln>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artalom helye 2"/>
          <p:cNvSpPr>
            <a:spLocks noGrp="1"/>
          </p:cNvSpPr>
          <p:nvPr>
            <p:ph idx="1"/>
          </p:nvPr>
        </p:nvSpPr>
        <p:spPr>
          <a:xfrm>
            <a:off x="457200" y="714356"/>
            <a:ext cx="8229600" cy="5411807"/>
          </a:xfrm>
        </p:spPr>
        <p:txBody>
          <a:bodyPr>
            <a:normAutofit/>
          </a:bodyPr>
          <a:lstStyle/>
          <a:p>
            <a:r>
              <a:rPr lang="hu-HU" sz="2400" dirty="0" smtClean="0">
                <a:solidFill>
                  <a:schemeClr val="bg1"/>
                </a:solidFill>
              </a:rPr>
              <a:t>A </a:t>
            </a:r>
            <a:r>
              <a:rPr lang="hu-HU" sz="2400" dirty="0" err="1" smtClean="0">
                <a:solidFill>
                  <a:schemeClr val="bg1"/>
                </a:solidFill>
              </a:rPr>
              <a:t>Storyboard</a:t>
            </a:r>
            <a:r>
              <a:rPr lang="hu-HU" sz="2400" dirty="0" smtClean="0">
                <a:solidFill>
                  <a:schemeClr val="bg1"/>
                </a:solidFill>
              </a:rPr>
              <a:t> felügyeli az animációs használatát a felhasználói felületünkön.</a:t>
            </a:r>
            <a:endParaRPr lang="hu-HU" sz="2400" dirty="0">
              <a:solidFill>
                <a:schemeClr val="bg1"/>
              </a:solidFill>
            </a:endParaRPr>
          </a:p>
          <a:p>
            <a:r>
              <a:rPr lang="hu-HU" sz="2400" dirty="0" smtClean="0">
                <a:solidFill>
                  <a:schemeClr val="bg1"/>
                </a:solidFill>
              </a:rPr>
              <a:t>A </a:t>
            </a:r>
            <a:r>
              <a:rPr lang="hu-HU" sz="2400" dirty="0" err="1" smtClean="0">
                <a:solidFill>
                  <a:schemeClr val="bg1"/>
                </a:solidFill>
              </a:rPr>
              <a:t>Storyboard</a:t>
            </a:r>
            <a:r>
              <a:rPr lang="hu-HU" sz="2400" dirty="0" smtClean="0">
                <a:solidFill>
                  <a:schemeClr val="bg1"/>
                </a:solidFill>
              </a:rPr>
              <a:t> </a:t>
            </a:r>
            <a:r>
              <a:rPr lang="hu-HU" sz="2400" dirty="0" err="1" smtClean="0">
                <a:solidFill>
                  <a:schemeClr val="bg1"/>
                </a:solidFill>
              </a:rPr>
              <a:t>Children</a:t>
            </a:r>
            <a:r>
              <a:rPr lang="hu-HU" sz="2400" dirty="0" smtClean="0">
                <a:solidFill>
                  <a:schemeClr val="bg1"/>
                </a:solidFill>
              </a:rPr>
              <a:t> gyűjteménye </a:t>
            </a:r>
            <a:r>
              <a:rPr lang="hu-HU" sz="2400" dirty="0" err="1" smtClean="0">
                <a:solidFill>
                  <a:schemeClr val="bg1"/>
                </a:solidFill>
              </a:rPr>
              <a:t>Timeline-okat</a:t>
            </a:r>
            <a:r>
              <a:rPr lang="hu-HU" sz="2400" dirty="0" smtClean="0">
                <a:solidFill>
                  <a:schemeClr val="bg1"/>
                </a:solidFill>
              </a:rPr>
              <a:t> foglal magába, ami pedig Animációkat.</a:t>
            </a:r>
          </a:p>
          <a:p>
            <a:pPr>
              <a:buNone/>
            </a:pPr>
            <a:r>
              <a:rPr lang="hu-HU" sz="2400" dirty="0" smtClean="0">
                <a:solidFill>
                  <a:schemeClr val="bg1"/>
                </a:solidFill>
              </a:rPr>
              <a:t>	</a:t>
            </a:r>
            <a:r>
              <a:rPr lang="hu-HU" sz="2400" dirty="0" err="1" smtClean="0">
                <a:solidFill>
                  <a:schemeClr val="bg1"/>
                </a:solidFill>
              </a:rPr>
              <a:t>Storyboard</a:t>
            </a:r>
            <a:r>
              <a:rPr lang="hu-HU" sz="2400" dirty="0" smtClean="0">
                <a:solidFill>
                  <a:schemeClr val="bg1"/>
                </a:solidFill>
              </a:rPr>
              <a:t> -&gt; </a:t>
            </a:r>
            <a:r>
              <a:rPr lang="hu-HU" sz="2400" dirty="0" err="1" smtClean="0">
                <a:solidFill>
                  <a:schemeClr val="bg1"/>
                </a:solidFill>
              </a:rPr>
              <a:t>TimeLine</a:t>
            </a:r>
            <a:r>
              <a:rPr lang="hu-HU" sz="2400" dirty="0" smtClean="0">
                <a:solidFill>
                  <a:schemeClr val="bg1"/>
                </a:solidFill>
              </a:rPr>
              <a:t> -&gt; </a:t>
            </a:r>
            <a:r>
              <a:rPr lang="hu-HU" sz="2400" dirty="0" err="1" smtClean="0">
                <a:solidFill>
                  <a:schemeClr val="bg1"/>
                </a:solidFill>
              </a:rPr>
              <a:t>Animation</a:t>
            </a:r>
            <a:endParaRPr lang="hu-HU" sz="2400" dirty="0" smtClean="0">
              <a:solidFill>
                <a:schemeClr val="bg1"/>
              </a:solidFill>
            </a:endParaRPr>
          </a:p>
          <a:p>
            <a:r>
              <a:rPr lang="hu-HU" sz="2400" dirty="0" smtClean="0">
                <a:solidFill>
                  <a:schemeClr val="bg1"/>
                </a:solidFill>
              </a:rPr>
              <a:t>Deklaratívan a </a:t>
            </a:r>
            <a:r>
              <a:rPr lang="hu-HU" sz="2400" dirty="0" err="1" smtClean="0">
                <a:solidFill>
                  <a:schemeClr val="bg1"/>
                </a:solidFill>
              </a:rPr>
              <a:t>Storyboard</a:t>
            </a:r>
            <a:r>
              <a:rPr lang="hu-HU" sz="2400" dirty="0" smtClean="0">
                <a:solidFill>
                  <a:schemeClr val="bg1"/>
                </a:solidFill>
              </a:rPr>
              <a:t> foglalja össze az animációkat.</a:t>
            </a:r>
          </a:p>
          <a:p>
            <a:endParaRPr lang="hu-HU" sz="2400" dirty="0" smtClean="0">
              <a:solidFill>
                <a:schemeClr val="bg1"/>
              </a:solidFill>
            </a:endParaRPr>
          </a:p>
          <a:p>
            <a:endParaRPr lang="hu-HU" sz="2400" dirty="0" smtClean="0">
              <a:solidFill>
                <a:schemeClr val="bg1"/>
              </a:solidFill>
            </a:endParaRPr>
          </a:p>
          <a:p>
            <a:endParaRPr lang="hu-HU" sz="2400" dirty="0" smtClean="0">
              <a:solidFill>
                <a:schemeClr val="bg1"/>
              </a:solidFill>
            </a:endParaRPr>
          </a:p>
        </p:txBody>
      </p:sp>
      <p:sp>
        <p:nvSpPr>
          <p:cNvPr id="4" name="Szövegdoboz 3"/>
          <p:cNvSpPr txBox="1"/>
          <p:nvPr/>
        </p:nvSpPr>
        <p:spPr>
          <a:xfrm>
            <a:off x="928662" y="3286124"/>
            <a:ext cx="6000792" cy="830997"/>
          </a:xfrm>
          <a:prstGeom prst="rect">
            <a:avLst/>
          </a:prstGeom>
          <a:effectLst>
            <a:innerShdw blurRad="63500" dist="50800" dir="8100000">
              <a:prstClr val="black">
                <a:alpha val="50000"/>
              </a:prstClr>
            </a:innerShdw>
          </a:effectLst>
          <a:scene3d>
            <a:camera prst="orthographicFront"/>
            <a:lightRig rig="threePt" dir="t"/>
          </a:scene3d>
          <a:sp3d>
            <a:bevelT/>
          </a:sp3d>
        </p:spPr>
        <p:style>
          <a:lnRef idx="1">
            <a:schemeClr val="dk1"/>
          </a:lnRef>
          <a:fillRef idx="2">
            <a:schemeClr val="dk1"/>
          </a:fillRef>
          <a:effectRef idx="1">
            <a:schemeClr val="dk1"/>
          </a:effectRef>
          <a:fontRef idx="minor">
            <a:schemeClr val="dk1"/>
          </a:fontRef>
        </p:style>
        <p:txBody>
          <a:bodyPr wrap="square" rtlCol="0">
            <a:spAutoFit/>
          </a:bodyPr>
          <a:lstStyle/>
          <a:p>
            <a:r>
              <a:rPr lang="hu-HU" sz="1600" dirty="0" smtClean="0">
                <a:solidFill>
                  <a:srgbClr val="0000FF"/>
                </a:solidFill>
              </a:rPr>
              <a:t>&lt;</a:t>
            </a:r>
            <a:r>
              <a:rPr lang="hu-HU" sz="1600" dirty="0" err="1" smtClean="0">
                <a:solidFill>
                  <a:srgbClr val="A31515"/>
                </a:solidFill>
              </a:rPr>
              <a:t>Storyboard</a:t>
            </a:r>
            <a:r>
              <a:rPr lang="hu-HU" sz="1600" dirty="0" smtClean="0">
                <a:solidFill>
                  <a:srgbClr val="0000FF"/>
                </a:solidFill>
              </a:rPr>
              <a:t>&gt;</a:t>
            </a:r>
          </a:p>
          <a:p>
            <a:r>
              <a:rPr lang="en-US" sz="1600" dirty="0" smtClean="0">
                <a:solidFill>
                  <a:srgbClr val="A31515"/>
                </a:solidFill>
              </a:rPr>
              <a:t>            </a:t>
            </a:r>
            <a:r>
              <a:rPr lang="en-US" sz="1600" dirty="0" smtClean="0">
                <a:solidFill>
                  <a:srgbClr val="0000FF"/>
                </a:solidFill>
              </a:rPr>
              <a:t>&lt;</a:t>
            </a:r>
            <a:r>
              <a:rPr lang="en-US" sz="1600" dirty="0" err="1" smtClean="0">
                <a:solidFill>
                  <a:srgbClr val="A31515"/>
                </a:solidFill>
              </a:rPr>
              <a:t>DoubleAnimation</a:t>
            </a:r>
            <a:r>
              <a:rPr lang="en-US" sz="1600" dirty="0" smtClean="0">
                <a:solidFill>
                  <a:srgbClr val="FF0000"/>
                </a:solidFill>
              </a:rPr>
              <a:t> Duration</a:t>
            </a:r>
            <a:r>
              <a:rPr lang="en-US" sz="1600" dirty="0" smtClean="0">
                <a:solidFill>
                  <a:srgbClr val="0000FF"/>
                </a:solidFill>
              </a:rPr>
              <a:t>="0:0:10"</a:t>
            </a:r>
            <a:r>
              <a:rPr lang="en-US" sz="1600" dirty="0" smtClean="0">
                <a:solidFill>
                  <a:srgbClr val="FF0000"/>
                </a:solidFill>
              </a:rPr>
              <a:t> From</a:t>
            </a:r>
            <a:r>
              <a:rPr lang="en-US" sz="1600" dirty="0" smtClean="0">
                <a:solidFill>
                  <a:srgbClr val="0000FF"/>
                </a:solidFill>
              </a:rPr>
              <a:t>="1"</a:t>
            </a:r>
            <a:r>
              <a:rPr lang="en-US" sz="1600" dirty="0" smtClean="0">
                <a:solidFill>
                  <a:srgbClr val="FF0000"/>
                </a:solidFill>
              </a:rPr>
              <a:t> To</a:t>
            </a:r>
            <a:r>
              <a:rPr lang="en-US" sz="1600" dirty="0" smtClean="0">
                <a:solidFill>
                  <a:srgbClr val="0000FF"/>
                </a:solidFill>
              </a:rPr>
              <a:t>="200"/&gt;</a:t>
            </a:r>
          </a:p>
          <a:p>
            <a:r>
              <a:rPr lang="hu-HU" sz="1600" dirty="0" smtClean="0">
                <a:solidFill>
                  <a:srgbClr val="0000FF"/>
                </a:solidFill>
              </a:rPr>
              <a:t>&lt;/</a:t>
            </a:r>
            <a:r>
              <a:rPr lang="hu-HU" sz="1600" dirty="0" err="1" smtClean="0">
                <a:solidFill>
                  <a:srgbClr val="A31515"/>
                </a:solidFill>
              </a:rPr>
              <a:t>Storyboard</a:t>
            </a:r>
            <a:r>
              <a:rPr lang="hu-HU" sz="1600" dirty="0" smtClean="0">
                <a:solidFill>
                  <a:srgbClr val="0000FF"/>
                </a:solidFill>
              </a:rPr>
              <a:t>&gt;</a:t>
            </a:r>
          </a:p>
        </p:txBody>
      </p:sp>
      <p:sp>
        <p:nvSpPr>
          <p:cNvPr id="5" name="Szövegdoboz 4"/>
          <p:cNvSpPr txBox="1"/>
          <p:nvPr/>
        </p:nvSpPr>
        <p:spPr>
          <a:xfrm>
            <a:off x="928662" y="4929198"/>
            <a:ext cx="6000792" cy="1323439"/>
          </a:xfrm>
          <a:prstGeom prst="rect">
            <a:avLst/>
          </a:prstGeom>
          <a:effectLst>
            <a:innerShdw blurRad="63500" dist="50800" dir="8100000">
              <a:prstClr val="black">
                <a:alpha val="50000"/>
              </a:prstClr>
            </a:innerShdw>
          </a:effectLst>
          <a:scene3d>
            <a:camera prst="orthographicFront"/>
            <a:lightRig rig="threePt" dir="t"/>
          </a:scene3d>
          <a:sp3d>
            <a:bevelT/>
          </a:sp3d>
        </p:spPr>
        <p:style>
          <a:lnRef idx="1">
            <a:schemeClr val="dk1"/>
          </a:lnRef>
          <a:fillRef idx="2">
            <a:schemeClr val="dk1"/>
          </a:fillRef>
          <a:effectRef idx="1">
            <a:schemeClr val="dk1"/>
          </a:effectRef>
          <a:fontRef idx="minor">
            <a:schemeClr val="dk1"/>
          </a:fontRef>
        </p:style>
        <p:txBody>
          <a:bodyPr wrap="square" rtlCol="0">
            <a:spAutoFit/>
          </a:bodyPr>
          <a:lstStyle/>
          <a:p>
            <a:r>
              <a:rPr lang="hu-HU" sz="1600" dirty="0" smtClean="0">
                <a:solidFill>
                  <a:srgbClr val="A31515"/>
                </a:solidFill>
              </a:rPr>
              <a:t> </a:t>
            </a:r>
            <a:r>
              <a:rPr lang="hu-HU" sz="1600" dirty="0" smtClean="0">
                <a:solidFill>
                  <a:srgbClr val="0000FF"/>
                </a:solidFill>
              </a:rPr>
              <a:t>&lt;</a:t>
            </a:r>
            <a:r>
              <a:rPr lang="hu-HU" sz="1600" dirty="0" err="1" smtClean="0">
                <a:solidFill>
                  <a:srgbClr val="A31515"/>
                </a:solidFill>
              </a:rPr>
              <a:t>Storyboard</a:t>
            </a:r>
            <a:r>
              <a:rPr lang="hu-HU" sz="1600" dirty="0" smtClean="0">
                <a:solidFill>
                  <a:srgbClr val="0000FF"/>
                </a:solidFill>
              </a:rPr>
              <a:t>&gt;</a:t>
            </a:r>
          </a:p>
          <a:p>
            <a:r>
              <a:rPr lang="en-US" sz="1600" dirty="0" smtClean="0">
                <a:solidFill>
                  <a:srgbClr val="A31515"/>
                </a:solidFill>
              </a:rPr>
              <a:t>            </a:t>
            </a:r>
            <a:r>
              <a:rPr lang="en-US" sz="1600" dirty="0" smtClean="0">
                <a:solidFill>
                  <a:srgbClr val="0000FF"/>
                </a:solidFill>
              </a:rPr>
              <a:t>&lt;</a:t>
            </a:r>
            <a:r>
              <a:rPr lang="en-US" sz="1600" dirty="0" err="1" smtClean="0">
                <a:solidFill>
                  <a:srgbClr val="A31515"/>
                </a:solidFill>
              </a:rPr>
              <a:t>DoubleAnimation</a:t>
            </a:r>
            <a:r>
              <a:rPr lang="en-US" sz="1600" dirty="0" smtClean="0">
                <a:solidFill>
                  <a:srgbClr val="FF0000"/>
                </a:solidFill>
              </a:rPr>
              <a:t> Duration</a:t>
            </a:r>
            <a:r>
              <a:rPr lang="en-US" sz="1600" dirty="0" smtClean="0">
                <a:solidFill>
                  <a:srgbClr val="0000FF"/>
                </a:solidFill>
              </a:rPr>
              <a:t>="0:0:10"</a:t>
            </a:r>
            <a:r>
              <a:rPr lang="en-US" sz="1600" dirty="0" smtClean="0">
                <a:solidFill>
                  <a:srgbClr val="FF0000"/>
                </a:solidFill>
              </a:rPr>
              <a:t> From</a:t>
            </a:r>
            <a:r>
              <a:rPr lang="en-US" sz="1600" dirty="0" smtClean="0">
                <a:solidFill>
                  <a:srgbClr val="0000FF"/>
                </a:solidFill>
              </a:rPr>
              <a:t>="1"</a:t>
            </a:r>
            <a:r>
              <a:rPr lang="en-US" sz="1600" dirty="0" smtClean="0">
                <a:solidFill>
                  <a:srgbClr val="FF0000"/>
                </a:solidFill>
              </a:rPr>
              <a:t> To</a:t>
            </a:r>
            <a:r>
              <a:rPr lang="en-US" sz="1600" dirty="0" smtClean="0">
                <a:solidFill>
                  <a:srgbClr val="0000FF"/>
                </a:solidFill>
              </a:rPr>
              <a:t>="200" </a:t>
            </a:r>
          </a:p>
          <a:p>
            <a:r>
              <a:rPr lang="hu-HU" sz="1600" dirty="0" smtClean="0">
                <a:solidFill>
                  <a:srgbClr val="0000FF"/>
                </a:solidFill>
              </a:rPr>
              <a:t>             </a:t>
            </a:r>
            <a:r>
              <a:rPr lang="hu-HU" sz="1600" dirty="0" smtClean="0">
                <a:solidFill>
                  <a:srgbClr val="FF0000"/>
                </a:solidFill>
              </a:rPr>
              <a:t> </a:t>
            </a:r>
            <a:r>
              <a:rPr lang="hu-HU" sz="1600" dirty="0" err="1" smtClean="0">
                <a:solidFill>
                  <a:srgbClr val="FF0000"/>
                </a:solidFill>
              </a:rPr>
              <a:t>Storyboard.TargetName</a:t>
            </a:r>
            <a:r>
              <a:rPr lang="hu-HU" sz="1600" dirty="0" smtClean="0">
                <a:solidFill>
                  <a:srgbClr val="0000FF"/>
                </a:solidFill>
              </a:rPr>
              <a:t>="button1"</a:t>
            </a:r>
          </a:p>
          <a:p>
            <a:r>
              <a:rPr lang="hu-HU" sz="1600" dirty="0" smtClean="0">
                <a:solidFill>
                  <a:srgbClr val="0000FF"/>
                </a:solidFill>
              </a:rPr>
              <a:t>             </a:t>
            </a:r>
            <a:r>
              <a:rPr lang="hu-HU" sz="1600" dirty="0" smtClean="0">
                <a:solidFill>
                  <a:srgbClr val="FF0000"/>
                </a:solidFill>
              </a:rPr>
              <a:t> </a:t>
            </a:r>
            <a:r>
              <a:rPr lang="hu-HU" sz="1600" dirty="0" err="1" smtClean="0">
                <a:solidFill>
                  <a:srgbClr val="FF0000"/>
                </a:solidFill>
              </a:rPr>
              <a:t>Storyboard.TargetProperty</a:t>
            </a:r>
            <a:r>
              <a:rPr lang="hu-HU" sz="1600" dirty="0" smtClean="0">
                <a:solidFill>
                  <a:srgbClr val="0000FF"/>
                </a:solidFill>
              </a:rPr>
              <a:t>="</a:t>
            </a:r>
            <a:r>
              <a:rPr lang="hu-HU" sz="1600" dirty="0" err="1" smtClean="0">
                <a:solidFill>
                  <a:srgbClr val="0000FF"/>
                </a:solidFill>
              </a:rPr>
              <a:t>Height</a:t>
            </a:r>
            <a:r>
              <a:rPr lang="hu-HU" sz="1600" dirty="0" smtClean="0">
                <a:solidFill>
                  <a:srgbClr val="0000FF"/>
                </a:solidFill>
              </a:rPr>
              <a:t>"/&gt;</a:t>
            </a:r>
          </a:p>
          <a:p>
            <a:r>
              <a:rPr lang="hu-HU" sz="1600" dirty="0" smtClean="0">
                <a:solidFill>
                  <a:srgbClr val="0000FF"/>
                </a:solidFill>
              </a:rPr>
              <a:t>&lt;/</a:t>
            </a:r>
            <a:r>
              <a:rPr lang="hu-HU" sz="1600" dirty="0" err="1" smtClean="0">
                <a:solidFill>
                  <a:srgbClr val="A31515"/>
                </a:solidFill>
              </a:rPr>
              <a:t>Storyboard</a:t>
            </a:r>
            <a:r>
              <a:rPr lang="hu-HU" sz="1600" dirty="0" smtClean="0">
                <a:solidFill>
                  <a:srgbClr val="0000FF"/>
                </a:solidFill>
              </a:rPr>
              <a:t>&gt;</a:t>
            </a:r>
          </a:p>
        </p:txBody>
      </p:sp>
      <p:sp>
        <p:nvSpPr>
          <p:cNvPr id="6" name="Cím 1"/>
          <p:cNvSpPr txBox="1">
            <a:spLocks/>
          </p:cNvSpPr>
          <p:nvPr/>
        </p:nvSpPr>
        <p:spPr>
          <a:xfrm>
            <a:off x="0" y="0"/>
            <a:ext cx="9144000" cy="439718"/>
          </a:xfrm>
          <a:prstGeom prst="rect">
            <a:avLst/>
          </a:prstGeom>
        </p:spPr>
        <p:txBody>
          <a:bodyPr vert="horz" lIns="91440" tIns="45720" rIns="91440" bIns="45720" rtlCol="0" anchor="ctr">
            <a:noAutofit/>
          </a:bodyPr>
          <a:lstStyle/>
          <a:p>
            <a:pPr marL="0" marR="0" lvl="0" indent="0" algn="l" defTabSz="914400" rtl="0" eaLnBrk="1" fontAlgn="auto" latinLnBrk="0" hangingPunct="1">
              <a:lnSpc>
                <a:spcPct val="100000"/>
              </a:lnSpc>
              <a:spcBef>
                <a:spcPct val="20000"/>
              </a:spcBef>
              <a:spcAft>
                <a:spcPts val="0"/>
              </a:spcAft>
              <a:buClrTx/>
              <a:buSzTx/>
              <a:buFontTx/>
              <a:buNone/>
              <a:tabLst/>
              <a:defRPr/>
            </a:pPr>
            <a:r>
              <a:rPr kumimoji="0" lang="hu-HU" sz="2400" b="0" i="0" u="none" strike="noStrike" kern="1200" cap="none" spc="0" normalizeH="0" baseline="0" noProof="0" dirty="0" err="1" smtClean="0">
                <a:ln>
                  <a:noFill/>
                </a:ln>
                <a:solidFill>
                  <a:schemeClr val="bg2">
                    <a:lumMod val="90000"/>
                  </a:schemeClr>
                </a:solidFill>
                <a:effectLst>
                  <a:outerShdw blurRad="38100" dist="38100" dir="2700000" algn="tl">
                    <a:srgbClr val="000000">
                      <a:alpha val="43137"/>
                    </a:srgbClr>
                  </a:outerShdw>
                </a:effectLst>
                <a:uLnTx/>
                <a:uFillTx/>
                <a:latin typeface="+mn-lt"/>
                <a:ea typeface="+mn-ea"/>
                <a:cs typeface="+mn-cs"/>
              </a:rPr>
              <a:t>Storyboard</a:t>
            </a:r>
            <a:r>
              <a:rPr kumimoji="0" lang="hu-HU" sz="2400" b="0" i="0" u="none" strike="noStrike" kern="1200" cap="none" spc="0" normalizeH="0" baseline="0" noProof="0" dirty="0" smtClean="0">
                <a:ln>
                  <a:noFill/>
                </a:ln>
                <a:solidFill>
                  <a:schemeClr val="bg2">
                    <a:lumMod val="90000"/>
                  </a:schemeClr>
                </a:solidFill>
                <a:effectLst>
                  <a:outerShdw blurRad="38100" dist="38100" dir="2700000" algn="tl">
                    <a:srgbClr val="000000">
                      <a:alpha val="43137"/>
                    </a:srgbClr>
                  </a:outerShdw>
                </a:effectLst>
                <a:uLnTx/>
                <a:uFillTx/>
                <a:latin typeface="+mn-lt"/>
                <a:ea typeface="+mn-ea"/>
                <a:cs typeface="+mn-cs"/>
              </a:rPr>
              <a:t> </a:t>
            </a:r>
            <a:r>
              <a:rPr kumimoji="0" lang="hu-HU" sz="2400" b="0" i="0" u="none" strike="noStrike" kern="1200" cap="none" spc="0" normalizeH="0" baseline="0" noProof="0" dirty="0" err="1" smtClean="0">
                <a:ln>
                  <a:noFill/>
                </a:ln>
                <a:solidFill>
                  <a:schemeClr val="bg2">
                    <a:lumMod val="90000"/>
                  </a:schemeClr>
                </a:solidFill>
                <a:effectLst>
                  <a:outerShdw blurRad="38100" dist="38100" dir="2700000" algn="tl">
                    <a:srgbClr val="000000">
                      <a:alpha val="43137"/>
                    </a:srgbClr>
                  </a:outerShdw>
                </a:effectLst>
                <a:uLnTx/>
                <a:uFillTx/>
                <a:latin typeface="+mn-lt"/>
                <a:ea typeface="+mn-ea"/>
                <a:cs typeface="+mn-cs"/>
              </a:rPr>
              <a:t>Object</a:t>
            </a:r>
            <a:endParaRPr kumimoji="0" lang="hu-HU" sz="2400" b="0" i="0" u="none" strike="noStrike" kern="1200" cap="none" spc="0" normalizeH="0" baseline="0" noProof="0" dirty="0">
              <a:ln>
                <a:noFill/>
              </a:ln>
              <a:solidFill>
                <a:schemeClr val="bg2">
                  <a:lumMod val="90000"/>
                </a:schemeClr>
              </a:solidFill>
              <a:effectLst>
                <a:outerShdw blurRad="38100" dist="38100" dir="2700000" algn="tl">
                  <a:srgbClr val="000000">
                    <a:alpha val="43137"/>
                  </a:srgbClr>
                </a:outerShdw>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artalom helye 2"/>
          <p:cNvSpPr>
            <a:spLocks noGrp="1"/>
          </p:cNvSpPr>
          <p:nvPr>
            <p:ph idx="1"/>
          </p:nvPr>
        </p:nvSpPr>
        <p:spPr>
          <a:xfrm>
            <a:off x="171448" y="714356"/>
            <a:ext cx="7972452" cy="5411807"/>
          </a:xfrm>
        </p:spPr>
        <p:txBody>
          <a:bodyPr>
            <a:normAutofit/>
          </a:bodyPr>
          <a:lstStyle/>
          <a:p>
            <a:r>
              <a:rPr lang="hu-HU" sz="2000" dirty="0" smtClean="0">
                <a:solidFill>
                  <a:schemeClr val="bg1"/>
                </a:solidFill>
              </a:rPr>
              <a:t>Meg kell határoznunk, hogy melyik UI </a:t>
            </a:r>
            <a:r>
              <a:rPr lang="hu-HU" sz="2000" dirty="0" err="1" smtClean="0">
                <a:solidFill>
                  <a:schemeClr val="bg1"/>
                </a:solidFill>
              </a:rPr>
              <a:t>elementet</a:t>
            </a:r>
            <a:r>
              <a:rPr lang="hu-HU" sz="2000" dirty="0" smtClean="0">
                <a:solidFill>
                  <a:schemeClr val="bg1"/>
                </a:solidFill>
              </a:rPr>
              <a:t> animáljuk. </a:t>
            </a:r>
            <a:r>
              <a:rPr lang="hu-HU" sz="2000" b="1" dirty="0" smtClean="0">
                <a:solidFill>
                  <a:schemeClr val="bg1"/>
                </a:solidFill>
              </a:rPr>
              <a:t>(</a:t>
            </a:r>
            <a:r>
              <a:rPr lang="hu-HU" sz="2000" b="1" dirty="0" err="1" smtClean="0">
                <a:solidFill>
                  <a:schemeClr val="bg1"/>
                </a:solidFill>
              </a:rPr>
              <a:t>TargeName</a:t>
            </a:r>
            <a:r>
              <a:rPr lang="hu-HU" sz="2000" b="1" dirty="0" smtClean="0">
                <a:solidFill>
                  <a:schemeClr val="bg1"/>
                </a:solidFill>
              </a:rPr>
              <a:t>)</a:t>
            </a:r>
            <a:r>
              <a:rPr lang="hu-HU" sz="2000" dirty="0" smtClean="0">
                <a:solidFill>
                  <a:schemeClr val="bg1"/>
                </a:solidFill>
              </a:rPr>
              <a:t>. A </a:t>
            </a:r>
            <a:r>
              <a:rPr lang="hu-HU" sz="2000" dirty="0" err="1" smtClean="0">
                <a:solidFill>
                  <a:schemeClr val="bg1"/>
                </a:solidFill>
              </a:rPr>
              <a:t>UIElment</a:t>
            </a:r>
            <a:r>
              <a:rPr lang="hu-HU" sz="2000" dirty="0" smtClean="0">
                <a:solidFill>
                  <a:schemeClr val="bg1"/>
                </a:solidFill>
              </a:rPr>
              <a:t> nevével hivatkozunk rá.</a:t>
            </a:r>
          </a:p>
          <a:p>
            <a:r>
              <a:rPr lang="hu-HU" sz="2000" dirty="0" smtClean="0">
                <a:solidFill>
                  <a:schemeClr val="bg1"/>
                </a:solidFill>
              </a:rPr>
              <a:t>Ezenkívül, azt a tulajdonságot is meg kell határozunk amit animálni szeretnénk! </a:t>
            </a:r>
            <a:r>
              <a:rPr lang="hu-HU" sz="2000" b="1" dirty="0" smtClean="0">
                <a:solidFill>
                  <a:schemeClr val="bg1"/>
                </a:solidFill>
              </a:rPr>
              <a:t>(</a:t>
            </a:r>
            <a:r>
              <a:rPr lang="hu-HU" sz="2000" b="1" dirty="0" err="1" smtClean="0">
                <a:solidFill>
                  <a:schemeClr val="bg1"/>
                </a:solidFill>
              </a:rPr>
              <a:t>TargetPropety</a:t>
            </a:r>
            <a:r>
              <a:rPr lang="hu-HU" sz="2000" b="1" dirty="0" smtClean="0">
                <a:solidFill>
                  <a:schemeClr val="bg1"/>
                </a:solidFill>
              </a:rPr>
              <a:t>)</a:t>
            </a:r>
          </a:p>
          <a:p>
            <a:endParaRPr lang="hu-HU" sz="2000" b="1" dirty="0" smtClean="0">
              <a:solidFill>
                <a:schemeClr val="bg1"/>
              </a:solidFill>
            </a:endParaRPr>
          </a:p>
          <a:p>
            <a:endParaRPr lang="hu-HU" sz="2000" b="1" dirty="0" smtClean="0">
              <a:solidFill>
                <a:schemeClr val="bg1"/>
              </a:solidFill>
            </a:endParaRPr>
          </a:p>
          <a:p>
            <a:pPr>
              <a:buNone/>
            </a:pPr>
            <a:r>
              <a:rPr lang="hu-HU" sz="2000" b="1" dirty="0" smtClean="0">
                <a:solidFill>
                  <a:schemeClr val="bg1"/>
                </a:solidFill>
              </a:rPr>
              <a:t>	</a:t>
            </a:r>
            <a:r>
              <a:rPr lang="hu-HU" sz="2000" i="1" dirty="0" smtClean="0">
                <a:solidFill>
                  <a:schemeClr val="bg1"/>
                </a:solidFill>
              </a:rPr>
              <a:t>A példában egy gombot (button1) magasságát </a:t>
            </a:r>
            <a:r>
              <a:rPr lang="hu-HU" sz="2000" i="1" dirty="0" err="1" smtClean="0">
                <a:solidFill>
                  <a:schemeClr val="bg1"/>
                </a:solidFill>
              </a:rPr>
              <a:t>állitjuk</a:t>
            </a:r>
            <a:r>
              <a:rPr lang="hu-HU" sz="2000" i="1" dirty="0" smtClean="0">
                <a:solidFill>
                  <a:schemeClr val="bg1"/>
                </a:solidFill>
              </a:rPr>
              <a:t> 10 másodperc alatt 1px –</a:t>
            </a:r>
            <a:r>
              <a:rPr lang="hu-HU" sz="2000" i="1" dirty="0" err="1" smtClean="0">
                <a:solidFill>
                  <a:schemeClr val="bg1"/>
                </a:solidFill>
              </a:rPr>
              <a:t>ről</a:t>
            </a:r>
            <a:r>
              <a:rPr lang="hu-HU" sz="2000" i="1" dirty="0" smtClean="0">
                <a:solidFill>
                  <a:schemeClr val="bg1"/>
                </a:solidFill>
              </a:rPr>
              <a:t> 200px-re.</a:t>
            </a:r>
          </a:p>
          <a:p>
            <a:pPr>
              <a:buNone/>
            </a:pPr>
            <a:endParaRPr lang="hu-HU" sz="2000" dirty="0" smtClean="0">
              <a:solidFill>
                <a:schemeClr val="bg1"/>
              </a:solidFill>
            </a:endParaRPr>
          </a:p>
          <a:p>
            <a:r>
              <a:rPr lang="hu-HU" sz="2000" dirty="0" smtClean="0">
                <a:solidFill>
                  <a:schemeClr val="bg1"/>
                </a:solidFill>
              </a:rPr>
              <a:t>A </a:t>
            </a:r>
            <a:r>
              <a:rPr lang="hu-HU" sz="2000" dirty="0" err="1" smtClean="0">
                <a:solidFill>
                  <a:schemeClr val="bg1"/>
                </a:solidFill>
              </a:rPr>
              <a:t>TargetName</a:t>
            </a:r>
            <a:r>
              <a:rPr lang="hu-HU" sz="2000" dirty="0" smtClean="0">
                <a:solidFill>
                  <a:schemeClr val="bg1"/>
                </a:solidFill>
              </a:rPr>
              <a:t> és a </a:t>
            </a:r>
            <a:r>
              <a:rPr lang="hu-HU" sz="2000" dirty="0" err="1" smtClean="0">
                <a:solidFill>
                  <a:schemeClr val="bg1"/>
                </a:solidFill>
              </a:rPr>
              <a:t>TargetPropery</a:t>
            </a:r>
            <a:r>
              <a:rPr lang="hu-HU" sz="2000" dirty="0" smtClean="0">
                <a:solidFill>
                  <a:schemeClr val="bg1"/>
                </a:solidFill>
              </a:rPr>
              <a:t> </a:t>
            </a:r>
            <a:r>
              <a:rPr lang="hu-HU" sz="2000" dirty="0" err="1" smtClean="0">
                <a:solidFill>
                  <a:schemeClr val="bg1"/>
                </a:solidFill>
              </a:rPr>
              <a:t>Attached</a:t>
            </a:r>
            <a:r>
              <a:rPr lang="hu-HU" sz="2000" dirty="0" smtClean="0">
                <a:solidFill>
                  <a:schemeClr val="bg1"/>
                </a:solidFill>
              </a:rPr>
              <a:t> </a:t>
            </a:r>
            <a:r>
              <a:rPr lang="hu-HU" sz="2000" dirty="0" err="1" smtClean="0">
                <a:solidFill>
                  <a:schemeClr val="bg1"/>
                </a:solidFill>
              </a:rPr>
              <a:t>Property</a:t>
            </a:r>
            <a:r>
              <a:rPr lang="hu-HU" sz="2000" dirty="0" smtClean="0">
                <a:solidFill>
                  <a:schemeClr val="bg1"/>
                </a:solidFill>
              </a:rPr>
              <a:t> így akár az Animációnál is meghatározhatjuk! A </a:t>
            </a:r>
            <a:r>
              <a:rPr lang="hu-HU" sz="2000" dirty="0" err="1" smtClean="0">
                <a:solidFill>
                  <a:schemeClr val="bg1"/>
                </a:solidFill>
              </a:rPr>
              <a:t>Storyboard</a:t>
            </a:r>
            <a:r>
              <a:rPr lang="hu-HU" sz="2000" dirty="0" smtClean="0">
                <a:solidFill>
                  <a:schemeClr val="bg1"/>
                </a:solidFill>
              </a:rPr>
              <a:t> egyszerre több animációt is magába foglalhat. Így ezzel a </a:t>
            </a:r>
            <a:r>
              <a:rPr lang="hu-HU" sz="2000" dirty="0" err="1" smtClean="0">
                <a:solidFill>
                  <a:schemeClr val="bg1"/>
                </a:solidFill>
              </a:rPr>
              <a:t>módszerel</a:t>
            </a:r>
            <a:r>
              <a:rPr lang="hu-HU" sz="2000" dirty="0" smtClean="0">
                <a:solidFill>
                  <a:schemeClr val="bg1"/>
                </a:solidFill>
              </a:rPr>
              <a:t> szeparálhatjuk a </a:t>
            </a:r>
            <a:r>
              <a:rPr lang="hu-HU" sz="2000" dirty="0" err="1" smtClean="0">
                <a:solidFill>
                  <a:schemeClr val="bg1"/>
                </a:solidFill>
              </a:rPr>
              <a:t>target</a:t>
            </a:r>
            <a:r>
              <a:rPr lang="hu-HU" sz="2000" dirty="0" smtClean="0">
                <a:solidFill>
                  <a:schemeClr val="bg1"/>
                </a:solidFill>
              </a:rPr>
              <a:t> elmenteket és tulajdonságaikat animációnként. (Gyakrabban is használatos)</a:t>
            </a:r>
          </a:p>
          <a:p>
            <a:endParaRPr lang="hu-HU" sz="2000" dirty="0" smtClean="0">
              <a:solidFill>
                <a:schemeClr val="bg1"/>
              </a:solidFill>
            </a:endParaRPr>
          </a:p>
          <a:p>
            <a:endParaRPr lang="hu-HU" sz="2000" dirty="0" smtClean="0">
              <a:solidFill>
                <a:schemeClr val="bg1"/>
              </a:solidFill>
            </a:endParaRPr>
          </a:p>
        </p:txBody>
      </p:sp>
      <p:sp>
        <p:nvSpPr>
          <p:cNvPr id="5" name="Szövegdoboz 4"/>
          <p:cNvSpPr txBox="1"/>
          <p:nvPr/>
        </p:nvSpPr>
        <p:spPr>
          <a:xfrm>
            <a:off x="571472" y="2026499"/>
            <a:ext cx="6000792" cy="830997"/>
          </a:xfrm>
          <a:prstGeom prst="rect">
            <a:avLst/>
          </a:prstGeom>
          <a:effectLst>
            <a:innerShdw blurRad="63500" dist="50800" dir="8100000">
              <a:prstClr val="black">
                <a:alpha val="50000"/>
              </a:prstClr>
            </a:innerShdw>
          </a:effectLst>
          <a:scene3d>
            <a:camera prst="orthographicFront"/>
            <a:lightRig rig="threePt" dir="t"/>
          </a:scene3d>
          <a:sp3d>
            <a:bevelT/>
          </a:sp3d>
        </p:spPr>
        <p:style>
          <a:lnRef idx="1">
            <a:schemeClr val="dk1"/>
          </a:lnRef>
          <a:fillRef idx="2">
            <a:schemeClr val="dk1"/>
          </a:fillRef>
          <a:effectRef idx="1">
            <a:schemeClr val="dk1"/>
          </a:effectRef>
          <a:fontRef idx="minor">
            <a:schemeClr val="dk1"/>
          </a:fontRef>
        </p:style>
        <p:txBody>
          <a:bodyPr wrap="square" rtlCol="0">
            <a:spAutoFit/>
          </a:bodyPr>
          <a:lstStyle/>
          <a:p>
            <a:r>
              <a:rPr lang="hu-HU" sz="1600" dirty="0" smtClean="0">
                <a:solidFill>
                  <a:srgbClr val="A31515"/>
                </a:solidFill>
              </a:rPr>
              <a:t> </a:t>
            </a:r>
            <a:r>
              <a:rPr lang="hu-HU" sz="1600" dirty="0" smtClean="0">
                <a:solidFill>
                  <a:srgbClr val="0000FF"/>
                </a:solidFill>
              </a:rPr>
              <a:t>&lt;</a:t>
            </a:r>
            <a:r>
              <a:rPr lang="hu-HU" sz="1600" dirty="0" err="1" smtClean="0">
                <a:solidFill>
                  <a:srgbClr val="A31515"/>
                </a:solidFill>
              </a:rPr>
              <a:t>Storyboard</a:t>
            </a:r>
            <a:r>
              <a:rPr lang="hu-HU" sz="1600" dirty="0" smtClean="0">
                <a:solidFill>
                  <a:srgbClr val="0000FF"/>
                </a:solidFill>
              </a:rPr>
              <a:t> </a:t>
            </a:r>
            <a:r>
              <a:rPr lang="hu-HU" sz="1600" b="1" dirty="0" err="1" smtClean="0">
                <a:solidFill>
                  <a:srgbClr val="FF0000"/>
                </a:solidFill>
              </a:rPr>
              <a:t>TargetName</a:t>
            </a:r>
            <a:r>
              <a:rPr lang="hu-HU" sz="1600" b="1" dirty="0" smtClean="0">
                <a:solidFill>
                  <a:srgbClr val="0000FF"/>
                </a:solidFill>
              </a:rPr>
              <a:t>="button1" </a:t>
            </a:r>
            <a:r>
              <a:rPr lang="hu-HU" sz="1600" b="1" dirty="0" err="1" smtClean="0">
                <a:solidFill>
                  <a:srgbClr val="FF0000"/>
                </a:solidFill>
              </a:rPr>
              <a:t>TargetProperty</a:t>
            </a:r>
            <a:r>
              <a:rPr lang="hu-HU" sz="1600" b="1" dirty="0" smtClean="0">
                <a:solidFill>
                  <a:srgbClr val="0000FF"/>
                </a:solidFill>
              </a:rPr>
              <a:t>="</a:t>
            </a:r>
            <a:r>
              <a:rPr lang="hu-HU" sz="1600" b="1" dirty="0" err="1" smtClean="0">
                <a:solidFill>
                  <a:srgbClr val="0000FF"/>
                </a:solidFill>
              </a:rPr>
              <a:t>Height</a:t>
            </a:r>
            <a:r>
              <a:rPr lang="hu-HU" sz="1600" b="1" dirty="0" smtClean="0">
                <a:solidFill>
                  <a:srgbClr val="0000FF"/>
                </a:solidFill>
              </a:rPr>
              <a:t>"</a:t>
            </a:r>
            <a:r>
              <a:rPr lang="hu-HU" sz="1600" dirty="0" smtClean="0">
                <a:solidFill>
                  <a:srgbClr val="0000FF"/>
                </a:solidFill>
              </a:rPr>
              <a:t>&gt;</a:t>
            </a:r>
          </a:p>
          <a:p>
            <a:r>
              <a:rPr lang="en-US" sz="1600" dirty="0" smtClean="0">
                <a:solidFill>
                  <a:srgbClr val="A31515"/>
                </a:solidFill>
              </a:rPr>
              <a:t> </a:t>
            </a:r>
            <a:r>
              <a:rPr lang="hu-HU" sz="1600" dirty="0" smtClean="0">
                <a:solidFill>
                  <a:srgbClr val="A31515"/>
                </a:solidFill>
              </a:rPr>
              <a:t>      </a:t>
            </a:r>
            <a:r>
              <a:rPr lang="en-US" sz="1600" dirty="0" smtClean="0">
                <a:solidFill>
                  <a:srgbClr val="0000FF"/>
                </a:solidFill>
              </a:rPr>
              <a:t>&lt;</a:t>
            </a:r>
            <a:r>
              <a:rPr lang="en-US" sz="1600" dirty="0" err="1" smtClean="0">
                <a:solidFill>
                  <a:srgbClr val="A31515"/>
                </a:solidFill>
              </a:rPr>
              <a:t>DoubleAnimation</a:t>
            </a:r>
            <a:r>
              <a:rPr lang="en-US" sz="1600" dirty="0" smtClean="0">
                <a:solidFill>
                  <a:srgbClr val="FF0000"/>
                </a:solidFill>
              </a:rPr>
              <a:t> Duration</a:t>
            </a:r>
            <a:r>
              <a:rPr lang="en-US" sz="1600" dirty="0" smtClean="0">
                <a:solidFill>
                  <a:srgbClr val="0000FF"/>
                </a:solidFill>
              </a:rPr>
              <a:t>="0:0:10"</a:t>
            </a:r>
            <a:r>
              <a:rPr lang="en-US" sz="1600" dirty="0" smtClean="0">
                <a:solidFill>
                  <a:srgbClr val="FF0000"/>
                </a:solidFill>
              </a:rPr>
              <a:t> From</a:t>
            </a:r>
            <a:r>
              <a:rPr lang="en-US" sz="1600" dirty="0" smtClean="0">
                <a:solidFill>
                  <a:srgbClr val="0000FF"/>
                </a:solidFill>
              </a:rPr>
              <a:t>="1"</a:t>
            </a:r>
            <a:r>
              <a:rPr lang="en-US" sz="1600" dirty="0" smtClean="0">
                <a:solidFill>
                  <a:srgbClr val="FF0000"/>
                </a:solidFill>
              </a:rPr>
              <a:t> To</a:t>
            </a:r>
            <a:r>
              <a:rPr lang="en-US" sz="1600" dirty="0" smtClean="0">
                <a:solidFill>
                  <a:srgbClr val="0000FF"/>
                </a:solidFill>
              </a:rPr>
              <a:t>="200" </a:t>
            </a:r>
            <a:r>
              <a:rPr lang="hu-HU" sz="1600" dirty="0" smtClean="0">
                <a:solidFill>
                  <a:srgbClr val="0000FF"/>
                </a:solidFill>
              </a:rPr>
              <a:t>/&gt;</a:t>
            </a:r>
          </a:p>
          <a:p>
            <a:r>
              <a:rPr lang="hu-HU" sz="1600" dirty="0" smtClean="0">
                <a:solidFill>
                  <a:srgbClr val="0000FF"/>
                </a:solidFill>
              </a:rPr>
              <a:t>&lt;/</a:t>
            </a:r>
            <a:r>
              <a:rPr lang="hu-HU" sz="1600" dirty="0" err="1" smtClean="0">
                <a:solidFill>
                  <a:srgbClr val="A31515"/>
                </a:solidFill>
              </a:rPr>
              <a:t>Storyboard</a:t>
            </a:r>
            <a:r>
              <a:rPr lang="hu-HU" sz="1600" dirty="0" smtClean="0">
                <a:solidFill>
                  <a:srgbClr val="0000FF"/>
                </a:solidFill>
              </a:rPr>
              <a:t>&gt;</a:t>
            </a:r>
          </a:p>
        </p:txBody>
      </p:sp>
      <p:sp>
        <p:nvSpPr>
          <p:cNvPr id="6" name="Cím 1"/>
          <p:cNvSpPr txBox="1">
            <a:spLocks/>
          </p:cNvSpPr>
          <p:nvPr/>
        </p:nvSpPr>
        <p:spPr>
          <a:xfrm>
            <a:off x="0" y="0"/>
            <a:ext cx="9144000" cy="439718"/>
          </a:xfrm>
          <a:prstGeom prst="rect">
            <a:avLst/>
          </a:prstGeom>
        </p:spPr>
        <p:txBody>
          <a:bodyPr vert="horz" lIns="91440" tIns="45720" rIns="91440" bIns="45720" rtlCol="0" anchor="ctr">
            <a:noAutofit/>
          </a:bodyPr>
          <a:lstStyle/>
          <a:p>
            <a:pPr marL="0" marR="0" lvl="0" indent="0" algn="l" defTabSz="914400" rtl="0" eaLnBrk="1" fontAlgn="auto" latinLnBrk="0" hangingPunct="1">
              <a:lnSpc>
                <a:spcPct val="100000"/>
              </a:lnSpc>
              <a:spcBef>
                <a:spcPct val="20000"/>
              </a:spcBef>
              <a:spcAft>
                <a:spcPts val="0"/>
              </a:spcAft>
              <a:buClrTx/>
              <a:buSzTx/>
              <a:buFontTx/>
              <a:buNone/>
              <a:tabLst/>
              <a:defRPr/>
            </a:pPr>
            <a:r>
              <a:rPr kumimoji="0" lang="hu-HU" sz="2400" b="0" i="0" u="none" strike="noStrike" kern="1200" cap="none" spc="0" normalizeH="0" baseline="0" noProof="0" dirty="0" err="1" smtClean="0">
                <a:ln>
                  <a:noFill/>
                </a:ln>
                <a:solidFill>
                  <a:schemeClr val="bg2">
                    <a:lumMod val="90000"/>
                  </a:schemeClr>
                </a:solidFill>
                <a:effectLst>
                  <a:outerShdw blurRad="38100" dist="38100" dir="2700000" algn="tl">
                    <a:srgbClr val="000000">
                      <a:alpha val="43137"/>
                    </a:srgbClr>
                  </a:outerShdw>
                </a:effectLst>
                <a:uLnTx/>
                <a:uFillTx/>
                <a:latin typeface="+mn-lt"/>
                <a:ea typeface="+mn-ea"/>
                <a:cs typeface="+mn-cs"/>
              </a:rPr>
              <a:t>Storyboard</a:t>
            </a:r>
            <a:r>
              <a:rPr kumimoji="0" lang="hu-HU" sz="2400" b="0" i="0" u="none" strike="noStrike" kern="1200" cap="none" spc="0" normalizeH="0" baseline="0" noProof="0" dirty="0" smtClean="0">
                <a:ln>
                  <a:noFill/>
                </a:ln>
                <a:solidFill>
                  <a:schemeClr val="bg2">
                    <a:lumMod val="90000"/>
                  </a:schemeClr>
                </a:solidFill>
                <a:effectLst>
                  <a:outerShdw blurRad="38100" dist="38100" dir="2700000" algn="tl">
                    <a:srgbClr val="000000">
                      <a:alpha val="43137"/>
                    </a:srgbClr>
                  </a:outerShdw>
                </a:effectLst>
                <a:uLnTx/>
                <a:uFillTx/>
                <a:latin typeface="+mn-lt"/>
                <a:ea typeface="+mn-ea"/>
                <a:cs typeface="+mn-cs"/>
              </a:rPr>
              <a:t> </a:t>
            </a:r>
            <a:r>
              <a:rPr kumimoji="0" lang="hu-HU" sz="2400" b="0" i="0" u="none" strike="noStrike" kern="1200" cap="none" spc="0" normalizeH="0" baseline="0" noProof="0" dirty="0" err="1" smtClean="0">
                <a:ln>
                  <a:noFill/>
                </a:ln>
                <a:solidFill>
                  <a:schemeClr val="bg2">
                    <a:lumMod val="90000"/>
                  </a:schemeClr>
                </a:solidFill>
                <a:effectLst>
                  <a:outerShdw blurRad="38100" dist="38100" dir="2700000" algn="tl">
                    <a:srgbClr val="000000">
                      <a:alpha val="43137"/>
                    </a:srgbClr>
                  </a:outerShdw>
                </a:effectLst>
                <a:uLnTx/>
                <a:uFillTx/>
                <a:latin typeface="+mn-lt"/>
                <a:ea typeface="+mn-ea"/>
                <a:cs typeface="+mn-cs"/>
              </a:rPr>
              <a:t>Object</a:t>
            </a:r>
            <a:endParaRPr kumimoji="0" lang="hu-HU" sz="2400" b="0" i="0" u="none" strike="noStrike" kern="1200" cap="none" spc="0" normalizeH="0" baseline="0" noProof="0" dirty="0">
              <a:ln>
                <a:noFill/>
              </a:ln>
              <a:solidFill>
                <a:schemeClr val="bg2">
                  <a:lumMod val="90000"/>
                </a:schemeClr>
              </a:solidFill>
              <a:effectLst>
                <a:outerShdw blurRad="38100" dist="38100" dir="2700000" algn="tl">
                  <a:srgbClr val="000000">
                    <a:alpha val="43137"/>
                  </a:srgbClr>
                </a:outerShdw>
              </a:effectLst>
              <a:uLnTx/>
              <a:uFillTx/>
              <a:latin typeface="+mn-lt"/>
              <a:ea typeface="+mn-ea"/>
              <a:cs typeface="+mn-cs"/>
            </a:endParaRPr>
          </a:p>
        </p:txBody>
      </p:sp>
      <p:sp>
        <p:nvSpPr>
          <p:cNvPr id="7" name="Szövegdoboz 6"/>
          <p:cNvSpPr txBox="1"/>
          <p:nvPr/>
        </p:nvSpPr>
        <p:spPr>
          <a:xfrm>
            <a:off x="571472" y="5429264"/>
            <a:ext cx="6000792" cy="1323439"/>
          </a:xfrm>
          <a:prstGeom prst="rect">
            <a:avLst/>
          </a:prstGeom>
          <a:effectLst>
            <a:innerShdw blurRad="63500" dist="50800" dir="8100000">
              <a:prstClr val="black">
                <a:alpha val="50000"/>
              </a:prstClr>
            </a:innerShdw>
          </a:effectLst>
          <a:scene3d>
            <a:camera prst="orthographicFront"/>
            <a:lightRig rig="threePt" dir="t"/>
          </a:scene3d>
          <a:sp3d>
            <a:bevelT/>
          </a:sp3d>
        </p:spPr>
        <p:style>
          <a:lnRef idx="1">
            <a:schemeClr val="dk1"/>
          </a:lnRef>
          <a:fillRef idx="2">
            <a:schemeClr val="dk1"/>
          </a:fillRef>
          <a:effectRef idx="1">
            <a:schemeClr val="dk1"/>
          </a:effectRef>
          <a:fontRef idx="minor">
            <a:schemeClr val="dk1"/>
          </a:fontRef>
        </p:style>
        <p:txBody>
          <a:bodyPr wrap="square" rtlCol="0">
            <a:spAutoFit/>
          </a:bodyPr>
          <a:lstStyle/>
          <a:p>
            <a:r>
              <a:rPr lang="hu-HU" sz="1600" dirty="0" smtClean="0">
                <a:solidFill>
                  <a:srgbClr val="A31515"/>
                </a:solidFill>
              </a:rPr>
              <a:t> </a:t>
            </a:r>
            <a:r>
              <a:rPr lang="hu-HU" sz="1600" dirty="0" smtClean="0">
                <a:solidFill>
                  <a:srgbClr val="0000FF"/>
                </a:solidFill>
              </a:rPr>
              <a:t>&lt;</a:t>
            </a:r>
            <a:r>
              <a:rPr lang="hu-HU" sz="1600" dirty="0" err="1" smtClean="0">
                <a:solidFill>
                  <a:srgbClr val="A31515"/>
                </a:solidFill>
              </a:rPr>
              <a:t>Storyboard</a:t>
            </a:r>
            <a:r>
              <a:rPr lang="hu-HU" sz="1600" dirty="0" smtClean="0">
                <a:solidFill>
                  <a:srgbClr val="0000FF"/>
                </a:solidFill>
              </a:rPr>
              <a:t>&gt;</a:t>
            </a:r>
          </a:p>
          <a:p>
            <a:r>
              <a:rPr lang="en-US" sz="1600" dirty="0" smtClean="0">
                <a:solidFill>
                  <a:srgbClr val="A31515"/>
                </a:solidFill>
              </a:rPr>
              <a:t>            </a:t>
            </a:r>
            <a:r>
              <a:rPr lang="en-US" sz="1600" dirty="0" smtClean="0">
                <a:solidFill>
                  <a:srgbClr val="0000FF"/>
                </a:solidFill>
              </a:rPr>
              <a:t>&lt;</a:t>
            </a:r>
            <a:r>
              <a:rPr lang="en-US" sz="1600" dirty="0" err="1" smtClean="0">
                <a:solidFill>
                  <a:srgbClr val="A31515"/>
                </a:solidFill>
              </a:rPr>
              <a:t>DoubleAnimation</a:t>
            </a:r>
            <a:r>
              <a:rPr lang="en-US" sz="1600" dirty="0" smtClean="0">
                <a:solidFill>
                  <a:srgbClr val="FF0000"/>
                </a:solidFill>
              </a:rPr>
              <a:t> Duration</a:t>
            </a:r>
            <a:r>
              <a:rPr lang="en-US" sz="1600" dirty="0" smtClean="0">
                <a:solidFill>
                  <a:srgbClr val="0000FF"/>
                </a:solidFill>
              </a:rPr>
              <a:t>="0:0:10"</a:t>
            </a:r>
            <a:r>
              <a:rPr lang="en-US" sz="1600" dirty="0" smtClean="0">
                <a:solidFill>
                  <a:srgbClr val="FF0000"/>
                </a:solidFill>
              </a:rPr>
              <a:t> From</a:t>
            </a:r>
            <a:r>
              <a:rPr lang="en-US" sz="1600" dirty="0" smtClean="0">
                <a:solidFill>
                  <a:srgbClr val="0000FF"/>
                </a:solidFill>
              </a:rPr>
              <a:t>="1"</a:t>
            </a:r>
            <a:r>
              <a:rPr lang="en-US" sz="1600" dirty="0" smtClean="0">
                <a:solidFill>
                  <a:srgbClr val="FF0000"/>
                </a:solidFill>
              </a:rPr>
              <a:t> To</a:t>
            </a:r>
            <a:r>
              <a:rPr lang="en-US" sz="1600" dirty="0" smtClean="0">
                <a:solidFill>
                  <a:srgbClr val="0000FF"/>
                </a:solidFill>
              </a:rPr>
              <a:t>="200" </a:t>
            </a:r>
          </a:p>
          <a:p>
            <a:r>
              <a:rPr lang="hu-HU" sz="1600" b="1" dirty="0" smtClean="0">
                <a:solidFill>
                  <a:srgbClr val="0000FF"/>
                </a:solidFill>
              </a:rPr>
              <a:t>             </a:t>
            </a:r>
            <a:r>
              <a:rPr lang="hu-HU" sz="1600" b="1" dirty="0" smtClean="0">
                <a:solidFill>
                  <a:srgbClr val="FF0000"/>
                </a:solidFill>
              </a:rPr>
              <a:t> </a:t>
            </a:r>
            <a:r>
              <a:rPr lang="hu-HU" sz="1600" b="1" dirty="0" err="1" smtClean="0">
                <a:solidFill>
                  <a:srgbClr val="FF0000"/>
                </a:solidFill>
              </a:rPr>
              <a:t>Storyboard.TargetName</a:t>
            </a:r>
            <a:r>
              <a:rPr lang="hu-HU" sz="1600" b="1" dirty="0" smtClean="0">
                <a:solidFill>
                  <a:srgbClr val="0000FF"/>
                </a:solidFill>
              </a:rPr>
              <a:t>="button1"</a:t>
            </a:r>
          </a:p>
          <a:p>
            <a:r>
              <a:rPr lang="hu-HU" sz="1600" b="1" dirty="0" smtClean="0">
                <a:solidFill>
                  <a:srgbClr val="0000FF"/>
                </a:solidFill>
              </a:rPr>
              <a:t>             </a:t>
            </a:r>
            <a:r>
              <a:rPr lang="hu-HU" sz="1600" b="1" dirty="0" smtClean="0">
                <a:solidFill>
                  <a:srgbClr val="FF0000"/>
                </a:solidFill>
              </a:rPr>
              <a:t> </a:t>
            </a:r>
            <a:r>
              <a:rPr lang="hu-HU" sz="1600" b="1" dirty="0" err="1" smtClean="0">
                <a:solidFill>
                  <a:srgbClr val="FF0000"/>
                </a:solidFill>
              </a:rPr>
              <a:t>Storyboard.TargetProperty</a:t>
            </a:r>
            <a:r>
              <a:rPr lang="hu-HU" sz="1600" b="1" dirty="0" smtClean="0">
                <a:solidFill>
                  <a:srgbClr val="0000FF"/>
                </a:solidFill>
              </a:rPr>
              <a:t>="</a:t>
            </a:r>
            <a:r>
              <a:rPr lang="hu-HU" sz="1600" b="1" dirty="0" err="1" smtClean="0">
                <a:solidFill>
                  <a:srgbClr val="0000FF"/>
                </a:solidFill>
              </a:rPr>
              <a:t>Height</a:t>
            </a:r>
            <a:r>
              <a:rPr lang="hu-HU" sz="1600" b="1" dirty="0" smtClean="0">
                <a:solidFill>
                  <a:srgbClr val="0000FF"/>
                </a:solidFill>
              </a:rPr>
              <a:t>"</a:t>
            </a:r>
            <a:r>
              <a:rPr lang="hu-HU" sz="1600" dirty="0" smtClean="0">
                <a:solidFill>
                  <a:srgbClr val="0000FF"/>
                </a:solidFill>
              </a:rPr>
              <a:t>/&gt;</a:t>
            </a:r>
          </a:p>
          <a:p>
            <a:r>
              <a:rPr lang="hu-HU" sz="1600" dirty="0" smtClean="0">
                <a:solidFill>
                  <a:srgbClr val="0000FF"/>
                </a:solidFill>
              </a:rPr>
              <a:t>&lt;/</a:t>
            </a:r>
            <a:r>
              <a:rPr lang="hu-HU" sz="1600" dirty="0" err="1" smtClean="0">
                <a:solidFill>
                  <a:srgbClr val="A31515"/>
                </a:solidFill>
              </a:rPr>
              <a:t>Storyboard</a:t>
            </a:r>
            <a:r>
              <a:rPr lang="hu-HU" sz="1600" dirty="0" smtClean="0">
                <a:solidFill>
                  <a:srgbClr val="0000FF"/>
                </a:solidFill>
              </a:rPr>
              <a:t>&gt;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4" end="4"/>
                                            </p:txEl>
                                          </p:spTgt>
                                        </p:tgtEl>
                                        <p:attrNameLst>
                                          <p:attrName>style.visibility</p:attrName>
                                        </p:attrNameLst>
                                      </p:cBhvr>
                                      <p:to>
                                        <p:strVal val="visible"/>
                                      </p:to>
                                    </p:set>
                                    <p:animEffect transition="in" filter="fade">
                                      <p:cBhvr>
                                        <p:cTn id="7" dur="2000"/>
                                        <p:tgtEl>
                                          <p:spTgt spid="3">
                                            <p:txEl>
                                              <p:pRg st="4" end="4"/>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6" end="6"/>
                                            </p:txEl>
                                          </p:spTgt>
                                        </p:tgtEl>
                                        <p:attrNameLst>
                                          <p:attrName>style.visibility</p:attrName>
                                        </p:attrNameLst>
                                      </p:cBhvr>
                                      <p:to>
                                        <p:strVal val="visible"/>
                                      </p:to>
                                    </p:set>
                                    <p:animEffect transition="in" filter="fade">
                                      <p:cBhvr>
                                        <p:cTn id="12" dur="2000"/>
                                        <p:tgtEl>
                                          <p:spTgt spid="3">
                                            <p:txEl>
                                              <p:pRg st="6" end="6"/>
                                            </p:txEl>
                                          </p:spTgt>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fade">
                                      <p:cBhvr>
                                        <p:cTn id="15" dur="2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artalom helye 2"/>
          <p:cNvSpPr txBox="1">
            <a:spLocks/>
          </p:cNvSpPr>
          <p:nvPr/>
        </p:nvSpPr>
        <p:spPr>
          <a:xfrm>
            <a:off x="171448" y="714356"/>
            <a:ext cx="8758270" cy="5411807"/>
          </a:xfrm>
          <a:prstGeom prst="rect">
            <a:avLst/>
          </a:prstGeom>
        </p:spPr>
        <p:txBody>
          <a:bodyPr vert="horz" lIns="91440" tIns="45720" rIns="91440" bIns="45720" rtlCol="0">
            <a:normAutofit/>
          </a:bodyPr>
          <a:lstStyle/>
          <a:p>
            <a:pPr marL="342900" marR="0" lvl="0" indent="-342900" algn="l" defTabSz="914400" rtl="0" eaLnBrk="1" fontAlgn="auto" latinLnBrk="0" hangingPunct="1">
              <a:lnSpc>
                <a:spcPct val="100000"/>
              </a:lnSpc>
              <a:spcBef>
                <a:spcPct val="20000"/>
              </a:spcBef>
              <a:spcAft>
                <a:spcPts val="0"/>
              </a:spcAft>
              <a:buClrTx/>
              <a:buSzTx/>
              <a:tabLst/>
              <a:defRPr/>
            </a:pPr>
            <a:r>
              <a:rPr kumimoji="0" lang="hu-HU" sz="2400" b="0" i="0" u="none" strike="noStrike" kern="1200" cap="none" spc="0" normalizeH="0" baseline="0" noProof="0" dirty="0" smtClean="0">
                <a:ln>
                  <a:noFill/>
                </a:ln>
                <a:solidFill>
                  <a:schemeClr val="bg1"/>
                </a:solidFill>
                <a:effectLst/>
                <a:uLnTx/>
                <a:uFillTx/>
                <a:latin typeface="+mn-lt"/>
                <a:ea typeface="+mn-ea"/>
                <a:cs typeface="+mn-cs"/>
              </a:rPr>
              <a:t>	A </a:t>
            </a:r>
            <a:r>
              <a:rPr kumimoji="0" lang="hu-HU" sz="2400" b="0" i="0" u="none" strike="noStrike" kern="1200" cap="none" spc="0" normalizeH="0" baseline="0" noProof="0" dirty="0" err="1" smtClean="0">
                <a:ln>
                  <a:noFill/>
                </a:ln>
                <a:solidFill>
                  <a:schemeClr val="bg1"/>
                </a:solidFill>
                <a:effectLst/>
                <a:uLnTx/>
                <a:uFillTx/>
                <a:latin typeface="+mn-lt"/>
                <a:ea typeface="+mn-ea"/>
                <a:cs typeface="+mn-cs"/>
              </a:rPr>
              <a:t>Storyboard</a:t>
            </a:r>
            <a:r>
              <a:rPr kumimoji="0" lang="hu-HU" sz="2400" b="0" i="0" u="none" strike="noStrike" kern="1200" cap="none" spc="0" normalizeH="0" noProof="0" dirty="0" smtClean="0">
                <a:ln>
                  <a:noFill/>
                </a:ln>
                <a:solidFill>
                  <a:schemeClr val="bg1"/>
                </a:solidFill>
                <a:effectLst/>
                <a:uLnTx/>
                <a:uFillTx/>
                <a:latin typeface="+mn-lt"/>
                <a:ea typeface="+mn-ea"/>
                <a:cs typeface="+mn-cs"/>
              </a:rPr>
              <a:t> egyszerre több </a:t>
            </a:r>
            <a:r>
              <a:rPr kumimoji="0" lang="hu-HU" sz="2400" b="0" i="0" u="none" strike="noStrike" kern="1200" cap="none" spc="0" normalizeH="0" noProof="0" dirty="0" err="1" smtClean="0">
                <a:ln>
                  <a:noFill/>
                </a:ln>
                <a:solidFill>
                  <a:schemeClr val="bg1"/>
                </a:solidFill>
                <a:effectLst/>
                <a:uLnTx/>
                <a:uFillTx/>
                <a:latin typeface="+mn-lt"/>
                <a:ea typeface="+mn-ea"/>
                <a:cs typeface="+mn-cs"/>
              </a:rPr>
              <a:t>Animation</a:t>
            </a:r>
            <a:r>
              <a:rPr kumimoji="0" lang="hu-HU" sz="2400" b="0" i="0" u="none" strike="noStrike" kern="1200" cap="none" spc="0" normalizeH="0" noProof="0" dirty="0" smtClean="0">
                <a:ln>
                  <a:noFill/>
                </a:ln>
                <a:solidFill>
                  <a:schemeClr val="bg1"/>
                </a:solidFill>
                <a:effectLst/>
                <a:uLnTx/>
                <a:uFillTx/>
                <a:latin typeface="+mn-lt"/>
                <a:ea typeface="+mn-ea"/>
                <a:cs typeface="+mn-cs"/>
              </a:rPr>
              <a:t> objektumot is tartalmazhat. Amikor a </a:t>
            </a:r>
            <a:r>
              <a:rPr kumimoji="0" lang="hu-HU" sz="2400" b="0" i="0" u="none" strike="noStrike" kern="1200" cap="none" spc="0" normalizeH="0" noProof="0" dirty="0" err="1" smtClean="0">
                <a:ln>
                  <a:noFill/>
                </a:ln>
                <a:solidFill>
                  <a:schemeClr val="bg1"/>
                </a:solidFill>
                <a:effectLst/>
                <a:uLnTx/>
                <a:uFillTx/>
                <a:latin typeface="+mn-lt"/>
                <a:ea typeface="+mn-ea"/>
                <a:cs typeface="+mn-cs"/>
              </a:rPr>
              <a:t>Storyboard</a:t>
            </a:r>
            <a:r>
              <a:rPr kumimoji="0" lang="hu-HU" sz="2400" b="0" i="0" u="none" strike="noStrike" kern="1200" cap="none" spc="0" normalizeH="0" noProof="0" dirty="0" smtClean="0">
                <a:ln>
                  <a:noFill/>
                </a:ln>
                <a:solidFill>
                  <a:schemeClr val="bg1"/>
                </a:solidFill>
                <a:effectLst/>
                <a:uLnTx/>
                <a:uFillTx/>
                <a:latin typeface="+mn-lt"/>
                <a:ea typeface="+mn-ea"/>
                <a:cs typeface="+mn-cs"/>
              </a:rPr>
              <a:t> aktiválódik, az animációk azonos időben indulnak el. (Nincs sorrendiség)</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endParaRPr lang="hu-HU" sz="2400" baseline="0" dirty="0" smtClean="0">
              <a:solidFill>
                <a:schemeClr val="bg1"/>
              </a:solidFill>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hu-HU" sz="2400" b="0" i="0" u="none" strike="noStrike" kern="1200" cap="none" spc="0" normalizeH="0" noProof="0" dirty="0" smtClean="0">
              <a:ln>
                <a:noFill/>
              </a:ln>
              <a:solidFill>
                <a:schemeClr val="bg1"/>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endParaRPr lang="hu-HU" sz="2400" baseline="0" dirty="0" smtClean="0">
              <a:solidFill>
                <a:schemeClr val="bg1"/>
              </a:solidFill>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hu-HU" sz="2400" b="0" i="0" u="none" strike="noStrike" kern="1200" cap="none" spc="0" normalizeH="0" noProof="0" dirty="0" smtClean="0">
              <a:ln>
                <a:noFill/>
              </a:ln>
              <a:solidFill>
                <a:schemeClr val="bg1"/>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tabLst/>
              <a:defRPr/>
            </a:pPr>
            <a:endParaRPr kumimoji="0" lang="hu-HU" sz="2400" b="0" i="0" u="none" strike="noStrike" kern="1200" cap="none" spc="0" normalizeH="0" noProof="0" dirty="0" smtClean="0">
              <a:ln>
                <a:noFill/>
              </a:ln>
              <a:solidFill>
                <a:schemeClr val="bg1"/>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tabLst/>
              <a:defRPr/>
            </a:pPr>
            <a:r>
              <a:rPr lang="hu-HU" sz="2400" i="1" baseline="0" dirty="0" smtClean="0">
                <a:solidFill>
                  <a:schemeClr val="bg1"/>
                </a:solidFill>
              </a:rPr>
              <a:t>	Az alábbi példában</a:t>
            </a:r>
            <a:r>
              <a:rPr lang="hu-HU" sz="2400" i="1" dirty="0" smtClean="0">
                <a:solidFill>
                  <a:schemeClr val="bg1"/>
                </a:solidFill>
              </a:rPr>
              <a:t> 10 </a:t>
            </a:r>
            <a:r>
              <a:rPr lang="hu-HU" sz="2400" i="1" dirty="0" err="1" smtClean="0">
                <a:solidFill>
                  <a:schemeClr val="bg1"/>
                </a:solidFill>
              </a:rPr>
              <a:t>másoderc</a:t>
            </a:r>
            <a:r>
              <a:rPr lang="hu-HU" sz="2400" i="1" dirty="0" smtClean="0">
                <a:solidFill>
                  <a:schemeClr val="bg1"/>
                </a:solidFill>
              </a:rPr>
              <a:t> alatt egy gomb magassága 1-ről 200px-re, míg </a:t>
            </a:r>
            <a:r>
              <a:rPr lang="hu-HU" sz="2400" i="1" dirty="0" err="1" smtClean="0">
                <a:solidFill>
                  <a:schemeClr val="bg1"/>
                </a:solidFill>
              </a:rPr>
              <a:t>széllsége</a:t>
            </a:r>
            <a:r>
              <a:rPr lang="hu-HU" sz="2400" i="1" dirty="0" smtClean="0">
                <a:solidFill>
                  <a:schemeClr val="bg1"/>
                </a:solidFill>
              </a:rPr>
              <a:t> 1-ről 100px –re növekszik.</a:t>
            </a:r>
            <a:endParaRPr kumimoji="0" lang="hu-HU" sz="2000" b="0" i="1" u="none" strike="noStrike" kern="1200" cap="none" spc="0" normalizeH="0" baseline="0" noProof="0" dirty="0" smtClean="0">
              <a:ln>
                <a:noFill/>
              </a:ln>
              <a:solidFill>
                <a:schemeClr val="bg1"/>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hu-HU" sz="2000" b="0" i="0" u="none" strike="noStrike" kern="1200" cap="none" spc="0" normalizeH="0" baseline="0" noProof="0" dirty="0" smtClean="0">
              <a:ln>
                <a:noFill/>
              </a:ln>
              <a:solidFill>
                <a:schemeClr val="bg1"/>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hu-HU" sz="2000" b="0" i="0" u="none" strike="noStrike" kern="1200" cap="none" spc="0" normalizeH="0" baseline="0" noProof="0" dirty="0" smtClean="0">
              <a:ln>
                <a:noFill/>
              </a:ln>
              <a:solidFill>
                <a:schemeClr val="bg1"/>
              </a:solidFill>
              <a:effectLst/>
              <a:uLnTx/>
              <a:uFillTx/>
              <a:latin typeface="+mn-lt"/>
              <a:ea typeface="+mn-ea"/>
              <a:cs typeface="+mn-cs"/>
            </a:endParaRPr>
          </a:p>
        </p:txBody>
      </p:sp>
      <p:sp>
        <p:nvSpPr>
          <p:cNvPr id="6" name="Cím 1"/>
          <p:cNvSpPr txBox="1">
            <a:spLocks/>
          </p:cNvSpPr>
          <p:nvPr/>
        </p:nvSpPr>
        <p:spPr>
          <a:xfrm>
            <a:off x="0" y="0"/>
            <a:ext cx="9144000" cy="439718"/>
          </a:xfrm>
          <a:prstGeom prst="rect">
            <a:avLst/>
          </a:prstGeom>
        </p:spPr>
        <p:txBody>
          <a:bodyPr vert="horz" lIns="91440" tIns="45720" rIns="91440" bIns="45720" rtlCol="0" anchor="ctr">
            <a:noAutofit/>
          </a:bodyPr>
          <a:lstStyle/>
          <a:p>
            <a:pPr marL="0" marR="0" lvl="0" indent="0" algn="l" defTabSz="914400" rtl="0" eaLnBrk="1" fontAlgn="auto" latinLnBrk="0" hangingPunct="1">
              <a:lnSpc>
                <a:spcPct val="100000"/>
              </a:lnSpc>
              <a:spcBef>
                <a:spcPct val="20000"/>
              </a:spcBef>
              <a:spcAft>
                <a:spcPts val="0"/>
              </a:spcAft>
              <a:buClrTx/>
              <a:buSzTx/>
              <a:buFontTx/>
              <a:buNone/>
              <a:tabLst/>
              <a:defRPr/>
            </a:pPr>
            <a:r>
              <a:rPr kumimoji="0" lang="hu-HU" sz="2400" b="0" i="0" u="none" strike="noStrike" kern="1200" cap="none" spc="0" normalizeH="0" baseline="0" noProof="0" dirty="0" smtClean="0">
                <a:ln>
                  <a:noFill/>
                </a:ln>
                <a:solidFill>
                  <a:schemeClr val="bg2">
                    <a:lumMod val="90000"/>
                  </a:schemeClr>
                </a:solidFill>
                <a:effectLst>
                  <a:outerShdw blurRad="38100" dist="38100" dir="2700000" algn="tl">
                    <a:srgbClr val="000000">
                      <a:alpha val="43137"/>
                    </a:srgbClr>
                  </a:outerShdw>
                </a:effectLst>
                <a:uLnTx/>
                <a:uFillTx/>
                <a:latin typeface="+mn-lt"/>
                <a:ea typeface="+mn-ea"/>
                <a:cs typeface="+mn-cs"/>
              </a:rPr>
              <a:t>Szimultán animációk</a:t>
            </a:r>
            <a:endParaRPr kumimoji="0" lang="hu-HU" sz="2400" b="0" i="0" u="none" strike="noStrike" kern="1200" cap="none" spc="0" normalizeH="0" baseline="0" noProof="0" dirty="0">
              <a:ln>
                <a:noFill/>
              </a:ln>
              <a:solidFill>
                <a:schemeClr val="bg2">
                  <a:lumMod val="90000"/>
                </a:schemeClr>
              </a:solidFill>
              <a:effectLst>
                <a:outerShdw blurRad="38100" dist="38100" dir="2700000" algn="tl">
                  <a:srgbClr val="000000">
                    <a:alpha val="43137"/>
                  </a:srgbClr>
                </a:outerShdw>
              </a:effectLst>
              <a:uLnTx/>
              <a:uFillTx/>
              <a:latin typeface="+mn-lt"/>
              <a:ea typeface="+mn-ea"/>
              <a:cs typeface="+mn-cs"/>
            </a:endParaRPr>
          </a:p>
        </p:txBody>
      </p:sp>
      <p:sp>
        <p:nvSpPr>
          <p:cNvPr id="7" name="Szövegdoboz 6"/>
          <p:cNvSpPr txBox="1"/>
          <p:nvPr/>
        </p:nvSpPr>
        <p:spPr>
          <a:xfrm>
            <a:off x="642910" y="1857364"/>
            <a:ext cx="7215238" cy="2062103"/>
          </a:xfrm>
          <a:prstGeom prst="rect">
            <a:avLst/>
          </a:prstGeom>
          <a:effectLst>
            <a:innerShdw blurRad="63500" dist="50800" dir="8100000">
              <a:prstClr val="black">
                <a:alpha val="50000"/>
              </a:prstClr>
            </a:innerShdw>
          </a:effectLst>
          <a:scene3d>
            <a:camera prst="orthographicFront"/>
            <a:lightRig rig="threePt" dir="t"/>
          </a:scene3d>
          <a:sp3d>
            <a:bevelT/>
          </a:sp3d>
        </p:spPr>
        <p:style>
          <a:lnRef idx="1">
            <a:schemeClr val="dk1"/>
          </a:lnRef>
          <a:fillRef idx="2">
            <a:schemeClr val="dk1"/>
          </a:fillRef>
          <a:effectRef idx="1">
            <a:schemeClr val="dk1"/>
          </a:effectRef>
          <a:fontRef idx="minor">
            <a:schemeClr val="dk1"/>
          </a:fontRef>
        </p:style>
        <p:txBody>
          <a:bodyPr wrap="square" rtlCol="0">
            <a:spAutoFit/>
          </a:bodyPr>
          <a:lstStyle/>
          <a:p>
            <a:r>
              <a:rPr lang="hu-HU" sz="1600" dirty="0" smtClean="0">
                <a:solidFill>
                  <a:srgbClr val="0000FF"/>
                </a:solidFill>
                <a:latin typeface="Consolas"/>
              </a:rPr>
              <a:t>&lt;</a:t>
            </a:r>
            <a:r>
              <a:rPr lang="hu-HU" sz="1600" dirty="0" err="1" smtClean="0">
                <a:solidFill>
                  <a:srgbClr val="A31515"/>
                </a:solidFill>
                <a:latin typeface="Consolas"/>
              </a:rPr>
              <a:t>Storyboard</a:t>
            </a:r>
            <a:r>
              <a:rPr lang="hu-HU" sz="1600" dirty="0" smtClean="0">
                <a:solidFill>
                  <a:srgbClr val="0000FF"/>
                </a:solidFill>
                <a:latin typeface="Consolas"/>
              </a:rPr>
              <a:t>&gt;</a:t>
            </a:r>
          </a:p>
          <a:p>
            <a:r>
              <a:rPr lang="en-US" sz="1600" dirty="0" smtClean="0">
                <a:solidFill>
                  <a:srgbClr val="A31515"/>
                </a:solidFill>
                <a:latin typeface="Consolas"/>
              </a:rPr>
              <a:t>    </a:t>
            </a:r>
            <a:r>
              <a:rPr lang="en-US" sz="1600" dirty="0" smtClean="0">
                <a:solidFill>
                  <a:srgbClr val="0000FF"/>
                </a:solidFill>
                <a:latin typeface="Consolas"/>
              </a:rPr>
              <a:t>&lt;</a:t>
            </a:r>
            <a:r>
              <a:rPr lang="en-US" sz="1600" dirty="0" err="1" smtClean="0">
                <a:solidFill>
                  <a:srgbClr val="A31515"/>
                </a:solidFill>
                <a:latin typeface="Consolas"/>
              </a:rPr>
              <a:t>DoubleAnimation</a:t>
            </a:r>
            <a:r>
              <a:rPr lang="en-US" sz="1600" dirty="0" smtClean="0">
                <a:solidFill>
                  <a:srgbClr val="FF0000"/>
                </a:solidFill>
                <a:latin typeface="Consolas"/>
              </a:rPr>
              <a:t> Duration</a:t>
            </a:r>
            <a:r>
              <a:rPr lang="en-US" sz="1600" dirty="0" smtClean="0">
                <a:solidFill>
                  <a:srgbClr val="0000FF"/>
                </a:solidFill>
                <a:latin typeface="Consolas"/>
              </a:rPr>
              <a:t>="0:0:10"</a:t>
            </a:r>
            <a:r>
              <a:rPr lang="en-US" sz="1600" dirty="0" smtClean="0">
                <a:solidFill>
                  <a:srgbClr val="FF0000"/>
                </a:solidFill>
                <a:latin typeface="Consolas"/>
              </a:rPr>
              <a:t> From</a:t>
            </a:r>
            <a:r>
              <a:rPr lang="en-US" sz="1600" dirty="0" smtClean="0">
                <a:solidFill>
                  <a:srgbClr val="0000FF"/>
                </a:solidFill>
                <a:latin typeface="Consolas"/>
              </a:rPr>
              <a:t>="1"</a:t>
            </a:r>
            <a:r>
              <a:rPr lang="en-US" sz="1600" dirty="0" smtClean="0">
                <a:solidFill>
                  <a:srgbClr val="FF0000"/>
                </a:solidFill>
                <a:latin typeface="Consolas"/>
              </a:rPr>
              <a:t> To</a:t>
            </a:r>
            <a:r>
              <a:rPr lang="en-US" sz="1600" dirty="0" smtClean="0">
                <a:solidFill>
                  <a:srgbClr val="0000FF"/>
                </a:solidFill>
                <a:latin typeface="Consolas"/>
              </a:rPr>
              <a:t>="200"</a:t>
            </a:r>
          </a:p>
          <a:p>
            <a:r>
              <a:rPr lang="hu-HU" sz="1600" b="1" dirty="0" smtClean="0">
                <a:solidFill>
                  <a:srgbClr val="0000FF"/>
                </a:solidFill>
                <a:latin typeface="Consolas"/>
              </a:rPr>
              <a:t>               </a:t>
            </a:r>
            <a:r>
              <a:rPr lang="hu-HU" sz="1600" b="1" dirty="0" smtClean="0">
                <a:solidFill>
                  <a:srgbClr val="FF0000"/>
                </a:solidFill>
                <a:latin typeface="Consolas"/>
              </a:rPr>
              <a:t> </a:t>
            </a:r>
            <a:r>
              <a:rPr lang="hu-HU" sz="1600" b="1" dirty="0" err="1" smtClean="0">
                <a:solidFill>
                  <a:srgbClr val="FF0000"/>
                </a:solidFill>
                <a:latin typeface="Consolas"/>
              </a:rPr>
              <a:t>Storyboard.TargetName</a:t>
            </a:r>
            <a:r>
              <a:rPr lang="hu-HU" sz="1600" b="1" dirty="0" smtClean="0">
                <a:solidFill>
                  <a:srgbClr val="0000FF"/>
                </a:solidFill>
                <a:latin typeface="Consolas"/>
              </a:rPr>
              <a:t>="button1"</a:t>
            </a:r>
          </a:p>
          <a:p>
            <a:r>
              <a:rPr lang="hu-HU" sz="1600" b="1" dirty="0" smtClean="0">
                <a:solidFill>
                  <a:srgbClr val="0000FF"/>
                </a:solidFill>
                <a:latin typeface="Consolas"/>
              </a:rPr>
              <a:t>               </a:t>
            </a:r>
            <a:r>
              <a:rPr lang="hu-HU" sz="1600" b="1" dirty="0" smtClean="0">
                <a:solidFill>
                  <a:srgbClr val="FF0000"/>
                </a:solidFill>
                <a:latin typeface="Consolas"/>
              </a:rPr>
              <a:t> </a:t>
            </a:r>
            <a:r>
              <a:rPr lang="hu-HU" sz="1600" b="1" dirty="0" err="1" smtClean="0">
                <a:solidFill>
                  <a:srgbClr val="FF0000"/>
                </a:solidFill>
                <a:latin typeface="Consolas"/>
              </a:rPr>
              <a:t>Storyboard.TargetProperty</a:t>
            </a:r>
            <a:r>
              <a:rPr lang="hu-HU" sz="1600" b="1" dirty="0" smtClean="0">
                <a:solidFill>
                  <a:srgbClr val="0000FF"/>
                </a:solidFill>
                <a:latin typeface="Consolas"/>
              </a:rPr>
              <a:t>="</a:t>
            </a:r>
            <a:r>
              <a:rPr lang="hu-HU" sz="1600" b="1" dirty="0" err="1" smtClean="0">
                <a:solidFill>
                  <a:srgbClr val="0000FF"/>
                </a:solidFill>
                <a:latin typeface="Consolas"/>
              </a:rPr>
              <a:t>Height</a:t>
            </a:r>
            <a:r>
              <a:rPr lang="hu-HU" sz="1600" b="1" dirty="0" smtClean="0">
                <a:solidFill>
                  <a:srgbClr val="0000FF"/>
                </a:solidFill>
                <a:latin typeface="Consolas"/>
              </a:rPr>
              <a:t>"/&gt;</a:t>
            </a:r>
          </a:p>
          <a:p>
            <a:r>
              <a:rPr lang="en-US" sz="1600" dirty="0" smtClean="0">
                <a:solidFill>
                  <a:srgbClr val="A31515"/>
                </a:solidFill>
                <a:latin typeface="Consolas"/>
              </a:rPr>
              <a:t>    </a:t>
            </a:r>
            <a:r>
              <a:rPr lang="en-US" sz="1600" dirty="0" smtClean="0">
                <a:solidFill>
                  <a:srgbClr val="0000FF"/>
                </a:solidFill>
                <a:latin typeface="Consolas"/>
              </a:rPr>
              <a:t>&lt;</a:t>
            </a:r>
            <a:r>
              <a:rPr lang="en-US" sz="1600" dirty="0" err="1" smtClean="0">
                <a:solidFill>
                  <a:srgbClr val="A31515"/>
                </a:solidFill>
                <a:latin typeface="Consolas"/>
              </a:rPr>
              <a:t>DoubleAnimation</a:t>
            </a:r>
            <a:r>
              <a:rPr lang="en-US" sz="1600" dirty="0" smtClean="0">
                <a:solidFill>
                  <a:srgbClr val="FF0000"/>
                </a:solidFill>
                <a:latin typeface="Consolas"/>
              </a:rPr>
              <a:t> Duration</a:t>
            </a:r>
            <a:r>
              <a:rPr lang="en-US" sz="1600" dirty="0" smtClean="0">
                <a:solidFill>
                  <a:srgbClr val="0000FF"/>
                </a:solidFill>
                <a:latin typeface="Consolas"/>
              </a:rPr>
              <a:t>="0:0:10"</a:t>
            </a:r>
            <a:r>
              <a:rPr lang="en-US" sz="1600" dirty="0" smtClean="0">
                <a:solidFill>
                  <a:srgbClr val="FF0000"/>
                </a:solidFill>
                <a:latin typeface="Consolas"/>
              </a:rPr>
              <a:t> From</a:t>
            </a:r>
            <a:r>
              <a:rPr lang="en-US" sz="1600" dirty="0" smtClean="0">
                <a:solidFill>
                  <a:srgbClr val="0000FF"/>
                </a:solidFill>
                <a:latin typeface="Consolas"/>
              </a:rPr>
              <a:t>="1"</a:t>
            </a:r>
            <a:r>
              <a:rPr lang="en-US" sz="1600" dirty="0" smtClean="0">
                <a:solidFill>
                  <a:srgbClr val="FF0000"/>
                </a:solidFill>
                <a:latin typeface="Consolas"/>
              </a:rPr>
              <a:t> To</a:t>
            </a:r>
            <a:r>
              <a:rPr lang="en-US" sz="1600" dirty="0" smtClean="0">
                <a:solidFill>
                  <a:srgbClr val="0000FF"/>
                </a:solidFill>
                <a:latin typeface="Consolas"/>
              </a:rPr>
              <a:t>="100"</a:t>
            </a:r>
          </a:p>
          <a:p>
            <a:r>
              <a:rPr lang="hu-HU" sz="1600" b="1" dirty="0" smtClean="0">
                <a:solidFill>
                  <a:srgbClr val="0000FF"/>
                </a:solidFill>
                <a:latin typeface="Consolas"/>
              </a:rPr>
              <a:t>               </a:t>
            </a:r>
            <a:r>
              <a:rPr lang="hu-HU" sz="1600" b="1" dirty="0" smtClean="0">
                <a:solidFill>
                  <a:srgbClr val="FF0000"/>
                </a:solidFill>
                <a:latin typeface="Consolas"/>
              </a:rPr>
              <a:t> </a:t>
            </a:r>
            <a:r>
              <a:rPr lang="hu-HU" sz="1600" b="1" dirty="0" err="1" smtClean="0">
                <a:solidFill>
                  <a:srgbClr val="FF0000"/>
                </a:solidFill>
                <a:latin typeface="Consolas"/>
              </a:rPr>
              <a:t>Storyboard.TargetName</a:t>
            </a:r>
            <a:r>
              <a:rPr lang="hu-HU" sz="1600" b="1" dirty="0" smtClean="0">
                <a:solidFill>
                  <a:srgbClr val="0000FF"/>
                </a:solidFill>
                <a:latin typeface="Consolas"/>
              </a:rPr>
              <a:t>="button1"</a:t>
            </a:r>
          </a:p>
          <a:p>
            <a:r>
              <a:rPr lang="hu-HU" sz="1600" b="1" dirty="0" smtClean="0">
                <a:solidFill>
                  <a:srgbClr val="0000FF"/>
                </a:solidFill>
                <a:latin typeface="Consolas"/>
              </a:rPr>
              <a:t>               </a:t>
            </a:r>
            <a:r>
              <a:rPr lang="hu-HU" sz="1600" b="1" dirty="0" smtClean="0">
                <a:solidFill>
                  <a:srgbClr val="FF0000"/>
                </a:solidFill>
                <a:latin typeface="Consolas"/>
              </a:rPr>
              <a:t> </a:t>
            </a:r>
            <a:r>
              <a:rPr lang="hu-HU" sz="1600" b="1" dirty="0" err="1" smtClean="0">
                <a:solidFill>
                  <a:srgbClr val="FF0000"/>
                </a:solidFill>
                <a:latin typeface="Consolas"/>
              </a:rPr>
              <a:t>Storyboard.TargetProperty</a:t>
            </a:r>
            <a:r>
              <a:rPr lang="hu-HU" sz="1600" b="1" dirty="0" smtClean="0">
                <a:solidFill>
                  <a:srgbClr val="0000FF"/>
                </a:solidFill>
                <a:latin typeface="Consolas"/>
              </a:rPr>
              <a:t>="</a:t>
            </a:r>
            <a:r>
              <a:rPr lang="hu-HU" sz="1600" b="1" dirty="0" err="1" smtClean="0">
                <a:solidFill>
                  <a:srgbClr val="0000FF"/>
                </a:solidFill>
                <a:latin typeface="Consolas"/>
              </a:rPr>
              <a:t>Width</a:t>
            </a:r>
            <a:r>
              <a:rPr lang="hu-HU" sz="1600" b="1" dirty="0" smtClean="0">
                <a:solidFill>
                  <a:srgbClr val="0000FF"/>
                </a:solidFill>
                <a:latin typeface="Consolas"/>
              </a:rPr>
              <a:t>"/&gt;</a:t>
            </a:r>
          </a:p>
          <a:p>
            <a:r>
              <a:rPr lang="hu-HU" sz="1600" dirty="0" smtClean="0">
                <a:solidFill>
                  <a:srgbClr val="0000FF"/>
                </a:solidFill>
                <a:latin typeface="Consolas"/>
              </a:rPr>
              <a:t>&lt;/</a:t>
            </a:r>
            <a:r>
              <a:rPr lang="hu-HU" sz="1600" dirty="0" err="1" smtClean="0">
                <a:solidFill>
                  <a:srgbClr val="A31515"/>
                </a:solidFill>
                <a:latin typeface="Consolas"/>
              </a:rPr>
              <a:t>Storyboard</a:t>
            </a:r>
            <a:r>
              <a:rPr lang="hu-HU" sz="1600" dirty="0" smtClean="0">
                <a:solidFill>
                  <a:srgbClr val="0000FF"/>
                </a:solidFill>
                <a:latin typeface="Consolas"/>
              </a:rPr>
              <a:t>&gt;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xEl>
                                              <p:pRg st="6" end="6"/>
                                            </p:txEl>
                                          </p:spTgt>
                                        </p:tgtEl>
                                        <p:attrNameLst>
                                          <p:attrName>style.visibility</p:attrName>
                                        </p:attrNameLst>
                                      </p:cBhvr>
                                      <p:to>
                                        <p:strVal val="visible"/>
                                      </p:to>
                                    </p:set>
                                    <p:animEffect transition="in" filter="fade">
                                      <p:cBhvr>
                                        <p:cTn id="7" dur="2000"/>
                                        <p:tgtEl>
                                          <p:spTgt spid="4">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a:xfrm>
            <a:off x="0" y="0"/>
            <a:ext cx="9144000" cy="439718"/>
          </a:xfrm>
        </p:spPr>
        <p:txBody>
          <a:bodyPr>
            <a:noAutofit/>
          </a:bodyPr>
          <a:lstStyle/>
          <a:p>
            <a:pPr algn="l">
              <a:spcBef>
                <a:spcPct val="20000"/>
              </a:spcBef>
            </a:pPr>
            <a:r>
              <a:rPr lang="hu-HU" sz="2400" dirty="0" smtClean="0">
                <a:solidFill>
                  <a:schemeClr val="bg2">
                    <a:lumMod val="90000"/>
                  </a:schemeClr>
                </a:solidFill>
                <a:effectLst>
                  <a:outerShdw blurRad="38100" dist="38100" dir="2700000" algn="tl">
                    <a:srgbClr val="000000">
                      <a:alpha val="43137"/>
                    </a:srgbClr>
                  </a:outerShdw>
                </a:effectLst>
                <a:latin typeface="+mn-lt"/>
                <a:ea typeface="+mn-ea"/>
                <a:cs typeface="+mn-cs"/>
              </a:rPr>
              <a:t>Animációk </a:t>
            </a:r>
            <a:r>
              <a:rPr lang="hu-HU" sz="2400" dirty="0" err="1" smtClean="0">
                <a:solidFill>
                  <a:schemeClr val="bg2">
                    <a:lumMod val="90000"/>
                  </a:schemeClr>
                </a:solidFill>
                <a:effectLst>
                  <a:outerShdw blurRad="38100" dist="38100" dir="2700000" algn="tl">
                    <a:srgbClr val="000000">
                      <a:alpha val="43137"/>
                    </a:srgbClr>
                  </a:outerShdw>
                </a:effectLst>
                <a:latin typeface="+mn-lt"/>
                <a:ea typeface="+mn-ea"/>
                <a:cs typeface="+mn-cs"/>
              </a:rPr>
              <a:t>triggerrel</a:t>
            </a:r>
            <a:endParaRPr lang="hu-HU" sz="2400" dirty="0">
              <a:solidFill>
                <a:schemeClr val="bg2">
                  <a:lumMod val="90000"/>
                </a:schemeClr>
              </a:solidFill>
              <a:effectLst>
                <a:outerShdw blurRad="38100" dist="38100" dir="2700000" algn="tl">
                  <a:srgbClr val="000000">
                    <a:alpha val="43137"/>
                  </a:srgbClr>
                </a:outerShdw>
              </a:effectLst>
              <a:latin typeface="+mn-lt"/>
              <a:ea typeface="+mn-ea"/>
              <a:cs typeface="+mn-cs"/>
            </a:endParaRPr>
          </a:p>
        </p:txBody>
      </p:sp>
      <p:sp>
        <p:nvSpPr>
          <p:cNvPr id="3" name="Tartalom helye 2"/>
          <p:cNvSpPr>
            <a:spLocks noGrp="1"/>
          </p:cNvSpPr>
          <p:nvPr>
            <p:ph idx="1"/>
          </p:nvPr>
        </p:nvSpPr>
        <p:spPr>
          <a:xfrm>
            <a:off x="285720" y="571480"/>
            <a:ext cx="8229600" cy="5429288"/>
          </a:xfrm>
        </p:spPr>
        <p:txBody>
          <a:bodyPr>
            <a:normAutofit lnSpcReduction="10000"/>
          </a:bodyPr>
          <a:lstStyle/>
          <a:p>
            <a:pPr>
              <a:buNone/>
            </a:pPr>
            <a:r>
              <a:rPr lang="hu-HU" dirty="0" smtClean="0">
                <a:solidFill>
                  <a:schemeClr val="bg1">
                    <a:lumMod val="95000"/>
                  </a:schemeClr>
                </a:solidFill>
              </a:rPr>
              <a:t>	</a:t>
            </a:r>
            <a:r>
              <a:rPr lang="hu-HU" dirty="0" smtClean="0">
                <a:solidFill>
                  <a:schemeClr val="bg1">
                    <a:lumMod val="95000"/>
                  </a:schemeClr>
                </a:solidFill>
              </a:rPr>
              <a:t>De mégis, hogy indíthatjuk el / állíthatjuk le az animációt?</a:t>
            </a:r>
            <a:r>
              <a:rPr lang="hu-HU" dirty="0" smtClean="0">
                <a:solidFill>
                  <a:schemeClr val="bg1">
                    <a:lumMod val="95000"/>
                  </a:schemeClr>
                </a:solidFill>
              </a:rPr>
              <a:t>	</a:t>
            </a:r>
            <a:endParaRPr lang="hu-HU" dirty="0" smtClean="0">
              <a:solidFill>
                <a:schemeClr val="bg1">
                  <a:lumMod val="95000"/>
                </a:schemeClr>
              </a:solidFill>
            </a:endParaRPr>
          </a:p>
          <a:p>
            <a:pPr>
              <a:buNone/>
            </a:pPr>
            <a:r>
              <a:rPr lang="hu-HU" dirty="0" smtClean="0">
                <a:solidFill>
                  <a:schemeClr val="bg1">
                    <a:lumMod val="95000"/>
                  </a:schemeClr>
                </a:solidFill>
              </a:rPr>
              <a:t>	</a:t>
            </a:r>
            <a:r>
              <a:rPr lang="hu-HU" dirty="0" err="1" smtClean="0">
                <a:solidFill>
                  <a:schemeClr val="bg1">
                    <a:lumMod val="95000"/>
                  </a:schemeClr>
                </a:solidFill>
              </a:rPr>
              <a:t>Pl</a:t>
            </a:r>
            <a:r>
              <a:rPr lang="hu-HU" dirty="0" smtClean="0">
                <a:solidFill>
                  <a:schemeClr val="bg1">
                    <a:lumMod val="95000"/>
                  </a:schemeClr>
                </a:solidFill>
              </a:rPr>
              <a:t>: </a:t>
            </a:r>
            <a:r>
              <a:rPr lang="hu-HU" dirty="0" err="1" smtClean="0">
                <a:solidFill>
                  <a:schemeClr val="bg1">
                    <a:lumMod val="95000"/>
                  </a:schemeClr>
                </a:solidFill>
              </a:rPr>
              <a:t>Triggerrel</a:t>
            </a:r>
            <a:r>
              <a:rPr lang="hu-HU" dirty="0" smtClean="0">
                <a:solidFill>
                  <a:schemeClr val="bg1">
                    <a:lumMod val="95000"/>
                  </a:schemeClr>
                </a:solidFill>
              </a:rPr>
              <a:t> (</a:t>
            </a:r>
            <a:r>
              <a:rPr lang="hu-HU" dirty="0" err="1" smtClean="0">
                <a:solidFill>
                  <a:schemeClr val="bg1">
                    <a:lumMod val="95000"/>
                  </a:schemeClr>
                </a:solidFill>
              </a:rPr>
              <a:t>EventTrigger</a:t>
            </a:r>
            <a:r>
              <a:rPr lang="hu-HU" dirty="0" smtClean="0">
                <a:solidFill>
                  <a:schemeClr val="bg1">
                    <a:lumMod val="95000"/>
                  </a:schemeClr>
                </a:solidFill>
              </a:rPr>
              <a:t>)</a:t>
            </a:r>
          </a:p>
          <a:p>
            <a:pPr>
              <a:buNone/>
            </a:pPr>
            <a:endParaRPr lang="hu-HU" dirty="0" smtClean="0">
              <a:solidFill>
                <a:schemeClr val="bg1">
                  <a:lumMod val="95000"/>
                </a:schemeClr>
              </a:solidFill>
            </a:endParaRPr>
          </a:p>
          <a:p>
            <a:pPr>
              <a:buNone/>
            </a:pPr>
            <a:endParaRPr lang="hu-HU" dirty="0" smtClean="0">
              <a:solidFill>
                <a:schemeClr val="bg1">
                  <a:lumMod val="95000"/>
                </a:schemeClr>
              </a:solidFill>
            </a:endParaRPr>
          </a:p>
          <a:p>
            <a:pPr>
              <a:buNone/>
            </a:pPr>
            <a:endParaRPr lang="hu-HU" dirty="0" smtClean="0">
              <a:solidFill>
                <a:schemeClr val="bg1">
                  <a:lumMod val="95000"/>
                </a:schemeClr>
              </a:solidFill>
            </a:endParaRPr>
          </a:p>
          <a:p>
            <a:pPr>
              <a:buNone/>
            </a:pPr>
            <a:endParaRPr lang="hu-HU" dirty="0" smtClean="0">
              <a:solidFill>
                <a:schemeClr val="bg1">
                  <a:lumMod val="95000"/>
                </a:schemeClr>
              </a:solidFill>
            </a:endParaRPr>
          </a:p>
          <a:p>
            <a:pPr>
              <a:buNone/>
            </a:pPr>
            <a:endParaRPr lang="hu-HU" dirty="0" smtClean="0">
              <a:solidFill>
                <a:schemeClr val="bg1">
                  <a:lumMod val="95000"/>
                </a:schemeClr>
              </a:solidFill>
            </a:endParaRPr>
          </a:p>
          <a:p>
            <a:pPr>
              <a:buNone/>
            </a:pPr>
            <a:endParaRPr lang="hu-HU" dirty="0" smtClean="0">
              <a:solidFill>
                <a:schemeClr val="bg1">
                  <a:lumMod val="95000"/>
                </a:schemeClr>
              </a:solidFill>
            </a:endParaRPr>
          </a:p>
          <a:p>
            <a:pPr>
              <a:buNone/>
            </a:pPr>
            <a:r>
              <a:rPr lang="hu-HU" sz="2400" i="1" dirty="0" smtClean="0">
                <a:solidFill>
                  <a:schemeClr val="bg1">
                    <a:lumMod val="95000"/>
                  </a:schemeClr>
                </a:solidFill>
              </a:rPr>
              <a:t>	</a:t>
            </a:r>
            <a:endParaRPr lang="hu-HU" sz="2400" i="1" dirty="0" smtClean="0">
              <a:solidFill>
                <a:schemeClr val="bg1">
                  <a:lumMod val="95000"/>
                </a:schemeClr>
              </a:solidFill>
            </a:endParaRPr>
          </a:p>
          <a:p>
            <a:pPr>
              <a:buNone/>
            </a:pPr>
            <a:endParaRPr lang="hu-HU" sz="2400" i="1" dirty="0" smtClean="0">
              <a:solidFill>
                <a:schemeClr val="bg1">
                  <a:lumMod val="95000"/>
                </a:schemeClr>
              </a:solidFill>
            </a:endParaRPr>
          </a:p>
        </p:txBody>
      </p:sp>
      <p:sp>
        <p:nvSpPr>
          <p:cNvPr id="5" name="Szövegdoboz 4"/>
          <p:cNvSpPr txBox="1"/>
          <p:nvPr/>
        </p:nvSpPr>
        <p:spPr>
          <a:xfrm>
            <a:off x="714348" y="2428868"/>
            <a:ext cx="6500826" cy="3046988"/>
          </a:xfrm>
          <a:prstGeom prst="rect">
            <a:avLst/>
          </a:prstGeom>
          <a:effectLst>
            <a:innerShdw blurRad="63500" dist="50800" dir="8100000">
              <a:prstClr val="black">
                <a:alpha val="50000"/>
              </a:prstClr>
            </a:innerShdw>
          </a:effectLst>
          <a:scene3d>
            <a:camera prst="orthographicFront"/>
            <a:lightRig rig="threePt" dir="t"/>
          </a:scene3d>
          <a:sp3d>
            <a:bevelT/>
          </a:sp3d>
        </p:spPr>
        <p:style>
          <a:lnRef idx="1">
            <a:schemeClr val="dk1"/>
          </a:lnRef>
          <a:fillRef idx="2">
            <a:schemeClr val="dk1"/>
          </a:fillRef>
          <a:effectRef idx="1">
            <a:schemeClr val="dk1"/>
          </a:effectRef>
          <a:fontRef idx="minor">
            <a:schemeClr val="dk1"/>
          </a:fontRef>
        </p:style>
        <p:txBody>
          <a:bodyPr wrap="square" rtlCol="0">
            <a:spAutoFit/>
          </a:bodyPr>
          <a:lstStyle/>
          <a:p>
            <a:r>
              <a:rPr lang="hu-HU" sz="1600" dirty="0" smtClean="0">
                <a:solidFill>
                  <a:srgbClr val="0000FF"/>
                </a:solidFill>
              </a:rPr>
              <a:t>&lt;</a:t>
            </a:r>
            <a:r>
              <a:rPr lang="hu-HU" sz="1600" dirty="0" err="1" smtClean="0">
                <a:solidFill>
                  <a:srgbClr val="A31515"/>
                </a:solidFill>
              </a:rPr>
              <a:t>Style.Triggers</a:t>
            </a:r>
            <a:r>
              <a:rPr lang="hu-HU" sz="1600" dirty="0" smtClean="0">
                <a:solidFill>
                  <a:srgbClr val="0000FF"/>
                </a:solidFill>
              </a:rPr>
              <a:t>&gt;</a:t>
            </a:r>
          </a:p>
          <a:p>
            <a:r>
              <a:rPr lang="hu-HU" sz="1600" dirty="0" smtClean="0">
                <a:solidFill>
                  <a:srgbClr val="A31515"/>
                </a:solidFill>
              </a:rPr>
              <a:t>                </a:t>
            </a:r>
            <a:r>
              <a:rPr lang="hu-HU" sz="1600" dirty="0" smtClean="0">
                <a:solidFill>
                  <a:srgbClr val="0000FF"/>
                </a:solidFill>
              </a:rPr>
              <a:t>&lt;</a:t>
            </a:r>
            <a:r>
              <a:rPr lang="hu-HU" sz="1600" dirty="0" err="1" smtClean="0">
                <a:solidFill>
                  <a:srgbClr val="A31515"/>
                </a:solidFill>
              </a:rPr>
              <a:t>EventTrigger</a:t>
            </a:r>
            <a:r>
              <a:rPr lang="hu-HU" sz="1600" dirty="0" smtClean="0">
                <a:solidFill>
                  <a:srgbClr val="FF0000"/>
                </a:solidFill>
              </a:rPr>
              <a:t> </a:t>
            </a:r>
            <a:r>
              <a:rPr lang="hu-HU" sz="1600" dirty="0" err="1" smtClean="0">
                <a:solidFill>
                  <a:srgbClr val="FF0000"/>
                </a:solidFill>
              </a:rPr>
              <a:t>RoutedEvent</a:t>
            </a:r>
            <a:r>
              <a:rPr lang="hu-HU" sz="1600" dirty="0" smtClean="0">
                <a:solidFill>
                  <a:srgbClr val="0000FF"/>
                </a:solidFill>
              </a:rPr>
              <a:t>="</a:t>
            </a:r>
            <a:r>
              <a:rPr lang="hu-HU" sz="1600" dirty="0" err="1" smtClean="0">
                <a:solidFill>
                  <a:srgbClr val="0000FF"/>
                </a:solidFill>
              </a:rPr>
              <a:t>Button.MouseEnter</a:t>
            </a:r>
            <a:r>
              <a:rPr lang="hu-HU" sz="1600" dirty="0" smtClean="0">
                <a:solidFill>
                  <a:srgbClr val="0000FF"/>
                </a:solidFill>
              </a:rPr>
              <a:t>"&gt;</a:t>
            </a:r>
          </a:p>
          <a:p>
            <a:r>
              <a:rPr lang="hu-HU" sz="1600" dirty="0" smtClean="0">
                <a:solidFill>
                  <a:srgbClr val="A31515"/>
                </a:solidFill>
              </a:rPr>
              <a:t>                    </a:t>
            </a:r>
            <a:r>
              <a:rPr lang="hu-HU" sz="1600" dirty="0" smtClean="0">
                <a:solidFill>
                  <a:srgbClr val="0000FF"/>
                </a:solidFill>
              </a:rPr>
              <a:t>&lt;</a:t>
            </a:r>
            <a:r>
              <a:rPr lang="hu-HU" sz="1600" dirty="0" err="1" smtClean="0">
                <a:solidFill>
                  <a:srgbClr val="A31515"/>
                </a:solidFill>
              </a:rPr>
              <a:t>EventTrigger.Actions</a:t>
            </a:r>
            <a:r>
              <a:rPr lang="hu-HU" sz="1600" dirty="0" smtClean="0">
                <a:solidFill>
                  <a:srgbClr val="0000FF"/>
                </a:solidFill>
              </a:rPr>
              <a:t>&gt;</a:t>
            </a:r>
          </a:p>
          <a:p>
            <a:r>
              <a:rPr lang="hu-HU" sz="1600" dirty="0" smtClean="0">
                <a:solidFill>
                  <a:srgbClr val="A31515"/>
                </a:solidFill>
              </a:rPr>
              <a:t>                        </a:t>
            </a:r>
            <a:r>
              <a:rPr lang="hu-HU" sz="1600" dirty="0" smtClean="0">
                <a:solidFill>
                  <a:srgbClr val="0000FF"/>
                </a:solidFill>
              </a:rPr>
              <a:t>&lt;</a:t>
            </a:r>
            <a:r>
              <a:rPr lang="hu-HU" sz="1600" dirty="0" err="1" smtClean="0">
                <a:solidFill>
                  <a:srgbClr val="A31515"/>
                </a:solidFill>
              </a:rPr>
              <a:t>BeginStoryboard</a:t>
            </a:r>
            <a:r>
              <a:rPr lang="hu-HU" sz="1600" dirty="0" smtClean="0">
                <a:solidFill>
                  <a:srgbClr val="FF0000"/>
                </a:solidFill>
              </a:rPr>
              <a:t> </a:t>
            </a:r>
            <a:r>
              <a:rPr lang="hu-HU" sz="1600" dirty="0" err="1" smtClean="0">
                <a:solidFill>
                  <a:srgbClr val="FF0000"/>
                </a:solidFill>
              </a:rPr>
              <a:t>Name</a:t>
            </a:r>
            <a:r>
              <a:rPr lang="hu-HU" sz="1600" dirty="0" smtClean="0">
                <a:solidFill>
                  <a:srgbClr val="0000FF"/>
                </a:solidFill>
              </a:rPr>
              <a:t>="stb1"&gt;</a:t>
            </a:r>
          </a:p>
          <a:p>
            <a:r>
              <a:rPr lang="hu-HU" sz="1600" dirty="0" smtClean="0">
                <a:solidFill>
                  <a:srgbClr val="A31515"/>
                </a:solidFill>
              </a:rPr>
              <a:t>                                </a:t>
            </a:r>
            <a:r>
              <a:rPr lang="hu-HU" sz="1600" dirty="0" smtClean="0">
                <a:solidFill>
                  <a:srgbClr val="0000FF"/>
                </a:solidFill>
              </a:rPr>
              <a:t>&lt;</a:t>
            </a:r>
            <a:r>
              <a:rPr lang="hu-HU" sz="1600" dirty="0" err="1" smtClean="0">
                <a:solidFill>
                  <a:srgbClr val="A31515"/>
                </a:solidFill>
              </a:rPr>
              <a:t>Storyboard</a:t>
            </a:r>
            <a:r>
              <a:rPr lang="hu-HU" sz="1600" dirty="0" smtClean="0">
                <a:solidFill>
                  <a:srgbClr val="0000FF"/>
                </a:solidFill>
              </a:rPr>
              <a:t>&gt;</a:t>
            </a:r>
          </a:p>
          <a:p>
            <a:r>
              <a:rPr lang="en-US" sz="1600" dirty="0" smtClean="0">
                <a:solidFill>
                  <a:srgbClr val="A31515"/>
                </a:solidFill>
              </a:rPr>
              <a:t>                                    </a:t>
            </a:r>
            <a:r>
              <a:rPr lang="en-US" sz="1600" dirty="0" smtClean="0">
                <a:solidFill>
                  <a:srgbClr val="0000FF"/>
                </a:solidFill>
              </a:rPr>
              <a:t>&lt;</a:t>
            </a:r>
            <a:r>
              <a:rPr lang="en-US" sz="1600" dirty="0" err="1" smtClean="0">
                <a:solidFill>
                  <a:srgbClr val="A31515"/>
                </a:solidFill>
              </a:rPr>
              <a:t>DoubleAnimation</a:t>
            </a:r>
            <a:r>
              <a:rPr lang="en-US" sz="1600" dirty="0" smtClean="0">
                <a:solidFill>
                  <a:srgbClr val="FF0000"/>
                </a:solidFill>
              </a:rPr>
              <a:t> Duration</a:t>
            </a:r>
            <a:r>
              <a:rPr lang="en-US" sz="1600" dirty="0" smtClean="0">
                <a:solidFill>
                  <a:srgbClr val="0000FF"/>
                </a:solidFill>
              </a:rPr>
              <a:t>="</a:t>
            </a:r>
            <a:r>
              <a:rPr lang="en-US" sz="1600" dirty="0" smtClean="0">
                <a:solidFill>
                  <a:srgbClr val="0000FF"/>
                </a:solidFill>
              </a:rPr>
              <a:t>0:0:5„</a:t>
            </a:r>
            <a:endParaRPr lang="hu-HU" sz="1600" dirty="0" smtClean="0">
              <a:solidFill>
                <a:srgbClr val="0000FF"/>
              </a:solidFill>
            </a:endParaRPr>
          </a:p>
          <a:p>
            <a:r>
              <a:rPr lang="hu-HU" sz="1600" dirty="0" smtClean="0">
                <a:solidFill>
                  <a:srgbClr val="0000FF"/>
                </a:solidFill>
              </a:rPr>
              <a:t>	</a:t>
            </a:r>
            <a:r>
              <a:rPr lang="hu-HU" sz="1600" dirty="0" smtClean="0">
                <a:solidFill>
                  <a:srgbClr val="0000FF"/>
                </a:solidFill>
              </a:rPr>
              <a:t>	</a:t>
            </a:r>
            <a:r>
              <a:rPr lang="en-US" sz="1600" dirty="0" smtClean="0">
                <a:solidFill>
                  <a:srgbClr val="FF0000"/>
                </a:solidFill>
              </a:rPr>
              <a:t> </a:t>
            </a:r>
            <a:r>
              <a:rPr lang="hu-HU" sz="1600" dirty="0" smtClean="0">
                <a:solidFill>
                  <a:srgbClr val="FF0000"/>
                </a:solidFill>
              </a:rPr>
              <a:t> </a:t>
            </a:r>
            <a:r>
              <a:rPr lang="en-US" sz="1600" dirty="0" err="1" smtClean="0">
                <a:solidFill>
                  <a:srgbClr val="FF0000"/>
                </a:solidFill>
              </a:rPr>
              <a:t>Storyboard.TargetProperty</a:t>
            </a:r>
            <a:r>
              <a:rPr lang="en-US" sz="1600" dirty="0" smtClean="0">
                <a:solidFill>
                  <a:srgbClr val="0000FF"/>
                </a:solidFill>
              </a:rPr>
              <a:t>="Height"</a:t>
            </a:r>
            <a:r>
              <a:rPr lang="en-US" sz="1600" dirty="0" smtClean="0">
                <a:solidFill>
                  <a:srgbClr val="FF0000"/>
                </a:solidFill>
              </a:rPr>
              <a:t> To</a:t>
            </a:r>
            <a:r>
              <a:rPr lang="en-US" sz="1600" dirty="0" smtClean="0">
                <a:solidFill>
                  <a:srgbClr val="0000FF"/>
                </a:solidFill>
              </a:rPr>
              <a:t>="200" /&gt;</a:t>
            </a:r>
          </a:p>
          <a:p>
            <a:r>
              <a:rPr lang="hu-HU" sz="1600" dirty="0" smtClean="0">
                <a:solidFill>
                  <a:srgbClr val="A31515"/>
                </a:solidFill>
              </a:rPr>
              <a:t>                                </a:t>
            </a:r>
            <a:r>
              <a:rPr lang="hu-HU" sz="1600" dirty="0" smtClean="0">
                <a:solidFill>
                  <a:srgbClr val="0000FF"/>
                </a:solidFill>
              </a:rPr>
              <a:t>&lt;/</a:t>
            </a:r>
            <a:r>
              <a:rPr lang="hu-HU" sz="1600" dirty="0" err="1" smtClean="0">
                <a:solidFill>
                  <a:srgbClr val="A31515"/>
                </a:solidFill>
              </a:rPr>
              <a:t>Storyboard</a:t>
            </a:r>
            <a:r>
              <a:rPr lang="hu-HU" sz="1600" dirty="0" smtClean="0">
                <a:solidFill>
                  <a:srgbClr val="0000FF"/>
                </a:solidFill>
              </a:rPr>
              <a:t>&gt;</a:t>
            </a:r>
          </a:p>
          <a:p>
            <a:r>
              <a:rPr lang="hu-HU" sz="1600" dirty="0" smtClean="0">
                <a:solidFill>
                  <a:srgbClr val="A31515"/>
                </a:solidFill>
              </a:rPr>
              <a:t>                            </a:t>
            </a:r>
            <a:r>
              <a:rPr lang="hu-HU" sz="1600" dirty="0" smtClean="0">
                <a:solidFill>
                  <a:srgbClr val="0000FF"/>
                </a:solidFill>
              </a:rPr>
              <a:t>&lt;/</a:t>
            </a:r>
            <a:r>
              <a:rPr lang="hu-HU" sz="1600" dirty="0" err="1" smtClean="0">
                <a:solidFill>
                  <a:srgbClr val="A31515"/>
                </a:solidFill>
              </a:rPr>
              <a:t>BeginStoryboard</a:t>
            </a:r>
            <a:r>
              <a:rPr lang="hu-HU" sz="1600" dirty="0" smtClean="0">
                <a:solidFill>
                  <a:srgbClr val="0000FF"/>
                </a:solidFill>
              </a:rPr>
              <a:t>&gt;</a:t>
            </a:r>
          </a:p>
          <a:p>
            <a:r>
              <a:rPr lang="hu-HU" sz="1600" dirty="0" smtClean="0">
                <a:solidFill>
                  <a:srgbClr val="A31515"/>
                </a:solidFill>
              </a:rPr>
              <a:t>                    </a:t>
            </a:r>
            <a:r>
              <a:rPr lang="hu-HU" sz="1600" dirty="0" smtClean="0">
                <a:solidFill>
                  <a:srgbClr val="0000FF"/>
                </a:solidFill>
              </a:rPr>
              <a:t>&lt;/</a:t>
            </a:r>
            <a:r>
              <a:rPr lang="hu-HU" sz="1600" dirty="0" err="1" smtClean="0">
                <a:solidFill>
                  <a:srgbClr val="A31515"/>
                </a:solidFill>
              </a:rPr>
              <a:t>EventTrigger.Actions</a:t>
            </a:r>
            <a:r>
              <a:rPr lang="hu-HU" sz="1600" dirty="0" smtClean="0">
                <a:solidFill>
                  <a:srgbClr val="0000FF"/>
                </a:solidFill>
              </a:rPr>
              <a:t>&gt;</a:t>
            </a:r>
          </a:p>
          <a:p>
            <a:r>
              <a:rPr lang="hu-HU" sz="1600" dirty="0" smtClean="0">
                <a:solidFill>
                  <a:srgbClr val="A31515"/>
                </a:solidFill>
              </a:rPr>
              <a:t>                </a:t>
            </a:r>
            <a:r>
              <a:rPr lang="hu-HU" sz="1600" dirty="0" smtClean="0">
                <a:solidFill>
                  <a:srgbClr val="0000FF"/>
                </a:solidFill>
              </a:rPr>
              <a:t>&lt;/</a:t>
            </a:r>
            <a:r>
              <a:rPr lang="hu-HU" sz="1600" dirty="0" err="1" smtClean="0">
                <a:solidFill>
                  <a:srgbClr val="A31515"/>
                </a:solidFill>
              </a:rPr>
              <a:t>EventTrigger</a:t>
            </a:r>
            <a:r>
              <a:rPr lang="hu-HU" sz="1600" dirty="0" smtClean="0">
                <a:solidFill>
                  <a:srgbClr val="0000FF"/>
                </a:solidFill>
              </a:rPr>
              <a:t>&gt;</a:t>
            </a:r>
          </a:p>
          <a:p>
            <a:r>
              <a:rPr lang="hu-HU" sz="1600" dirty="0" smtClean="0">
                <a:solidFill>
                  <a:srgbClr val="0000FF"/>
                </a:solidFill>
              </a:rPr>
              <a:t>&lt;/</a:t>
            </a:r>
            <a:r>
              <a:rPr lang="hu-HU" sz="1600" dirty="0" err="1" smtClean="0">
                <a:solidFill>
                  <a:srgbClr val="A31515"/>
                </a:solidFill>
              </a:rPr>
              <a:t>Style.Triggers</a:t>
            </a:r>
            <a:r>
              <a:rPr lang="hu-HU" sz="1600" dirty="0" smtClean="0">
                <a:solidFill>
                  <a:srgbClr val="0000FF"/>
                </a:solidFill>
              </a:rPr>
              <a:t>&gt;</a:t>
            </a:r>
          </a:p>
        </p:txBody>
      </p:sp>
    </p:spTree>
  </p:cSld>
  <p:clrMapOvr>
    <a:masterClrMapping/>
  </p:clrMapOvr>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12" descr="title-slide-lines-grey_BIG.png"/>
          <p:cNvPicPr>
            <a:picLocks noChangeAspect="1"/>
          </p:cNvPicPr>
          <p:nvPr/>
        </p:nvPicPr>
        <p:blipFill>
          <a:blip r:embed="rId3" cstate="print">
            <a:lum bright="10000" contrast="-30000"/>
          </a:blip>
          <a:srcRect/>
          <a:stretch>
            <a:fillRect/>
          </a:stretch>
        </p:blipFill>
        <p:spPr bwMode="auto">
          <a:xfrm rot="10800000">
            <a:off x="0" y="0"/>
            <a:ext cx="5969000" cy="6858000"/>
          </a:xfrm>
          <a:prstGeom prst="rect">
            <a:avLst/>
          </a:prstGeom>
          <a:noFill/>
          <a:ln w="9525">
            <a:noFill/>
            <a:miter lim="800000"/>
            <a:headEnd/>
            <a:tailEnd/>
          </a:ln>
        </p:spPr>
      </p:pic>
      <p:sp>
        <p:nvSpPr>
          <p:cNvPr id="4" name="Cím 1"/>
          <p:cNvSpPr txBox="1">
            <a:spLocks/>
          </p:cNvSpPr>
          <p:nvPr/>
        </p:nvSpPr>
        <p:spPr>
          <a:xfrm>
            <a:off x="4572000" y="3286124"/>
            <a:ext cx="3971924" cy="11430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hu-HU" sz="6600" b="1" i="1" u="none" strike="noStrike" kern="1200" cap="none" spc="50" normalizeH="0" baseline="0" noProof="0" dirty="0" err="1"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uLnTx/>
                <a:uFillTx/>
                <a:latin typeface="+mj-lt"/>
                <a:ea typeface="+mj-ea"/>
                <a:cs typeface="+mj-cs"/>
              </a:rPr>
              <a:t>demo</a:t>
            </a:r>
            <a:endParaRPr kumimoji="0" lang="hu-HU" sz="6600" b="1" i="1" u="none" strike="noStrike" kern="1200" cap="none" spc="50" normalizeH="0" baseline="0" noProof="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uLnTx/>
              <a:uFillTx/>
              <a:latin typeface="+mj-lt"/>
              <a:ea typeface="+mj-ea"/>
              <a:cs typeface="+mj-cs"/>
            </a:endParaRPr>
          </a:p>
        </p:txBody>
      </p:sp>
    </p:spTree>
  </p:cSld>
  <p:clrMapOvr>
    <a:masterClrMapping/>
  </p:clrMapOvr>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artalom helye 2"/>
          <p:cNvSpPr>
            <a:spLocks noGrp="1"/>
          </p:cNvSpPr>
          <p:nvPr>
            <p:ph idx="1"/>
          </p:nvPr>
        </p:nvSpPr>
        <p:spPr>
          <a:xfrm>
            <a:off x="214282" y="571480"/>
            <a:ext cx="8229600" cy="6072230"/>
          </a:xfrm>
        </p:spPr>
        <p:txBody>
          <a:bodyPr>
            <a:normAutofit/>
          </a:bodyPr>
          <a:lstStyle/>
          <a:p>
            <a:r>
              <a:rPr lang="hu-HU" sz="2800" dirty="0" err="1" smtClean="0">
                <a:solidFill>
                  <a:schemeClr val="bg1"/>
                </a:solidFill>
              </a:rPr>
              <a:t>BeginStoryBoard</a:t>
            </a:r>
            <a:endParaRPr lang="hu-HU" sz="2800" dirty="0" smtClean="0">
              <a:solidFill>
                <a:schemeClr val="bg1"/>
              </a:solidFill>
            </a:endParaRPr>
          </a:p>
          <a:p>
            <a:r>
              <a:rPr lang="hu-HU" sz="2800" dirty="0" err="1" smtClean="0">
                <a:solidFill>
                  <a:schemeClr val="bg1"/>
                </a:solidFill>
              </a:rPr>
              <a:t>PauseStoryBoard</a:t>
            </a:r>
            <a:endParaRPr lang="hu-HU" sz="2800" dirty="0" smtClean="0">
              <a:solidFill>
                <a:schemeClr val="bg1"/>
              </a:solidFill>
            </a:endParaRPr>
          </a:p>
          <a:p>
            <a:r>
              <a:rPr lang="hu-HU" sz="2800" dirty="0" err="1" smtClean="0">
                <a:solidFill>
                  <a:schemeClr val="bg1"/>
                </a:solidFill>
              </a:rPr>
              <a:t>ResumeStoryBoard</a:t>
            </a:r>
            <a:endParaRPr lang="hu-HU" sz="2800" dirty="0" smtClean="0">
              <a:solidFill>
                <a:schemeClr val="bg1"/>
              </a:solidFill>
            </a:endParaRPr>
          </a:p>
          <a:p>
            <a:r>
              <a:rPr lang="hu-HU" sz="2800" dirty="0" err="1" smtClean="0">
                <a:solidFill>
                  <a:schemeClr val="bg1"/>
                </a:solidFill>
              </a:rPr>
              <a:t>SeekStoryBoard</a:t>
            </a:r>
            <a:endParaRPr lang="hu-HU" sz="2800" dirty="0" smtClean="0">
              <a:solidFill>
                <a:schemeClr val="bg1"/>
              </a:solidFill>
            </a:endParaRPr>
          </a:p>
          <a:p>
            <a:r>
              <a:rPr lang="hu-HU" sz="2800" dirty="0" err="1" smtClean="0">
                <a:solidFill>
                  <a:schemeClr val="bg1"/>
                </a:solidFill>
              </a:rPr>
              <a:t>SetStoryBoardSpeedRatio</a:t>
            </a:r>
            <a:endParaRPr lang="hu-HU" sz="2800" dirty="0" smtClean="0">
              <a:solidFill>
                <a:schemeClr val="bg1"/>
              </a:solidFill>
            </a:endParaRPr>
          </a:p>
          <a:p>
            <a:r>
              <a:rPr lang="hu-HU" sz="2800" dirty="0" err="1" smtClean="0">
                <a:solidFill>
                  <a:schemeClr val="bg1"/>
                </a:solidFill>
              </a:rPr>
              <a:t>SkipStoryBoardToFill</a:t>
            </a:r>
            <a:endParaRPr lang="hu-HU" sz="2800" dirty="0" smtClean="0">
              <a:solidFill>
                <a:schemeClr val="bg1"/>
              </a:solidFill>
            </a:endParaRPr>
          </a:p>
          <a:p>
            <a:r>
              <a:rPr lang="hu-HU" sz="2800" dirty="0" err="1" smtClean="0">
                <a:solidFill>
                  <a:schemeClr val="bg1"/>
                </a:solidFill>
              </a:rPr>
              <a:t>StopStoryBoard</a:t>
            </a:r>
            <a:endParaRPr lang="hu-HU" sz="2800" dirty="0" smtClean="0">
              <a:solidFill>
                <a:schemeClr val="bg1"/>
              </a:solidFill>
            </a:endParaRPr>
          </a:p>
          <a:p>
            <a:endParaRPr lang="hu-HU" sz="2800" dirty="0" smtClean="0">
              <a:solidFill>
                <a:schemeClr val="bg1"/>
              </a:solidFill>
            </a:endParaRPr>
          </a:p>
          <a:p>
            <a:pPr>
              <a:buNone/>
            </a:pPr>
            <a:r>
              <a:rPr lang="hu-HU" sz="2800" dirty="0" smtClean="0">
                <a:solidFill>
                  <a:schemeClr val="bg1"/>
                </a:solidFill>
              </a:rPr>
              <a:t>	A </a:t>
            </a:r>
            <a:r>
              <a:rPr lang="hu-HU" sz="2800" dirty="0" err="1" smtClean="0">
                <a:solidFill>
                  <a:schemeClr val="bg1"/>
                </a:solidFill>
              </a:rPr>
              <a:t>Pause-</a:t>
            </a:r>
            <a:r>
              <a:rPr lang="hu-HU" sz="2800" dirty="0" smtClean="0">
                <a:solidFill>
                  <a:schemeClr val="bg1"/>
                </a:solidFill>
              </a:rPr>
              <a:t>, </a:t>
            </a:r>
            <a:r>
              <a:rPr lang="hu-HU" sz="2800" dirty="0" err="1" smtClean="0">
                <a:solidFill>
                  <a:schemeClr val="bg1"/>
                </a:solidFill>
              </a:rPr>
              <a:t>a</a:t>
            </a:r>
            <a:r>
              <a:rPr lang="hu-HU" sz="2800" dirty="0" smtClean="0">
                <a:solidFill>
                  <a:schemeClr val="bg1"/>
                </a:solidFill>
              </a:rPr>
              <a:t> </a:t>
            </a:r>
            <a:r>
              <a:rPr lang="hu-HU" sz="2800" dirty="0" err="1" smtClean="0">
                <a:solidFill>
                  <a:schemeClr val="bg1"/>
                </a:solidFill>
              </a:rPr>
              <a:t>Resume-</a:t>
            </a:r>
            <a:r>
              <a:rPr lang="hu-HU" sz="2800" dirty="0" smtClean="0">
                <a:solidFill>
                  <a:schemeClr val="bg1"/>
                </a:solidFill>
              </a:rPr>
              <a:t>, </a:t>
            </a:r>
            <a:r>
              <a:rPr lang="hu-HU" sz="2800" dirty="0" err="1" smtClean="0">
                <a:solidFill>
                  <a:schemeClr val="bg1"/>
                </a:solidFill>
              </a:rPr>
              <a:t>a</a:t>
            </a:r>
            <a:r>
              <a:rPr lang="hu-HU" sz="2800" dirty="0" smtClean="0">
                <a:solidFill>
                  <a:schemeClr val="bg1"/>
                </a:solidFill>
              </a:rPr>
              <a:t> </a:t>
            </a:r>
            <a:r>
              <a:rPr lang="hu-HU" sz="2800" dirty="0" err="1" smtClean="0">
                <a:solidFill>
                  <a:schemeClr val="bg1"/>
                </a:solidFill>
              </a:rPr>
              <a:t>StopStoryBoard</a:t>
            </a:r>
            <a:r>
              <a:rPr lang="hu-HU" sz="2800" dirty="0" smtClean="0">
                <a:solidFill>
                  <a:schemeClr val="bg1"/>
                </a:solidFill>
              </a:rPr>
              <a:t> és a </a:t>
            </a:r>
            <a:r>
              <a:rPr lang="hu-HU" sz="2800" dirty="0" err="1" smtClean="0">
                <a:solidFill>
                  <a:schemeClr val="bg1"/>
                </a:solidFill>
              </a:rPr>
              <a:t>SkipStoryBoardToFill</a:t>
            </a:r>
            <a:r>
              <a:rPr lang="hu-HU" sz="2800" dirty="0" smtClean="0">
                <a:solidFill>
                  <a:schemeClr val="bg1"/>
                </a:solidFill>
              </a:rPr>
              <a:t> </a:t>
            </a:r>
            <a:endParaRPr lang="hu-HU" sz="2800" dirty="0" smtClean="0">
              <a:solidFill>
                <a:schemeClr val="bg1"/>
              </a:solidFill>
            </a:endParaRPr>
          </a:p>
        </p:txBody>
      </p:sp>
      <p:sp>
        <p:nvSpPr>
          <p:cNvPr id="4" name="Cím 1"/>
          <p:cNvSpPr txBox="1">
            <a:spLocks/>
          </p:cNvSpPr>
          <p:nvPr/>
        </p:nvSpPr>
        <p:spPr>
          <a:xfrm>
            <a:off x="0" y="0"/>
            <a:ext cx="9144000" cy="439718"/>
          </a:xfrm>
          <a:prstGeom prst="rect">
            <a:avLst/>
          </a:prstGeom>
        </p:spPr>
        <p:txBody>
          <a:bodyPr vert="horz" lIns="91440" tIns="45720" rIns="91440" bIns="45720" rtlCol="0" anchor="ctr">
            <a:noAutofit/>
          </a:bodyPr>
          <a:lstStyle/>
          <a:p>
            <a:pPr marL="0" marR="0" lvl="0" indent="0" algn="l" defTabSz="914400" rtl="0" eaLnBrk="1" fontAlgn="auto" latinLnBrk="0" hangingPunct="1">
              <a:lnSpc>
                <a:spcPct val="100000"/>
              </a:lnSpc>
              <a:spcBef>
                <a:spcPct val="20000"/>
              </a:spcBef>
              <a:spcAft>
                <a:spcPts val="0"/>
              </a:spcAft>
              <a:buClrTx/>
              <a:buSzTx/>
              <a:buFontTx/>
              <a:buNone/>
              <a:tabLst/>
              <a:defRPr/>
            </a:pPr>
            <a:r>
              <a:rPr kumimoji="0" lang="hu-HU" sz="2400" b="0" i="0" u="none" strike="noStrike" kern="1200" cap="none" spc="0" normalizeH="0" baseline="0" noProof="0" dirty="0" err="1" smtClean="0">
                <a:ln>
                  <a:noFill/>
                </a:ln>
                <a:solidFill>
                  <a:schemeClr val="bg2">
                    <a:lumMod val="90000"/>
                  </a:schemeClr>
                </a:solidFill>
                <a:effectLst>
                  <a:outerShdw blurRad="38100" dist="38100" dir="2700000" algn="tl">
                    <a:srgbClr val="000000">
                      <a:alpha val="43137"/>
                    </a:srgbClr>
                  </a:outerShdw>
                </a:effectLst>
                <a:uLnTx/>
                <a:uFillTx/>
                <a:latin typeface="+mn-lt"/>
                <a:ea typeface="+mn-ea"/>
                <a:cs typeface="+mn-cs"/>
              </a:rPr>
              <a:t>PlayBack</a:t>
            </a:r>
            <a:r>
              <a:rPr kumimoji="0" lang="hu-HU" sz="2400" b="0" i="0" u="none" strike="noStrike" kern="1200" cap="none" spc="0" normalizeH="0" noProof="0" dirty="0" smtClean="0">
                <a:ln>
                  <a:noFill/>
                </a:ln>
                <a:solidFill>
                  <a:schemeClr val="bg2">
                    <a:lumMod val="90000"/>
                  </a:schemeClr>
                </a:solidFill>
                <a:effectLst>
                  <a:outerShdw blurRad="38100" dist="38100" dir="2700000" algn="tl">
                    <a:srgbClr val="000000">
                      <a:alpha val="43137"/>
                    </a:srgbClr>
                  </a:outerShdw>
                </a:effectLst>
                <a:uLnTx/>
                <a:uFillTx/>
                <a:latin typeface="+mn-lt"/>
                <a:ea typeface="+mn-ea"/>
                <a:cs typeface="+mn-cs"/>
              </a:rPr>
              <a:t> </a:t>
            </a:r>
            <a:r>
              <a:rPr kumimoji="0" lang="hu-HU" sz="2400" b="0" i="0" u="none" strike="noStrike" kern="1200" cap="none" spc="0" normalizeH="0" noProof="0" dirty="0" err="1" smtClean="0">
                <a:ln>
                  <a:noFill/>
                </a:ln>
                <a:solidFill>
                  <a:schemeClr val="bg2">
                    <a:lumMod val="90000"/>
                  </a:schemeClr>
                </a:solidFill>
                <a:effectLst>
                  <a:outerShdw blurRad="38100" dist="38100" dir="2700000" algn="tl">
                    <a:srgbClr val="000000">
                      <a:alpha val="43137"/>
                    </a:srgbClr>
                  </a:outerShdw>
                </a:effectLst>
                <a:uLnTx/>
                <a:uFillTx/>
                <a:latin typeface="+mn-lt"/>
                <a:ea typeface="+mn-ea"/>
                <a:cs typeface="+mn-cs"/>
              </a:rPr>
              <a:t>Control</a:t>
            </a:r>
            <a:endParaRPr kumimoji="0" lang="hu-HU" sz="2400" b="0" i="0" u="none" strike="noStrike" kern="1200" cap="none" spc="0" normalizeH="0" baseline="0" noProof="0" dirty="0">
              <a:ln>
                <a:noFill/>
              </a:ln>
              <a:solidFill>
                <a:schemeClr val="bg2">
                  <a:lumMod val="90000"/>
                </a:schemeClr>
              </a:solidFill>
              <a:effectLst>
                <a:outerShdw blurRad="38100" dist="38100" dir="2700000" algn="tl">
                  <a:srgbClr val="000000">
                    <a:alpha val="43137"/>
                  </a:srgbClr>
                </a:outerShdw>
              </a:effectLst>
              <a:uLnTx/>
              <a:uFillTx/>
              <a:latin typeface="+mn-lt"/>
              <a:ea typeface="+mn-ea"/>
              <a:cs typeface="+mn-cs"/>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a:xfrm>
            <a:off x="0" y="0"/>
            <a:ext cx="9144000" cy="439718"/>
          </a:xfrm>
        </p:spPr>
        <p:txBody>
          <a:bodyPr>
            <a:noAutofit/>
          </a:bodyPr>
          <a:lstStyle/>
          <a:p>
            <a:pPr algn="l">
              <a:spcBef>
                <a:spcPct val="20000"/>
              </a:spcBef>
            </a:pPr>
            <a:r>
              <a:rPr lang="hu-HU" sz="2400" dirty="0" smtClean="0">
                <a:solidFill>
                  <a:schemeClr val="bg2">
                    <a:lumMod val="90000"/>
                  </a:schemeClr>
                </a:solidFill>
                <a:effectLst>
                  <a:outerShdw blurRad="38100" dist="38100" dir="2700000" algn="tl">
                    <a:srgbClr val="000000">
                      <a:alpha val="43137"/>
                    </a:srgbClr>
                  </a:outerShdw>
                </a:effectLst>
                <a:latin typeface="+mn-lt"/>
                <a:ea typeface="+mn-ea"/>
                <a:cs typeface="+mn-cs"/>
              </a:rPr>
              <a:t>Stílusok</a:t>
            </a:r>
            <a:endParaRPr lang="hu-HU" sz="2400" dirty="0">
              <a:solidFill>
                <a:schemeClr val="bg2">
                  <a:lumMod val="90000"/>
                </a:schemeClr>
              </a:solidFill>
              <a:effectLst>
                <a:outerShdw blurRad="38100" dist="38100" dir="2700000" algn="tl">
                  <a:srgbClr val="000000">
                    <a:alpha val="43137"/>
                  </a:srgbClr>
                </a:outerShdw>
              </a:effectLst>
              <a:latin typeface="+mn-lt"/>
              <a:ea typeface="+mn-ea"/>
              <a:cs typeface="+mn-cs"/>
            </a:endParaRPr>
          </a:p>
        </p:txBody>
      </p:sp>
      <p:sp>
        <p:nvSpPr>
          <p:cNvPr id="3" name="Tartalom helye 2"/>
          <p:cNvSpPr>
            <a:spLocks noGrp="1"/>
          </p:cNvSpPr>
          <p:nvPr>
            <p:ph idx="1"/>
          </p:nvPr>
        </p:nvSpPr>
        <p:spPr>
          <a:xfrm>
            <a:off x="457200" y="571480"/>
            <a:ext cx="8229600" cy="5786477"/>
          </a:xfrm>
        </p:spPr>
        <p:txBody>
          <a:bodyPr/>
          <a:lstStyle/>
          <a:p>
            <a:pPr>
              <a:buNone/>
            </a:pPr>
            <a:r>
              <a:rPr lang="hu-HU" dirty="0" smtClean="0">
                <a:solidFill>
                  <a:schemeClr val="bg1">
                    <a:lumMod val="95000"/>
                  </a:schemeClr>
                </a:solidFill>
              </a:rPr>
              <a:t>	A stílusok segítségével megtudjuk változtatni az alkalmazások kinézetét. </a:t>
            </a:r>
            <a:r>
              <a:rPr lang="hu-HU" sz="2400" i="1" dirty="0" smtClean="0">
                <a:solidFill>
                  <a:schemeClr val="bg1">
                    <a:lumMod val="95000"/>
                  </a:schemeClr>
                </a:solidFill>
              </a:rPr>
              <a:t>(Színét, méretét, </a:t>
            </a:r>
            <a:r>
              <a:rPr lang="hu-HU" sz="2400" i="1" dirty="0" err="1" smtClean="0">
                <a:solidFill>
                  <a:schemeClr val="bg1">
                    <a:lumMod val="95000"/>
                  </a:schemeClr>
                </a:solidFill>
              </a:rPr>
              <a:t>stb</a:t>
            </a:r>
            <a:r>
              <a:rPr lang="hu-HU" sz="2400" i="1" dirty="0" smtClean="0">
                <a:solidFill>
                  <a:schemeClr val="bg1">
                    <a:lumMod val="95000"/>
                  </a:schemeClr>
                </a:solidFill>
              </a:rPr>
              <a:t>)</a:t>
            </a:r>
          </a:p>
          <a:p>
            <a:pPr>
              <a:buNone/>
            </a:pPr>
            <a:r>
              <a:rPr lang="hu-HU" sz="2400" i="1" dirty="0" smtClean="0">
                <a:solidFill>
                  <a:schemeClr val="bg1">
                    <a:lumMod val="95000"/>
                  </a:schemeClr>
                </a:solidFill>
              </a:rPr>
              <a:t>	</a:t>
            </a:r>
          </a:p>
          <a:p>
            <a:pPr>
              <a:buNone/>
            </a:pPr>
            <a:r>
              <a:rPr lang="hu-HU" sz="2400" i="1" dirty="0" smtClean="0">
                <a:solidFill>
                  <a:schemeClr val="bg1">
                    <a:lumMod val="95000"/>
                  </a:schemeClr>
                </a:solidFill>
              </a:rPr>
              <a:t>	</a:t>
            </a:r>
            <a:r>
              <a:rPr lang="hu-HU" dirty="0" smtClean="0">
                <a:solidFill>
                  <a:schemeClr val="bg1">
                    <a:lumMod val="95000"/>
                  </a:schemeClr>
                </a:solidFill>
              </a:rPr>
              <a:t>Ugyan az az analógiája mint a Webes világban a </a:t>
            </a:r>
            <a:r>
              <a:rPr lang="hu-HU" dirty="0" smtClean="0">
                <a:solidFill>
                  <a:schemeClr val="bg1">
                    <a:lumMod val="95000"/>
                  </a:schemeClr>
                </a:solidFill>
                <a:effectLst>
                  <a:outerShdw blurRad="38100" dist="38100" dir="2700000" algn="tl">
                    <a:srgbClr val="000000">
                      <a:alpha val="43137"/>
                    </a:srgbClr>
                  </a:outerShdw>
                </a:effectLst>
              </a:rPr>
              <a:t>CSS</a:t>
            </a:r>
            <a:r>
              <a:rPr lang="hu-HU" dirty="0" smtClean="0">
                <a:solidFill>
                  <a:schemeClr val="bg1">
                    <a:lumMod val="95000"/>
                  </a:schemeClr>
                </a:solidFill>
              </a:rPr>
              <a:t> </a:t>
            </a:r>
            <a:r>
              <a:rPr lang="hu-HU" dirty="0" err="1" smtClean="0">
                <a:solidFill>
                  <a:schemeClr val="bg1">
                    <a:lumMod val="95000"/>
                  </a:schemeClr>
                </a:solidFill>
              </a:rPr>
              <a:t>-nek</a:t>
            </a:r>
            <a:r>
              <a:rPr lang="hu-HU" dirty="0" smtClean="0">
                <a:solidFill>
                  <a:schemeClr val="bg1">
                    <a:lumMod val="95000"/>
                  </a:schemeClr>
                </a:solidFill>
              </a:rPr>
              <a:t>.</a:t>
            </a:r>
          </a:p>
          <a:p>
            <a:pPr>
              <a:buNone/>
            </a:pPr>
            <a:endParaRPr lang="hu-HU" dirty="0" smtClean="0">
              <a:solidFill>
                <a:schemeClr val="bg1">
                  <a:lumMod val="95000"/>
                </a:schemeClr>
              </a:solidFill>
            </a:endParaRPr>
          </a:p>
          <a:p>
            <a:pPr>
              <a:buNone/>
            </a:pPr>
            <a:r>
              <a:rPr lang="hu-HU" dirty="0" smtClean="0">
                <a:solidFill>
                  <a:schemeClr val="bg1">
                    <a:lumMod val="95000"/>
                  </a:schemeClr>
                </a:solidFill>
              </a:rPr>
              <a:t>	Felelős osztály: </a:t>
            </a:r>
            <a:r>
              <a:rPr lang="hu-HU" i="1" dirty="0" err="1" smtClean="0">
                <a:solidFill>
                  <a:schemeClr val="bg1">
                    <a:lumMod val="95000"/>
                  </a:schemeClr>
                </a:solidFill>
              </a:rPr>
              <a:t>Style</a:t>
            </a:r>
            <a:endParaRPr lang="hu-HU" i="1" dirty="0" smtClean="0">
              <a:solidFill>
                <a:schemeClr val="bg1">
                  <a:lumMod val="95000"/>
                </a:schemeClr>
              </a:solidFill>
            </a:endParaRPr>
          </a:p>
          <a:p>
            <a:pPr>
              <a:buNone/>
            </a:pPr>
            <a:r>
              <a:rPr lang="hu-HU" dirty="0" smtClean="0">
                <a:solidFill>
                  <a:schemeClr val="bg1">
                    <a:lumMod val="95000"/>
                  </a:schemeClr>
                </a:solidFill>
              </a:rPr>
              <a:t>		</a:t>
            </a:r>
          </a:p>
          <a:p>
            <a:pPr>
              <a:buNone/>
            </a:pPr>
            <a:endParaRPr lang="hu-HU" sz="2400" i="1" dirty="0" smtClean="0">
              <a:solidFill>
                <a:schemeClr val="bg1">
                  <a:lumMod val="95000"/>
                </a:schemeClr>
              </a:solidFill>
            </a:endParaRPr>
          </a:p>
          <a:p>
            <a:pPr>
              <a:buNone/>
            </a:pPr>
            <a:endParaRPr lang="hu-HU" sz="2400" i="1" dirty="0" smtClean="0">
              <a:solidFill>
                <a:schemeClr val="bg1">
                  <a:lumMod val="95000"/>
                </a:schemeClr>
              </a:solidFill>
            </a:endParaRPr>
          </a:p>
        </p:txBody>
      </p:sp>
    </p:spTree>
  </p:cSld>
  <p:clrMapOvr>
    <a:masterClrMapping/>
  </p:clrMapOvr>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a:xfrm>
            <a:off x="0" y="0"/>
            <a:ext cx="9144000" cy="439718"/>
          </a:xfrm>
        </p:spPr>
        <p:txBody>
          <a:bodyPr>
            <a:noAutofit/>
          </a:bodyPr>
          <a:lstStyle/>
          <a:p>
            <a:pPr algn="l">
              <a:spcBef>
                <a:spcPct val="20000"/>
              </a:spcBef>
            </a:pPr>
            <a:r>
              <a:rPr lang="hu-HU" sz="2400" dirty="0" smtClean="0">
                <a:solidFill>
                  <a:schemeClr val="bg2">
                    <a:lumMod val="90000"/>
                  </a:schemeClr>
                </a:solidFill>
                <a:effectLst>
                  <a:outerShdw blurRad="38100" dist="38100" dir="2700000" algn="tl">
                    <a:srgbClr val="000000">
                      <a:alpha val="43137"/>
                    </a:srgbClr>
                  </a:outerShdw>
                </a:effectLst>
                <a:latin typeface="+mn-lt"/>
                <a:ea typeface="+mn-ea"/>
                <a:cs typeface="+mn-cs"/>
              </a:rPr>
              <a:t>Animációk használata</a:t>
            </a:r>
            <a:endParaRPr lang="hu-HU" sz="2400" dirty="0">
              <a:solidFill>
                <a:schemeClr val="bg2">
                  <a:lumMod val="90000"/>
                </a:schemeClr>
              </a:solidFill>
              <a:effectLst>
                <a:outerShdw blurRad="38100" dist="38100" dir="2700000" algn="tl">
                  <a:srgbClr val="000000">
                    <a:alpha val="43137"/>
                  </a:srgbClr>
                </a:outerShdw>
              </a:effectLst>
              <a:latin typeface="+mn-lt"/>
              <a:ea typeface="+mn-ea"/>
              <a:cs typeface="+mn-cs"/>
            </a:endParaRPr>
          </a:p>
        </p:txBody>
      </p:sp>
      <p:sp>
        <p:nvSpPr>
          <p:cNvPr id="3" name="Tartalom helye 2"/>
          <p:cNvSpPr>
            <a:spLocks noGrp="1"/>
          </p:cNvSpPr>
          <p:nvPr>
            <p:ph idx="1"/>
          </p:nvPr>
        </p:nvSpPr>
        <p:spPr>
          <a:xfrm>
            <a:off x="457200" y="571480"/>
            <a:ext cx="8229600" cy="5786477"/>
          </a:xfrm>
        </p:spPr>
        <p:txBody>
          <a:bodyPr/>
          <a:lstStyle/>
          <a:p>
            <a:pPr>
              <a:buNone/>
            </a:pPr>
            <a:r>
              <a:rPr lang="hu-HU" dirty="0" smtClean="0">
                <a:solidFill>
                  <a:schemeClr val="bg1">
                    <a:lumMod val="95000"/>
                  </a:schemeClr>
                </a:solidFill>
              </a:rPr>
              <a:t>	A </a:t>
            </a:r>
            <a:r>
              <a:rPr lang="hu-HU" dirty="0" err="1" smtClean="0">
                <a:solidFill>
                  <a:schemeClr val="bg1">
                    <a:lumMod val="95000"/>
                  </a:schemeClr>
                </a:solidFill>
              </a:rPr>
              <a:t>WPF-ben</a:t>
            </a:r>
            <a:r>
              <a:rPr lang="hu-HU" dirty="0" smtClean="0">
                <a:solidFill>
                  <a:schemeClr val="bg1">
                    <a:lumMod val="95000"/>
                  </a:schemeClr>
                </a:solidFill>
              </a:rPr>
              <a:t> lévő animációk segítségével egy </a:t>
            </a:r>
            <a:r>
              <a:rPr lang="hu-HU" dirty="0" err="1" smtClean="0">
                <a:solidFill>
                  <a:schemeClr val="bg1">
                    <a:lumMod val="95000"/>
                  </a:schemeClr>
                </a:solidFill>
              </a:rPr>
              <a:t>property</a:t>
            </a:r>
            <a:r>
              <a:rPr lang="hu-HU" dirty="0" smtClean="0">
                <a:solidFill>
                  <a:schemeClr val="bg1">
                    <a:lumMod val="95000"/>
                  </a:schemeClr>
                </a:solidFill>
              </a:rPr>
              <a:t> tulajdonságát változottjuk meghatározott időegység alatt.	</a:t>
            </a:r>
          </a:p>
          <a:p>
            <a:pPr>
              <a:buNone/>
            </a:pPr>
            <a:r>
              <a:rPr lang="hu-HU" dirty="0" smtClean="0">
                <a:solidFill>
                  <a:schemeClr val="bg1">
                    <a:lumMod val="95000"/>
                  </a:schemeClr>
                </a:solidFill>
              </a:rPr>
              <a:t>	Látványos vizuális effekteket adhatunk hozzá az alkalmazásunkhoz, a segítségével.	</a:t>
            </a:r>
          </a:p>
          <a:p>
            <a:pPr>
              <a:buNone/>
            </a:pPr>
            <a:endParaRPr lang="hu-HU" sz="2400" i="1" dirty="0" smtClean="0">
              <a:solidFill>
                <a:schemeClr val="bg1">
                  <a:lumMod val="95000"/>
                </a:schemeClr>
              </a:solidFill>
            </a:endParaRPr>
          </a:p>
          <a:p>
            <a:pPr>
              <a:buNone/>
            </a:pPr>
            <a:endParaRPr lang="hu-HU" sz="2400" i="1" dirty="0" smtClean="0">
              <a:solidFill>
                <a:schemeClr val="bg1">
                  <a:lumMod val="95000"/>
                </a:schemeClr>
              </a:solidFill>
            </a:endParaRPr>
          </a:p>
        </p:txBody>
      </p:sp>
      <p:sp>
        <p:nvSpPr>
          <p:cNvPr id="5" name="Szövegdoboz 4"/>
          <p:cNvSpPr txBox="1"/>
          <p:nvPr/>
        </p:nvSpPr>
        <p:spPr>
          <a:xfrm>
            <a:off x="3714744" y="4214818"/>
            <a:ext cx="5143536" cy="3046988"/>
          </a:xfrm>
          <a:prstGeom prst="rect">
            <a:avLst/>
          </a:prstGeom>
          <a:effectLst>
            <a:innerShdw blurRad="63500" dist="50800" dir="8100000">
              <a:prstClr val="black">
                <a:alpha val="50000"/>
              </a:prstClr>
            </a:innerShdw>
          </a:effectLst>
          <a:scene3d>
            <a:camera prst="orthographicFront"/>
            <a:lightRig rig="threePt" dir="t"/>
          </a:scene3d>
          <a:sp3d>
            <a:bevelT/>
          </a:sp3d>
        </p:spPr>
        <p:style>
          <a:lnRef idx="1">
            <a:schemeClr val="dk1"/>
          </a:lnRef>
          <a:fillRef idx="2">
            <a:schemeClr val="dk1"/>
          </a:fillRef>
          <a:effectRef idx="1">
            <a:schemeClr val="dk1"/>
          </a:effectRef>
          <a:fontRef idx="minor">
            <a:schemeClr val="dk1"/>
          </a:fontRef>
        </p:style>
        <p:txBody>
          <a:bodyPr wrap="square" rtlCol="0">
            <a:spAutoFit/>
          </a:bodyPr>
          <a:lstStyle/>
          <a:p>
            <a:r>
              <a:rPr lang="hu-HU" sz="1600" dirty="0" smtClean="0">
                <a:solidFill>
                  <a:srgbClr val="0000FF"/>
                </a:solidFill>
              </a:rPr>
              <a:t>&lt;</a:t>
            </a:r>
            <a:r>
              <a:rPr lang="hu-HU" sz="1600" dirty="0" err="1" smtClean="0">
                <a:solidFill>
                  <a:srgbClr val="A31515"/>
                </a:solidFill>
              </a:rPr>
              <a:t>Style.Triggers</a:t>
            </a:r>
            <a:r>
              <a:rPr lang="hu-HU" sz="1600" dirty="0" smtClean="0">
                <a:solidFill>
                  <a:srgbClr val="0000FF"/>
                </a:solidFill>
              </a:rPr>
              <a:t>&gt;</a:t>
            </a:r>
          </a:p>
          <a:p>
            <a:r>
              <a:rPr lang="hu-HU" sz="1600" dirty="0" smtClean="0">
                <a:solidFill>
                  <a:srgbClr val="A31515"/>
                </a:solidFill>
              </a:rPr>
              <a:t>                </a:t>
            </a:r>
            <a:r>
              <a:rPr lang="hu-HU" sz="1600" dirty="0" smtClean="0">
                <a:solidFill>
                  <a:srgbClr val="0000FF"/>
                </a:solidFill>
              </a:rPr>
              <a:t>&lt;</a:t>
            </a:r>
            <a:r>
              <a:rPr lang="hu-HU" sz="1600" dirty="0" err="1" smtClean="0">
                <a:solidFill>
                  <a:srgbClr val="A31515"/>
                </a:solidFill>
              </a:rPr>
              <a:t>EventTrigger</a:t>
            </a:r>
            <a:r>
              <a:rPr lang="hu-HU" sz="1600" dirty="0" smtClean="0">
                <a:solidFill>
                  <a:srgbClr val="FF0000"/>
                </a:solidFill>
              </a:rPr>
              <a:t> </a:t>
            </a:r>
            <a:r>
              <a:rPr lang="hu-HU" sz="1600" dirty="0" err="1" smtClean="0">
                <a:solidFill>
                  <a:srgbClr val="FF0000"/>
                </a:solidFill>
              </a:rPr>
              <a:t>RoutedEvent</a:t>
            </a:r>
            <a:r>
              <a:rPr lang="hu-HU" sz="1600" dirty="0" smtClean="0">
                <a:solidFill>
                  <a:srgbClr val="0000FF"/>
                </a:solidFill>
              </a:rPr>
              <a:t>="</a:t>
            </a:r>
            <a:r>
              <a:rPr lang="hu-HU" sz="1600" dirty="0" err="1" smtClean="0">
                <a:solidFill>
                  <a:srgbClr val="0000FF"/>
                </a:solidFill>
              </a:rPr>
              <a:t>Button.MouseEnter</a:t>
            </a:r>
            <a:r>
              <a:rPr lang="hu-HU" sz="1600" dirty="0" smtClean="0">
                <a:solidFill>
                  <a:srgbClr val="0000FF"/>
                </a:solidFill>
              </a:rPr>
              <a:t>"&gt;</a:t>
            </a:r>
          </a:p>
          <a:p>
            <a:r>
              <a:rPr lang="hu-HU" sz="1600" dirty="0" smtClean="0">
                <a:solidFill>
                  <a:srgbClr val="A31515"/>
                </a:solidFill>
              </a:rPr>
              <a:t>                    </a:t>
            </a:r>
            <a:r>
              <a:rPr lang="hu-HU" sz="1600" dirty="0" smtClean="0">
                <a:solidFill>
                  <a:srgbClr val="0000FF"/>
                </a:solidFill>
              </a:rPr>
              <a:t>&lt;</a:t>
            </a:r>
            <a:r>
              <a:rPr lang="hu-HU" sz="1600" dirty="0" err="1" smtClean="0">
                <a:solidFill>
                  <a:srgbClr val="A31515"/>
                </a:solidFill>
              </a:rPr>
              <a:t>EventTrigger.Actions</a:t>
            </a:r>
            <a:r>
              <a:rPr lang="hu-HU" sz="1600" dirty="0" smtClean="0">
                <a:solidFill>
                  <a:srgbClr val="0000FF"/>
                </a:solidFill>
              </a:rPr>
              <a:t>&gt;</a:t>
            </a:r>
          </a:p>
          <a:p>
            <a:r>
              <a:rPr lang="hu-HU" sz="1600" dirty="0" smtClean="0">
                <a:solidFill>
                  <a:srgbClr val="A31515"/>
                </a:solidFill>
              </a:rPr>
              <a:t>                        </a:t>
            </a:r>
            <a:r>
              <a:rPr lang="hu-HU" sz="1600" dirty="0" smtClean="0">
                <a:solidFill>
                  <a:srgbClr val="0000FF"/>
                </a:solidFill>
              </a:rPr>
              <a:t>&lt;</a:t>
            </a:r>
            <a:r>
              <a:rPr lang="hu-HU" sz="1600" dirty="0" err="1" smtClean="0">
                <a:solidFill>
                  <a:srgbClr val="A31515"/>
                </a:solidFill>
              </a:rPr>
              <a:t>BeginStoryboard</a:t>
            </a:r>
            <a:r>
              <a:rPr lang="hu-HU" sz="1600" dirty="0" smtClean="0">
                <a:solidFill>
                  <a:srgbClr val="FF0000"/>
                </a:solidFill>
              </a:rPr>
              <a:t> </a:t>
            </a:r>
            <a:r>
              <a:rPr lang="hu-HU" sz="1600" dirty="0" err="1" smtClean="0">
                <a:solidFill>
                  <a:srgbClr val="FF0000"/>
                </a:solidFill>
              </a:rPr>
              <a:t>Name</a:t>
            </a:r>
            <a:r>
              <a:rPr lang="hu-HU" sz="1600" dirty="0" smtClean="0">
                <a:solidFill>
                  <a:srgbClr val="0000FF"/>
                </a:solidFill>
              </a:rPr>
              <a:t>="stb1"&gt;</a:t>
            </a:r>
          </a:p>
          <a:p>
            <a:r>
              <a:rPr lang="hu-HU" sz="1600" dirty="0" smtClean="0">
                <a:solidFill>
                  <a:srgbClr val="A31515"/>
                </a:solidFill>
              </a:rPr>
              <a:t>                                </a:t>
            </a:r>
            <a:r>
              <a:rPr lang="hu-HU" sz="1600" dirty="0" smtClean="0">
                <a:solidFill>
                  <a:srgbClr val="0000FF"/>
                </a:solidFill>
              </a:rPr>
              <a:t>&lt;</a:t>
            </a:r>
            <a:r>
              <a:rPr lang="hu-HU" sz="1600" dirty="0" err="1" smtClean="0">
                <a:solidFill>
                  <a:srgbClr val="A31515"/>
                </a:solidFill>
              </a:rPr>
              <a:t>Storyboard</a:t>
            </a:r>
            <a:r>
              <a:rPr lang="hu-HU" sz="1600" dirty="0" smtClean="0">
                <a:solidFill>
                  <a:srgbClr val="0000FF"/>
                </a:solidFill>
              </a:rPr>
              <a:t>&gt;</a:t>
            </a:r>
          </a:p>
          <a:p>
            <a:r>
              <a:rPr lang="en-US" sz="1600" dirty="0" smtClean="0">
                <a:solidFill>
                  <a:srgbClr val="A31515"/>
                </a:solidFill>
              </a:rPr>
              <a:t>                                    </a:t>
            </a:r>
            <a:r>
              <a:rPr lang="en-US" sz="1600" dirty="0" smtClean="0">
                <a:solidFill>
                  <a:srgbClr val="0000FF"/>
                </a:solidFill>
              </a:rPr>
              <a:t>&lt;</a:t>
            </a:r>
            <a:r>
              <a:rPr lang="en-US" sz="1600" dirty="0" err="1" smtClean="0">
                <a:solidFill>
                  <a:srgbClr val="A31515"/>
                </a:solidFill>
              </a:rPr>
              <a:t>DoubleAnimation</a:t>
            </a:r>
            <a:r>
              <a:rPr lang="en-US" sz="1600" dirty="0" smtClean="0">
                <a:solidFill>
                  <a:srgbClr val="FF0000"/>
                </a:solidFill>
              </a:rPr>
              <a:t> Duration</a:t>
            </a:r>
            <a:r>
              <a:rPr lang="en-US" sz="1600" dirty="0" smtClean="0">
                <a:solidFill>
                  <a:srgbClr val="0000FF"/>
                </a:solidFill>
              </a:rPr>
              <a:t>="0:0:5"</a:t>
            </a:r>
            <a:r>
              <a:rPr lang="en-US" sz="1600" dirty="0" smtClean="0">
                <a:solidFill>
                  <a:srgbClr val="FF0000"/>
                </a:solidFill>
              </a:rPr>
              <a:t> </a:t>
            </a:r>
            <a:r>
              <a:rPr lang="en-US" sz="1600" dirty="0" err="1" smtClean="0">
                <a:solidFill>
                  <a:srgbClr val="FF0000"/>
                </a:solidFill>
              </a:rPr>
              <a:t>Storyboard.TargetProperty</a:t>
            </a:r>
            <a:r>
              <a:rPr lang="en-US" sz="1600" dirty="0" smtClean="0">
                <a:solidFill>
                  <a:srgbClr val="0000FF"/>
                </a:solidFill>
              </a:rPr>
              <a:t>="Height"</a:t>
            </a:r>
            <a:r>
              <a:rPr lang="en-US" sz="1600" dirty="0" smtClean="0">
                <a:solidFill>
                  <a:srgbClr val="FF0000"/>
                </a:solidFill>
              </a:rPr>
              <a:t> To</a:t>
            </a:r>
            <a:r>
              <a:rPr lang="en-US" sz="1600" dirty="0" smtClean="0">
                <a:solidFill>
                  <a:srgbClr val="0000FF"/>
                </a:solidFill>
              </a:rPr>
              <a:t>="200" /&gt;</a:t>
            </a:r>
          </a:p>
          <a:p>
            <a:r>
              <a:rPr lang="hu-HU" sz="1600" dirty="0" smtClean="0">
                <a:solidFill>
                  <a:srgbClr val="A31515"/>
                </a:solidFill>
              </a:rPr>
              <a:t>                                </a:t>
            </a:r>
            <a:r>
              <a:rPr lang="hu-HU" sz="1600" dirty="0" smtClean="0">
                <a:solidFill>
                  <a:srgbClr val="0000FF"/>
                </a:solidFill>
              </a:rPr>
              <a:t>&lt;/</a:t>
            </a:r>
            <a:r>
              <a:rPr lang="hu-HU" sz="1600" dirty="0" err="1" smtClean="0">
                <a:solidFill>
                  <a:srgbClr val="A31515"/>
                </a:solidFill>
              </a:rPr>
              <a:t>Storyboard</a:t>
            </a:r>
            <a:r>
              <a:rPr lang="hu-HU" sz="1600" dirty="0" smtClean="0">
                <a:solidFill>
                  <a:srgbClr val="0000FF"/>
                </a:solidFill>
              </a:rPr>
              <a:t>&gt;</a:t>
            </a:r>
          </a:p>
          <a:p>
            <a:r>
              <a:rPr lang="hu-HU" sz="1600" dirty="0" smtClean="0">
                <a:solidFill>
                  <a:srgbClr val="A31515"/>
                </a:solidFill>
              </a:rPr>
              <a:t>                            </a:t>
            </a:r>
            <a:r>
              <a:rPr lang="hu-HU" sz="1600" dirty="0" smtClean="0">
                <a:solidFill>
                  <a:srgbClr val="0000FF"/>
                </a:solidFill>
              </a:rPr>
              <a:t>&lt;/</a:t>
            </a:r>
            <a:r>
              <a:rPr lang="hu-HU" sz="1600" dirty="0" err="1" smtClean="0">
                <a:solidFill>
                  <a:srgbClr val="A31515"/>
                </a:solidFill>
              </a:rPr>
              <a:t>BeginStoryboard</a:t>
            </a:r>
            <a:r>
              <a:rPr lang="hu-HU" sz="1600" dirty="0" smtClean="0">
                <a:solidFill>
                  <a:srgbClr val="0000FF"/>
                </a:solidFill>
              </a:rPr>
              <a:t>&gt;</a:t>
            </a:r>
          </a:p>
          <a:p>
            <a:r>
              <a:rPr lang="hu-HU" sz="1600" dirty="0" smtClean="0">
                <a:solidFill>
                  <a:srgbClr val="A31515"/>
                </a:solidFill>
              </a:rPr>
              <a:t>                    </a:t>
            </a:r>
            <a:r>
              <a:rPr lang="hu-HU" sz="1600" dirty="0" smtClean="0">
                <a:solidFill>
                  <a:srgbClr val="0000FF"/>
                </a:solidFill>
              </a:rPr>
              <a:t>&lt;/</a:t>
            </a:r>
            <a:r>
              <a:rPr lang="hu-HU" sz="1600" dirty="0" err="1" smtClean="0">
                <a:solidFill>
                  <a:srgbClr val="A31515"/>
                </a:solidFill>
              </a:rPr>
              <a:t>EventTrigger.Actions</a:t>
            </a:r>
            <a:r>
              <a:rPr lang="hu-HU" sz="1600" dirty="0" smtClean="0">
                <a:solidFill>
                  <a:srgbClr val="0000FF"/>
                </a:solidFill>
              </a:rPr>
              <a:t>&gt;</a:t>
            </a:r>
          </a:p>
          <a:p>
            <a:r>
              <a:rPr lang="hu-HU" sz="1600" dirty="0" smtClean="0">
                <a:solidFill>
                  <a:srgbClr val="A31515"/>
                </a:solidFill>
              </a:rPr>
              <a:t>                </a:t>
            </a:r>
            <a:r>
              <a:rPr lang="hu-HU" sz="1600" dirty="0" smtClean="0">
                <a:solidFill>
                  <a:srgbClr val="0000FF"/>
                </a:solidFill>
              </a:rPr>
              <a:t>&lt;/</a:t>
            </a:r>
            <a:r>
              <a:rPr lang="hu-HU" sz="1600" dirty="0" err="1" smtClean="0">
                <a:solidFill>
                  <a:srgbClr val="A31515"/>
                </a:solidFill>
              </a:rPr>
              <a:t>EventTrigger</a:t>
            </a:r>
            <a:r>
              <a:rPr lang="hu-HU" sz="1600" dirty="0" smtClean="0">
                <a:solidFill>
                  <a:srgbClr val="0000FF"/>
                </a:solidFill>
              </a:rPr>
              <a:t>&gt;</a:t>
            </a:r>
          </a:p>
          <a:p>
            <a:r>
              <a:rPr lang="hu-HU" sz="1600" dirty="0" smtClean="0">
                <a:solidFill>
                  <a:srgbClr val="0000FF"/>
                </a:solidFill>
              </a:rPr>
              <a:t>&lt;/</a:t>
            </a:r>
            <a:r>
              <a:rPr lang="hu-HU" sz="1600" dirty="0" err="1" smtClean="0">
                <a:solidFill>
                  <a:srgbClr val="A31515"/>
                </a:solidFill>
              </a:rPr>
              <a:t>Style.Triggers</a:t>
            </a:r>
            <a:r>
              <a:rPr lang="hu-HU" sz="1600" dirty="0" smtClean="0">
                <a:solidFill>
                  <a:srgbClr val="0000FF"/>
                </a:solidFill>
              </a:rPr>
              <a:t>&gt;</a:t>
            </a:r>
          </a:p>
        </p:txBody>
      </p:sp>
      <p:sp>
        <p:nvSpPr>
          <p:cNvPr id="6" name="Szövegdoboz 5"/>
          <p:cNvSpPr txBox="1"/>
          <p:nvPr/>
        </p:nvSpPr>
        <p:spPr>
          <a:xfrm>
            <a:off x="0" y="285728"/>
            <a:ext cx="8929718" cy="4278094"/>
          </a:xfrm>
          <a:prstGeom prst="rect">
            <a:avLst/>
          </a:prstGeom>
          <a:effectLst>
            <a:innerShdw blurRad="63500" dist="50800" dir="8100000">
              <a:prstClr val="black">
                <a:alpha val="50000"/>
              </a:prstClr>
            </a:innerShdw>
          </a:effectLst>
          <a:scene3d>
            <a:camera prst="orthographicFront"/>
            <a:lightRig rig="threePt" dir="t"/>
          </a:scene3d>
          <a:sp3d>
            <a:bevelT/>
          </a:sp3d>
        </p:spPr>
        <p:style>
          <a:lnRef idx="1">
            <a:schemeClr val="dk1"/>
          </a:lnRef>
          <a:fillRef idx="2">
            <a:schemeClr val="dk1"/>
          </a:fillRef>
          <a:effectRef idx="1">
            <a:schemeClr val="dk1"/>
          </a:effectRef>
          <a:fontRef idx="minor">
            <a:schemeClr val="dk1"/>
          </a:fontRef>
        </p:style>
        <p:txBody>
          <a:bodyPr wrap="square" rtlCol="0">
            <a:spAutoFit/>
          </a:bodyPr>
          <a:lstStyle/>
          <a:p>
            <a:r>
              <a:rPr lang="hu-HU" sz="1600" dirty="0" smtClean="0">
                <a:solidFill>
                  <a:srgbClr val="0000FF"/>
                </a:solidFill>
              </a:rPr>
              <a:t>&lt;</a:t>
            </a:r>
            <a:r>
              <a:rPr lang="hu-HU" sz="1600" dirty="0" err="1" smtClean="0">
                <a:solidFill>
                  <a:srgbClr val="A31515"/>
                </a:solidFill>
              </a:rPr>
              <a:t>Style.Triggers</a:t>
            </a:r>
            <a:r>
              <a:rPr lang="hu-HU" sz="1600" dirty="0" smtClean="0">
                <a:solidFill>
                  <a:srgbClr val="0000FF"/>
                </a:solidFill>
              </a:rPr>
              <a:t>&gt;</a:t>
            </a:r>
          </a:p>
          <a:p>
            <a:r>
              <a:rPr lang="hu-HU" sz="1600" dirty="0" smtClean="0">
                <a:solidFill>
                  <a:srgbClr val="A31515"/>
                </a:solidFill>
              </a:rPr>
              <a:t>                </a:t>
            </a:r>
            <a:r>
              <a:rPr lang="hu-HU" sz="1600" dirty="0" smtClean="0">
                <a:solidFill>
                  <a:srgbClr val="0000FF"/>
                </a:solidFill>
              </a:rPr>
              <a:t>&lt;</a:t>
            </a:r>
            <a:r>
              <a:rPr lang="hu-HU" sz="1600" dirty="0" err="1" smtClean="0">
                <a:solidFill>
                  <a:srgbClr val="A31515"/>
                </a:solidFill>
              </a:rPr>
              <a:t>EventTrigger</a:t>
            </a:r>
            <a:r>
              <a:rPr lang="hu-HU" sz="1600" dirty="0" smtClean="0">
                <a:solidFill>
                  <a:srgbClr val="FF0000"/>
                </a:solidFill>
              </a:rPr>
              <a:t> </a:t>
            </a:r>
            <a:r>
              <a:rPr lang="hu-HU" sz="1600" dirty="0" err="1" smtClean="0">
                <a:solidFill>
                  <a:srgbClr val="FF0000"/>
                </a:solidFill>
              </a:rPr>
              <a:t>RoutedEvent</a:t>
            </a:r>
            <a:r>
              <a:rPr lang="hu-HU" sz="1600" dirty="0" smtClean="0">
                <a:solidFill>
                  <a:srgbClr val="0000FF"/>
                </a:solidFill>
              </a:rPr>
              <a:t>="</a:t>
            </a:r>
            <a:r>
              <a:rPr lang="hu-HU" sz="1600" dirty="0" err="1" smtClean="0">
                <a:solidFill>
                  <a:srgbClr val="0000FF"/>
                </a:solidFill>
              </a:rPr>
              <a:t>Button.MouseEnter</a:t>
            </a:r>
            <a:r>
              <a:rPr lang="hu-HU" sz="1600" dirty="0" smtClean="0">
                <a:solidFill>
                  <a:srgbClr val="0000FF"/>
                </a:solidFill>
              </a:rPr>
              <a:t>"&gt;</a:t>
            </a:r>
          </a:p>
          <a:p>
            <a:r>
              <a:rPr lang="hu-HU" sz="1600" dirty="0" smtClean="0">
                <a:solidFill>
                  <a:srgbClr val="A31515"/>
                </a:solidFill>
              </a:rPr>
              <a:t>                    </a:t>
            </a:r>
            <a:r>
              <a:rPr lang="hu-HU" sz="1600" dirty="0" smtClean="0">
                <a:solidFill>
                  <a:srgbClr val="0000FF"/>
                </a:solidFill>
              </a:rPr>
              <a:t>&lt;</a:t>
            </a:r>
            <a:r>
              <a:rPr lang="hu-HU" sz="1600" dirty="0" err="1" smtClean="0">
                <a:solidFill>
                  <a:srgbClr val="A31515"/>
                </a:solidFill>
              </a:rPr>
              <a:t>EventTrigger.Actions</a:t>
            </a:r>
            <a:r>
              <a:rPr lang="hu-HU" sz="1600" dirty="0" smtClean="0">
                <a:solidFill>
                  <a:srgbClr val="0000FF"/>
                </a:solidFill>
              </a:rPr>
              <a:t>&gt;</a:t>
            </a:r>
          </a:p>
          <a:p>
            <a:r>
              <a:rPr lang="hu-HU" sz="1600" dirty="0" smtClean="0">
                <a:solidFill>
                  <a:srgbClr val="A31515"/>
                </a:solidFill>
              </a:rPr>
              <a:t>                        </a:t>
            </a:r>
            <a:r>
              <a:rPr lang="hu-HU" sz="1600" dirty="0" smtClean="0">
                <a:solidFill>
                  <a:srgbClr val="0000FF"/>
                </a:solidFill>
              </a:rPr>
              <a:t>&lt;</a:t>
            </a:r>
            <a:r>
              <a:rPr lang="hu-HU" sz="1600" dirty="0" err="1" smtClean="0">
                <a:solidFill>
                  <a:srgbClr val="A31515"/>
                </a:solidFill>
              </a:rPr>
              <a:t>BeginStoryboard</a:t>
            </a:r>
            <a:r>
              <a:rPr lang="hu-HU" sz="1600" dirty="0" smtClean="0">
                <a:solidFill>
                  <a:srgbClr val="FF0000"/>
                </a:solidFill>
              </a:rPr>
              <a:t> </a:t>
            </a:r>
            <a:r>
              <a:rPr lang="hu-HU" sz="1600" dirty="0" err="1" smtClean="0">
                <a:solidFill>
                  <a:srgbClr val="FF0000"/>
                </a:solidFill>
              </a:rPr>
              <a:t>Name</a:t>
            </a:r>
            <a:r>
              <a:rPr lang="hu-HU" sz="1600" dirty="0" smtClean="0">
                <a:solidFill>
                  <a:srgbClr val="0000FF"/>
                </a:solidFill>
              </a:rPr>
              <a:t>="stb1"&gt;</a:t>
            </a:r>
          </a:p>
          <a:p>
            <a:r>
              <a:rPr lang="hu-HU" sz="1600" dirty="0" smtClean="0">
                <a:solidFill>
                  <a:srgbClr val="A31515"/>
                </a:solidFill>
              </a:rPr>
              <a:t>                                </a:t>
            </a:r>
            <a:r>
              <a:rPr lang="hu-HU" sz="1600" dirty="0" smtClean="0">
                <a:solidFill>
                  <a:srgbClr val="0000FF"/>
                </a:solidFill>
              </a:rPr>
              <a:t>&lt;</a:t>
            </a:r>
            <a:r>
              <a:rPr lang="hu-HU" sz="1600" dirty="0" err="1" smtClean="0">
                <a:solidFill>
                  <a:srgbClr val="A31515"/>
                </a:solidFill>
              </a:rPr>
              <a:t>Storyboard</a:t>
            </a:r>
            <a:r>
              <a:rPr lang="hu-HU" sz="1600" dirty="0" smtClean="0">
                <a:solidFill>
                  <a:srgbClr val="0000FF"/>
                </a:solidFill>
              </a:rPr>
              <a:t>&gt;</a:t>
            </a:r>
          </a:p>
          <a:p>
            <a:r>
              <a:rPr lang="en-US" sz="1600" dirty="0" smtClean="0">
                <a:solidFill>
                  <a:srgbClr val="A31515"/>
                </a:solidFill>
              </a:rPr>
              <a:t>                                    </a:t>
            </a:r>
            <a:r>
              <a:rPr lang="en-US" sz="1600" dirty="0" smtClean="0">
                <a:solidFill>
                  <a:srgbClr val="0000FF"/>
                </a:solidFill>
              </a:rPr>
              <a:t>&lt;</a:t>
            </a:r>
            <a:r>
              <a:rPr lang="en-US" sz="1600" dirty="0" err="1" smtClean="0">
                <a:solidFill>
                  <a:srgbClr val="A31515"/>
                </a:solidFill>
              </a:rPr>
              <a:t>DoubleAnimation</a:t>
            </a:r>
            <a:r>
              <a:rPr lang="en-US" sz="1600" dirty="0" smtClean="0">
                <a:solidFill>
                  <a:srgbClr val="FF0000"/>
                </a:solidFill>
              </a:rPr>
              <a:t> Duration</a:t>
            </a:r>
            <a:r>
              <a:rPr lang="en-US" sz="1600" dirty="0" smtClean="0">
                <a:solidFill>
                  <a:srgbClr val="0000FF"/>
                </a:solidFill>
              </a:rPr>
              <a:t>="0:0:5"</a:t>
            </a:r>
            <a:r>
              <a:rPr lang="en-US" sz="1600" dirty="0" smtClean="0">
                <a:solidFill>
                  <a:srgbClr val="FF0000"/>
                </a:solidFill>
              </a:rPr>
              <a:t> </a:t>
            </a:r>
            <a:r>
              <a:rPr lang="en-US" sz="1600" dirty="0" err="1" smtClean="0">
                <a:solidFill>
                  <a:srgbClr val="FF0000"/>
                </a:solidFill>
              </a:rPr>
              <a:t>Storyboard.TargetProperty</a:t>
            </a:r>
            <a:r>
              <a:rPr lang="en-US" sz="1600" dirty="0" smtClean="0">
                <a:solidFill>
                  <a:srgbClr val="0000FF"/>
                </a:solidFill>
              </a:rPr>
              <a:t>="Height"</a:t>
            </a:r>
            <a:r>
              <a:rPr lang="en-US" sz="1600" dirty="0" smtClean="0">
                <a:solidFill>
                  <a:srgbClr val="FF0000"/>
                </a:solidFill>
              </a:rPr>
              <a:t> To</a:t>
            </a:r>
            <a:r>
              <a:rPr lang="en-US" sz="1600" dirty="0" smtClean="0">
                <a:solidFill>
                  <a:srgbClr val="0000FF"/>
                </a:solidFill>
              </a:rPr>
              <a:t>="200" /&gt;</a:t>
            </a:r>
          </a:p>
          <a:p>
            <a:r>
              <a:rPr lang="hu-HU" sz="1600" dirty="0" smtClean="0">
                <a:solidFill>
                  <a:srgbClr val="A31515"/>
                </a:solidFill>
              </a:rPr>
              <a:t>                                </a:t>
            </a:r>
            <a:r>
              <a:rPr lang="hu-HU" sz="1600" dirty="0" smtClean="0">
                <a:solidFill>
                  <a:srgbClr val="0000FF"/>
                </a:solidFill>
              </a:rPr>
              <a:t>&lt;/</a:t>
            </a:r>
            <a:r>
              <a:rPr lang="hu-HU" sz="1600" dirty="0" err="1" smtClean="0">
                <a:solidFill>
                  <a:srgbClr val="A31515"/>
                </a:solidFill>
              </a:rPr>
              <a:t>Storyboard</a:t>
            </a:r>
            <a:r>
              <a:rPr lang="hu-HU" sz="1600" dirty="0" smtClean="0">
                <a:solidFill>
                  <a:srgbClr val="0000FF"/>
                </a:solidFill>
              </a:rPr>
              <a:t>&gt;</a:t>
            </a:r>
          </a:p>
          <a:p>
            <a:r>
              <a:rPr lang="hu-HU" sz="1600" dirty="0" smtClean="0">
                <a:solidFill>
                  <a:srgbClr val="A31515"/>
                </a:solidFill>
              </a:rPr>
              <a:t>                            </a:t>
            </a:r>
            <a:r>
              <a:rPr lang="hu-HU" sz="1600" dirty="0" smtClean="0">
                <a:solidFill>
                  <a:srgbClr val="0000FF"/>
                </a:solidFill>
              </a:rPr>
              <a:t>&lt;/</a:t>
            </a:r>
            <a:r>
              <a:rPr lang="hu-HU" sz="1600" dirty="0" err="1" smtClean="0">
                <a:solidFill>
                  <a:srgbClr val="A31515"/>
                </a:solidFill>
              </a:rPr>
              <a:t>BeginStoryboard</a:t>
            </a:r>
            <a:r>
              <a:rPr lang="hu-HU" sz="1600" dirty="0" smtClean="0">
                <a:solidFill>
                  <a:srgbClr val="0000FF"/>
                </a:solidFill>
              </a:rPr>
              <a:t>&gt;</a:t>
            </a:r>
          </a:p>
          <a:p>
            <a:r>
              <a:rPr lang="hu-HU" sz="1600" dirty="0" smtClean="0">
                <a:solidFill>
                  <a:srgbClr val="A31515"/>
                </a:solidFill>
              </a:rPr>
              <a:t>                    </a:t>
            </a:r>
            <a:r>
              <a:rPr lang="hu-HU" sz="1600" dirty="0" smtClean="0">
                <a:solidFill>
                  <a:srgbClr val="0000FF"/>
                </a:solidFill>
              </a:rPr>
              <a:t>&lt;/</a:t>
            </a:r>
            <a:r>
              <a:rPr lang="hu-HU" sz="1600" dirty="0" err="1" smtClean="0">
                <a:solidFill>
                  <a:srgbClr val="A31515"/>
                </a:solidFill>
              </a:rPr>
              <a:t>EventTrigger.Actions</a:t>
            </a:r>
            <a:r>
              <a:rPr lang="hu-HU" sz="1600" dirty="0" smtClean="0">
                <a:solidFill>
                  <a:srgbClr val="0000FF"/>
                </a:solidFill>
              </a:rPr>
              <a:t>&gt;</a:t>
            </a:r>
          </a:p>
          <a:p>
            <a:endParaRPr lang="hu-HU" sz="1600" dirty="0" smtClean="0">
              <a:solidFill>
                <a:srgbClr val="0000FF"/>
              </a:solidFill>
            </a:endParaRPr>
          </a:p>
          <a:p>
            <a:r>
              <a:rPr lang="hu-HU" sz="1600" dirty="0" smtClean="0">
                <a:solidFill>
                  <a:srgbClr val="A31515"/>
                </a:solidFill>
              </a:rPr>
              <a:t>                </a:t>
            </a:r>
            <a:r>
              <a:rPr lang="hu-HU" sz="1600" dirty="0" smtClean="0">
                <a:solidFill>
                  <a:srgbClr val="0000FF"/>
                </a:solidFill>
              </a:rPr>
              <a:t>&lt;/</a:t>
            </a:r>
            <a:r>
              <a:rPr lang="hu-HU" sz="1600" dirty="0" err="1" smtClean="0">
                <a:solidFill>
                  <a:srgbClr val="A31515"/>
                </a:solidFill>
              </a:rPr>
              <a:t>EventTrigger</a:t>
            </a:r>
            <a:r>
              <a:rPr lang="hu-HU" sz="1600" dirty="0" smtClean="0">
                <a:solidFill>
                  <a:srgbClr val="0000FF"/>
                </a:solidFill>
              </a:rPr>
              <a:t>&gt;</a:t>
            </a:r>
          </a:p>
          <a:p>
            <a:r>
              <a:rPr lang="hu-HU" sz="1600" dirty="0" smtClean="0">
                <a:solidFill>
                  <a:srgbClr val="A31515"/>
                </a:solidFill>
              </a:rPr>
              <a:t>                    </a:t>
            </a:r>
            <a:r>
              <a:rPr lang="hu-HU" sz="1600" dirty="0" smtClean="0">
                <a:solidFill>
                  <a:srgbClr val="0000FF"/>
                </a:solidFill>
              </a:rPr>
              <a:t>&lt;</a:t>
            </a:r>
            <a:r>
              <a:rPr lang="hu-HU" sz="1600" dirty="0" err="1" smtClean="0">
                <a:solidFill>
                  <a:srgbClr val="A31515"/>
                </a:solidFill>
              </a:rPr>
              <a:t>EventTrigger</a:t>
            </a:r>
            <a:r>
              <a:rPr lang="hu-HU" sz="1600" dirty="0" smtClean="0">
                <a:solidFill>
                  <a:srgbClr val="FF0000"/>
                </a:solidFill>
              </a:rPr>
              <a:t> </a:t>
            </a:r>
            <a:r>
              <a:rPr lang="hu-HU" sz="1600" dirty="0" err="1" smtClean="0">
                <a:solidFill>
                  <a:srgbClr val="FF0000"/>
                </a:solidFill>
              </a:rPr>
              <a:t>RoutedEvent</a:t>
            </a:r>
            <a:r>
              <a:rPr lang="hu-HU" sz="1600" dirty="0" smtClean="0">
                <a:solidFill>
                  <a:srgbClr val="0000FF"/>
                </a:solidFill>
              </a:rPr>
              <a:t>="</a:t>
            </a:r>
            <a:r>
              <a:rPr lang="hu-HU" sz="1600" dirty="0" err="1" smtClean="0">
                <a:solidFill>
                  <a:srgbClr val="0000FF"/>
                </a:solidFill>
              </a:rPr>
              <a:t>Button.MouseLeave</a:t>
            </a:r>
            <a:r>
              <a:rPr lang="hu-HU" sz="1600" dirty="0" smtClean="0">
                <a:solidFill>
                  <a:srgbClr val="0000FF"/>
                </a:solidFill>
              </a:rPr>
              <a:t>"&gt;</a:t>
            </a:r>
          </a:p>
          <a:p>
            <a:r>
              <a:rPr lang="hu-HU" sz="1600" dirty="0" smtClean="0">
                <a:solidFill>
                  <a:srgbClr val="A31515"/>
                </a:solidFill>
              </a:rPr>
              <a:t>                        </a:t>
            </a:r>
            <a:r>
              <a:rPr lang="hu-HU" sz="1600" dirty="0" smtClean="0">
                <a:solidFill>
                  <a:srgbClr val="0000FF"/>
                </a:solidFill>
              </a:rPr>
              <a:t>&lt;</a:t>
            </a:r>
            <a:r>
              <a:rPr lang="hu-HU" sz="1600" dirty="0" err="1" smtClean="0">
                <a:solidFill>
                  <a:srgbClr val="A31515"/>
                </a:solidFill>
              </a:rPr>
              <a:t>EventTrigger.Actions</a:t>
            </a:r>
            <a:r>
              <a:rPr lang="hu-HU" sz="1600" dirty="0" smtClean="0">
                <a:solidFill>
                  <a:srgbClr val="0000FF"/>
                </a:solidFill>
              </a:rPr>
              <a:t>&gt;</a:t>
            </a:r>
          </a:p>
          <a:p>
            <a:r>
              <a:rPr lang="hu-HU" sz="1600" dirty="0" smtClean="0">
                <a:solidFill>
                  <a:srgbClr val="A31515"/>
                </a:solidFill>
              </a:rPr>
              <a:t>                            </a:t>
            </a:r>
            <a:r>
              <a:rPr lang="hu-HU" sz="1600" dirty="0" smtClean="0">
                <a:solidFill>
                  <a:srgbClr val="0000FF"/>
                </a:solidFill>
              </a:rPr>
              <a:t>&lt;</a:t>
            </a:r>
            <a:r>
              <a:rPr lang="hu-HU" sz="1600" dirty="0" err="1" smtClean="0">
                <a:solidFill>
                  <a:srgbClr val="A31515"/>
                </a:solidFill>
              </a:rPr>
              <a:t>SetStoryboardSpeedRatio</a:t>
            </a:r>
            <a:r>
              <a:rPr lang="hu-HU" sz="1600" dirty="0" smtClean="0">
                <a:solidFill>
                  <a:srgbClr val="FF0000"/>
                </a:solidFill>
              </a:rPr>
              <a:t> </a:t>
            </a:r>
            <a:r>
              <a:rPr lang="hu-HU" sz="1600" dirty="0" err="1" smtClean="0">
                <a:solidFill>
                  <a:srgbClr val="FF0000"/>
                </a:solidFill>
              </a:rPr>
              <a:t>BeginStoryboardName</a:t>
            </a:r>
            <a:r>
              <a:rPr lang="hu-HU" sz="1600" dirty="0" smtClean="0">
                <a:solidFill>
                  <a:srgbClr val="0000FF"/>
                </a:solidFill>
              </a:rPr>
              <a:t>="stb1"</a:t>
            </a:r>
            <a:r>
              <a:rPr lang="hu-HU" sz="1600" dirty="0" smtClean="0">
                <a:solidFill>
                  <a:srgbClr val="FF0000"/>
                </a:solidFill>
              </a:rPr>
              <a:t> </a:t>
            </a:r>
            <a:r>
              <a:rPr lang="hu-HU" sz="1600" dirty="0" err="1" smtClean="0">
                <a:solidFill>
                  <a:srgbClr val="FF0000"/>
                </a:solidFill>
              </a:rPr>
              <a:t>SpeedRatio</a:t>
            </a:r>
            <a:r>
              <a:rPr lang="hu-HU" sz="1600" dirty="0" smtClean="0">
                <a:solidFill>
                  <a:srgbClr val="0000FF"/>
                </a:solidFill>
              </a:rPr>
              <a:t>="2"/&gt;</a:t>
            </a:r>
          </a:p>
          <a:p>
            <a:r>
              <a:rPr lang="hu-HU" sz="1600" dirty="0" smtClean="0">
                <a:solidFill>
                  <a:srgbClr val="A31515"/>
                </a:solidFill>
              </a:rPr>
              <a:t>                        </a:t>
            </a:r>
            <a:r>
              <a:rPr lang="hu-HU" sz="1600" dirty="0" smtClean="0">
                <a:solidFill>
                  <a:srgbClr val="0000FF"/>
                </a:solidFill>
              </a:rPr>
              <a:t>&lt;/</a:t>
            </a:r>
            <a:r>
              <a:rPr lang="hu-HU" sz="1600" dirty="0" err="1" smtClean="0">
                <a:solidFill>
                  <a:srgbClr val="A31515"/>
                </a:solidFill>
              </a:rPr>
              <a:t>EventTrigger.Actions</a:t>
            </a:r>
            <a:r>
              <a:rPr lang="hu-HU" sz="1600" dirty="0" smtClean="0">
                <a:solidFill>
                  <a:srgbClr val="0000FF"/>
                </a:solidFill>
              </a:rPr>
              <a:t>&gt;</a:t>
            </a:r>
          </a:p>
          <a:p>
            <a:r>
              <a:rPr lang="hu-HU" sz="1600" dirty="0" smtClean="0">
                <a:solidFill>
                  <a:srgbClr val="A31515"/>
                </a:solidFill>
              </a:rPr>
              <a:t>                    </a:t>
            </a:r>
            <a:r>
              <a:rPr lang="hu-HU" sz="1600" dirty="0" smtClean="0">
                <a:solidFill>
                  <a:srgbClr val="0000FF"/>
                </a:solidFill>
              </a:rPr>
              <a:t>&lt;/</a:t>
            </a:r>
            <a:r>
              <a:rPr lang="hu-HU" sz="1600" dirty="0" err="1" smtClean="0">
                <a:solidFill>
                  <a:srgbClr val="A31515"/>
                </a:solidFill>
              </a:rPr>
              <a:t>EventTrigger</a:t>
            </a:r>
            <a:r>
              <a:rPr lang="hu-HU" sz="1600" dirty="0" smtClean="0">
                <a:solidFill>
                  <a:srgbClr val="0000FF"/>
                </a:solidFill>
              </a:rPr>
              <a:t>&gt;</a:t>
            </a:r>
          </a:p>
          <a:p>
            <a:r>
              <a:rPr lang="hu-HU" sz="1600" dirty="0" smtClean="0">
                <a:solidFill>
                  <a:srgbClr val="0000FF"/>
                </a:solidFill>
              </a:rPr>
              <a:t>&lt;/</a:t>
            </a:r>
            <a:r>
              <a:rPr lang="hu-HU" sz="1600" dirty="0" err="1" smtClean="0">
                <a:solidFill>
                  <a:srgbClr val="A31515"/>
                </a:solidFill>
              </a:rPr>
              <a:t>Style.Triggers</a:t>
            </a:r>
            <a:r>
              <a:rPr lang="hu-HU" sz="1600" dirty="0" smtClean="0">
                <a:solidFill>
                  <a:srgbClr val="0000FF"/>
                </a:solidFill>
              </a:rPr>
              <a:t>&gt;</a:t>
            </a:r>
          </a:p>
        </p:txBody>
      </p:sp>
    </p:spTree>
  </p:cSld>
  <p:clrMapOvr>
    <a:masterClrMapping/>
  </p:clrMapOvr>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a:xfrm>
            <a:off x="0" y="0"/>
            <a:ext cx="9144000" cy="439718"/>
          </a:xfrm>
        </p:spPr>
        <p:txBody>
          <a:bodyPr>
            <a:noAutofit/>
          </a:bodyPr>
          <a:lstStyle/>
          <a:p>
            <a:pPr algn="l">
              <a:spcBef>
                <a:spcPct val="20000"/>
              </a:spcBef>
            </a:pPr>
            <a:r>
              <a:rPr lang="hu-HU" sz="2400" dirty="0" smtClean="0">
                <a:solidFill>
                  <a:schemeClr val="bg2">
                    <a:lumMod val="90000"/>
                  </a:schemeClr>
                </a:solidFill>
                <a:effectLst>
                  <a:outerShdw blurRad="38100" dist="38100" dir="2700000" algn="tl">
                    <a:srgbClr val="000000">
                      <a:alpha val="43137"/>
                    </a:srgbClr>
                  </a:outerShdw>
                </a:effectLst>
                <a:latin typeface="+mn-lt"/>
                <a:ea typeface="+mn-ea"/>
                <a:cs typeface="+mn-cs"/>
              </a:rPr>
              <a:t>Animációk használata</a:t>
            </a:r>
            <a:endParaRPr lang="hu-HU" sz="2400" dirty="0">
              <a:solidFill>
                <a:schemeClr val="bg2">
                  <a:lumMod val="90000"/>
                </a:schemeClr>
              </a:solidFill>
              <a:effectLst>
                <a:outerShdw blurRad="38100" dist="38100" dir="2700000" algn="tl">
                  <a:srgbClr val="000000">
                    <a:alpha val="43137"/>
                  </a:srgbClr>
                </a:outerShdw>
              </a:effectLst>
              <a:latin typeface="+mn-lt"/>
              <a:ea typeface="+mn-ea"/>
              <a:cs typeface="+mn-cs"/>
            </a:endParaRPr>
          </a:p>
        </p:txBody>
      </p:sp>
      <p:sp>
        <p:nvSpPr>
          <p:cNvPr id="3" name="Tartalom helye 2"/>
          <p:cNvSpPr>
            <a:spLocks noGrp="1"/>
          </p:cNvSpPr>
          <p:nvPr>
            <p:ph idx="1"/>
          </p:nvPr>
        </p:nvSpPr>
        <p:spPr>
          <a:xfrm>
            <a:off x="457200" y="571480"/>
            <a:ext cx="8229600" cy="5786477"/>
          </a:xfrm>
        </p:spPr>
        <p:txBody>
          <a:bodyPr/>
          <a:lstStyle/>
          <a:p>
            <a:pPr>
              <a:buNone/>
            </a:pPr>
            <a:r>
              <a:rPr lang="hu-HU" dirty="0" smtClean="0">
                <a:solidFill>
                  <a:schemeClr val="bg1">
                    <a:lumMod val="95000"/>
                  </a:schemeClr>
                </a:solidFill>
              </a:rPr>
              <a:t>	A </a:t>
            </a:r>
            <a:r>
              <a:rPr lang="hu-HU" dirty="0" err="1" smtClean="0">
                <a:solidFill>
                  <a:schemeClr val="bg1">
                    <a:lumMod val="95000"/>
                  </a:schemeClr>
                </a:solidFill>
              </a:rPr>
              <a:t>WPF-ben</a:t>
            </a:r>
            <a:r>
              <a:rPr lang="hu-HU" dirty="0" smtClean="0">
                <a:solidFill>
                  <a:schemeClr val="bg1">
                    <a:lumMod val="95000"/>
                  </a:schemeClr>
                </a:solidFill>
              </a:rPr>
              <a:t> lévő animációk segítségével egy </a:t>
            </a:r>
            <a:r>
              <a:rPr lang="hu-HU" dirty="0" err="1" smtClean="0">
                <a:solidFill>
                  <a:schemeClr val="bg1">
                    <a:lumMod val="95000"/>
                  </a:schemeClr>
                </a:solidFill>
              </a:rPr>
              <a:t>property</a:t>
            </a:r>
            <a:r>
              <a:rPr lang="hu-HU" dirty="0" smtClean="0">
                <a:solidFill>
                  <a:schemeClr val="bg1">
                    <a:lumMod val="95000"/>
                  </a:schemeClr>
                </a:solidFill>
              </a:rPr>
              <a:t> tulajdonságát változottjuk meghatározott időegység alatt.	</a:t>
            </a:r>
          </a:p>
          <a:p>
            <a:pPr>
              <a:buNone/>
            </a:pPr>
            <a:r>
              <a:rPr lang="hu-HU" dirty="0" smtClean="0">
                <a:solidFill>
                  <a:schemeClr val="bg1">
                    <a:lumMod val="95000"/>
                  </a:schemeClr>
                </a:solidFill>
              </a:rPr>
              <a:t>	Látványos vizuális effekteket adhatunk hozzá az alkalmazásunkhoz, a segítségével.	</a:t>
            </a:r>
          </a:p>
          <a:p>
            <a:pPr>
              <a:buNone/>
            </a:pPr>
            <a:endParaRPr lang="hu-HU" sz="2400" i="1" dirty="0" smtClean="0">
              <a:solidFill>
                <a:schemeClr val="bg1">
                  <a:lumMod val="95000"/>
                </a:schemeClr>
              </a:solidFill>
            </a:endParaRPr>
          </a:p>
          <a:p>
            <a:pPr>
              <a:buNone/>
            </a:pPr>
            <a:endParaRPr lang="hu-HU" sz="2400" i="1" dirty="0" smtClean="0">
              <a:solidFill>
                <a:schemeClr val="bg1">
                  <a:lumMod val="95000"/>
                </a:schemeClr>
              </a:solidFill>
            </a:endParaRPr>
          </a:p>
        </p:txBody>
      </p:sp>
      <p:sp>
        <p:nvSpPr>
          <p:cNvPr id="6" name="Szövegdoboz 5"/>
          <p:cNvSpPr txBox="1"/>
          <p:nvPr/>
        </p:nvSpPr>
        <p:spPr>
          <a:xfrm>
            <a:off x="0" y="2826127"/>
            <a:ext cx="9144000" cy="4031873"/>
          </a:xfrm>
          <a:prstGeom prst="rect">
            <a:avLst/>
          </a:prstGeom>
          <a:effectLst>
            <a:innerShdw blurRad="63500" dist="50800" dir="8100000">
              <a:prstClr val="black">
                <a:alpha val="50000"/>
              </a:prstClr>
            </a:innerShdw>
          </a:effectLst>
          <a:scene3d>
            <a:camera prst="orthographicFront"/>
            <a:lightRig rig="threePt" dir="t"/>
          </a:scene3d>
          <a:sp3d>
            <a:bevelT/>
          </a:sp3d>
        </p:spPr>
        <p:style>
          <a:lnRef idx="1">
            <a:schemeClr val="dk1"/>
          </a:lnRef>
          <a:fillRef idx="2">
            <a:schemeClr val="dk1"/>
          </a:fillRef>
          <a:effectRef idx="1">
            <a:schemeClr val="dk1"/>
          </a:effectRef>
          <a:fontRef idx="minor">
            <a:schemeClr val="dk1"/>
          </a:fontRef>
        </p:style>
        <p:txBody>
          <a:bodyPr wrap="square" rtlCol="0">
            <a:spAutoFit/>
          </a:bodyPr>
          <a:lstStyle/>
          <a:p>
            <a:r>
              <a:rPr lang="hu-HU" sz="1600" dirty="0" smtClean="0">
                <a:solidFill>
                  <a:srgbClr val="0000FF"/>
                </a:solidFill>
              </a:rPr>
              <a:t>&lt;</a:t>
            </a:r>
            <a:r>
              <a:rPr lang="hu-HU" sz="1600" dirty="0" err="1" smtClean="0">
                <a:solidFill>
                  <a:srgbClr val="A31515"/>
                </a:solidFill>
              </a:rPr>
              <a:t>Style.Triggers</a:t>
            </a:r>
            <a:r>
              <a:rPr lang="hu-HU" sz="1600" dirty="0" smtClean="0">
                <a:solidFill>
                  <a:srgbClr val="0000FF"/>
                </a:solidFill>
              </a:rPr>
              <a:t>&gt;</a:t>
            </a:r>
          </a:p>
          <a:p>
            <a:r>
              <a:rPr lang="hu-HU" sz="1600" dirty="0" smtClean="0">
                <a:solidFill>
                  <a:srgbClr val="A31515"/>
                </a:solidFill>
              </a:rPr>
              <a:t>                </a:t>
            </a:r>
            <a:r>
              <a:rPr lang="hu-HU" sz="1600" dirty="0" smtClean="0">
                <a:solidFill>
                  <a:srgbClr val="0000FF"/>
                </a:solidFill>
              </a:rPr>
              <a:t>&lt;</a:t>
            </a:r>
            <a:r>
              <a:rPr lang="hu-HU" sz="1600" dirty="0" err="1" smtClean="0">
                <a:solidFill>
                  <a:srgbClr val="A31515"/>
                </a:solidFill>
              </a:rPr>
              <a:t>EventTrigger</a:t>
            </a:r>
            <a:r>
              <a:rPr lang="hu-HU" sz="1600" dirty="0" smtClean="0">
                <a:solidFill>
                  <a:srgbClr val="FF0000"/>
                </a:solidFill>
              </a:rPr>
              <a:t> </a:t>
            </a:r>
            <a:r>
              <a:rPr lang="hu-HU" sz="1600" dirty="0" err="1" smtClean="0">
                <a:solidFill>
                  <a:srgbClr val="FF0000"/>
                </a:solidFill>
              </a:rPr>
              <a:t>RoutedEvent</a:t>
            </a:r>
            <a:r>
              <a:rPr lang="hu-HU" sz="1600" dirty="0" smtClean="0">
                <a:solidFill>
                  <a:srgbClr val="0000FF"/>
                </a:solidFill>
              </a:rPr>
              <a:t>="</a:t>
            </a:r>
            <a:r>
              <a:rPr lang="hu-HU" sz="1600" dirty="0" err="1" smtClean="0">
                <a:solidFill>
                  <a:srgbClr val="0000FF"/>
                </a:solidFill>
              </a:rPr>
              <a:t>Button.MouseEnter</a:t>
            </a:r>
            <a:r>
              <a:rPr lang="hu-HU" sz="1600" dirty="0" smtClean="0">
                <a:solidFill>
                  <a:srgbClr val="0000FF"/>
                </a:solidFill>
              </a:rPr>
              <a:t>"&gt;</a:t>
            </a:r>
          </a:p>
          <a:p>
            <a:r>
              <a:rPr lang="hu-HU" sz="1600" dirty="0" smtClean="0">
                <a:solidFill>
                  <a:srgbClr val="A31515"/>
                </a:solidFill>
              </a:rPr>
              <a:t>                    </a:t>
            </a:r>
            <a:r>
              <a:rPr lang="hu-HU" sz="1600" dirty="0" smtClean="0">
                <a:solidFill>
                  <a:srgbClr val="0000FF"/>
                </a:solidFill>
              </a:rPr>
              <a:t>&lt;</a:t>
            </a:r>
            <a:r>
              <a:rPr lang="hu-HU" sz="1600" dirty="0" err="1" smtClean="0">
                <a:solidFill>
                  <a:srgbClr val="A31515"/>
                </a:solidFill>
              </a:rPr>
              <a:t>EventTrigger.Actions</a:t>
            </a:r>
            <a:r>
              <a:rPr lang="hu-HU" sz="1600" dirty="0" smtClean="0">
                <a:solidFill>
                  <a:srgbClr val="0000FF"/>
                </a:solidFill>
              </a:rPr>
              <a:t>&gt;</a:t>
            </a:r>
          </a:p>
          <a:p>
            <a:r>
              <a:rPr lang="hu-HU" sz="1600" dirty="0" smtClean="0">
                <a:solidFill>
                  <a:srgbClr val="A31515"/>
                </a:solidFill>
              </a:rPr>
              <a:t>                        </a:t>
            </a:r>
            <a:r>
              <a:rPr lang="hu-HU" sz="1600" dirty="0" smtClean="0">
                <a:solidFill>
                  <a:srgbClr val="0000FF"/>
                </a:solidFill>
              </a:rPr>
              <a:t>&lt;</a:t>
            </a:r>
            <a:r>
              <a:rPr lang="hu-HU" sz="1600" dirty="0" err="1" smtClean="0">
                <a:solidFill>
                  <a:srgbClr val="A31515"/>
                </a:solidFill>
              </a:rPr>
              <a:t>BeginStoryboard</a:t>
            </a:r>
            <a:r>
              <a:rPr lang="hu-HU" sz="1600" dirty="0" smtClean="0">
                <a:solidFill>
                  <a:srgbClr val="FF0000"/>
                </a:solidFill>
              </a:rPr>
              <a:t> </a:t>
            </a:r>
            <a:r>
              <a:rPr lang="hu-HU" sz="1600" dirty="0" err="1" smtClean="0">
                <a:solidFill>
                  <a:srgbClr val="FF0000"/>
                </a:solidFill>
              </a:rPr>
              <a:t>Name</a:t>
            </a:r>
            <a:r>
              <a:rPr lang="hu-HU" sz="1600" dirty="0" smtClean="0">
                <a:solidFill>
                  <a:srgbClr val="0000FF"/>
                </a:solidFill>
              </a:rPr>
              <a:t>="stb1"&gt;</a:t>
            </a:r>
          </a:p>
          <a:p>
            <a:r>
              <a:rPr lang="hu-HU" sz="1600" dirty="0" smtClean="0">
                <a:solidFill>
                  <a:srgbClr val="A31515"/>
                </a:solidFill>
              </a:rPr>
              <a:t>                                </a:t>
            </a:r>
            <a:r>
              <a:rPr lang="hu-HU" sz="1600" dirty="0" smtClean="0">
                <a:solidFill>
                  <a:srgbClr val="0000FF"/>
                </a:solidFill>
              </a:rPr>
              <a:t>&lt;</a:t>
            </a:r>
            <a:r>
              <a:rPr lang="hu-HU" sz="1600" dirty="0" err="1" smtClean="0">
                <a:solidFill>
                  <a:srgbClr val="A31515"/>
                </a:solidFill>
              </a:rPr>
              <a:t>Storyboard</a:t>
            </a:r>
            <a:r>
              <a:rPr lang="hu-HU" sz="1600" dirty="0" smtClean="0">
                <a:solidFill>
                  <a:srgbClr val="0000FF"/>
                </a:solidFill>
              </a:rPr>
              <a:t>&gt;</a:t>
            </a:r>
          </a:p>
          <a:p>
            <a:r>
              <a:rPr lang="en-US" sz="1600" dirty="0" smtClean="0">
                <a:solidFill>
                  <a:srgbClr val="A31515"/>
                </a:solidFill>
              </a:rPr>
              <a:t>                                    </a:t>
            </a:r>
            <a:r>
              <a:rPr lang="en-US" sz="1600" dirty="0" smtClean="0">
                <a:solidFill>
                  <a:srgbClr val="0000FF"/>
                </a:solidFill>
              </a:rPr>
              <a:t>&lt;</a:t>
            </a:r>
            <a:r>
              <a:rPr lang="en-US" sz="1600" dirty="0" err="1" smtClean="0">
                <a:solidFill>
                  <a:srgbClr val="A31515"/>
                </a:solidFill>
              </a:rPr>
              <a:t>DoubleAnimation</a:t>
            </a:r>
            <a:r>
              <a:rPr lang="en-US" sz="1600" dirty="0" smtClean="0">
                <a:solidFill>
                  <a:srgbClr val="FF0000"/>
                </a:solidFill>
              </a:rPr>
              <a:t> Duration</a:t>
            </a:r>
            <a:r>
              <a:rPr lang="en-US" sz="1600" dirty="0" smtClean="0">
                <a:solidFill>
                  <a:srgbClr val="0000FF"/>
                </a:solidFill>
              </a:rPr>
              <a:t>="0:0:5"</a:t>
            </a:r>
            <a:r>
              <a:rPr lang="en-US" sz="1600" dirty="0" smtClean="0">
                <a:solidFill>
                  <a:srgbClr val="FF0000"/>
                </a:solidFill>
              </a:rPr>
              <a:t> </a:t>
            </a:r>
            <a:r>
              <a:rPr lang="en-US" sz="1600" dirty="0" err="1" smtClean="0">
                <a:solidFill>
                  <a:srgbClr val="FF0000"/>
                </a:solidFill>
              </a:rPr>
              <a:t>Storyboard.TargetProperty</a:t>
            </a:r>
            <a:r>
              <a:rPr lang="en-US" sz="1600" dirty="0" smtClean="0">
                <a:solidFill>
                  <a:srgbClr val="0000FF"/>
                </a:solidFill>
              </a:rPr>
              <a:t>="Height"</a:t>
            </a:r>
            <a:r>
              <a:rPr lang="en-US" sz="1600" dirty="0" smtClean="0">
                <a:solidFill>
                  <a:srgbClr val="FF0000"/>
                </a:solidFill>
              </a:rPr>
              <a:t> To</a:t>
            </a:r>
            <a:r>
              <a:rPr lang="en-US" sz="1600" dirty="0" smtClean="0">
                <a:solidFill>
                  <a:srgbClr val="0000FF"/>
                </a:solidFill>
              </a:rPr>
              <a:t>="200" /&gt;</a:t>
            </a:r>
          </a:p>
          <a:p>
            <a:r>
              <a:rPr lang="hu-HU" sz="1600" dirty="0" smtClean="0">
                <a:solidFill>
                  <a:srgbClr val="A31515"/>
                </a:solidFill>
              </a:rPr>
              <a:t>                                </a:t>
            </a:r>
            <a:r>
              <a:rPr lang="hu-HU" sz="1600" dirty="0" smtClean="0">
                <a:solidFill>
                  <a:srgbClr val="0000FF"/>
                </a:solidFill>
              </a:rPr>
              <a:t>&lt;/</a:t>
            </a:r>
            <a:r>
              <a:rPr lang="hu-HU" sz="1600" dirty="0" err="1" smtClean="0">
                <a:solidFill>
                  <a:srgbClr val="A31515"/>
                </a:solidFill>
              </a:rPr>
              <a:t>Storyboard</a:t>
            </a:r>
            <a:r>
              <a:rPr lang="hu-HU" sz="1600" dirty="0" smtClean="0">
                <a:solidFill>
                  <a:srgbClr val="0000FF"/>
                </a:solidFill>
              </a:rPr>
              <a:t>&gt;</a:t>
            </a:r>
          </a:p>
          <a:p>
            <a:r>
              <a:rPr lang="hu-HU" sz="1600" dirty="0" smtClean="0">
                <a:solidFill>
                  <a:srgbClr val="A31515"/>
                </a:solidFill>
              </a:rPr>
              <a:t>                            </a:t>
            </a:r>
            <a:r>
              <a:rPr lang="hu-HU" sz="1600" dirty="0" smtClean="0">
                <a:solidFill>
                  <a:srgbClr val="0000FF"/>
                </a:solidFill>
              </a:rPr>
              <a:t>&lt;/</a:t>
            </a:r>
            <a:r>
              <a:rPr lang="hu-HU" sz="1600" dirty="0" err="1" smtClean="0">
                <a:solidFill>
                  <a:srgbClr val="A31515"/>
                </a:solidFill>
              </a:rPr>
              <a:t>BeginStoryboard</a:t>
            </a:r>
            <a:r>
              <a:rPr lang="hu-HU" sz="1600" dirty="0" smtClean="0">
                <a:solidFill>
                  <a:srgbClr val="0000FF"/>
                </a:solidFill>
              </a:rPr>
              <a:t>&gt;</a:t>
            </a:r>
          </a:p>
          <a:p>
            <a:r>
              <a:rPr lang="hu-HU" sz="1600" dirty="0" smtClean="0">
                <a:solidFill>
                  <a:srgbClr val="A31515"/>
                </a:solidFill>
              </a:rPr>
              <a:t>                    </a:t>
            </a:r>
            <a:r>
              <a:rPr lang="hu-HU" sz="1600" dirty="0" smtClean="0">
                <a:solidFill>
                  <a:srgbClr val="0000FF"/>
                </a:solidFill>
              </a:rPr>
              <a:t>&lt;/</a:t>
            </a:r>
            <a:r>
              <a:rPr lang="hu-HU" sz="1600" dirty="0" err="1" smtClean="0">
                <a:solidFill>
                  <a:srgbClr val="A31515"/>
                </a:solidFill>
              </a:rPr>
              <a:t>EventTrigger.Actions</a:t>
            </a:r>
            <a:r>
              <a:rPr lang="hu-HU" sz="1600" dirty="0" smtClean="0">
                <a:solidFill>
                  <a:srgbClr val="0000FF"/>
                </a:solidFill>
              </a:rPr>
              <a:t>&gt;</a:t>
            </a:r>
          </a:p>
          <a:p>
            <a:r>
              <a:rPr lang="hu-HU" sz="1600" dirty="0" smtClean="0">
                <a:solidFill>
                  <a:srgbClr val="A31515"/>
                </a:solidFill>
              </a:rPr>
              <a:t>                </a:t>
            </a:r>
            <a:r>
              <a:rPr lang="hu-HU" sz="1600" dirty="0" smtClean="0">
                <a:solidFill>
                  <a:srgbClr val="0000FF"/>
                </a:solidFill>
              </a:rPr>
              <a:t>&lt;/</a:t>
            </a:r>
            <a:r>
              <a:rPr lang="hu-HU" sz="1600" dirty="0" err="1" smtClean="0">
                <a:solidFill>
                  <a:srgbClr val="A31515"/>
                </a:solidFill>
              </a:rPr>
              <a:t>EventTrigger</a:t>
            </a:r>
            <a:r>
              <a:rPr lang="hu-HU" sz="1600" dirty="0" smtClean="0">
                <a:solidFill>
                  <a:srgbClr val="0000FF"/>
                </a:solidFill>
              </a:rPr>
              <a:t>&gt;</a:t>
            </a:r>
          </a:p>
          <a:p>
            <a:r>
              <a:rPr lang="hu-HU" sz="1600" dirty="0" smtClean="0">
                <a:solidFill>
                  <a:srgbClr val="A31515"/>
                </a:solidFill>
              </a:rPr>
              <a:t>                    </a:t>
            </a:r>
            <a:r>
              <a:rPr lang="hu-HU" sz="1600" dirty="0" smtClean="0">
                <a:solidFill>
                  <a:srgbClr val="0000FF"/>
                </a:solidFill>
              </a:rPr>
              <a:t>&lt;</a:t>
            </a:r>
            <a:r>
              <a:rPr lang="hu-HU" sz="1600" dirty="0" err="1" smtClean="0">
                <a:solidFill>
                  <a:srgbClr val="A31515"/>
                </a:solidFill>
              </a:rPr>
              <a:t>EventTrigger</a:t>
            </a:r>
            <a:r>
              <a:rPr lang="hu-HU" sz="1600" dirty="0" smtClean="0">
                <a:solidFill>
                  <a:srgbClr val="FF0000"/>
                </a:solidFill>
              </a:rPr>
              <a:t> </a:t>
            </a:r>
            <a:r>
              <a:rPr lang="hu-HU" sz="1600" dirty="0" err="1" smtClean="0">
                <a:solidFill>
                  <a:srgbClr val="FF0000"/>
                </a:solidFill>
              </a:rPr>
              <a:t>RoutedEvent</a:t>
            </a:r>
            <a:r>
              <a:rPr lang="hu-HU" sz="1600" dirty="0" smtClean="0">
                <a:solidFill>
                  <a:srgbClr val="0000FF"/>
                </a:solidFill>
              </a:rPr>
              <a:t>="</a:t>
            </a:r>
            <a:r>
              <a:rPr lang="hu-HU" sz="1600" dirty="0" err="1" smtClean="0">
                <a:solidFill>
                  <a:srgbClr val="0000FF"/>
                </a:solidFill>
              </a:rPr>
              <a:t>Button.MouseLeave</a:t>
            </a:r>
            <a:r>
              <a:rPr lang="hu-HU" sz="1600" dirty="0" smtClean="0">
                <a:solidFill>
                  <a:srgbClr val="0000FF"/>
                </a:solidFill>
              </a:rPr>
              <a:t>"&gt;</a:t>
            </a:r>
          </a:p>
          <a:p>
            <a:r>
              <a:rPr lang="hu-HU" sz="1600" dirty="0" smtClean="0">
                <a:solidFill>
                  <a:srgbClr val="A31515"/>
                </a:solidFill>
              </a:rPr>
              <a:t>                        </a:t>
            </a:r>
            <a:r>
              <a:rPr lang="hu-HU" sz="1600" dirty="0" smtClean="0">
                <a:solidFill>
                  <a:srgbClr val="0000FF"/>
                </a:solidFill>
              </a:rPr>
              <a:t>&lt;</a:t>
            </a:r>
            <a:r>
              <a:rPr lang="hu-HU" sz="1600" dirty="0" err="1" smtClean="0">
                <a:solidFill>
                  <a:srgbClr val="A31515"/>
                </a:solidFill>
              </a:rPr>
              <a:t>EventTrigger.Actions</a:t>
            </a:r>
            <a:r>
              <a:rPr lang="hu-HU" sz="1600" dirty="0" smtClean="0">
                <a:solidFill>
                  <a:srgbClr val="0000FF"/>
                </a:solidFill>
              </a:rPr>
              <a:t>&gt;</a:t>
            </a:r>
          </a:p>
          <a:p>
            <a:r>
              <a:rPr lang="en-US" sz="1600" b="1" dirty="0" smtClean="0">
                <a:solidFill>
                  <a:srgbClr val="A31515"/>
                </a:solidFill>
              </a:rPr>
              <a:t>                            </a:t>
            </a:r>
            <a:r>
              <a:rPr lang="en-US" sz="1600" b="1" dirty="0" smtClean="0">
                <a:solidFill>
                  <a:srgbClr val="0000FF"/>
                </a:solidFill>
              </a:rPr>
              <a:t>&lt;</a:t>
            </a:r>
            <a:r>
              <a:rPr lang="en-US" sz="1600" b="1" dirty="0" err="1" smtClean="0">
                <a:solidFill>
                  <a:srgbClr val="A31515"/>
                </a:solidFill>
              </a:rPr>
              <a:t>SeekStoryboard</a:t>
            </a:r>
            <a:r>
              <a:rPr lang="en-US" sz="1600" b="1" dirty="0" smtClean="0">
                <a:solidFill>
                  <a:srgbClr val="FF0000"/>
                </a:solidFill>
              </a:rPr>
              <a:t> </a:t>
            </a:r>
            <a:r>
              <a:rPr lang="en-US" sz="1600" b="1" dirty="0" err="1" smtClean="0">
                <a:solidFill>
                  <a:srgbClr val="FF0000"/>
                </a:solidFill>
              </a:rPr>
              <a:t>BeginStoryboardName</a:t>
            </a:r>
            <a:r>
              <a:rPr lang="en-US" sz="1600" b="1" dirty="0" smtClean="0">
                <a:solidFill>
                  <a:srgbClr val="0000FF"/>
                </a:solidFill>
              </a:rPr>
              <a:t>="stb1"</a:t>
            </a:r>
            <a:r>
              <a:rPr lang="en-US" sz="1600" b="1" dirty="0" smtClean="0">
                <a:solidFill>
                  <a:srgbClr val="FF0000"/>
                </a:solidFill>
              </a:rPr>
              <a:t> Origin</a:t>
            </a:r>
            <a:r>
              <a:rPr lang="en-US" sz="1600" b="1" dirty="0" smtClean="0">
                <a:solidFill>
                  <a:srgbClr val="0000FF"/>
                </a:solidFill>
              </a:rPr>
              <a:t>="</a:t>
            </a:r>
            <a:r>
              <a:rPr lang="en-US" sz="1600" b="1" dirty="0" err="1" smtClean="0">
                <a:solidFill>
                  <a:srgbClr val="0000FF"/>
                </a:solidFill>
              </a:rPr>
              <a:t>BeginTime</a:t>
            </a:r>
            <a:r>
              <a:rPr lang="en-US" sz="1600" b="1" dirty="0" smtClean="0">
                <a:solidFill>
                  <a:srgbClr val="0000FF"/>
                </a:solidFill>
              </a:rPr>
              <a:t>"</a:t>
            </a:r>
            <a:r>
              <a:rPr lang="en-US" sz="1600" b="1" dirty="0" smtClean="0">
                <a:solidFill>
                  <a:srgbClr val="FF0000"/>
                </a:solidFill>
              </a:rPr>
              <a:t> Offset</a:t>
            </a:r>
            <a:r>
              <a:rPr lang="en-US" sz="1600" b="1" dirty="0" smtClean="0">
                <a:solidFill>
                  <a:srgbClr val="0000FF"/>
                </a:solidFill>
              </a:rPr>
              <a:t>="0:0:5" /&gt;</a:t>
            </a:r>
          </a:p>
          <a:p>
            <a:r>
              <a:rPr lang="hu-HU" sz="1600" dirty="0" smtClean="0">
                <a:solidFill>
                  <a:srgbClr val="A31515"/>
                </a:solidFill>
              </a:rPr>
              <a:t>                        </a:t>
            </a:r>
            <a:r>
              <a:rPr lang="hu-HU" sz="1600" dirty="0" smtClean="0">
                <a:solidFill>
                  <a:srgbClr val="0000FF"/>
                </a:solidFill>
              </a:rPr>
              <a:t>&lt;/</a:t>
            </a:r>
            <a:r>
              <a:rPr lang="hu-HU" sz="1600" dirty="0" err="1" smtClean="0">
                <a:solidFill>
                  <a:srgbClr val="A31515"/>
                </a:solidFill>
              </a:rPr>
              <a:t>EventTrigger.Actions</a:t>
            </a:r>
            <a:r>
              <a:rPr lang="hu-HU" sz="1600" dirty="0" smtClean="0">
                <a:solidFill>
                  <a:srgbClr val="0000FF"/>
                </a:solidFill>
              </a:rPr>
              <a:t>&gt;</a:t>
            </a:r>
          </a:p>
          <a:p>
            <a:r>
              <a:rPr lang="hu-HU" sz="1600" dirty="0" smtClean="0">
                <a:solidFill>
                  <a:srgbClr val="A31515"/>
                </a:solidFill>
              </a:rPr>
              <a:t>                    </a:t>
            </a:r>
            <a:r>
              <a:rPr lang="hu-HU" sz="1600" dirty="0" smtClean="0">
                <a:solidFill>
                  <a:srgbClr val="0000FF"/>
                </a:solidFill>
              </a:rPr>
              <a:t>&lt;/</a:t>
            </a:r>
            <a:r>
              <a:rPr lang="hu-HU" sz="1600" dirty="0" err="1" smtClean="0">
                <a:solidFill>
                  <a:srgbClr val="A31515"/>
                </a:solidFill>
              </a:rPr>
              <a:t>EventTrigger</a:t>
            </a:r>
            <a:r>
              <a:rPr lang="hu-HU" sz="1600" dirty="0" smtClean="0">
                <a:solidFill>
                  <a:srgbClr val="0000FF"/>
                </a:solidFill>
              </a:rPr>
              <a:t>&gt;</a:t>
            </a:r>
          </a:p>
          <a:p>
            <a:r>
              <a:rPr lang="hu-HU" sz="1600" dirty="0" smtClean="0">
                <a:solidFill>
                  <a:srgbClr val="0000FF"/>
                </a:solidFill>
              </a:rPr>
              <a:t>&lt;/</a:t>
            </a:r>
            <a:r>
              <a:rPr lang="hu-HU" sz="1600" dirty="0" err="1" smtClean="0">
                <a:solidFill>
                  <a:srgbClr val="A31515"/>
                </a:solidFill>
              </a:rPr>
              <a:t>Style.Triggers</a:t>
            </a:r>
            <a:r>
              <a:rPr lang="hu-HU" sz="1600" dirty="0" smtClean="0">
                <a:solidFill>
                  <a:srgbClr val="0000FF"/>
                </a:solidFill>
              </a:rPr>
              <a:t>&gt;</a:t>
            </a:r>
          </a:p>
        </p:txBody>
      </p:sp>
      <p:sp>
        <p:nvSpPr>
          <p:cNvPr id="7" name="Téglalap 6"/>
          <p:cNvSpPr/>
          <p:nvPr/>
        </p:nvSpPr>
        <p:spPr>
          <a:xfrm>
            <a:off x="1142976" y="5786454"/>
            <a:ext cx="7572428" cy="285752"/>
          </a:xfrm>
          <a:prstGeom prst="rect">
            <a:avLst/>
          </a:prstGeom>
          <a:noFill/>
          <a:ln>
            <a:solidFill>
              <a:srgbClr val="C00000"/>
            </a:solidFill>
          </a:ln>
          <a:effectLst>
            <a:glow rad="63500">
              <a:schemeClr val="accent2">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hu-HU"/>
          </a:p>
        </p:txBody>
      </p:sp>
    </p:spTree>
  </p:cSld>
  <p:clrMapOvr>
    <a:masterClrMapping/>
  </p:clrMapOvr>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a:xfrm>
            <a:off x="0" y="0"/>
            <a:ext cx="9144000" cy="439718"/>
          </a:xfrm>
        </p:spPr>
        <p:txBody>
          <a:bodyPr>
            <a:noAutofit/>
          </a:bodyPr>
          <a:lstStyle/>
          <a:p>
            <a:pPr algn="l">
              <a:spcBef>
                <a:spcPct val="20000"/>
              </a:spcBef>
            </a:pPr>
            <a:r>
              <a:rPr lang="hu-HU" sz="2400" dirty="0" smtClean="0">
                <a:solidFill>
                  <a:schemeClr val="bg2">
                    <a:lumMod val="90000"/>
                  </a:schemeClr>
                </a:solidFill>
                <a:effectLst>
                  <a:outerShdw blurRad="38100" dist="38100" dir="2700000" algn="tl">
                    <a:srgbClr val="000000">
                      <a:alpha val="43137"/>
                    </a:srgbClr>
                  </a:outerShdw>
                </a:effectLst>
                <a:latin typeface="+mn-lt"/>
                <a:ea typeface="+mn-ea"/>
                <a:cs typeface="+mn-cs"/>
              </a:rPr>
              <a:t>Animációk és </a:t>
            </a:r>
            <a:r>
              <a:rPr lang="hu-HU" sz="2400" dirty="0" err="1" smtClean="0">
                <a:solidFill>
                  <a:schemeClr val="bg2">
                    <a:lumMod val="90000"/>
                  </a:schemeClr>
                </a:solidFill>
                <a:effectLst>
                  <a:outerShdw blurRad="38100" dist="38100" dir="2700000" algn="tl">
                    <a:srgbClr val="000000">
                      <a:alpha val="43137"/>
                    </a:srgbClr>
                  </a:outerShdw>
                </a:effectLst>
                <a:latin typeface="+mn-lt"/>
                <a:ea typeface="+mn-ea"/>
                <a:cs typeface="+mn-cs"/>
              </a:rPr>
              <a:t>Triggerek</a:t>
            </a:r>
            <a:endParaRPr lang="hu-HU" sz="2400" dirty="0">
              <a:solidFill>
                <a:schemeClr val="bg2">
                  <a:lumMod val="90000"/>
                </a:schemeClr>
              </a:solidFill>
              <a:effectLst>
                <a:outerShdw blurRad="38100" dist="38100" dir="2700000" algn="tl">
                  <a:srgbClr val="000000">
                    <a:alpha val="43137"/>
                  </a:srgbClr>
                </a:outerShdw>
              </a:effectLst>
              <a:latin typeface="+mn-lt"/>
              <a:ea typeface="+mn-ea"/>
              <a:cs typeface="+mn-cs"/>
            </a:endParaRPr>
          </a:p>
        </p:txBody>
      </p:sp>
      <p:sp>
        <p:nvSpPr>
          <p:cNvPr id="3" name="Tartalom helye 2"/>
          <p:cNvSpPr>
            <a:spLocks noGrp="1"/>
          </p:cNvSpPr>
          <p:nvPr>
            <p:ph idx="1"/>
          </p:nvPr>
        </p:nvSpPr>
        <p:spPr>
          <a:xfrm>
            <a:off x="457200" y="571480"/>
            <a:ext cx="8229600" cy="5786477"/>
          </a:xfrm>
        </p:spPr>
        <p:txBody>
          <a:bodyPr/>
          <a:lstStyle/>
          <a:p>
            <a:pPr>
              <a:buNone/>
            </a:pPr>
            <a:r>
              <a:rPr lang="hu-HU" dirty="0" smtClean="0">
                <a:solidFill>
                  <a:schemeClr val="bg1">
                    <a:lumMod val="95000"/>
                  </a:schemeClr>
                </a:solidFill>
              </a:rPr>
              <a:t>	A </a:t>
            </a:r>
            <a:r>
              <a:rPr lang="hu-HU" dirty="0" err="1" smtClean="0">
                <a:solidFill>
                  <a:schemeClr val="bg1">
                    <a:lumMod val="95000"/>
                  </a:schemeClr>
                </a:solidFill>
              </a:rPr>
              <a:t>WPF-ben</a:t>
            </a:r>
            <a:r>
              <a:rPr lang="hu-HU" dirty="0" smtClean="0">
                <a:solidFill>
                  <a:schemeClr val="bg1">
                    <a:lumMod val="95000"/>
                  </a:schemeClr>
                </a:solidFill>
              </a:rPr>
              <a:t> lévő animációk segítségével egy </a:t>
            </a:r>
            <a:r>
              <a:rPr lang="hu-HU" dirty="0" err="1" smtClean="0">
                <a:solidFill>
                  <a:schemeClr val="bg1">
                    <a:lumMod val="95000"/>
                  </a:schemeClr>
                </a:solidFill>
              </a:rPr>
              <a:t>property</a:t>
            </a:r>
            <a:r>
              <a:rPr lang="hu-HU" dirty="0" smtClean="0">
                <a:solidFill>
                  <a:schemeClr val="bg1">
                    <a:lumMod val="95000"/>
                  </a:schemeClr>
                </a:solidFill>
              </a:rPr>
              <a:t> tulajdonságát változottjuk meghatározott időegység alatt.	</a:t>
            </a:r>
          </a:p>
          <a:p>
            <a:pPr>
              <a:buNone/>
            </a:pPr>
            <a:r>
              <a:rPr lang="hu-HU" dirty="0" smtClean="0">
                <a:solidFill>
                  <a:schemeClr val="bg1">
                    <a:lumMod val="95000"/>
                  </a:schemeClr>
                </a:solidFill>
              </a:rPr>
              <a:t>	Látványos vizuális effekteket adhatunk hozzá az alkalmazásunkhoz, a segítségével.	</a:t>
            </a:r>
          </a:p>
          <a:p>
            <a:pPr>
              <a:buNone/>
            </a:pPr>
            <a:endParaRPr lang="hu-HU" sz="2400" i="1" dirty="0" smtClean="0">
              <a:solidFill>
                <a:schemeClr val="bg1">
                  <a:lumMod val="95000"/>
                </a:schemeClr>
              </a:solidFill>
            </a:endParaRPr>
          </a:p>
          <a:p>
            <a:pPr>
              <a:buNone/>
            </a:pPr>
            <a:endParaRPr lang="hu-HU" sz="2400" i="1" dirty="0" smtClean="0">
              <a:solidFill>
                <a:schemeClr val="bg1">
                  <a:lumMod val="95000"/>
                </a:schemeClr>
              </a:solidFill>
            </a:endParaRPr>
          </a:p>
        </p:txBody>
      </p:sp>
      <p:sp>
        <p:nvSpPr>
          <p:cNvPr id="5" name="Szövegdoboz 4"/>
          <p:cNvSpPr txBox="1"/>
          <p:nvPr/>
        </p:nvSpPr>
        <p:spPr>
          <a:xfrm>
            <a:off x="714348" y="3500438"/>
            <a:ext cx="6643734" cy="3293209"/>
          </a:xfrm>
          <a:prstGeom prst="rect">
            <a:avLst/>
          </a:prstGeom>
          <a:effectLst>
            <a:innerShdw blurRad="63500" dist="50800" dir="8100000">
              <a:prstClr val="black">
                <a:alpha val="50000"/>
              </a:prstClr>
            </a:innerShdw>
          </a:effectLst>
          <a:scene3d>
            <a:camera prst="orthographicFront"/>
            <a:lightRig rig="threePt" dir="t"/>
          </a:scene3d>
          <a:sp3d>
            <a:bevelT/>
          </a:sp3d>
        </p:spPr>
        <p:style>
          <a:lnRef idx="1">
            <a:schemeClr val="dk1"/>
          </a:lnRef>
          <a:fillRef idx="2">
            <a:schemeClr val="dk1"/>
          </a:fillRef>
          <a:effectRef idx="1">
            <a:schemeClr val="dk1"/>
          </a:effectRef>
          <a:fontRef idx="minor">
            <a:schemeClr val="dk1"/>
          </a:fontRef>
        </p:style>
        <p:txBody>
          <a:bodyPr wrap="square" rtlCol="0">
            <a:spAutoFit/>
          </a:bodyPr>
          <a:lstStyle/>
          <a:p>
            <a:r>
              <a:rPr lang="en-US" sz="1600" dirty="0" smtClean="0">
                <a:solidFill>
                  <a:srgbClr val="0000FF"/>
                </a:solidFill>
              </a:rPr>
              <a:t>&lt;</a:t>
            </a:r>
            <a:r>
              <a:rPr lang="en-US" sz="1600" dirty="0" smtClean="0">
                <a:solidFill>
                  <a:srgbClr val="A31515"/>
                </a:solidFill>
              </a:rPr>
              <a:t>Trigger</a:t>
            </a:r>
            <a:r>
              <a:rPr lang="en-US" sz="1600" dirty="0" smtClean="0">
                <a:solidFill>
                  <a:srgbClr val="FF0000"/>
                </a:solidFill>
              </a:rPr>
              <a:t> Property</a:t>
            </a:r>
            <a:r>
              <a:rPr lang="en-US" sz="1600" dirty="0" smtClean="0">
                <a:solidFill>
                  <a:srgbClr val="0000FF"/>
                </a:solidFill>
              </a:rPr>
              <a:t>="</a:t>
            </a:r>
            <a:r>
              <a:rPr lang="en-US" sz="1600" dirty="0" err="1" smtClean="0">
                <a:solidFill>
                  <a:srgbClr val="0000FF"/>
                </a:solidFill>
              </a:rPr>
              <a:t>IsMouseOver</a:t>
            </a:r>
            <a:r>
              <a:rPr lang="en-US" sz="1600" dirty="0" smtClean="0">
                <a:solidFill>
                  <a:srgbClr val="0000FF"/>
                </a:solidFill>
              </a:rPr>
              <a:t>"</a:t>
            </a:r>
            <a:r>
              <a:rPr lang="en-US" sz="1600" dirty="0" smtClean="0">
                <a:solidFill>
                  <a:srgbClr val="FF0000"/>
                </a:solidFill>
              </a:rPr>
              <a:t> Value</a:t>
            </a:r>
            <a:r>
              <a:rPr lang="en-US" sz="1600" dirty="0" smtClean="0">
                <a:solidFill>
                  <a:srgbClr val="0000FF"/>
                </a:solidFill>
              </a:rPr>
              <a:t>="True"&gt;</a:t>
            </a:r>
          </a:p>
          <a:p>
            <a:r>
              <a:rPr lang="hu-HU" sz="1600" dirty="0" smtClean="0">
                <a:solidFill>
                  <a:srgbClr val="A31515"/>
                </a:solidFill>
              </a:rPr>
              <a:t>                        </a:t>
            </a:r>
            <a:r>
              <a:rPr lang="hu-HU" sz="1600" dirty="0" smtClean="0">
                <a:solidFill>
                  <a:srgbClr val="0000FF"/>
                </a:solidFill>
              </a:rPr>
              <a:t>&lt;</a:t>
            </a:r>
            <a:r>
              <a:rPr lang="hu-HU" sz="1600" dirty="0" err="1" smtClean="0">
                <a:solidFill>
                  <a:srgbClr val="A31515"/>
                </a:solidFill>
              </a:rPr>
              <a:t>Trigger.EnterActions</a:t>
            </a:r>
            <a:r>
              <a:rPr lang="hu-HU" sz="1600" dirty="0" smtClean="0">
                <a:solidFill>
                  <a:srgbClr val="0000FF"/>
                </a:solidFill>
              </a:rPr>
              <a:t>&gt;</a:t>
            </a:r>
          </a:p>
          <a:p>
            <a:r>
              <a:rPr lang="hu-HU" sz="1600" dirty="0" smtClean="0">
                <a:solidFill>
                  <a:srgbClr val="A31515"/>
                </a:solidFill>
              </a:rPr>
              <a:t>                            </a:t>
            </a:r>
            <a:r>
              <a:rPr lang="hu-HU" sz="1600" dirty="0" smtClean="0">
                <a:solidFill>
                  <a:srgbClr val="0000FF"/>
                </a:solidFill>
              </a:rPr>
              <a:t>&lt;</a:t>
            </a:r>
            <a:r>
              <a:rPr lang="hu-HU" sz="1600" dirty="0" err="1" smtClean="0">
                <a:solidFill>
                  <a:srgbClr val="A31515"/>
                </a:solidFill>
              </a:rPr>
              <a:t>BeginStoryboard</a:t>
            </a:r>
            <a:r>
              <a:rPr lang="hu-HU" sz="1600" dirty="0" smtClean="0">
                <a:solidFill>
                  <a:srgbClr val="FF0000"/>
                </a:solidFill>
              </a:rPr>
              <a:t> </a:t>
            </a:r>
            <a:r>
              <a:rPr lang="hu-HU" sz="1600" dirty="0" err="1" smtClean="0">
                <a:solidFill>
                  <a:srgbClr val="FF0000"/>
                </a:solidFill>
              </a:rPr>
              <a:t>Name</a:t>
            </a:r>
            <a:r>
              <a:rPr lang="hu-HU" sz="1600" dirty="0" smtClean="0">
                <a:solidFill>
                  <a:srgbClr val="0000FF"/>
                </a:solidFill>
              </a:rPr>
              <a:t>="stb1"&gt;</a:t>
            </a:r>
          </a:p>
          <a:p>
            <a:r>
              <a:rPr lang="hu-HU" sz="1600" dirty="0" smtClean="0">
                <a:solidFill>
                  <a:srgbClr val="A31515"/>
                </a:solidFill>
              </a:rPr>
              <a:t>                                </a:t>
            </a:r>
            <a:r>
              <a:rPr lang="hu-HU" sz="1600" dirty="0" smtClean="0">
                <a:solidFill>
                  <a:srgbClr val="0000FF"/>
                </a:solidFill>
              </a:rPr>
              <a:t>&lt;</a:t>
            </a:r>
            <a:r>
              <a:rPr lang="hu-HU" sz="1600" dirty="0" err="1" smtClean="0">
                <a:solidFill>
                  <a:srgbClr val="A31515"/>
                </a:solidFill>
              </a:rPr>
              <a:t>Storyboard</a:t>
            </a:r>
            <a:r>
              <a:rPr lang="hu-HU" sz="1600" dirty="0" smtClean="0">
                <a:solidFill>
                  <a:srgbClr val="0000FF"/>
                </a:solidFill>
              </a:rPr>
              <a:t>&gt;</a:t>
            </a:r>
          </a:p>
          <a:p>
            <a:r>
              <a:rPr lang="hu-HU" sz="1600" dirty="0" smtClean="0">
                <a:solidFill>
                  <a:srgbClr val="A31515"/>
                </a:solidFill>
              </a:rPr>
              <a:t>                                    </a:t>
            </a:r>
            <a:r>
              <a:rPr lang="hu-HU" sz="1600" dirty="0" smtClean="0">
                <a:solidFill>
                  <a:srgbClr val="0000FF"/>
                </a:solidFill>
              </a:rPr>
              <a:t>&lt;</a:t>
            </a:r>
            <a:r>
              <a:rPr lang="hu-HU" sz="1600" dirty="0" err="1" smtClean="0">
                <a:solidFill>
                  <a:srgbClr val="A31515"/>
                </a:solidFill>
              </a:rPr>
              <a:t>DoubleAnimation</a:t>
            </a:r>
            <a:r>
              <a:rPr lang="hu-HU" sz="1600" dirty="0" smtClean="0">
                <a:solidFill>
                  <a:srgbClr val="FF0000"/>
                </a:solidFill>
              </a:rPr>
              <a:t> </a:t>
            </a:r>
            <a:r>
              <a:rPr lang="hu-HU" sz="1600" dirty="0" err="1" smtClean="0">
                <a:solidFill>
                  <a:srgbClr val="FF0000"/>
                </a:solidFill>
              </a:rPr>
              <a:t>Storyboard.TargetProperty</a:t>
            </a:r>
            <a:r>
              <a:rPr lang="hu-HU" sz="1600" dirty="0" smtClean="0">
                <a:solidFill>
                  <a:srgbClr val="0000FF"/>
                </a:solidFill>
              </a:rPr>
              <a:t>="</a:t>
            </a:r>
            <a:r>
              <a:rPr lang="hu-HU" sz="1600" dirty="0" err="1" smtClean="0">
                <a:solidFill>
                  <a:srgbClr val="0000FF"/>
                </a:solidFill>
              </a:rPr>
              <a:t>FontSize</a:t>
            </a:r>
            <a:r>
              <a:rPr lang="hu-HU" sz="1600" dirty="0" smtClean="0">
                <a:solidFill>
                  <a:srgbClr val="0000FF"/>
                </a:solidFill>
              </a:rPr>
              <a:t>"</a:t>
            </a:r>
          </a:p>
          <a:p>
            <a:r>
              <a:rPr lang="en-US" sz="1600" dirty="0" smtClean="0">
                <a:solidFill>
                  <a:srgbClr val="0000FF"/>
                </a:solidFill>
              </a:rPr>
              <a:t>                                          </a:t>
            </a:r>
            <a:r>
              <a:rPr lang="en-US" sz="1600" dirty="0" smtClean="0">
                <a:solidFill>
                  <a:srgbClr val="FF0000"/>
                </a:solidFill>
              </a:rPr>
              <a:t> To</a:t>
            </a:r>
            <a:r>
              <a:rPr lang="en-US" sz="1600" dirty="0" smtClean="0">
                <a:solidFill>
                  <a:srgbClr val="0000FF"/>
                </a:solidFill>
              </a:rPr>
              <a:t>="20"</a:t>
            </a:r>
            <a:r>
              <a:rPr lang="en-US" sz="1600" dirty="0" smtClean="0">
                <a:solidFill>
                  <a:srgbClr val="FF0000"/>
                </a:solidFill>
              </a:rPr>
              <a:t> Duration</a:t>
            </a:r>
            <a:r>
              <a:rPr lang="en-US" sz="1600" dirty="0" smtClean="0">
                <a:solidFill>
                  <a:srgbClr val="0000FF"/>
                </a:solidFill>
              </a:rPr>
              <a:t>="0:0:.5"/&gt;</a:t>
            </a:r>
          </a:p>
          <a:p>
            <a:r>
              <a:rPr lang="hu-HU" sz="1600" dirty="0" smtClean="0">
                <a:solidFill>
                  <a:srgbClr val="A31515"/>
                </a:solidFill>
              </a:rPr>
              <a:t>                                </a:t>
            </a:r>
            <a:r>
              <a:rPr lang="hu-HU" sz="1600" dirty="0" smtClean="0">
                <a:solidFill>
                  <a:srgbClr val="0000FF"/>
                </a:solidFill>
              </a:rPr>
              <a:t>&lt;/</a:t>
            </a:r>
            <a:r>
              <a:rPr lang="hu-HU" sz="1600" dirty="0" err="1" smtClean="0">
                <a:solidFill>
                  <a:srgbClr val="A31515"/>
                </a:solidFill>
              </a:rPr>
              <a:t>Storyboard</a:t>
            </a:r>
            <a:r>
              <a:rPr lang="hu-HU" sz="1600" dirty="0" smtClean="0">
                <a:solidFill>
                  <a:srgbClr val="0000FF"/>
                </a:solidFill>
              </a:rPr>
              <a:t>&gt;</a:t>
            </a:r>
          </a:p>
          <a:p>
            <a:r>
              <a:rPr lang="hu-HU" sz="1600" dirty="0" smtClean="0">
                <a:solidFill>
                  <a:srgbClr val="A31515"/>
                </a:solidFill>
              </a:rPr>
              <a:t>                            </a:t>
            </a:r>
            <a:r>
              <a:rPr lang="hu-HU" sz="1600" dirty="0" smtClean="0">
                <a:solidFill>
                  <a:srgbClr val="0000FF"/>
                </a:solidFill>
              </a:rPr>
              <a:t>&lt;/</a:t>
            </a:r>
            <a:r>
              <a:rPr lang="hu-HU" sz="1600" dirty="0" err="1" smtClean="0">
                <a:solidFill>
                  <a:srgbClr val="A31515"/>
                </a:solidFill>
              </a:rPr>
              <a:t>BeginStoryboard</a:t>
            </a:r>
            <a:r>
              <a:rPr lang="hu-HU" sz="1600" dirty="0" smtClean="0">
                <a:solidFill>
                  <a:srgbClr val="0000FF"/>
                </a:solidFill>
              </a:rPr>
              <a:t>&gt;</a:t>
            </a:r>
          </a:p>
          <a:p>
            <a:r>
              <a:rPr lang="hu-HU" sz="1600" dirty="0" smtClean="0">
                <a:solidFill>
                  <a:srgbClr val="A31515"/>
                </a:solidFill>
              </a:rPr>
              <a:t>                        </a:t>
            </a:r>
            <a:r>
              <a:rPr lang="hu-HU" sz="1600" dirty="0" smtClean="0">
                <a:solidFill>
                  <a:srgbClr val="0000FF"/>
                </a:solidFill>
              </a:rPr>
              <a:t>&lt;/</a:t>
            </a:r>
            <a:r>
              <a:rPr lang="hu-HU" sz="1600" dirty="0" err="1" smtClean="0">
                <a:solidFill>
                  <a:srgbClr val="A31515"/>
                </a:solidFill>
              </a:rPr>
              <a:t>Trigger.EnterActions</a:t>
            </a:r>
            <a:r>
              <a:rPr lang="hu-HU" sz="1600" dirty="0" smtClean="0">
                <a:solidFill>
                  <a:srgbClr val="0000FF"/>
                </a:solidFill>
              </a:rPr>
              <a:t>&gt;</a:t>
            </a:r>
          </a:p>
          <a:p>
            <a:r>
              <a:rPr lang="hu-HU" sz="1600" dirty="0" smtClean="0">
                <a:solidFill>
                  <a:srgbClr val="A31515"/>
                </a:solidFill>
              </a:rPr>
              <a:t>                        </a:t>
            </a:r>
            <a:r>
              <a:rPr lang="hu-HU" sz="1600" dirty="0" smtClean="0">
                <a:solidFill>
                  <a:srgbClr val="0000FF"/>
                </a:solidFill>
              </a:rPr>
              <a:t>&lt;</a:t>
            </a:r>
            <a:r>
              <a:rPr lang="hu-HU" sz="1600" dirty="0" err="1" smtClean="0">
                <a:solidFill>
                  <a:srgbClr val="A31515"/>
                </a:solidFill>
              </a:rPr>
              <a:t>Trigger.ExitActions</a:t>
            </a:r>
            <a:r>
              <a:rPr lang="hu-HU" sz="1600" dirty="0" smtClean="0">
                <a:solidFill>
                  <a:srgbClr val="0000FF"/>
                </a:solidFill>
              </a:rPr>
              <a:t>&gt;</a:t>
            </a:r>
          </a:p>
          <a:p>
            <a:r>
              <a:rPr lang="hu-HU" sz="1600" dirty="0" smtClean="0">
                <a:solidFill>
                  <a:srgbClr val="A31515"/>
                </a:solidFill>
              </a:rPr>
              <a:t>                            </a:t>
            </a:r>
            <a:r>
              <a:rPr lang="hu-HU" sz="1600" dirty="0" smtClean="0">
                <a:solidFill>
                  <a:srgbClr val="0000FF"/>
                </a:solidFill>
              </a:rPr>
              <a:t>&lt;</a:t>
            </a:r>
            <a:r>
              <a:rPr lang="hu-HU" sz="1600" dirty="0" err="1" smtClean="0">
                <a:solidFill>
                  <a:srgbClr val="A31515"/>
                </a:solidFill>
              </a:rPr>
              <a:t>StopStoryboard</a:t>
            </a:r>
            <a:r>
              <a:rPr lang="hu-HU" sz="1600" dirty="0" smtClean="0">
                <a:solidFill>
                  <a:srgbClr val="FF0000"/>
                </a:solidFill>
              </a:rPr>
              <a:t> </a:t>
            </a:r>
            <a:r>
              <a:rPr lang="hu-HU" sz="1600" dirty="0" err="1" smtClean="0">
                <a:solidFill>
                  <a:srgbClr val="FF0000"/>
                </a:solidFill>
              </a:rPr>
              <a:t>BeginStoryboardName</a:t>
            </a:r>
            <a:r>
              <a:rPr lang="hu-HU" sz="1600" dirty="0" smtClean="0">
                <a:solidFill>
                  <a:srgbClr val="0000FF"/>
                </a:solidFill>
              </a:rPr>
              <a:t>="stb1/&gt;"</a:t>
            </a:r>
          </a:p>
          <a:p>
            <a:r>
              <a:rPr lang="hu-HU" sz="1600" dirty="0" smtClean="0">
                <a:solidFill>
                  <a:srgbClr val="0000FF"/>
                </a:solidFill>
              </a:rPr>
              <a:t>                        &lt;/</a:t>
            </a:r>
            <a:r>
              <a:rPr lang="hu-HU" sz="1600" dirty="0" err="1" smtClean="0">
                <a:solidFill>
                  <a:srgbClr val="A31515"/>
                </a:solidFill>
              </a:rPr>
              <a:t>Trigger.ExitActions</a:t>
            </a:r>
            <a:r>
              <a:rPr lang="hu-HU" sz="1600" dirty="0" smtClean="0">
                <a:solidFill>
                  <a:srgbClr val="0000FF"/>
                </a:solidFill>
              </a:rPr>
              <a:t>&gt;</a:t>
            </a:r>
          </a:p>
          <a:p>
            <a:r>
              <a:rPr lang="hu-HU" sz="1600" dirty="0" smtClean="0">
                <a:solidFill>
                  <a:srgbClr val="0000FF"/>
                </a:solidFill>
              </a:rPr>
              <a:t>&lt;/</a:t>
            </a:r>
            <a:r>
              <a:rPr lang="hu-HU" sz="1600" dirty="0" err="1" smtClean="0">
                <a:solidFill>
                  <a:srgbClr val="A31515"/>
                </a:solidFill>
              </a:rPr>
              <a:t>Trigger</a:t>
            </a:r>
            <a:r>
              <a:rPr lang="hu-HU" sz="1600" dirty="0" smtClean="0">
                <a:solidFill>
                  <a:srgbClr val="0000FF"/>
                </a:solidFill>
              </a:rPr>
              <a:t>&gt;</a:t>
            </a:r>
          </a:p>
        </p:txBody>
      </p:sp>
    </p:spTree>
  </p:cSld>
  <p:clrMapOvr>
    <a:masterClrMapping/>
  </p:clrMapOvr>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a:xfrm>
            <a:off x="0" y="0"/>
            <a:ext cx="9144000" cy="439718"/>
          </a:xfrm>
        </p:spPr>
        <p:txBody>
          <a:bodyPr>
            <a:noAutofit/>
          </a:bodyPr>
          <a:lstStyle/>
          <a:p>
            <a:pPr algn="l">
              <a:spcBef>
                <a:spcPct val="20000"/>
              </a:spcBef>
            </a:pPr>
            <a:r>
              <a:rPr lang="hu-HU" sz="2400" dirty="0" smtClean="0">
                <a:solidFill>
                  <a:schemeClr val="bg2">
                    <a:lumMod val="90000"/>
                  </a:schemeClr>
                </a:solidFill>
                <a:effectLst>
                  <a:outerShdw blurRad="38100" dist="38100" dir="2700000" algn="tl">
                    <a:srgbClr val="000000">
                      <a:alpha val="43137"/>
                    </a:srgbClr>
                  </a:outerShdw>
                </a:effectLst>
                <a:latin typeface="+mn-lt"/>
                <a:ea typeface="+mn-ea"/>
                <a:cs typeface="+mn-cs"/>
              </a:rPr>
              <a:t>Legfontosabb tulajdonságok</a:t>
            </a:r>
            <a:endParaRPr lang="hu-HU" sz="2400" dirty="0">
              <a:solidFill>
                <a:schemeClr val="bg2">
                  <a:lumMod val="90000"/>
                </a:schemeClr>
              </a:solidFill>
              <a:effectLst>
                <a:outerShdw blurRad="38100" dist="38100" dir="2700000" algn="tl">
                  <a:srgbClr val="000000">
                    <a:alpha val="43137"/>
                  </a:srgbClr>
                </a:outerShdw>
              </a:effectLst>
              <a:latin typeface="+mn-lt"/>
              <a:ea typeface="+mn-ea"/>
              <a:cs typeface="+mn-cs"/>
            </a:endParaRPr>
          </a:p>
        </p:txBody>
      </p:sp>
      <p:sp>
        <p:nvSpPr>
          <p:cNvPr id="3" name="Tartalom helye 2"/>
          <p:cNvSpPr>
            <a:spLocks noGrp="1"/>
          </p:cNvSpPr>
          <p:nvPr>
            <p:ph idx="1"/>
          </p:nvPr>
        </p:nvSpPr>
        <p:spPr>
          <a:xfrm>
            <a:off x="457200" y="571480"/>
            <a:ext cx="8229600" cy="5786477"/>
          </a:xfrm>
        </p:spPr>
        <p:txBody>
          <a:bodyPr/>
          <a:lstStyle/>
          <a:p>
            <a:pPr>
              <a:buNone/>
            </a:pPr>
            <a:r>
              <a:rPr lang="hu-HU" dirty="0" smtClean="0">
                <a:solidFill>
                  <a:schemeClr val="bg1">
                    <a:lumMod val="95000"/>
                  </a:schemeClr>
                </a:solidFill>
              </a:rPr>
              <a:t>	A </a:t>
            </a:r>
            <a:r>
              <a:rPr lang="hu-HU" dirty="0" err="1" smtClean="0">
                <a:solidFill>
                  <a:schemeClr val="bg1">
                    <a:lumMod val="95000"/>
                  </a:schemeClr>
                </a:solidFill>
              </a:rPr>
              <a:t>WPF-ben</a:t>
            </a:r>
            <a:r>
              <a:rPr lang="hu-HU" dirty="0" smtClean="0">
                <a:solidFill>
                  <a:schemeClr val="bg1">
                    <a:lumMod val="95000"/>
                  </a:schemeClr>
                </a:solidFill>
              </a:rPr>
              <a:t> lévő animációk segítségével egy </a:t>
            </a:r>
            <a:r>
              <a:rPr lang="hu-HU" dirty="0" err="1" smtClean="0">
                <a:solidFill>
                  <a:schemeClr val="bg1">
                    <a:lumMod val="95000"/>
                  </a:schemeClr>
                </a:solidFill>
              </a:rPr>
              <a:t>property</a:t>
            </a:r>
            <a:r>
              <a:rPr lang="hu-HU" dirty="0" smtClean="0">
                <a:solidFill>
                  <a:schemeClr val="bg1">
                    <a:lumMod val="95000"/>
                  </a:schemeClr>
                </a:solidFill>
              </a:rPr>
              <a:t> tulajdonságát változottjuk meghatározott időegység alatt.	</a:t>
            </a:r>
          </a:p>
          <a:p>
            <a:pPr>
              <a:buNone/>
            </a:pPr>
            <a:r>
              <a:rPr lang="hu-HU" dirty="0" smtClean="0">
                <a:solidFill>
                  <a:schemeClr val="bg1">
                    <a:lumMod val="95000"/>
                  </a:schemeClr>
                </a:solidFill>
              </a:rPr>
              <a:t>	Látványos vizuális effekteket adhatunk hozzá az alkalmazásunkhoz, a segítségével.	</a:t>
            </a:r>
          </a:p>
          <a:p>
            <a:pPr>
              <a:buNone/>
            </a:pPr>
            <a:endParaRPr lang="hu-HU" sz="2400" i="1" dirty="0" smtClean="0">
              <a:solidFill>
                <a:schemeClr val="bg1">
                  <a:lumMod val="95000"/>
                </a:schemeClr>
              </a:solidFill>
            </a:endParaRPr>
          </a:p>
          <a:p>
            <a:pPr>
              <a:buNone/>
            </a:pPr>
            <a:endParaRPr lang="hu-HU" sz="2400" i="1" dirty="0" smtClean="0">
              <a:solidFill>
                <a:schemeClr val="bg1">
                  <a:lumMod val="95000"/>
                </a:schemeClr>
              </a:solidFill>
            </a:endParaRPr>
          </a:p>
        </p:txBody>
      </p:sp>
      <p:graphicFrame>
        <p:nvGraphicFramePr>
          <p:cNvPr id="4" name="Táblázat 3"/>
          <p:cNvGraphicFramePr>
            <a:graphicFrameLocks noGrp="1"/>
          </p:cNvGraphicFramePr>
          <p:nvPr/>
        </p:nvGraphicFramePr>
        <p:xfrm>
          <a:off x="1500166" y="3786190"/>
          <a:ext cx="6096000" cy="1483360"/>
        </p:xfrm>
        <a:graphic>
          <a:graphicData uri="http://schemas.openxmlformats.org/drawingml/2006/table">
            <a:tbl>
              <a:tblPr firstRow="1" bandRow="1">
                <a:tableStyleId>{5C22544A-7EE6-4342-B048-85BDC9FD1C3A}</a:tableStyleId>
              </a:tblPr>
              <a:tblGrid>
                <a:gridCol w="3048000"/>
                <a:gridCol w="3048000"/>
              </a:tblGrid>
              <a:tr h="370840">
                <a:tc>
                  <a:txBody>
                    <a:bodyPr/>
                    <a:lstStyle/>
                    <a:p>
                      <a:r>
                        <a:rPr lang="hu-HU" b="0" dirty="0" err="1" smtClean="0">
                          <a:solidFill>
                            <a:schemeClr val="bg1"/>
                          </a:solidFill>
                        </a:rPr>
                        <a:t>AccelerationRatio</a:t>
                      </a:r>
                      <a:endParaRPr lang="hu-HU" b="0" dirty="0">
                        <a:solidFill>
                          <a:schemeClr val="bg1"/>
                        </a:solidFill>
                      </a:endParaRPr>
                    </a:p>
                  </a:txBody>
                  <a:tcPr>
                    <a:lnL w="12700" cmpd="sng">
                      <a:noFill/>
                    </a:lnL>
                    <a:lnR w="12700" cmpd="sng">
                      <a:noFill/>
                    </a:lnR>
                    <a:lnT w="12700" cmpd="sng">
                      <a:noFill/>
                    </a:lnT>
                    <a:lnB w="38100" cmpd="sng">
                      <a:noFill/>
                    </a:lnB>
                    <a:lnTlToBr w="12700" cmpd="sng">
                      <a:noFill/>
                      <a:prstDash val="solid"/>
                    </a:lnTlToBr>
                    <a:lnBlToTr w="12700" cmpd="sng">
                      <a:noFill/>
                      <a:prstDash val="solid"/>
                    </a:lnBlToTr>
                    <a:cell3D prstMaterial="dkEdge">
                      <a:bevel/>
                      <a:lightRig rig="flood" dir="t"/>
                    </a:cell3D>
                    <a:noFill/>
                  </a:tcPr>
                </a:tc>
                <a:tc>
                  <a:txBody>
                    <a:bodyPr/>
                    <a:lstStyle/>
                    <a:p>
                      <a:r>
                        <a:rPr lang="hu-HU" b="0" dirty="0" err="1" smtClean="0">
                          <a:solidFill>
                            <a:schemeClr val="bg1"/>
                          </a:solidFill>
                        </a:rPr>
                        <a:t>AutoReverse</a:t>
                      </a:r>
                      <a:endParaRPr lang="hu-HU" b="0" dirty="0">
                        <a:solidFill>
                          <a:schemeClr val="bg1"/>
                        </a:solidFill>
                      </a:endParaRPr>
                    </a:p>
                  </a:txBody>
                  <a:tcPr>
                    <a:lnL w="12700" cmpd="sng">
                      <a:noFill/>
                    </a:lnL>
                    <a:lnR w="12700" cmpd="sng">
                      <a:noFill/>
                    </a:lnR>
                    <a:lnT w="12700" cmpd="sng">
                      <a:noFill/>
                    </a:lnT>
                    <a:lnB w="38100" cmpd="sng">
                      <a:noFill/>
                    </a:lnB>
                    <a:lnTlToBr w="12700" cmpd="sng">
                      <a:noFill/>
                      <a:prstDash val="solid"/>
                    </a:lnTlToBr>
                    <a:lnBlToTr w="12700" cmpd="sng">
                      <a:noFill/>
                      <a:prstDash val="solid"/>
                    </a:lnBlToTr>
                    <a:cell3D prstMaterial="dkEdge">
                      <a:bevel/>
                      <a:lightRig rig="flood" dir="t"/>
                    </a:cell3D>
                    <a:noFill/>
                  </a:tcPr>
                </a:tc>
              </a:tr>
              <a:tr h="370840">
                <a:tc>
                  <a:txBody>
                    <a:bodyPr/>
                    <a:lstStyle/>
                    <a:p>
                      <a:r>
                        <a:rPr lang="hu-HU" b="0" dirty="0" err="1" smtClean="0">
                          <a:solidFill>
                            <a:schemeClr val="bg1"/>
                          </a:solidFill>
                        </a:rPr>
                        <a:t>BeginTime</a:t>
                      </a:r>
                      <a:endParaRPr lang="hu-HU" b="0" dirty="0">
                        <a:solidFill>
                          <a:schemeClr val="bg1"/>
                        </a:solidFill>
                      </a:endParaRPr>
                    </a:p>
                  </a:txBody>
                  <a:tcPr>
                    <a:lnL w="12700" cmpd="sng">
                      <a:noFill/>
                    </a:lnL>
                    <a:lnR w="12700" cmpd="sng">
                      <a:noFill/>
                    </a:lnR>
                    <a:lnT w="38100" cmpd="sng">
                      <a:noFill/>
                    </a:lnT>
                    <a:lnB w="12700" cmpd="sng">
                      <a:noFill/>
                    </a:lnB>
                    <a:lnTlToBr w="12700" cmpd="sng">
                      <a:noFill/>
                      <a:prstDash val="solid"/>
                    </a:lnTlToBr>
                    <a:lnBlToTr w="12700" cmpd="sng">
                      <a:noFill/>
                      <a:prstDash val="solid"/>
                    </a:lnBlToTr>
                    <a:cell3D prstMaterial="dkEdge">
                      <a:bevel/>
                      <a:lightRig rig="flood" dir="t"/>
                    </a:cell3D>
                    <a:noFill/>
                  </a:tcPr>
                </a:tc>
                <a:tc>
                  <a:txBody>
                    <a:bodyPr/>
                    <a:lstStyle/>
                    <a:p>
                      <a:r>
                        <a:rPr lang="hu-HU" b="0" dirty="0" err="1" smtClean="0">
                          <a:solidFill>
                            <a:schemeClr val="bg1"/>
                          </a:solidFill>
                        </a:rPr>
                        <a:t>DeclarationRatio</a:t>
                      </a:r>
                      <a:endParaRPr lang="hu-HU" b="0" dirty="0">
                        <a:solidFill>
                          <a:schemeClr val="bg1"/>
                        </a:solidFill>
                      </a:endParaRPr>
                    </a:p>
                  </a:txBody>
                  <a:tcPr>
                    <a:lnL w="12700" cmpd="sng">
                      <a:noFill/>
                    </a:lnL>
                    <a:lnR w="12700" cmpd="sng">
                      <a:noFill/>
                    </a:lnR>
                    <a:lnT w="38100" cmpd="sng">
                      <a:noFill/>
                    </a:lnT>
                    <a:lnB w="12700" cmpd="sng">
                      <a:noFill/>
                    </a:lnB>
                    <a:lnTlToBr w="12700" cmpd="sng">
                      <a:noFill/>
                      <a:prstDash val="solid"/>
                    </a:lnTlToBr>
                    <a:lnBlToTr w="12700" cmpd="sng">
                      <a:noFill/>
                      <a:prstDash val="solid"/>
                    </a:lnBlToTr>
                    <a:cell3D prstMaterial="dkEdge">
                      <a:bevel/>
                      <a:lightRig rig="flood" dir="t"/>
                    </a:cell3D>
                    <a:noFill/>
                  </a:tcPr>
                </a:tc>
              </a:tr>
              <a:tr h="370840">
                <a:tc>
                  <a:txBody>
                    <a:bodyPr/>
                    <a:lstStyle/>
                    <a:p>
                      <a:r>
                        <a:rPr lang="hu-HU" b="0" dirty="0" err="1" smtClean="0">
                          <a:solidFill>
                            <a:schemeClr val="bg1"/>
                          </a:solidFill>
                        </a:rPr>
                        <a:t>Duration</a:t>
                      </a:r>
                      <a:endParaRPr lang="hu-HU" b="0" dirty="0">
                        <a:solidFill>
                          <a:schemeClr val="bg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cell3D prstMaterial="dkEdge">
                      <a:bevel/>
                      <a:lightRig rig="flood" dir="t"/>
                    </a:cell3D>
                    <a:noFill/>
                  </a:tcPr>
                </a:tc>
                <a:tc>
                  <a:txBody>
                    <a:bodyPr/>
                    <a:lstStyle/>
                    <a:p>
                      <a:r>
                        <a:rPr lang="hu-HU" b="0" dirty="0" err="1" smtClean="0">
                          <a:solidFill>
                            <a:schemeClr val="bg1"/>
                          </a:solidFill>
                        </a:rPr>
                        <a:t>FillBehavior</a:t>
                      </a:r>
                      <a:endParaRPr lang="hu-HU" b="0" dirty="0">
                        <a:solidFill>
                          <a:schemeClr val="bg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cell3D prstMaterial="dkEdge">
                      <a:bevel/>
                      <a:lightRig rig="flood" dir="t"/>
                    </a:cell3D>
                    <a:noFill/>
                  </a:tcPr>
                </a:tc>
              </a:tr>
              <a:tr h="370840">
                <a:tc>
                  <a:txBody>
                    <a:bodyPr/>
                    <a:lstStyle/>
                    <a:p>
                      <a:r>
                        <a:rPr lang="hu-HU" b="0" dirty="0" err="1" smtClean="0">
                          <a:solidFill>
                            <a:schemeClr val="bg1"/>
                          </a:solidFill>
                        </a:rPr>
                        <a:t>RepeatBehavior</a:t>
                      </a:r>
                      <a:endParaRPr lang="hu-HU" b="0" dirty="0">
                        <a:solidFill>
                          <a:schemeClr val="bg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cell3D prstMaterial="dkEdge">
                      <a:bevel/>
                      <a:lightRig rig="flood" dir="t"/>
                    </a:cell3D>
                    <a:noFill/>
                  </a:tcPr>
                </a:tc>
                <a:tc>
                  <a:txBody>
                    <a:bodyPr/>
                    <a:lstStyle/>
                    <a:p>
                      <a:r>
                        <a:rPr lang="hu-HU" b="0" dirty="0" err="1" smtClean="0">
                          <a:solidFill>
                            <a:schemeClr val="bg1"/>
                          </a:solidFill>
                        </a:rPr>
                        <a:t>SpeedRatio</a:t>
                      </a:r>
                      <a:endParaRPr lang="hu-HU" b="0" dirty="0">
                        <a:solidFill>
                          <a:schemeClr val="bg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cell3D prstMaterial="dkEdge">
                      <a:bevel/>
                      <a:lightRig rig="flood" dir="t"/>
                    </a:cell3D>
                    <a:noFill/>
                  </a:tcPr>
                </a:tc>
              </a:tr>
            </a:tbl>
          </a:graphicData>
        </a:graphic>
      </p:graphicFrame>
      <p:graphicFrame>
        <p:nvGraphicFramePr>
          <p:cNvPr id="5" name="Táblázat 4"/>
          <p:cNvGraphicFramePr>
            <a:graphicFrameLocks noGrp="1"/>
          </p:cNvGraphicFramePr>
          <p:nvPr/>
        </p:nvGraphicFramePr>
        <p:xfrm>
          <a:off x="1571604" y="5786454"/>
          <a:ext cx="6096000" cy="370840"/>
        </p:xfrm>
        <a:graphic>
          <a:graphicData uri="http://schemas.openxmlformats.org/drawingml/2006/table">
            <a:tbl>
              <a:tblPr firstRow="1" bandRow="1">
                <a:tableStyleId>{5C22544A-7EE6-4342-B048-85BDC9FD1C3A}</a:tableStyleId>
              </a:tblPr>
              <a:tblGrid>
                <a:gridCol w="2032000"/>
                <a:gridCol w="2032000"/>
                <a:gridCol w="2032000"/>
              </a:tblGrid>
              <a:tr h="370840">
                <a:tc>
                  <a:txBody>
                    <a:bodyPr/>
                    <a:lstStyle/>
                    <a:p>
                      <a:pPr algn="ctr"/>
                      <a:r>
                        <a:rPr lang="hu-HU" dirty="0" err="1" smtClean="0"/>
                        <a:t>From</a:t>
                      </a:r>
                      <a:endParaRPr lang="hu-HU" dirty="0"/>
                    </a:p>
                  </a:txBody>
                  <a:tcPr>
                    <a:lnL w="12700" cmpd="sng">
                      <a:noFill/>
                    </a:lnL>
                    <a:lnR w="12700" cmpd="sng">
                      <a:noFill/>
                    </a:lnR>
                    <a:lnT w="12700" cmpd="sng">
                      <a:noFill/>
                    </a:lnT>
                    <a:lnB w="38100" cmpd="sng">
                      <a:noFill/>
                    </a:lnB>
                    <a:lnTlToBr w="12700" cmpd="sng">
                      <a:noFill/>
                      <a:prstDash val="solid"/>
                    </a:lnTlToBr>
                    <a:lnBlToTr w="12700" cmpd="sng">
                      <a:noFill/>
                      <a:prstDash val="solid"/>
                    </a:lnBlToTr>
                    <a:cell3D prstMaterial="dkEdge">
                      <a:bevel/>
                      <a:lightRig rig="flood" dir="t"/>
                    </a:cell3D>
                    <a:noFill/>
                  </a:tcPr>
                </a:tc>
                <a:tc>
                  <a:txBody>
                    <a:bodyPr/>
                    <a:lstStyle/>
                    <a:p>
                      <a:pPr algn="ctr"/>
                      <a:r>
                        <a:rPr lang="hu-HU" dirty="0" err="1" smtClean="0"/>
                        <a:t>To</a:t>
                      </a:r>
                      <a:endParaRPr lang="hu-HU" dirty="0"/>
                    </a:p>
                  </a:txBody>
                  <a:tcPr>
                    <a:lnL w="12700" cmpd="sng">
                      <a:noFill/>
                    </a:lnL>
                    <a:lnR w="12700" cmpd="sng">
                      <a:noFill/>
                    </a:lnR>
                    <a:lnT w="12700" cmpd="sng">
                      <a:noFill/>
                    </a:lnT>
                    <a:lnB w="38100" cmpd="sng">
                      <a:noFill/>
                    </a:lnB>
                    <a:lnTlToBr w="12700" cmpd="sng">
                      <a:noFill/>
                      <a:prstDash val="solid"/>
                    </a:lnTlToBr>
                    <a:lnBlToTr w="12700" cmpd="sng">
                      <a:noFill/>
                      <a:prstDash val="solid"/>
                    </a:lnBlToTr>
                    <a:cell3D prstMaterial="dkEdge">
                      <a:bevel/>
                      <a:lightRig rig="flood" dir="t"/>
                    </a:cell3D>
                    <a:noFill/>
                  </a:tcPr>
                </a:tc>
                <a:tc>
                  <a:txBody>
                    <a:bodyPr/>
                    <a:lstStyle/>
                    <a:p>
                      <a:pPr algn="ctr"/>
                      <a:r>
                        <a:rPr lang="hu-HU" dirty="0" err="1" smtClean="0"/>
                        <a:t>By</a:t>
                      </a:r>
                      <a:endParaRPr lang="hu-HU" dirty="0"/>
                    </a:p>
                  </a:txBody>
                  <a:tcPr>
                    <a:lnL w="12700" cmpd="sng">
                      <a:noFill/>
                    </a:lnL>
                    <a:lnR w="12700" cmpd="sng">
                      <a:noFill/>
                    </a:lnR>
                    <a:lnT w="12700" cmpd="sng">
                      <a:noFill/>
                    </a:lnT>
                    <a:lnB w="38100" cmpd="sng">
                      <a:noFill/>
                    </a:lnB>
                    <a:lnTlToBr w="12700" cmpd="sng">
                      <a:noFill/>
                      <a:prstDash val="solid"/>
                    </a:lnTlToBr>
                    <a:lnBlToTr w="12700" cmpd="sng">
                      <a:noFill/>
                      <a:prstDash val="solid"/>
                    </a:lnBlToTr>
                    <a:cell3D prstMaterial="dkEdge">
                      <a:bevel/>
                      <a:lightRig rig="flood" dir="t"/>
                    </a:cell3D>
                    <a:noFill/>
                  </a:tcPr>
                </a:tc>
              </a:tr>
            </a:tbl>
          </a:graphicData>
        </a:graphic>
      </p:graphicFrame>
    </p:spTree>
  </p:cSld>
  <p:clrMapOvr>
    <a:masterClrMapping/>
  </p:clrMapOvr>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a:xfrm>
            <a:off x="0" y="0"/>
            <a:ext cx="9144000" cy="439718"/>
          </a:xfrm>
        </p:spPr>
        <p:txBody>
          <a:bodyPr>
            <a:noAutofit/>
          </a:bodyPr>
          <a:lstStyle/>
          <a:p>
            <a:pPr algn="l">
              <a:spcBef>
                <a:spcPct val="20000"/>
              </a:spcBef>
            </a:pPr>
            <a:r>
              <a:rPr lang="hu-HU" sz="2400" dirty="0" err="1" smtClean="0">
                <a:solidFill>
                  <a:schemeClr val="bg2">
                    <a:lumMod val="90000"/>
                  </a:schemeClr>
                </a:solidFill>
                <a:effectLst>
                  <a:outerShdw blurRad="38100" dist="38100" dir="2700000" algn="tl">
                    <a:srgbClr val="000000">
                      <a:alpha val="43137"/>
                    </a:srgbClr>
                  </a:outerShdw>
                </a:effectLst>
                <a:latin typeface="+mn-lt"/>
                <a:ea typeface="+mn-ea"/>
                <a:cs typeface="+mn-cs"/>
              </a:rPr>
              <a:t>Storyboard</a:t>
            </a:r>
            <a:endParaRPr lang="hu-HU" sz="2400" dirty="0">
              <a:solidFill>
                <a:schemeClr val="bg2">
                  <a:lumMod val="90000"/>
                </a:schemeClr>
              </a:solidFill>
              <a:effectLst>
                <a:outerShdw blurRad="38100" dist="38100" dir="2700000" algn="tl">
                  <a:srgbClr val="000000">
                    <a:alpha val="43137"/>
                  </a:srgbClr>
                </a:outerShdw>
              </a:effectLst>
              <a:latin typeface="+mn-lt"/>
              <a:ea typeface="+mn-ea"/>
              <a:cs typeface="+mn-cs"/>
            </a:endParaRPr>
          </a:p>
        </p:txBody>
      </p:sp>
      <p:sp>
        <p:nvSpPr>
          <p:cNvPr id="3" name="Tartalom helye 2"/>
          <p:cNvSpPr>
            <a:spLocks noGrp="1"/>
          </p:cNvSpPr>
          <p:nvPr>
            <p:ph idx="1"/>
          </p:nvPr>
        </p:nvSpPr>
        <p:spPr>
          <a:xfrm>
            <a:off x="457200" y="571480"/>
            <a:ext cx="8229600" cy="5786477"/>
          </a:xfrm>
        </p:spPr>
        <p:txBody>
          <a:bodyPr/>
          <a:lstStyle/>
          <a:p>
            <a:pPr>
              <a:buNone/>
            </a:pPr>
            <a:r>
              <a:rPr lang="hu-HU" dirty="0" smtClean="0">
                <a:solidFill>
                  <a:schemeClr val="bg1">
                    <a:lumMod val="95000"/>
                  </a:schemeClr>
                </a:solidFill>
              </a:rPr>
              <a:t>	A </a:t>
            </a:r>
            <a:r>
              <a:rPr lang="hu-HU" dirty="0" err="1" smtClean="0">
                <a:solidFill>
                  <a:schemeClr val="bg1">
                    <a:lumMod val="95000"/>
                  </a:schemeClr>
                </a:solidFill>
              </a:rPr>
              <a:t>WPF-ben</a:t>
            </a:r>
            <a:r>
              <a:rPr lang="hu-HU" dirty="0" smtClean="0">
                <a:solidFill>
                  <a:schemeClr val="bg1">
                    <a:lumMod val="95000"/>
                  </a:schemeClr>
                </a:solidFill>
              </a:rPr>
              <a:t> lévő animációk segítségével egy </a:t>
            </a:r>
            <a:r>
              <a:rPr lang="hu-HU" dirty="0" err="1" smtClean="0">
                <a:solidFill>
                  <a:schemeClr val="bg1">
                    <a:lumMod val="95000"/>
                  </a:schemeClr>
                </a:solidFill>
              </a:rPr>
              <a:t>property</a:t>
            </a:r>
            <a:r>
              <a:rPr lang="hu-HU" dirty="0" smtClean="0">
                <a:solidFill>
                  <a:schemeClr val="bg1">
                    <a:lumMod val="95000"/>
                  </a:schemeClr>
                </a:solidFill>
              </a:rPr>
              <a:t> tulajdonságát változottjuk meghatározott időegység alatt.	</a:t>
            </a:r>
          </a:p>
          <a:p>
            <a:pPr>
              <a:buNone/>
            </a:pPr>
            <a:r>
              <a:rPr lang="hu-HU" dirty="0" smtClean="0">
                <a:solidFill>
                  <a:schemeClr val="bg1">
                    <a:lumMod val="95000"/>
                  </a:schemeClr>
                </a:solidFill>
              </a:rPr>
              <a:t>	Látványos vizuális effekteket adhatunk hozzá az alkalmazásunkhoz, a segítségével.	</a:t>
            </a:r>
          </a:p>
          <a:p>
            <a:pPr>
              <a:buNone/>
            </a:pPr>
            <a:endParaRPr lang="hu-HU" sz="2400" i="1" dirty="0" smtClean="0">
              <a:solidFill>
                <a:schemeClr val="bg1">
                  <a:lumMod val="95000"/>
                </a:schemeClr>
              </a:solidFill>
            </a:endParaRPr>
          </a:p>
          <a:p>
            <a:pPr>
              <a:buNone/>
            </a:pPr>
            <a:endParaRPr lang="hu-HU" sz="2400" i="1" dirty="0" smtClean="0">
              <a:solidFill>
                <a:schemeClr val="bg1">
                  <a:lumMod val="95000"/>
                </a:schemeClr>
              </a:solidFill>
            </a:endParaRPr>
          </a:p>
        </p:txBody>
      </p:sp>
      <p:sp>
        <p:nvSpPr>
          <p:cNvPr id="4" name="Szövegdoboz 3"/>
          <p:cNvSpPr txBox="1"/>
          <p:nvPr/>
        </p:nvSpPr>
        <p:spPr>
          <a:xfrm>
            <a:off x="2000232" y="2071678"/>
            <a:ext cx="6000792" cy="830997"/>
          </a:xfrm>
          <a:prstGeom prst="rect">
            <a:avLst/>
          </a:prstGeom>
          <a:effectLst>
            <a:innerShdw blurRad="63500" dist="50800" dir="8100000">
              <a:prstClr val="black">
                <a:alpha val="50000"/>
              </a:prstClr>
            </a:innerShdw>
          </a:effectLst>
          <a:scene3d>
            <a:camera prst="orthographicFront"/>
            <a:lightRig rig="threePt" dir="t"/>
          </a:scene3d>
          <a:sp3d>
            <a:bevelT/>
          </a:sp3d>
        </p:spPr>
        <p:style>
          <a:lnRef idx="1">
            <a:schemeClr val="dk1"/>
          </a:lnRef>
          <a:fillRef idx="2">
            <a:schemeClr val="dk1"/>
          </a:fillRef>
          <a:effectRef idx="1">
            <a:schemeClr val="dk1"/>
          </a:effectRef>
          <a:fontRef idx="minor">
            <a:schemeClr val="dk1"/>
          </a:fontRef>
        </p:style>
        <p:txBody>
          <a:bodyPr wrap="square" rtlCol="0">
            <a:spAutoFit/>
          </a:bodyPr>
          <a:lstStyle/>
          <a:p>
            <a:r>
              <a:rPr lang="hu-HU" sz="1600" dirty="0" smtClean="0">
                <a:solidFill>
                  <a:srgbClr val="0000FF"/>
                </a:solidFill>
              </a:rPr>
              <a:t>&lt;</a:t>
            </a:r>
            <a:r>
              <a:rPr lang="hu-HU" sz="1600" dirty="0" err="1" smtClean="0">
                <a:solidFill>
                  <a:srgbClr val="A31515"/>
                </a:solidFill>
              </a:rPr>
              <a:t>Storyboard</a:t>
            </a:r>
            <a:r>
              <a:rPr lang="hu-HU" sz="1600" dirty="0" smtClean="0">
                <a:solidFill>
                  <a:srgbClr val="0000FF"/>
                </a:solidFill>
              </a:rPr>
              <a:t>&gt;</a:t>
            </a:r>
          </a:p>
          <a:p>
            <a:r>
              <a:rPr lang="en-US" sz="1600" dirty="0" smtClean="0">
                <a:solidFill>
                  <a:srgbClr val="A31515"/>
                </a:solidFill>
              </a:rPr>
              <a:t>            </a:t>
            </a:r>
            <a:r>
              <a:rPr lang="en-US" sz="1600" dirty="0" smtClean="0">
                <a:solidFill>
                  <a:srgbClr val="0000FF"/>
                </a:solidFill>
              </a:rPr>
              <a:t>&lt;</a:t>
            </a:r>
            <a:r>
              <a:rPr lang="en-US" sz="1600" dirty="0" err="1" smtClean="0">
                <a:solidFill>
                  <a:srgbClr val="A31515"/>
                </a:solidFill>
              </a:rPr>
              <a:t>DoubleAnimation</a:t>
            </a:r>
            <a:r>
              <a:rPr lang="en-US" sz="1600" dirty="0" smtClean="0">
                <a:solidFill>
                  <a:srgbClr val="FF0000"/>
                </a:solidFill>
              </a:rPr>
              <a:t> Duration</a:t>
            </a:r>
            <a:r>
              <a:rPr lang="en-US" sz="1600" dirty="0" smtClean="0">
                <a:solidFill>
                  <a:srgbClr val="0000FF"/>
                </a:solidFill>
              </a:rPr>
              <a:t>="0:0:10"</a:t>
            </a:r>
            <a:r>
              <a:rPr lang="en-US" sz="1600" dirty="0" smtClean="0">
                <a:solidFill>
                  <a:srgbClr val="FF0000"/>
                </a:solidFill>
              </a:rPr>
              <a:t> From</a:t>
            </a:r>
            <a:r>
              <a:rPr lang="en-US" sz="1600" dirty="0" smtClean="0">
                <a:solidFill>
                  <a:srgbClr val="0000FF"/>
                </a:solidFill>
              </a:rPr>
              <a:t>="1"</a:t>
            </a:r>
            <a:r>
              <a:rPr lang="en-US" sz="1600" dirty="0" smtClean="0">
                <a:solidFill>
                  <a:srgbClr val="FF0000"/>
                </a:solidFill>
              </a:rPr>
              <a:t> To</a:t>
            </a:r>
            <a:r>
              <a:rPr lang="en-US" sz="1600" dirty="0" smtClean="0">
                <a:solidFill>
                  <a:srgbClr val="0000FF"/>
                </a:solidFill>
              </a:rPr>
              <a:t>="200"/&gt;</a:t>
            </a:r>
          </a:p>
          <a:p>
            <a:r>
              <a:rPr lang="hu-HU" sz="1600" dirty="0" smtClean="0">
                <a:solidFill>
                  <a:srgbClr val="0000FF"/>
                </a:solidFill>
              </a:rPr>
              <a:t>&lt;/</a:t>
            </a:r>
            <a:r>
              <a:rPr lang="hu-HU" sz="1600" dirty="0" err="1" smtClean="0">
                <a:solidFill>
                  <a:srgbClr val="A31515"/>
                </a:solidFill>
              </a:rPr>
              <a:t>Storyboard</a:t>
            </a:r>
            <a:r>
              <a:rPr lang="hu-HU" sz="1600" dirty="0" smtClean="0">
                <a:solidFill>
                  <a:srgbClr val="0000FF"/>
                </a:solidFill>
              </a:rPr>
              <a:t>&gt;</a:t>
            </a:r>
          </a:p>
        </p:txBody>
      </p:sp>
      <p:graphicFrame>
        <p:nvGraphicFramePr>
          <p:cNvPr id="6" name="Táblázat 5"/>
          <p:cNvGraphicFramePr>
            <a:graphicFrameLocks noGrp="1"/>
          </p:cNvGraphicFramePr>
          <p:nvPr/>
        </p:nvGraphicFramePr>
        <p:xfrm>
          <a:off x="1142976" y="3214686"/>
          <a:ext cx="6096000" cy="3337560"/>
        </p:xfrm>
        <a:graphic>
          <a:graphicData uri="http://schemas.openxmlformats.org/drawingml/2006/table">
            <a:tbl>
              <a:tblPr firstRow="1" bandRow="1">
                <a:tableStyleId>{5C22544A-7EE6-4342-B048-85BDC9FD1C3A}</a:tableStyleId>
              </a:tblPr>
              <a:tblGrid>
                <a:gridCol w="2571768"/>
                <a:gridCol w="3524232"/>
              </a:tblGrid>
              <a:tr h="370840">
                <a:tc>
                  <a:txBody>
                    <a:bodyPr/>
                    <a:lstStyle/>
                    <a:p>
                      <a:pPr algn="ctr"/>
                      <a:r>
                        <a:rPr lang="hu-HU" dirty="0" smtClean="0">
                          <a:solidFill>
                            <a:schemeClr val="bg1"/>
                          </a:solidFill>
                        </a:rPr>
                        <a:t>Action</a:t>
                      </a:r>
                      <a:endParaRPr lang="hu-HU" dirty="0">
                        <a:solidFill>
                          <a:schemeClr val="bg1"/>
                        </a:solidFill>
                      </a:endParaRPr>
                    </a:p>
                  </a:txBody>
                  <a:tcPr>
                    <a:lnL w="12700" cmpd="sng">
                      <a:noFill/>
                    </a:lnL>
                    <a:lnR w="12700" cmpd="sng">
                      <a:noFill/>
                    </a:lnR>
                    <a:lnT w="12700" cmpd="sng">
                      <a:noFill/>
                    </a:lnT>
                    <a:lnB w="38100" cmpd="sng">
                      <a:noFill/>
                    </a:lnB>
                    <a:lnTlToBr w="12700" cmpd="sng">
                      <a:noFill/>
                      <a:prstDash val="solid"/>
                    </a:lnTlToBr>
                    <a:lnBlToTr w="12700" cmpd="sng">
                      <a:noFill/>
                      <a:prstDash val="solid"/>
                    </a:lnBlToTr>
                    <a:cell3D prstMaterial="dkEdge">
                      <a:bevel/>
                      <a:lightRig rig="flood" dir="t"/>
                    </a:cell3D>
                    <a:noFill/>
                  </a:tcPr>
                </a:tc>
                <a:tc>
                  <a:txBody>
                    <a:bodyPr/>
                    <a:lstStyle/>
                    <a:p>
                      <a:pPr algn="ctr"/>
                      <a:r>
                        <a:rPr lang="hu-HU" dirty="0" smtClean="0">
                          <a:solidFill>
                            <a:schemeClr val="bg1"/>
                          </a:solidFill>
                        </a:rPr>
                        <a:t>Leírás</a:t>
                      </a:r>
                      <a:endParaRPr lang="hu-HU" dirty="0">
                        <a:solidFill>
                          <a:schemeClr val="bg1"/>
                        </a:solidFill>
                      </a:endParaRPr>
                    </a:p>
                  </a:txBody>
                  <a:tcPr>
                    <a:lnL w="12700" cmpd="sng">
                      <a:noFill/>
                    </a:lnL>
                    <a:lnR w="12700" cmpd="sng">
                      <a:noFill/>
                    </a:lnR>
                    <a:lnT w="12700" cmpd="sng">
                      <a:noFill/>
                    </a:lnT>
                    <a:lnB w="38100" cmpd="sng">
                      <a:noFill/>
                    </a:lnB>
                    <a:lnTlToBr w="12700" cmpd="sng">
                      <a:noFill/>
                      <a:prstDash val="solid"/>
                    </a:lnTlToBr>
                    <a:lnBlToTr w="12700" cmpd="sng">
                      <a:noFill/>
                      <a:prstDash val="solid"/>
                    </a:lnBlToTr>
                    <a:cell3D prstMaterial="dkEdge">
                      <a:bevel/>
                      <a:lightRig rig="flood" dir="t"/>
                    </a:cell3D>
                    <a:noFill/>
                  </a:tcPr>
                </a:tc>
              </a:tr>
              <a:tr h="370840">
                <a:tc>
                  <a:txBody>
                    <a:bodyPr/>
                    <a:lstStyle/>
                    <a:p>
                      <a:r>
                        <a:rPr lang="hu-HU" dirty="0" err="1" smtClean="0">
                          <a:solidFill>
                            <a:schemeClr val="bg1"/>
                          </a:solidFill>
                        </a:rPr>
                        <a:t>BeginStoryboard</a:t>
                      </a:r>
                      <a:endParaRPr lang="hu-HU" dirty="0">
                        <a:solidFill>
                          <a:schemeClr val="bg1"/>
                        </a:solidFill>
                      </a:endParaRPr>
                    </a:p>
                  </a:txBody>
                  <a:tcPr>
                    <a:lnL w="12700" cmpd="sng">
                      <a:noFill/>
                    </a:lnL>
                    <a:lnR w="12700" cmpd="sng">
                      <a:noFill/>
                    </a:lnR>
                    <a:lnT w="38100" cmpd="sng">
                      <a:noFill/>
                    </a:lnT>
                    <a:lnB w="12700" cmpd="sng">
                      <a:noFill/>
                    </a:lnB>
                    <a:lnTlToBr w="12700" cmpd="sng">
                      <a:noFill/>
                      <a:prstDash val="solid"/>
                    </a:lnTlToBr>
                    <a:lnBlToTr w="12700" cmpd="sng">
                      <a:noFill/>
                      <a:prstDash val="solid"/>
                    </a:lnBlToTr>
                    <a:cell3D prstMaterial="dkEdge">
                      <a:bevel/>
                      <a:lightRig rig="flood" dir="t"/>
                    </a:cell3D>
                    <a:noFill/>
                  </a:tcPr>
                </a:tc>
                <a:tc>
                  <a:txBody>
                    <a:bodyPr/>
                    <a:lstStyle/>
                    <a:p>
                      <a:endParaRPr lang="hu-HU" dirty="0">
                        <a:solidFill>
                          <a:schemeClr val="bg1"/>
                        </a:solidFill>
                      </a:endParaRPr>
                    </a:p>
                  </a:txBody>
                  <a:tcPr>
                    <a:lnL w="12700" cmpd="sng">
                      <a:noFill/>
                    </a:lnL>
                    <a:lnR w="12700" cmpd="sng">
                      <a:noFill/>
                    </a:lnR>
                    <a:lnT w="38100" cmpd="sng">
                      <a:noFill/>
                    </a:lnT>
                    <a:lnB w="12700" cmpd="sng">
                      <a:noFill/>
                    </a:lnB>
                    <a:lnTlToBr w="12700" cmpd="sng">
                      <a:noFill/>
                      <a:prstDash val="solid"/>
                    </a:lnTlToBr>
                    <a:lnBlToTr w="12700" cmpd="sng">
                      <a:noFill/>
                      <a:prstDash val="solid"/>
                    </a:lnBlToTr>
                    <a:cell3D prstMaterial="dkEdge">
                      <a:bevel/>
                      <a:lightRig rig="flood" dir="t"/>
                    </a:cell3D>
                    <a:noFill/>
                  </a:tcPr>
                </a:tc>
              </a:tr>
              <a:tr h="370840">
                <a:tc>
                  <a:txBody>
                    <a:bodyPr/>
                    <a:lstStyle/>
                    <a:p>
                      <a:r>
                        <a:rPr lang="hu-HU" dirty="0" err="1" smtClean="0">
                          <a:solidFill>
                            <a:schemeClr val="bg1"/>
                          </a:solidFill>
                        </a:rPr>
                        <a:t>PauseStoryboard</a:t>
                      </a:r>
                      <a:endParaRPr lang="hu-HU" dirty="0">
                        <a:solidFill>
                          <a:schemeClr val="bg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cell3D prstMaterial="dkEdge">
                      <a:bevel/>
                      <a:lightRig rig="flood" dir="t"/>
                    </a:cell3D>
                    <a:noFill/>
                  </a:tcPr>
                </a:tc>
                <a:tc>
                  <a:txBody>
                    <a:bodyPr/>
                    <a:lstStyle/>
                    <a:p>
                      <a:endParaRPr lang="hu-HU">
                        <a:solidFill>
                          <a:schemeClr val="bg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cell3D prstMaterial="dkEdge">
                      <a:bevel/>
                      <a:lightRig rig="flood" dir="t"/>
                    </a:cell3D>
                    <a:noFill/>
                  </a:tcPr>
                </a:tc>
              </a:tr>
              <a:tr h="370840">
                <a:tc>
                  <a:txBody>
                    <a:bodyPr/>
                    <a:lstStyle/>
                    <a:p>
                      <a:r>
                        <a:rPr lang="hu-HU" dirty="0" err="1" smtClean="0">
                          <a:solidFill>
                            <a:schemeClr val="bg1"/>
                          </a:solidFill>
                        </a:rPr>
                        <a:t>ResumeStoryboard</a:t>
                      </a:r>
                      <a:endParaRPr lang="hu-HU" dirty="0">
                        <a:solidFill>
                          <a:schemeClr val="bg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cell3D prstMaterial="dkEdge">
                      <a:bevel/>
                      <a:lightRig rig="flood" dir="t"/>
                    </a:cell3D>
                    <a:noFill/>
                  </a:tcPr>
                </a:tc>
                <a:tc>
                  <a:txBody>
                    <a:bodyPr/>
                    <a:lstStyle/>
                    <a:p>
                      <a:endParaRPr lang="hu-HU" dirty="0">
                        <a:solidFill>
                          <a:schemeClr val="bg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cell3D prstMaterial="dkEdge">
                      <a:bevel/>
                      <a:lightRig rig="flood" dir="t"/>
                    </a:cell3D>
                    <a:noFill/>
                  </a:tcPr>
                </a:tc>
              </a:tr>
              <a:tr h="370840">
                <a:tc>
                  <a:txBody>
                    <a:bodyPr/>
                    <a:lstStyle/>
                    <a:p>
                      <a:r>
                        <a:rPr lang="hu-HU" dirty="0" err="1" smtClean="0">
                          <a:solidFill>
                            <a:schemeClr val="bg1"/>
                          </a:solidFill>
                        </a:rPr>
                        <a:t>SeekStoryboard</a:t>
                      </a:r>
                      <a:endParaRPr lang="hu-HU" dirty="0">
                        <a:solidFill>
                          <a:schemeClr val="bg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cell3D prstMaterial="dkEdge">
                      <a:bevel/>
                      <a:lightRig rig="flood" dir="t"/>
                    </a:cell3D>
                    <a:noFill/>
                  </a:tcPr>
                </a:tc>
                <a:tc>
                  <a:txBody>
                    <a:bodyPr/>
                    <a:lstStyle/>
                    <a:p>
                      <a:endParaRPr lang="hu-HU" dirty="0">
                        <a:solidFill>
                          <a:schemeClr val="bg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cell3D prstMaterial="dkEdge">
                      <a:bevel/>
                      <a:lightRig rig="flood" dir="t"/>
                    </a:cell3D>
                    <a:noFill/>
                  </a:tcPr>
                </a:tc>
              </a:tr>
              <a:tr h="370840">
                <a:tc>
                  <a:txBody>
                    <a:bodyPr/>
                    <a:lstStyle/>
                    <a:p>
                      <a:r>
                        <a:rPr lang="hu-HU" dirty="0" err="1" smtClean="0">
                          <a:solidFill>
                            <a:schemeClr val="bg1"/>
                          </a:solidFill>
                        </a:rPr>
                        <a:t>SetStoryboard</a:t>
                      </a:r>
                      <a:endParaRPr lang="hu-HU" dirty="0">
                        <a:solidFill>
                          <a:schemeClr val="bg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cell3D prstMaterial="dkEdge">
                      <a:bevel/>
                      <a:lightRig rig="flood" dir="t"/>
                    </a:cell3D>
                    <a:noFill/>
                  </a:tcPr>
                </a:tc>
                <a:tc>
                  <a:txBody>
                    <a:bodyPr/>
                    <a:lstStyle/>
                    <a:p>
                      <a:endParaRPr lang="hu-HU" dirty="0">
                        <a:solidFill>
                          <a:schemeClr val="bg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cell3D prstMaterial="dkEdge">
                      <a:bevel/>
                      <a:lightRig rig="flood" dir="t"/>
                    </a:cell3D>
                    <a:noFill/>
                  </a:tcPr>
                </a:tc>
              </a:tr>
              <a:tr h="370840">
                <a:tc>
                  <a:txBody>
                    <a:bodyPr/>
                    <a:lstStyle/>
                    <a:p>
                      <a:r>
                        <a:rPr lang="hu-HU" dirty="0" err="1" smtClean="0">
                          <a:solidFill>
                            <a:schemeClr val="bg1"/>
                          </a:solidFill>
                        </a:rPr>
                        <a:t>SetStoryboardSpeedRatio</a:t>
                      </a:r>
                      <a:endParaRPr lang="hu-HU" dirty="0">
                        <a:solidFill>
                          <a:schemeClr val="bg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cell3D prstMaterial="dkEdge">
                      <a:bevel/>
                      <a:lightRig rig="flood" dir="t"/>
                    </a:cell3D>
                    <a:noFill/>
                  </a:tcPr>
                </a:tc>
                <a:tc>
                  <a:txBody>
                    <a:bodyPr/>
                    <a:lstStyle/>
                    <a:p>
                      <a:endParaRPr lang="hu-HU" dirty="0">
                        <a:solidFill>
                          <a:schemeClr val="bg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cell3D prstMaterial="dkEdge">
                      <a:bevel/>
                      <a:lightRig rig="flood" dir="t"/>
                    </a:cell3D>
                    <a:noFill/>
                  </a:tcPr>
                </a:tc>
              </a:tr>
              <a:tr h="370840">
                <a:tc>
                  <a:txBody>
                    <a:bodyPr/>
                    <a:lstStyle/>
                    <a:p>
                      <a:r>
                        <a:rPr lang="hu-HU" dirty="0" err="1" smtClean="0">
                          <a:solidFill>
                            <a:schemeClr val="bg1"/>
                          </a:solidFill>
                        </a:rPr>
                        <a:t>SkipStoryboardToFill</a:t>
                      </a:r>
                      <a:endParaRPr lang="hu-HU" dirty="0">
                        <a:solidFill>
                          <a:schemeClr val="bg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cell3D prstMaterial="dkEdge">
                      <a:bevel/>
                      <a:lightRig rig="flood" dir="t"/>
                    </a:cell3D>
                    <a:noFill/>
                  </a:tcPr>
                </a:tc>
                <a:tc>
                  <a:txBody>
                    <a:bodyPr/>
                    <a:lstStyle/>
                    <a:p>
                      <a:endParaRPr lang="hu-HU" dirty="0">
                        <a:solidFill>
                          <a:schemeClr val="bg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cell3D prstMaterial="dkEdge">
                      <a:bevel/>
                      <a:lightRig rig="flood" dir="t"/>
                    </a:cell3D>
                    <a:noFill/>
                  </a:tcPr>
                </a:tc>
              </a:tr>
              <a:tr h="370840">
                <a:tc>
                  <a:txBody>
                    <a:bodyPr/>
                    <a:lstStyle/>
                    <a:p>
                      <a:r>
                        <a:rPr lang="hu-HU" dirty="0" err="1" smtClean="0">
                          <a:solidFill>
                            <a:schemeClr val="bg1"/>
                          </a:solidFill>
                        </a:rPr>
                        <a:t>StopStoryboard</a:t>
                      </a:r>
                      <a:endParaRPr lang="hu-HU" dirty="0">
                        <a:solidFill>
                          <a:schemeClr val="bg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cell3D prstMaterial="dkEdge">
                      <a:bevel/>
                      <a:lightRig rig="flood" dir="t"/>
                    </a:cell3D>
                    <a:noFill/>
                  </a:tcPr>
                </a:tc>
                <a:tc>
                  <a:txBody>
                    <a:bodyPr/>
                    <a:lstStyle/>
                    <a:p>
                      <a:endParaRPr lang="hu-HU" dirty="0">
                        <a:solidFill>
                          <a:schemeClr val="bg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cell3D prstMaterial="dkEdge">
                      <a:bevel/>
                      <a:lightRig rig="flood" dir="t"/>
                    </a:cell3D>
                    <a:noFill/>
                  </a:tcPr>
                </a:tc>
              </a:tr>
            </a:tbl>
          </a:graphicData>
        </a:graphic>
      </p:graphicFrame>
    </p:spTree>
  </p:cSld>
  <p:clrMapOvr>
    <a:masterClrMapping/>
  </p:clrMapOvr>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a:xfrm>
            <a:off x="0" y="0"/>
            <a:ext cx="9144000" cy="439718"/>
          </a:xfrm>
        </p:spPr>
        <p:txBody>
          <a:bodyPr>
            <a:noAutofit/>
          </a:bodyPr>
          <a:lstStyle/>
          <a:p>
            <a:pPr algn="l">
              <a:spcBef>
                <a:spcPct val="20000"/>
              </a:spcBef>
            </a:pPr>
            <a:r>
              <a:rPr lang="hu-HU" sz="2400" dirty="0" err="1" smtClean="0">
                <a:solidFill>
                  <a:schemeClr val="bg2">
                    <a:lumMod val="90000"/>
                  </a:schemeClr>
                </a:solidFill>
                <a:effectLst>
                  <a:outerShdw blurRad="38100" dist="38100" dir="2700000" algn="tl">
                    <a:srgbClr val="000000">
                      <a:alpha val="43137"/>
                    </a:srgbClr>
                  </a:outerShdw>
                </a:effectLst>
                <a:latin typeface="+mn-lt"/>
                <a:ea typeface="+mn-ea"/>
                <a:cs typeface="+mn-cs"/>
              </a:rPr>
              <a:t>AccelerationRatio</a:t>
            </a:r>
            <a:r>
              <a:rPr lang="hu-HU" sz="2400" dirty="0" smtClean="0">
                <a:solidFill>
                  <a:schemeClr val="bg2">
                    <a:lumMod val="90000"/>
                  </a:schemeClr>
                </a:solidFill>
                <a:effectLst>
                  <a:outerShdw blurRad="38100" dist="38100" dir="2700000" algn="tl">
                    <a:srgbClr val="000000">
                      <a:alpha val="43137"/>
                    </a:srgbClr>
                  </a:outerShdw>
                </a:effectLst>
                <a:latin typeface="+mn-lt"/>
                <a:ea typeface="+mn-ea"/>
                <a:cs typeface="+mn-cs"/>
              </a:rPr>
              <a:t> &amp; </a:t>
            </a:r>
            <a:r>
              <a:rPr lang="hu-HU" sz="2400" dirty="0" err="1" smtClean="0">
                <a:solidFill>
                  <a:schemeClr val="bg2">
                    <a:lumMod val="90000"/>
                  </a:schemeClr>
                </a:solidFill>
                <a:effectLst>
                  <a:outerShdw blurRad="38100" dist="38100" dir="2700000" algn="tl">
                    <a:srgbClr val="000000">
                      <a:alpha val="43137"/>
                    </a:srgbClr>
                  </a:outerShdw>
                </a:effectLst>
                <a:latin typeface="+mn-lt"/>
                <a:ea typeface="+mn-ea"/>
                <a:cs typeface="+mn-cs"/>
              </a:rPr>
              <a:t>DeclerationRatio</a:t>
            </a:r>
            <a:endParaRPr lang="hu-HU" sz="2400" dirty="0">
              <a:solidFill>
                <a:schemeClr val="bg2">
                  <a:lumMod val="90000"/>
                </a:schemeClr>
              </a:solidFill>
              <a:effectLst>
                <a:outerShdw blurRad="38100" dist="38100" dir="2700000" algn="tl">
                  <a:srgbClr val="000000">
                    <a:alpha val="43137"/>
                  </a:srgbClr>
                </a:outerShdw>
              </a:effectLst>
              <a:latin typeface="+mn-lt"/>
              <a:ea typeface="+mn-ea"/>
              <a:cs typeface="+mn-cs"/>
            </a:endParaRPr>
          </a:p>
        </p:txBody>
      </p:sp>
      <p:sp>
        <p:nvSpPr>
          <p:cNvPr id="3" name="Tartalom helye 2"/>
          <p:cNvSpPr>
            <a:spLocks noGrp="1"/>
          </p:cNvSpPr>
          <p:nvPr>
            <p:ph idx="1"/>
          </p:nvPr>
        </p:nvSpPr>
        <p:spPr>
          <a:xfrm>
            <a:off x="457200" y="571480"/>
            <a:ext cx="8229600" cy="5786477"/>
          </a:xfrm>
        </p:spPr>
        <p:txBody>
          <a:bodyPr/>
          <a:lstStyle/>
          <a:p>
            <a:pPr>
              <a:buNone/>
            </a:pPr>
            <a:r>
              <a:rPr lang="hu-HU" dirty="0" smtClean="0">
                <a:solidFill>
                  <a:schemeClr val="bg1">
                    <a:lumMod val="95000"/>
                  </a:schemeClr>
                </a:solidFill>
              </a:rPr>
              <a:t>	A </a:t>
            </a:r>
            <a:r>
              <a:rPr lang="hu-HU" dirty="0" err="1" smtClean="0">
                <a:solidFill>
                  <a:schemeClr val="bg1">
                    <a:lumMod val="95000"/>
                  </a:schemeClr>
                </a:solidFill>
              </a:rPr>
              <a:t>WPF-ben</a:t>
            </a:r>
            <a:r>
              <a:rPr lang="hu-HU" dirty="0" smtClean="0">
                <a:solidFill>
                  <a:schemeClr val="bg1">
                    <a:lumMod val="95000"/>
                  </a:schemeClr>
                </a:solidFill>
              </a:rPr>
              <a:t> lévő animációk segítségével egy </a:t>
            </a:r>
            <a:r>
              <a:rPr lang="hu-HU" dirty="0" err="1" smtClean="0">
                <a:solidFill>
                  <a:schemeClr val="bg1">
                    <a:lumMod val="95000"/>
                  </a:schemeClr>
                </a:solidFill>
              </a:rPr>
              <a:t>property</a:t>
            </a:r>
            <a:r>
              <a:rPr lang="hu-HU" dirty="0" smtClean="0">
                <a:solidFill>
                  <a:schemeClr val="bg1">
                    <a:lumMod val="95000"/>
                  </a:schemeClr>
                </a:solidFill>
              </a:rPr>
              <a:t> tulajdonságát változottjuk meghatározott időegység alatt.	</a:t>
            </a:r>
          </a:p>
          <a:p>
            <a:pPr>
              <a:buNone/>
            </a:pPr>
            <a:r>
              <a:rPr lang="hu-HU" dirty="0" smtClean="0">
                <a:solidFill>
                  <a:schemeClr val="bg1">
                    <a:lumMod val="95000"/>
                  </a:schemeClr>
                </a:solidFill>
              </a:rPr>
              <a:t>	Látványos vizuális effekteket adhatunk hozzá az alkalmazásunkhoz, a segítségével.	</a:t>
            </a:r>
          </a:p>
          <a:p>
            <a:pPr>
              <a:buNone/>
            </a:pPr>
            <a:endParaRPr lang="hu-HU" sz="2400" i="1" dirty="0" smtClean="0">
              <a:solidFill>
                <a:schemeClr val="bg1">
                  <a:lumMod val="95000"/>
                </a:schemeClr>
              </a:solidFill>
            </a:endParaRPr>
          </a:p>
          <a:p>
            <a:pPr>
              <a:buNone/>
            </a:pPr>
            <a:endParaRPr lang="hu-HU" sz="2400" i="1" dirty="0" smtClean="0">
              <a:solidFill>
                <a:schemeClr val="bg1">
                  <a:lumMod val="95000"/>
                </a:schemeClr>
              </a:solidFill>
            </a:endParaRPr>
          </a:p>
        </p:txBody>
      </p:sp>
      <p:sp>
        <p:nvSpPr>
          <p:cNvPr id="4" name="Szövegdoboz 3"/>
          <p:cNvSpPr txBox="1"/>
          <p:nvPr/>
        </p:nvSpPr>
        <p:spPr>
          <a:xfrm>
            <a:off x="714348" y="3286124"/>
            <a:ext cx="8001056" cy="584775"/>
          </a:xfrm>
          <a:prstGeom prst="rect">
            <a:avLst/>
          </a:prstGeom>
          <a:effectLst>
            <a:innerShdw blurRad="63500" dist="50800" dir="8100000">
              <a:prstClr val="black">
                <a:alpha val="50000"/>
              </a:prstClr>
            </a:innerShdw>
          </a:effectLst>
          <a:scene3d>
            <a:camera prst="orthographicFront"/>
            <a:lightRig rig="threePt" dir="t"/>
          </a:scene3d>
          <a:sp3d>
            <a:bevelT/>
          </a:sp3d>
        </p:spPr>
        <p:style>
          <a:lnRef idx="1">
            <a:schemeClr val="dk1"/>
          </a:lnRef>
          <a:fillRef idx="2">
            <a:schemeClr val="dk1"/>
          </a:fillRef>
          <a:effectRef idx="1">
            <a:schemeClr val="dk1"/>
          </a:effectRef>
          <a:fontRef idx="minor">
            <a:schemeClr val="dk1"/>
          </a:fontRef>
        </p:style>
        <p:txBody>
          <a:bodyPr wrap="square" rtlCol="0">
            <a:spAutoFit/>
          </a:bodyPr>
          <a:lstStyle/>
          <a:p>
            <a:r>
              <a:rPr lang="fr-FR" sz="1600" dirty="0" smtClean="0">
                <a:solidFill>
                  <a:srgbClr val="0000FF"/>
                </a:solidFill>
              </a:rPr>
              <a:t>&lt;</a:t>
            </a:r>
            <a:r>
              <a:rPr lang="fr-FR" sz="1600" dirty="0" err="1" smtClean="0">
                <a:solidFill>
                  <a:srgbClr val="A31515"/>
                </a:solidFill>
              </a:rPr>
              <a:t>DoubleAnimation</a:t>
            </a:r>
            <a:r>
              <a:rPr lang="fr-FR" sz="1600" dirty="0" smtClean="0">
                <a:solidFill>
                  <a:srgbClr val="FF0000"/>
                </a:solidFill>
              </a:rPr>
              <a:t> </a:t>
            </a:r>
            <a:r>
              <a:rPr lang="fr-FR" sz="1600" dirty="0" err="1" smtClean="0">
                <a:solidFill>
                  <a:srgbClr val="FF0000"/>
                </a:solidFill>
              </a:rPr>
              <a:t>Duration</a:t>
            </a:r>
            <a:r>
              <a:rPr lang="fr-FR" sz="1600" dirty="0" smtClean="0">
                <a:solidFill>
                  <a:srgbClr val="0000FF"/>
                </a:solidFill>
              </a:rPr>
              <a:t>="0:0:5"</a:t>
            </a:r>
            <a:r>
              <a:rPr lang="fr-FR" sz="1600" dirty="0" smtClean="0">
                <a:solidFill>
                  <a:srgbClr val="FF0000"/>
                </a:solidFill>
              </a:rPr>
              <a:t> </a:t>
            </a:r>
            <a:r>
              <a:rPr lang="fr-FR" sz="1600" b="1" dirty="0" err="1" smtClean="0">
                <a:solidFill>
                  <a:srgbClr val="FF0000"/>
                </a:solidFill>
              </a:rPr>
              <a:t>AccelerationRatio</a:t>
            </a:r>
            <a:r>
              <a:rPr lang="fr-FR" sz="1600" b="1" dirty="0" smtClean="0">
                <a:solidFill>
                  <a:srgbClr val="0000FF"/>
                </a:solidFill>
              </a:rPr>
              <a:t>="0.2"</a:t>
            </a:r>
          </a:p>
          <a:p>
            <a:r>
              <a:rPr lang="hu-HU" sz="1600" dirty="0" smtClean="0">
                <a:solidFill>
                  <a:srgbClr val="0000FF"/>
                </a:solidFill>
              </a:rPr>
              <a:t>                                      </a:t>
            </a:r>
            <a:r>
              <a:rPr lang="hu-HU" sz="1600" dirty="0" smtClean="0">
                <a:solidFill>
                  <a:srgbClr val="FF0000"/>
                </a:solidFill>
              </a:rPr>
              <a:t> </a:t>
            </a:r>
            <a:r>
              <a:rPr lang="hu-HU" sz="1600" dirty="0" err="1" smtClean="0">
                <a:solidFill>
                  <a:srgbClr val="FF0000"/>
                </a:solidFill>
              </a:rPr>
              <a:t>Storyboard.TargetProperty</a:t>
            </a:r>
            <a:r>
              <a:rPr lang="hu-HU" sz="1600" dirty="0" smtClean="0">
                <a:solidFill>
                  <a:srgbClr val="0000FF"/>
                </a:solidFill>
              </a:rPr>
              <a:t>="</a:t>
            </a:r>
            <a:r>
              <a:rPr lang="hu-HU" sz="1600" dirty="0" err="1" smtClean="0">
                <a:solidFill>
                  <a:srgbClr val="0000FF"/>
                </a:solidFill>
              </a:rPr>
              <a:t>Height</a:t>
            </a:r>
            <a:r>
              <a:rPr lang="hu-HU" sz="1600" dirty="0" smtClean="0">
                <a:solidFill>
                  <a:srgbClr val="0000FF"/>
                </a:solidFill>
              </a:rPr>
              <a:t>"</a:t>
            </a:r>
            <a:r>
              <a:rPr lang="hu-HU" sz="1600" dirty="0" smtClean="0">
                <a:solidFill>
                  <a:srgbClr val="FF0000"/>
                </a:solidFill>
              </a:rPr>
              <a:t> </a:t>
            </a:r>
            <a:r>
              <a:rPr lang="hu-HU" sz="1600" dirty="0" err="1" smtClean="0">
                <a:solidFill>
                  <a:srgbClr val="FF0000"/>
                </a:solidFill>
              </a:rPr>
              <a:t>To</a:t>
            </a:r>
            <a:r>
              <a:rPr lang="hu-HU" sz="1600" dirty="0" smtClean="0">
                <a:solidFill>
                  <a:srgbClr val="0000FF"/>
                </a:solidFill>
              </a:rPr>
              <a:t>="200" /&gt;</a:t>
            </a:r>
            <a:endParaRPr lang="hu-HU" sz="1600" dirty="0" smtClean="0">
              <a:solidFill>
                <a:schemeClr val="tx1"/>
              </a:solidFill>
            </a:endParaRPr>
          </a:p>
        </p:txBody>
      </p:sp>
    </p:spTree>
  </p:cSld>
  <p:clrMapOvr>
    <a:masterClrMapping/>
  </p:clrMapOvr>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a:xfrm>
            <a:off x="0" y="0"/>
            <a:ext cx="9144000" cy="439718"/>
          </a:xfrm>
        </p:spPr>
        <p:txBody>
          <a:bodyPr>
            <a:noAutofit/>
          </a:bodyPr>
          <a:lstStyle/>
          <a:p>
            <a:pPr algn="l">
              <a:spcBef>
                <a:spcPct val="20000"/>
              </a:spcBef>
            </a:pPr>
            <a:r>
              <a:rPr lang="hu-HU" sz="2400" dirty="0" err="1" smtClean="0">
                <a:solidFill>
                  <a:schemeClr val="bg2">
                    <a:lumMod val="90000"/>
                  </a:schemeClr>
                </a:solidFill>
                <a:effectLst>
                  <a:outerShdw blurRad="38100" dist="38100" dir="2700000" algn="tl">
                    <a:srgbClr val="000000">
                      <a:alpha val="43137"/>
                    </a:srgbClr>
                  </a:outerShdw>
                </a:effectLst>
                <a:latin typeface="+mn-lt"/>
                <a:ea typeface="+mn-ea"/>
                <a:cs typeface="+mn-cs"/>
              </a:rPr>
              <a:t>AutoReverse</a:t>
            </a:r>
            <a:endParaRPr lang="hu-HU" sz="2400" dirty="0">
              <a:solidFill>
                <a:schemeClr val="bg2">
                  <a:lumMod val="90000"/>
                </a:schemeClr>
              </a:solidFill>
              <a:effectLst>
                <a:outerShdw blurRad="38100" dist="38100" dir="2700000" algn="tl">
                  <a:srgbClr val="000000">
                    <a:alpha val="43137"/>
                  </a:srgbClr>
                </a:outerShdw>
              </a:effectLst>
              <a:latin typeface="+mn-lt"/>
              <a:ea typeface="+mn-ea"/>
              <a:cs typeface="+mn-cs"/>
            </a:endParaRPr>
          </a:p>
        </p:txBody>
      </p:sp>
      <p:sp>
        <p:nvSpPr>
          <p:cNvPr id="3" name="Tartalom helye 2"/>
          <p:cNvSpPr>
            <a:spLocks noGrp="1"/>
          </p:cNvSpPr>
          <p:nvPr>
            <p:ph idx="1"/>
          </p:nvPr>
        </p:nvSpPr>
        <p:spPr>
          <a:xfrm>
            <a:off x="457200" y="571480"/>
            <a:ext cx="8229600" cy="5786477"/>
          </a:xfrm>
        </p:spPr>
        <p:txBody>
          <a:bodyPr/>
          <a:lstStyle/>
          <a:p>
            <a:pPr>
              <a:buNone/>
            </a:pPr>
            <a:r>
              <a:rPr lang="hu-HU" dirty="0" smtClean="0">
                <a:solidFill>
                  <a:schemeClr val="bg1">
                    <a:lumMod val="95000"/>
                  </a:schemeClr>
                </a:solidFill>
              </a:rPr>
              <a:t>	A </a:t>
            </a:r>
            <a:r>
              <a:rPr lang="hu-HU" dirty="0" err="1" smtClean="0">
                <a:solidFill>
                  <a:schemeClr val="bg1">
                    <a:lumMod val="95000"/>
                  </a:schemeClr>
                </a:solidFill>
              </a:rPr>
              <a:t>WPF-ben</a:t>
            </a:r>
            <a:r>
              <a:rPr lang="hu-HU" dirty="0" smtClean="0">
                <a:solidFill>
                  <a:schemeClr val="bg1">
                    <a:lumMod val="95000"/>
                  </a:schemeClr>
                </a:solidFill>
              </a:rPr>
              <a:t> lévő animációk segítségével egy </a:t>
            </a:r>
            <a:r>
              <a:rPr lang="hu-HU" dirty="0" err="1" smtClean="0">
                <a:solidFill>
                  <a:schemeClr val="bg1">
                    <a:lumMod val="95000"/>
                  </a:schemeClr>
                </a:solidFill>
              </a:rPr>
              <a:t>property</a:t>
            </a:r>
            <a:r>
              <a:rPr lang="hu-HU" dirty="0" smtClean="0">
                <a:solidFill>
                  <a:schemeClr val="bg1">
                    <a:lumMod val="95000"/>
                  </a:schemeClr>
                </a:solidFill>
              </a:rPr>
              <a:t> tulajdonságát változottjuk meghatározott időegység alatt.	</a:t>
            </a:r>
          </a:p>
          <a:p>
            <a:pPr>
              <a:buNone/>
            </a:pPr>
            <a:r>
              <a:rPr lang="hu-HU" dirty="0" smtClean="0">
                <a:solidFill>
                  <a:schemeClr val="bg1">
                    <a:lumMod val="95000"/>
                  </a:schemeClr>
                </a:solidFill>
              </a:rPr>
              <a:t>	Látványos vizuális effekteket adhatunk hozzá az alkalmazásunkhoz, a segítségével.	</a:t>
            </a:r>
          </a:p>
          <a:p>
            <a:pPr>
              <a:buNone/>
            </a:pPr>
            <a:endParaRPr lang="hu-HU" sz="2400" i="1" dirty="0" smtClean="0">
              <a:solidFill>
                <a:schemeClr val="bg1">
                  <a:lumMod val="95000"/>
                </a:schemeClr>
              </a:solidFill>
            </a:endParaRPr>
          </a:p>
          <a:p>
            <a:pPr>
              <a:buNone/>
            </a:pPr>
            <a:endParaRPr lang="hu-HU" sz="2400" i="1" dirty="0" smtClean="0">
              <a:solidFill>
                <a:schemeClr val="bg1">
                  <a:lumMod val="95000"/>
                </a:schemeClr>
              </a:solidFill>
            </a:endParaRPr>
          </a:p>
        </p:txBody>
      </p:sp>
      <p:sp>
        <p:nvSpPr>
          <p:cNvPr id="4" name="Szövegdoboz 3"/>
          <p:cNvSpPr txBox="1"/>
          <p:nvPr/>
        </p:nvSpPr>
        <p:spPr>
          <a:xfrm>
            <a:off x="714348" y="3286124"/>
            <a:ext cx="8001056" cy="584775"/>
          </a:xfrm>
          <a:prstGeom prst="rect">
            <a:avLst/>
          </a:prstGeom>
          <a:effectLst>
            <a:innerShdw blurRad="63500" dist="50800" dir="8100000">
              <a:prstClr val="black">
                <a:alpha val="50000"/>
              </a:prstClr>
            </a:innerShdw>
          </a:effectLst>
          <a:scene3d>
            <a:camera prst="orthographicFront"/>
            <a:lightRig rig="threePt" dir="t"/>
          </a:scene3d>
          <a:sp3d>
            <a:bevelT/>
          </a:sp3d>
        </p:spPr>
        <p:style>
          <a:lnRef idx="1">
            <a:schemeClr val="dk1"/>
          </a:lnRef>
          <a:fillRef idx="2">
            <a:schemeClr val="dk1"/>
          </a:fillRef>
          <a:effectRef idx="1">
            <a:schemeClr val="dk1"/>
          </a:effectRef>
          <a:fontRef idx="minor">
            <a:schemeClr val="dk1"/>
          </a:fontRef>
        </p:style>
        <p:txBody>
          <a:bodyPr wrap="square" rtlCol="0">
            <a:spAutoFit/>
          </a:bodyPr>
          <a:lstStyle/>
          <a:p>
            <a:r>
              <a:rPr lang="hu-HU" sz="1600" dirty="0" smtClean="0">
                <a:solidFill>
                  <a:srgbClr val="0000FF"/>
                </a:solidFill>
              </a:rPr>
              <a:t>&lt;</a:t>
            </a:r>
            <a:r>
              <a:rPr lang="hu-HU" sz="1600" dirty="0" err="1" smtClean="0">
                <a:solidFill>
                  <a:srgbClr val="A31515"/>
                </a:solidFill>
              </a:rPr>
              <a:t>DoubleAnimation</a:t>
            </a:r>
            <a:r>
              <a:rPr lang="hu-HU" sz="1600" dirty="0" smtClean="0">
                <a:solidFill>
                  <a:srgbClr val="FF0000"/>
                </a:solidFill>
              </a:rPr>
              <a:t> </a:t>
            </a:r>
            <a:r>
              <a:rPr lang="hu-HU" sz="1600" dirty="0" err="1" smtClean="0">
                <a:solidFill>
                  <a:srgbClr val="FF0000"/>
                </a:solidFill>
              </a:rPr>
              <a:t>Duration</a:t>
            </a:r>
            <a:r>
              <a:rPr lang="hu-HU" sz="1600" dirty="0" smtClean="0">
                <a:solidFill>
                  <a:srgbClr val="0000FF"/>
                </a:solidFill>
              </a:rPr>
              <a:t>="0:</a:t>
            </a:r>
            <a:r>
              <a:rPr lang="hu-HU" sz="1600" dirty="0" err="1" smtClean="0">
                <a:solidFill>
                  <a:srgbClr val="0000FF"/>
                </a:solidFill>
              </a:rPr>
              <a:t>0</a:t>
            </a:r>
            <a:r>
              <a:rPr lang="hu-HU" sz="1600" dirty="0" smtClean="0">
                <a:solidFill>
                  <a:srgbClr val="0000FF"/>
                </a:solidFill>
              </a:rPr>
              <a:t>:5"</a:t>
            </a:r>
            <a:r>
              <a:rPr lang="hu-HU" sz="1600" dirty="0" smtClean="0">
                <a:solidFill>
                  <a:srgbClr val="FF0000"/>
                </a:solidFill>
              </a:rPr>
              <a:t> </a:t>
            </a:r>
            <a:r>
              <a:rPr lang="hu-HU" sz="1600" b="1" dirty="0" err="1" smtClean="0">
                <a:solidFill>
                  <a:srgbClr val="FF0000"/>
                </a:solidFill>
              </a:rPr>
              <a:t>AutoReverse</a:t>
            </a:r>
            <a:r>
              <a:rPr lang="hu-HU" sz="1600" b="1" dirty="0" smtClean="0">
                <a:solidFill>
                  <a:srgbClr val="0000FF"/>
                </a:solidFill>
              </a:rPr>
              <a:t>="</a:t>
            </a:r>
            <a:r>
              <a:rPr lang="hu-HU" sz="1600" b="1" dirty="0" err="1" smtClean="0">
                <a:solidFill>
                  <a:srgbClr val="0000FF"/>
                </a:solidFill>
              </a:rPr>
              <a:t>True</a:t>
            </a:r>
            <a:r>
              <a:rPr lang="hu-HU" sz="1600" b="1" dirty="0" smtClean="0">
                <a:solidFill>
                  <a:srgbClr val="0000FF"/>
                </a:solidFill>
              </a:rPr>
              <a:t>"</a:t>
            </a:r>
          </a:p>
          <a:p>
            <a:r>
              <a:rPr lang="hu-HU" sz="1600" dirty="0" smtClean="0">
                <a:solidFill>
                  <a:srgbClr val="0000FF"/>
                </a:solidFill>
              </a:rPr>
              <a:t>                                      </a:t>
            </a:r>
            <a:r>
              <a:rPr lang="hu-HU" sz="1600" dirty="0" smtClean="0">
                <a:solidFill>
                  <a:srgbClr val="FF0000"/>
                </a:solidFill>
              </a:rPr>
              <a:t> </a:t>
            </a:r>
            <a:r>
              <a:rPr lang="hu-HU" sz="1600" dirty="0" err="1" smtClean="0">
                <a:solidFill>
                  <a:srgbClr val="FF0000"/>
                </a:solidFill>
              </a:rPr>
              <a:t>Storyboard.TargetProperty</a:t>
            </a:r>
            <a:r>
              <a:rPr lang="hu-HU" sz="1600" dirty="0" smtClean="0">
                <a:solidFill>
                  <a:srgbClr val="0000FF"/>
                </a:solidFill>
              </a:rPr>
              <a:t>="</a:t>
            </a:r>
            <a:r>
              <a:rPr lang="hu-HU" sz="1600" dirty="0" err="1" smtClean="0">
                <a:solidFill>
                  <a:srgbClr val="0000FF"/>
                </a:solidFill>
              </a:rPr>
              <a:t>Height</a:t>
            </a:r>
            <a:r>
              <a:rPr lang="hu-HU" sz="1600" dirty="0" smtClean="0">
                <a:solidFill>
                  <a:srgbClr val="0000FF"/>
                </a:solidFill>
              </a:rPr>
              <a:t>"</a:t>
            </a:r>
            <a:r>
              <a:rPr lang="hu-HU" sz="1600" dirty="0" smtClean="0">
                <a:solidFill>
                  <a:srgbClr val="FF0000"/>
                </a:solidFill>
              </a:rPr>
              <a:t> </a:t>
            </a:r>
            <a:r>
              <a:rPr lang="hu-HU" sz="1600" dirty="0" err="1" smtClean="0">
                <a:solidFill>
                  <a:srgbClr val="FF0000"/>
                </a:solidFill>
              </a:rPr>
              <a:t>To</a:t>
            </a:r>
            <a:r>
              <a:rPr lang="hu-HU" sz="1600" dirty="0" smtClean="0">
                <a:solidFill>
                  <a:srgbClr val="0000FF"/>
                </a:solidFill>
              </a:rPr>
              <a:t>="200" /&gt;</a:t>
            </a:r>
            <a:endParaRPr lang="hu-HU" sz="1600" dirty="0" smtClean="0">
              <a:solidFill>
                <a:schemeClr val="tx1"/>
              </a:solidFill>
            </a:endParaRPr>
          </a:p>
        </p:txBody>
      </p:sp>
    </p:spTree>
  </p:cSld>
  <p:clrMapOvr>
    <a:masterClrMapping/>
  </p:clrMapOvr>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a:xfrm>
            <a:off x="0" y="0"/>
            <a:ext cx="9144000" cy="439718"/>
          </a:xfrm>
        </p:spPr>
        <p:txBody>
          <a:bodyPr>
            <a:noAutofit/>
          </a:bodyPr>
          <a:lstStyle/>
          <a:p>
            <a:pPr algn="l">
              <a:spcBef>
                <a:spcPct val="20000"/>
              </a:spcBef>
            </a:pPr>
            <a:r>
              <a:rPr lang="hu-HU" sz="2400" dirty="0" err="1" smtClean="0">
                <a:solidFill>
                  <a:schemeClr val="bg2">
                    <a:lumMod val="90000"/>
                  </a:schemeClr>
                </a:solidFill>
                <a:effectLst>
                  <a:outerShdw blurRad="38100" dist="38100" dir="2700000" algn="tl">
                    <a:srgbClr val="000000">
                      <a:alpha val="43137"/>
                    </a:srgbClr>
                  </a:outerShdw>
                </a:effectLst>
                <a:latin typeface="+mn-lt"/>
                <a:ea typeface="+mn-ea"/>
                <a:cs typeface="+mn-cs"/>
              </a:rPr>
              <a:t>FillBehavior</a:t>
            </a:r>
            <a:endParaRPr lang="hu-HU" sz="2400" dirty="0">
              <a:solidFill>
                <a:schemeClr val="bg2">
                  <a:lumMod val="90000"/>
                </a:schemeClr>
              </a:solidFill>
              <a:effectLst>
                <a:outerShdw blurRad="38100" dist="38100" dir="2700000" algn="tl">
                  <a:srgbClr val="000000">
                    <a:alpha val="43137"/>
                  </a:srgbClr>
                </a:outerShdw>
              </a:effectLst>
              <a:latin typeface="+mn-lt"/>
              <a:ea typeface="+mn-ea"/>
              <a:cs typeface="+mn-cs"/>
            </a:endParaRPr>
          </a:p>
        </p:txBody>
      </p:sp>
      <p:sp>
        <p:nvSpPr>
          <p:cNvPr id="3" name="Tartalom helye 2"/>
          <p:cNvSpPr>
            <a:spLocks noGrp="1"/>
          </p:cNvSpPr>
          <p:nvPr>
            <p:ph idx="1"/>
          </p:nvPr>
        </p:nvSpPr>
        <p:spPr>
          <a:xfrm>
            <a:off x="457200" y="571480"/>
            <a:ext cx="8229600" cy="5786477"/>
          </a:xfrm>
        </p:spPr>
        <p:txBody>
          <a:bodyPr/>
          <a:lstStyle/>
          <a:p>
            <a:pPr>
              <a:buNone/>
            </a:pPr>
            <a:r>
              <a:rPr lang="hu-HU" dirty="0" smtClean="0">
                <a:solidFill>
                  <a:schemeClr val="bg1">
                    <a:lumMod val="95000"/>
                  </a:schemeClr>
                </a:solidFill>
              </a:rPr>
              <a:t>	A </a:t>
            </a:r>
            <a:r>
              <a:rPr lang="hu-HU" dirty="0" err="1" smtClean="0">
                <a:solidFill>
                  <a:schemeClr val="bg1">
                    <a:lumMod val="95000"/>
                  </a:schemeClr>
                </a:solidFill>
              </a:rPr>
              <a:t>WPF-ben</a:t>
            </a:r>
            <a:r>
              <a:rPr lang="hu-HU" dirty="0" smtClean="0">
                <a:solidFill>
                  <a:schemeClr val="bg1">
                    <a:lumMod val="95000"/>
                  </a:schemeClr>
                </a:solidFill>
              </a:rPr>
              <a:t> lévő animációk segítségével egy </a:t>
            </a:r>
            <a:r>
              <a:rPr lang="hu-HU" dirty="0" err="1" smtClean="0">
                <a:solidFill>
                  <a:schemeClr val="bg1">
                    <a:lumMod val="95000"/>
                  </a:schemeClr>
                </a:solidFill>
              </a:rPr>
              <a:t>property</a:t>
            </a:r>
            <a:r>
              <a:rPr lang="hu-HU" dirty="0" smtClean="0">
                <a:solidFill>
                  <a:schemeClr val="bg1">
                    <a:lumMod val="95000"/>
                  </a:schemeClr>
                </a:solidFill>
              </a:rPr>
              <a:t> tulajdonságát változottjuk meghatározott időegység alatt.	</a:t>
            </a:r>
          </a:p>
          <a:p>
            <a:pPr>
              <a:buNone/>
            </a:pPr>
            <a:r>
              <a:rPr lang="hu-HU" dirty="0" smtClean="0">
                <a:solidFill>
                  <a:schemeClr val="bg1">
                    <a:lumMod val="95000"/>
                  </a:schemeClr>
                </a:solidFill>
              </a:rPr>
              <a:t>	Látványos vizuális effekteket adhatunk hozzá az alkalmazásunkhoz, a segítségével.	</a:t>
            </a:r>
          </a:p>
          <a:p>
            <a:pPr>
              <a:buNone/>
            </a:pPr>
            <a:endParaRPr lang="hu-HU" sz="2400" i="1" dirty="0" smtClean="0">
              <a:solidFill>
                <a:schemeClr val="bg1">
                  <a:lumMod val="95000"/>
                </a:schemeClr>
              </a:solidFill>
            </a:endParaRPr>
          </a:p>
          <a:p>
            <a:pPr>
              <a:buNone/>
            </a:pPr>
            <a:endParaRPr lang="hu-HU" sz="2400" i="1" dirty="0" smtClean="0">
              <a:solidFill>
                <a:schemeClr val="bg1">
                  <a:lumMod val="95000"/>
                </a:schemeClr>
              </a:solidFill>
            </a:endParaRPr>
          </a:p>
        </p:txBody>
      </p:sp>
      <p:sp>
        <p:nvSpPr>
          <p:cNvPr id="4" name="Szövegdoboz 3"/>
          <p:cNvSpPr txBox="1"/>
          <p:nvPr/>
        </p:nvSpPr>
        <p:spPr>
          <a:xfrm>
            <a:off x="714348" y="3286124"/>
            <a:ext cx="8001056" cy="584775"/>
          </a:xfrm>
          <a:prstGeom prst="rect">
            <a:avLst/>
          </a:prstGeom>
          <a:effectLst>
            <a:innerShdw blurRad="63500" dist="50800" dir="8100000">
              <a:prstClr val="black">
                <a:alpha val="50000"/>
              </a:prstClr>
            </a:innerShdw>
          </a:effectLst>
          <a:scene3d>
            <a:camera prst="orthographicFront"/>
            <a:lightRig rig="threePt" dir="t"/>
          </a:scene3d>
          <a:sp3d>
            <a:bevelT/>
          </a:sp3d>
        </p:spPr>
        <p:style>
          <a:lnRef idx="1">
            <a:schemeClr val="dk1"/>
          </a:lnRef>
          <a:fillRef idx="2">
            <a:schemeClr val="dk1"/>
          </a:fillRef>
          <a:effectRef idx="1">
            <a:schemeClr val="dk1"/>
          </a:effectRef>
          <a:fontRef idx="minor">
            <a:schemeClr val="dk1"/>
          </a:fontRef>
        </p:style>
        <p:txBody>
          <a:bodyPr wrap="square" rtlCol="0">
            <a:spAutoFit/>
          </a:bodyPr>
          <a:lstStyle/>
          <a:p>
            <a:r>
              <a:rPr lang="en-US" sz="1600" dirty="0" smtClean="0">
                <a:solidFill>
                  <a:srgbClr val="0000FF"/>
                </a:solidFill>
              </a:rPr>
              <a:t>&lt;</a:t>
            </a:r>
            <a:r>
              <a:rPr lang="en-US" sz="1600" dirty="0" err="1" smtClean="0">
                <a:solidFill>
                  <a:srgbClr val="A31515"/>
                </a:solidFill>
              </a:rPr>
              <a:t>DoubleAnimation</a:t>
            </a:r>
            <a:r>
              <a:rPr lang="en-US" sz="1600" dirty="0" smtClean="0">
                <a:solidFill>
                  <a:srgbClr val="FF0000"/>
                </a:solidFill>
              </a:rPr>
              <a:t> Duration</a:t>
            </a:r>
            <a:r>
              <a:rPr lang="en-US" sz="1600" dirty="0" smtClean="0">
                <a:solidFill>
                  <a:srgbClr val="0000FF"/>
                </a:solidFill>
              </a:rPr>
              <a:t>="0:0:5"</a:t>
            </a:r>
            <a:r>
              <a:rPr lang="en-US" sz="1600" dirty="0" smtClean="0">
                <a:solidFill>
                  <a:srgbClr val="FF0000"/>
                </a:solidFill>
              </a:rPr>
              <a:t> </a:t>
            </a:r>
            <a:r>
              <a:rPr lang="en-US" sz="1600" b="1" dirty="0" err="1" smtClean="0">
                <a:solidFill>
                  <a:srgbClr val="FF0000"/>
                </a:solidFill>
              </a:rPr>
              <a:t>FillBehavior</a:t>
            </a:r>
            <a:r>
              <a:rPr lang="en-US" sz="1600" b="1" dirty="0" smtClean="0">
                <a:solidFill>
                  <a:srgbClr val="0000FF"/>
                </a:solidFill>
              </a:rPr>
              <a:t>="Stop"</a:t>
            </a:r>
          </a:p>
          <a:p>
            <a:r>
              <a:rPr lang="hu-HU" sz="1600" dirty="0" smtClean="0">
                <a:solidFill>
                  <a:srgbClr val="0000FF"/>
                </a:solidFill>
              </a:rPr>
              <a:t>                                      </a:t>
            </a:r>
            <a:r>
              <a:rPr lang="hu-HU" sz="1600" dirty="0" smtClean="0">
                <a:solidFill>
                  <a:srgbClr val="FF0000"/>
                </a:solidFill>
              </a:rPr>
              <a:t> </a:t>
            </a:r>
            <a:r>
              <a:rPr lang="hu-HU" sz="1600" dirty="0" err="1" smtClean="0">
                <a:solidFill>
                  <a:srgbClr val="FF0000"/>
                </a:solidFill>
              </a:rPr>
              <a:t>Storyboard.TargetProperty</a:t>
            </a:r>
            <a:r>
              <a:rPr lang="hu-HU" sz="1600" dirty="0" smtClean="0">
                <a:solidFill>
                  <a:srgbClr val="0000FF"/>
                </a:solidFill>
              </a:rPr>
              <a:t>="</a:t>
            </a:r>
            <a:r>
              <a:rPr lang="hu-HU" sz="1600" dirty="0" err="1" smtClean="0">
                <a:solidFill>
                  <a:srgbClr val="0000FF"/>
                </a:solidFill>
              </a:rPr>
              <a:t>Height</a:t>
            </a:r>
            <a:r>
              <a:rPr lang="hu-HU" sz="1600" dirty="0" smtClean="0">
                <a:solidFill>
                  <a:srgbClr val="0000FF"/>
                </a:solidFill>
              </a:rPr>
              <a:t>"</a:t>
            </a:r>
            <a:r>
              <a:rPr lang="hu-HU" sz="1600" dirty="0" smtClean="0">
                <a:solidFill>
                  <a:srgbClr val="FF0000"/>
                </a:solidFill>
              </a:rPr>
              <a:t> </a:t>
            </a:r>
            <a:r>
              <a:rPr lang="hu-HU" sz="1600" dirty="0" err="1" smtClean="0">
                <a:solidFill>
                  <a:srgbClr val="FF0000"/>
                </a:solidFill>
              </a:rPr>
              <a:t>To</a:t>
            </a:r>
            <a:r>
              <a:rPr lang="hu-HU" sz="1600" dirty="0" smtClean="0">
                <a:solidFill>
                  <a:srgbClr val="0000FF"/>
                </a:solidFill>
              </a:rPr>
              <a:t>="200" /&gt;</a:t>
            </a:r>
            <a:endParaRPr lang="hu-HU" sz="1600" dirty="0" smtClean="0">
              <a:solidFill>
                <a:schemeClr val="tx1"/>
              </a:solidFill>
            </a:endParaRPr>
          </a:p>
        </p:txBody>
      </p:sp>
    </p:spTree>
  </p:cSld>
  <p:clrMapOvr>
    <a:masterClrMapping/>
  </p:clrMapOvr>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a:xfrm>
            <a:off x="0" y="0"/>
            <a:ext cx="9144000" cy="439718"/>
          </a:xfrm>
        </p:spPr>
        <p:txBody>
          <a:bodyPr>
            <a:noAutofit/>
          </a:bodyPr>
          <a:lstStyle/>
          <a:p>
            <a:pPr algn="l">
              <a:spcBef>
                <a:spcPct val="20000"/>
              </a:spcBef>
            </a:pPr>
            <a:r>
              <a:rPr lang="hu-HU" sz="2400" dirty="0" err="1" smtClean="0">
                <a:solidFill>
                  <a:schemeClr val="bg2">
                    <a:lumMod val="90000"/>
                  </a:schemeClr>
                </a:solidFill>
                <a:effectLst>
                  <a:outerShdw blurRad="38100" dist="38100" dir="2700000" algn="tl">
                    <a:srgbClr val="000000">
                      <a:alpha val="43137"/>
                    </a:srgbClr>
                  </a:outerShdw>
                </a:effectLst>
                <a:latin typeface="+mn-lt"/>
                <a:ea typeface="+mn-ea"/>
                <a:cs typeface="+mn-cs"/>
              </a:rPr>
              <a:t>RepeatBehavior</a:t>
            </a:r>
            <a:endParaRPr lang="hu-HU" sz="2400" dirty="0">
              <a:solidFill>
                <a:schemeClr val="bg2">
                  <a:lumMod val="90000"/>
                </a:schemeClr>
              </a:solidFill>
              <a:effectLst>
                <a:outerShdw blurRad="38100" dist="38100" dir="2700000" algn="tl">
                  <a:srgbClr val="000000">
                    <a:alpha val="43137"/>
                  </a:srgbClr>
                </a:outerShdw>
              </a:effectLst>
              <a:latin typeface="+mn-lt"/>
              <a:ea typeface="+mn-ea"/>
              <a:cs typeface="+mn-cs"/>
            </a:endParaRPr>
          </a:p>
        </p:txBody>
      </p:sp>
      <p:sp>
        <p:nvSpPr>
          <p:cNvPr id="3" name="Tartalom helye 2"/>
          <p:cNvSpPr>
            <a:spLocks noGrp="1"/>
          </p:cNvSpPr>
          <p:nvPr>
            <p:ph idx="1"/>
          </p:nvPr>
        </p:nvSpPr>
        <p:spPr>
          <a:xfrm>
            <a:off x="457200" y="571480"/>
            <a:ext cx="8229600" cy="5786477"/>
          </a:xfrm>
        </p:spPr>
        <p:txBody>
          <a:bodyPr/>
          <a:lstStyle/>
          <a:p>
            <a:pPr>
              <a:buNone/>
            </a:pPr>
            <a:r>
              <a:rPr lang="hu-HU" dirty="0" smtClean="0">
                <a:solidFill>
                  <a:schemeClr val="bg1">
                    <a:lumMod val="95000"/>
                  </a:schemeClr>
                </a:solidFill>
              </a:rPr>
              <a:t>	A </a:t>
            </a:r>
            <a:r>
              <a:rPr lang="hu-HU" dirty="0" err="1" smtClean="0">
                <a:solidFill>
                  <a:schemeClr val="bg1">
                    <a:lumMod val="95000"/>
                  </a:schemeClr>
                </a:solidFill>
              </a:rPr>
              <a:t>WPF-ben</a:t>
            </a:r>
            <a:r>
              <a:rPr lang="hu-HU" dirty="0" smtClean="0">
                <a:solidFill>
                  <a:schemeClr val="bg1">
                    <a:lumMod val="95000"/>
                  </a:schemeClr>
                </a:solidFill>
              </a:rPr>
              <a:t> lévő animációk segítségével egy </a:t>
            </a:r>
            <a:r>
              <a:rPr lang="hu-HU" dirty="0" err="1" smtClean="0">
                <a:solidFill>
                  <a:schemeClr val="bg1">
                    <a:lumMod val="95000"/>
                  </a:schemeClr>
                </a:solidFill>
              </a:rPr>
              <a:t>property</a:t>
            </a:r>
            <a:r>
              <a:rPr lang="hu-HU" dirty="0" smtClean="0">
                <a:solidFill>
                  <a:schemeClr val="bg1">
                    <a:lumMod val="95000"/>
                  </a:schemeClr>
                </a:solidFill>
              </a:rPr>
              <a:t> tulajdonságát változottjuk meghatározott időegység alatt.	</a:t>
            </a:r>
          </a:p>
          <a:p>
            <a:pPr>
              <a:buNone/>
            </a:pPr>
            <a:r>
              <a:rPr lang="hu-HU" dirty="0" smtClean="0">
                <a:solidFill>
                  <a:schemeClr val="bg1">
                    <a:lumMod val="95000"/>
                  </a:schemeClr>
                </a:solidFill>
              </a:rPr>
              <a:t>	Látványos vizuális effekteket adhatunk hozzá az alkalmazásunkhoz, a segítségével.	</a:t>
            </a:r>
          </a:p>
          <a:p>
            <a:pPr>
              <a:buNone/>
            </a:pPr>
            <a:endParaRPr lang="hu-HU" sz="2400" i="1" dirty="0" smtClean="0">
              <a:solidFill>
                <a:schemeClr val="bg1">
                  <a:lumMod val="95000"/>
                </a:schemeClr>
              </a:solidFill>
            </a:endParaRPr>
          </a:p>
          <a:p>
            <a:pPr>
              <a:buNone/>
            </a:pPr>
            <a:endParaRPr lang="hu-HU" sz="2400" i="1" dirty="0" smtClean="0">
              <a:solidFill>
                <a:schemeClr val="bg1">
                  <a:lumMod val="95000"/>
                </a:schemeClr>
              </a:solidFill>
            </a:endParaRPr>
          </a:p>
        </p:txBody>
      </p:sp>
      <p:sp>
        <p:nvSpPr>
          <p:cNvPr id="4" name="Szövegdoboz 3"/>
          <p:cNvSpPr txBox="1"/>
          <p:nvPr/>
        </p:nvSpPr>
        <p:spPr>
          <a:xfrm>
            <a:off x="714348" y="3286124"/>
            <a:ext cx="8001056" cy="1569660"/>
          </a:xfrm>
          <a:prstGeom prst="rect">
            <a:avLst/>
          </a:prstGeom>
          <a:effectLst>
            <a:innerShdw blurRad="63500" dist="50800" dir="8100000">
              <a:prstClr val="black">
                <a:alpha val="50000"/>
              </a:prstClr>
            </a:innerShdw>
          </a:effectLst>
          <a:scene3d>
            <a:camera prst="orthographicFront"/>
            <a:lightRig rig="threePt" dir="t"/>
          </a:scene3d>
          <a:sp3d>
            <a:bevelT/>
          </a:sp3d>
        </p:spPr>
        <p:style>
          <a:lnRef idx="1">
            <a:schemeClr val="dk1"/>
          </a:lnRef>
          <a:fillRef idx="2">
            <a:schemeClr val="dk1"/>
          </a:fillRef>
          <a:effectRef idx="1">
            <a:schemeClr val="dk1"/>
          </a:effectRef>
          <a:fontRef idx="minor">
            <a:schemeClr val="dk1"/>
          </a:fontRef>
        </p:style>
        <p:txBody>
          <a:bodyPr wrap="square" rtlCol="0">
            <a:spAutoFit/>
          </a:bodyPr>
          <a:lstStyle/>
          <a:p>
            <a:r>
              <a:rPr lang="en-US" sz="1600" dirty="0" smtClean="0">
                <a:solidFill>
                  <a:srgbClr val="0000FF"/>
                </a:solidFill>
              </a:rPr>
              <a:t>&lt;</a:t>
            </a:r>
            <a:r>
              <a:rPr lang="en-US" sz="1600" dirty="0" err="1" smtClean="0">
                <a:solidFill>
                  <a:srgbClr val="A31515"/>
                </a:solidFill>
              </a:rPr>
              <a:t>DoubleAnimation</a:t>
            </a:r>
            <a:r>
              <a:rPr lang="en-US" sz="1600" dirty="0" smtClean="0">
                <a:solidFill>
                  <a:srgbClr val="FF0000"/>
                </a:solidFill>
              </a:rPr>
              <a:t> Duration</a:t>
            </a:r>
            <a:r>
              <a:rPr lang="en-US" sz="1600" dirty="0" smtClean="0">
                <a:solidFill>
                  <a:srgbClr val="0000FF"/>
                </a:solidFill>
              </a:rPr>
              <a:t>="0:0:5"</a:t>
            </a:r>
            <a:r>
              <a:rPr lang="en-US" sz="1600" dirty="0" smtClean="0">
                <a:solidFill>
                  <a:srgbClr val="FF0000"/>
                </a:solidFill>
              </a:rPr>
              <a:t> </a:t>
            </a:r>
            <a:r>
              <a:rPr lang="en-US" sz="1600" b="1" dirty="0" err="1" smtClean="0">
                <a:solidFill>
                  <a:srgbClr val="FF0000"/>
                </a:solidFill>
              </a:rPr>
              <a:t>RepeatBehavior</a:t>
            </a:r>
            <a:r>
              <a:rPr lang="en-US" sz="1600" b="1" dirty="0" smtClean="0">
                <a:solidFill>
                  <a:srgbClr val="0000FF"/>
                </a:solidFill>
              </a:rPr>
              <a:t>="Forever"</a:t>
            </a:r>
          </a:p>
          <a:p>
            <a:r>
              <a:rPr lang="hu-HU" sz="1600" dirty="0" smtClean="0">
                <a:solidFill>
                  <a:srgbClr val="FF0000"/>
                </a:solidFill>
              </a:rPr>
              <a:t>	</a:t>
            </a:r>
            <a:r>
              <a:rPr lang="hu-HU" sz="1600" dirty="0" err="1" smtClean="0">
                <a:solidFill>
                  <a:srgbClr val="FF0000"/>
                </a:solidFill>
              </a:rPr>
              <a:t>Storyboard.TargetProperty</a:t>
            </a:r>
            <a:r>
              <a:rPr lang="hu-HU" sz="1600" dirty="0" smtClean="0">
                <a:solidFill>
                  <a:srgbClr val="0000FF"/>
                </a:solidFill>
              </a:rPr>
              <a:t>="</a:t>
            </a:r>
            <a:r>
              <a:rPr lang="hu-HU" sz="1600" dirty="0" err="1" smtClean="0">
                <a:solidFill>
                  <a:srgbClr val="0000FF"/>
                </a:solidFill>
              </a:rPr>
              <a:t>Height</a:t>
            </a:r>
            <a:r>
              <a:rPr lang="hu-HU" sz="1600" dirty="0" smtClean="0">
                <a:solidFill>
                  <a:srgbClr val="0000FF"/>
                </a:solidFill>
              </a:rPr>
              <a:t>"</a:t>
            </a:r>
            <a:r>
              <a:rPr lang="hu-HU" sz="1600" dirty="0" smtClean="0">
                <a:solidFill>
                  <a:srgbClr val="FF0000"/>
                </a:solidFill>
              </a:rPr>
              <a:t> </a:t>
            </a:r>
            <a:r>
              <a:rPr lang="hu-HU" sz="1600" dirty="0" err="1" smtClean="0">
                <a:solidFill>
                  <a:srgbClr val="FF0000"/>
                </a:solidFill>
              </a:rPr>
              <a:t>To</a:t>
            </a:r>
            <a:r>
              <a:rPr lang="hu-HU" sz="1600" dirty="0" smtClean="0">
                <a:solidFill>
                  <a:srgbClr val="0000FF"/>
                </a:solidFill>
              </a:rPr>
              <a:t>="200" /&gt;</a:t>
            </a:r>
          </a:p>
          <a:p>
            <a:r>
              <a:rPr lang="hu-HU" sz="1600" dirty="0" smtClean="0">
                <a:solidFill>
                  <a:srgbClr val="0000FF"/>
                </a:solidFill>
              </a:rPr>
              <a:t>&lt;</a:t>
            </a:r>
            <a:r>
              <a:rPr lang="hu-HU" sz="1600" dirty="0" err="1" smtClean="0">
                <a:solidFill>
                  <a:srgbClr val="A31515"/>
                </a:solidFill>
              </a:rPr>
              <a:t>DoubleAnimation</a:t>
            </a:r>
            <a:r>
              <a:rPr lang="hu-HU" sz="1600" dirty="0" smtClean="0">
                <a:solidFill>
                  <a:srgbClr val="FF0000"/>
                </a:solidFill>
              </a:rPr>
              <a:t> </a:t>
            </a:r>
            <a:r>
              <a:rPr lang="hu-HU" sz="1600" dirty="0" err="1" smtClean="0">
                <a:solidFill>
                  <a:srgbClr val="FF0000"/>
                </a:solidFill>
              </a:rPr>
              <a:t>Duration</a:t>
            </a:r>
            <a:r>
              <a:rPr lang="hu-HU" sz="1600" dirty="0" smtClean="0">
                <a:solidFill>
                  <a:srgbClr val="0000FF"/>
                </a:solidFill>
              </a:rPr>
              <a:t>="0:</a:t>
            </a:r>
            <a:r>
              <a:rPr lang="hu-HU" sz="1600" dirty="0" err="1" smtClean="0">
                <a:solidFill>
                  <a:srgbClr val="0000FF"/>
                </a:solidFill>
              </a:rPr>
              <a:t>0</a:t>
            </a:r>
            <a:r>
              <a:rPr lang="hu-HU" sz="1600" dirty="0" smtClean="0">
                <a:solidFill>
                  <a:srgbClr val="0000FF"/>
                </a:solidFill>
              </a:rPr>
              <a:t>:5"</a:t>
            </a:r>
            <a:r>
              <a:rPr lang="hu-HU" sz="1600" dirty="0" smtClean="0">
                <a:solidFill>
                  <a:srgbClr val="FF0000"/>
                </a:solidFill>
              </a:rPr>
              <a:t> </a:t>
            </a:r>
            <a:r>
              <a:rPr lang="hu-HU" sz="1600" b="1" dirty="0" err="1" smtClean="0">
                <a:solidFill>
                  <a:srgbClr val="FF0000"/>
                </a:solidFill>
              </a:rPr>
              <a:t>RepeatBehavior</a:t>
            </a:r>
            <a:r>
              <a:rPr lang="hu-HU" sz="1600" b="1" dirty="0" smtClean="0">
                <a:solidFill>
                  <a:srgbClr val="0000FF"/>
                </a:solidFill>
              </a:rPr>
              <a:t>="3x"</a:t>
            </a:r>
          </a:p>
          <a:p>
            <a:r>
              <a:rPr lang="hu-HU" sz="1600" dirty="0" smtClean="0">
                <a:solidFill>
                  <a:srgbClr val="FF0000"/>
                </a:solidFill>
              </a:rPr>
              <a:t>	</a:t>
            </a:r>
            <a:r>
              <a:rPr lang="hu-HU" sz="1600" dirty="0" err="1" smtClean="0">
                <a:solidFill>
                  <a:srgbClr val="FF0000"/>
                </a:solidFill>
              </a:rPr>
              <a:t>Storyboard.TargetProperty</a:t>
            </a:r>
            <a:r>
              <a:rPr lang="hu-HU" sz="1600" dirty="0" smtClean="0">
                <a:solidFill>
                  <a:srgbClr val="0000FF"/>
                </a:solidFill>
              </a:rPr>
              <a:t>="</a:t>
            </a:r>
            <a:r>
              <a:rPr lang="hu-HU" sz="1600" dirty="0" err="1" smtClean="0">
                <a:solidFill>
                  <a:srgbClr val="0000FF"/>
                </a:solidFill>
              </a:rPr>
              <a:t>Height</a:t>
            </a:r>
            <a:r>
              <a:rPr lang="hu-HU" sz="1600" dirty="0" smtClean="0">
                <a:solidFill>
                  <a:srgbClr val="0000FF"/>
                </a:solidFill>
              </a:rPr>
              <a:t>"</a:t>
            </a:r>
            <a:r>
              <a:rPr lang="hu-HU" sz="1600" dirty="0" smtClean="0">
                <a:solidFill>
                  <a:srgbClr val="FF0000"/>
                </a:solidFill>
              </a:rPr>
              <a:t> </a:t>
            </a:r>
            <a:r>
              <a:rPr lang="hu-HU" sz="1600" dirty="0" err="1" smtClean="0">
                <a:solidFill>
                  <a:srgbClr val="FF0000"/>
                </a:solidFill>
              </a:rPr>
              <a:t>To</a:t>
            </a:r>
            <a:r>
              <a:rPr lang="hu-HU" sz="1600" dirty="0" smtClean="0">
                <a:solidFill>
                  <a:srgbClr val="0000FF"/>
                </a:solidFill>
              </a:rPr>
              <a:t>="200" /&gt;</a:t>
            </a:r>
          </a:p>
          <a:p>
            <a:r>
              <a:rPr lang="hu-HU" sz="1600" dirty="0" smtClean="0">
                <a:solidFill>
                  <a:srgbClr val="0000FF"/>
                </a:solidFill>
              </a:rPr>
              <a:t>&lt;</a:t>
            </a:r>
            <a:r>
              <a:rPr lang="hu-HU" sz="1600" dirty="0" err="1" smtClean="0">
                <a:solidFill>
                  <a:srgbClr val="A31515"/>
                </a:solidFill>
              </a:rPr>
              <a:t>DoubleAnimation</a:t>
            </a:r>
            <a:r>
              <a:rPr lang="hu-HU" sz="1600" dirty="0" smtClean="0">
                <a:solidFill>
                  <a:srgbClr val="FF0000"/>
                </a:solidFill>
              </a:rPr>
              <a:t> </a:t>
            </a:r>
            <a:r>
              <a:rPr lang="hu-HU" sz="1600" dirty="0" err="1" smtClean="0">
                <a:solidFill>
                  <a:srgbClr val="FF0000"/>
                </a:solidFill>
              </a:rPr>
              <a:t>Duration</a:t>
            </a:r>
            <a:r>
              <a:rPr lang="hu-HU" sz="1600" dirty="0" smtClean="0">
                <a:solidFill>
                  <a:srgbClr val="0000FF"/>
                </a:solidFill>
              </a:rPr>
              <a:t>="0:</a:t>
            </a:r>
            <a:r>
              <a:rPr lang="hu-HU" sz="1600" dirty="0" err="1" smtClean="0">
                <a:solidFill>
                  <a:srgbClr val="0000FF"/>
                </a:solidFill>
              </a:rPr>
              <a:t>0</a:t>
            </a:r>
            <a:r>
              <a:rPr lang="hu-HU" sz="1600" dirty="0" smtClean="0">
                <a:solidFill>
                  <a:srgbClr val="0000FF"/>
                </a:solidFill>
              </a:rPr>
              <a:t>:5"</a:t>
            </a:r>
            <a:r>
              <a:rPr lang="hu-HU" sz="1600" dirty="0" smtClean="0">
                <a:solidFill>
                  <a:srgbClr val="FF0000"/>
                </a:solidFill>
              </a:rPr>
              <a:t> </a:t>
            </a:r>
            <a:r>
              <a:rPr lang="hu-HU" sz="1600" b="1" dirty="0" err="1" smtClean="0">
                <a:solidFill>
                  <a:srgbClr val="FF0000"/>
                </a:solidFill>
              </a:rPr>
              <a:t>RepeatBehavior</a:t>
            </a:r>
            <a:r>
              <a:rPr lang="hu-HU" sz="1600" b="1" dirty="0" smtClean="0">
                <a:solidFill>
                  <a:srgbClr val="0000FF"/>
                </a:solidFill>
              </a:rPr>
              <a:t>="0:1:0"</a:t>
            </a:r>
          </a:p>
          <a:p>
            <a:r>
              <a:rPr lang="hu-HU" sz="1600" dirty="0" smtClean="0">
                <a:solidFill>
                  <a:srgbClr val="FF0000"/>
                </a:solidFill>
              </a:rPr>
              <a:t>	</a:t>
            </a:r>
            <a:r>
              <a:rPr lang="hu-HU" sz="1600" dirty="0" err="1" smtClean="0">
                <a:solidFill>
                  <a:srgbClr val="FF0000"/>
                </a:solidFill>
              </a:rPr>
              <a:t>Storyboard.TargetProperty</a:t>
            </a:r>
            <a:r>
              <a:rPr lang="hu-HU" sz="1600" dirty="0" smtClean="0">
                <a:solidFill>
                  <a:srgbClr val="0000FF"/>
                </a:solidFill>
              </a:rPr>
              <a:t>="</a:t>
            </a:r>
            <a:r>
              <a:rPr lang="hu-HU" sz="1600" dirty="0" err="1" smtClean="0">
                <a:solidFill>
                  <a:srgbClr val="0000FF"/>
                </a:solidFill>
              </a:rPr>
              <a:t>Height</a:t>
            </a:r>
            <a:r>
              <a:rPr lang="hu-HU" sz="1600" dirty="0" smtClean="0">
                <a:solidFill>
                  <a:srgbClr val="0000FF"/>
                </a:solidFill>
              </a:rPr>
              <a:t>"</a:t>
            </a:r>
            <a:r>
              <a:rPr lang="hu-HU" sz="1600" dirty="0" smtClean="0">
                <a:solidFill>
                  <a:srgbClr val="FF0000"/>
                </a:solidFill>
              </a:rPr>
              <a:t> </a:t>
            </a:r>
            <a:r>
              <a:rPr lang="hu-HU" sz="1600" dirty="0" err="1" smtClean="0">
                <a:solidFill>
                  <a:srgbClr val="FF0000"/>
                </a:solidFill>
              </a:rPr>
              <a:t>To</a:t>
            </a:r>
            <a:r>
              <a:rPr lang="hu-HU" sz="1600" dirty="0" smtClean="0">
                <a:solidFill>
                  <a:srgbClr val="0000FF"/>
                </a:solidFill>
              </a:rPr>
              <a:t>="200" /&gt;</a:t>
            </a:r>
            <a:endParaRPr lang="hu-HU" sz="1600" dirty="0" smtClean="0">
              <a:solidFill>
                <a:schemeClr val="tx1"/>
              </a:solidFill>
            </a:endParaRPr>
          </a:p>
        </p:txBody>
      </p:sp>
    </p:spTree>
  </p:cSld>
  <p:clrMapOvr>
    <a:masterClrMapping/>
  </p:clrMapOvr>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a:xfrm>
            <a:off x="0" y="0"/>
            <a:ext cx="9144000" cy="439718"/>
          </a:xfrm>
        </p:spPr>
        <p:txBody>
          <a:bodyPr>
            <a:noAutofit/>
          </a:bodyPr>
          <a:lstStyle/>
          <a:p>
            <a:pPr algn="l">
              <a:spcBef>
                <a:spcPct val="20000"/>
              </a:spcBef>
            </a:pPr>
            <a:r>
              <a:rPr lang="hu-HU" sz="2400" dirty="0" err="1" smtClean="0">
                <a:solidFill>
                  <a:schemeClr val="bg2">
                    <a:lumMod val="90000"/>
                  </a:schemeClr>
                </a:solidFill>
                <a:effectLst>
                  <a:outerShdw blurRad="38100" dist="38100" dir="2700000" algn="tl">
                    <a:srgbClr val="000000">
                      <a:alpha val="43137"/>
                    </a:srgbClr>
                  </a:outerShdw>
                </a:effectLst>
                <a:latin typeface="+mn-lt"/>
                <a:ea typeface="+mn-ea"/>
                <a:cs typeface="+mn-cs"/>
              </a:rPr>
              <a:t>SpeedRatio</a:t>
            </a:r>
            <a:endParaRPr lang="hu-HU" sz="2400" dirty="0">
              <a:solidFill>
                <a:schemeClr val="bg2">
                  <a:lumMod val="90000"/>
                </a:schemeClr>
              </a:solidFill>
              <a:effectLst>
                <a:outerShdw blurRad="38100" dist="38100" dir="2700000" algn="tl">
                  <a:srgbClr val="000000">
                    <a:alpha val="43137"/>
                  </a:srgbClr>
                </a:outerShdw>
              </a:effectLst>
              <a:latin typeface="+mn-lt"/>
              <a:ea typeface="+mn-ea"/>
              <a:cs typeface="+mn-cs"/>
            </a:endParaRPr>
          </a:p>
        </p:txBody>
      </p:sp>
      <p:sp>
        <p:nvSpPr>
          <p:cNvPr id="3" name="Tartalom helye 2"/>
          <p:cNvSpPr>
            <a:spLocks noGrp="1"/>
          </p:cNvSpPr>
          <p:nvPr>
            <p:ph idx="1"/>
          </p:nvPr>
        </p:nvSpPr>
        <p:spPr>
          <a:xfrm>
            <a:off x="457200" y="571480"/>
            <a:ext cx="8229600" cy="5786477"/>
          </a:xfrm>
        </p:spPr>
        <p:txBody>
          <a:bodyPr/>
          <a:lstStyle/>
          <a:p>
            <a:pPr>
              <a:buNone/>
            </a:pPr>
            <a:r>
              <a:rPr lang="hu-HU" dirty="0" smtClean="0">
                <a:solidFill>
                  <a:schemeClr val="bg1">
                    <a:lumMod val="95000"/>
                  </a:schemeClr>
                </a:solidFill>
              </a:rPr>
              <a:t>	A </a:t>
            </a:r>
            <a:r>
              <a:rPr lang="hu-HU" dirty="0" err="1" smtClean="0">
                <a:solidFill>
                  <a:schemeClr val="bg1">
                    <a:lumMod val="95000"/>
                  </a:schemeClr>
                </a:solidFill>
              </a:rPr>
              <a:t>WPF-ben</a:t>
            </a:r>
            <a:r>
              <a:rPr lang="hu-HU" dirty="0" smtClean="0">
                <a:solidFill>
                  <a:schemeClr val="bg1">
                    <a:lumMod val="95000"/>
                  </a:schemeClr>
                </a:solidFill>
              </a:rPr>
              <a:t> lévő animációk segítségével egy </a:t>
            </a:r>
            <a:r>
              <a:rPr lang="hu-HU" dirty="0" err="1" smtClean="0">
                <a:solidFill>
                  <a:schemeClr val="bg1">
                    <a:lumMod val="95000"/>
                  </a:schemeClr>
                </a:solidFill>
              </a:rPr>
              <a:t>property</a:t>
            </a:r>
            <a:r>
              <a:rPr lang="hu-HU" dirty="0" smtClean="0">
                <a:solidFill>
                  <a:schemeClr val="bg1">
                    <a:lumMod val="95000"/>
                  </a:schemeClr>
                </a:solidFill>
              </a:rPr>
              <a:t> tulajdonságát változottjuk meghatározott időegység alatt.	</a:t>
            </a:r>
          </a:p>
          <a:p>
            <a:pPr>
              <a:buNone/>
            </a:pPr>
            <a:r>
              <a:rPr lang="hu-HU" dirty="0" smtClean="0">
                <a:solidFill>
                  <a:schemeClr val="bg1">
                    <a:lumMod val="95000"/>
                  </a:schemeClr>
                </a:solidFill>
              </a:rPr>
              <a:t>	Látványos vizuális effekteket adhatunk hozzá az alkalmazásunkhoz, a segítségével.	</a:t>
            </a:r>
          </a:p>
          <a:p>
            <a:pPr>
              <a:buNone/>
            </a:pPr>
            <a:endParaRPr lang="hu-HU" sz="2400" i="1" dirty="0" smtClean="0">
              <a:solidFill>
                <a:schemeClr val="bg1">
                  <a:lumMod val="95000"/>
                </a:schemeClr>
              </a:solidFill>
            </a:endParaRPr>
          </a:p>
          <a:p>
            <a:pPr>
              <a:buNone/>
            </a:pPr>
            <a:endParaRPr lang="hu-HU" sz="2400" i="1" dirty="0" smtClean="0">
              <a:solidFill>
                <a:schemeClr val="bg1">
                  <a:lumMod val="95000"/>
                </a:schemeClr>
              </a:solidFill>
            </a:endParaRPr>
          </a:p>
        </p:txBody>
      </p:sp>
      <p:sp>
        <p:nvSpPr>
          <p:cNvPr id="4" name="Szövegdoboz 3"/>
          <p:cNvSpPr txBox="1"/>
          <p:nvPr/>
        </p:nvSpPr>
        <p:spPr>
          <a:xfrm>
            <a:off x="714348" y="3286124"/>
            <a:ext cx="8001056" cy="584775"/>
          </a:xfrm>
          <a:prstGeom prst="rect">
            <a:avLst/>
          </a:prstGeom>
          <a:effectLst>
            <a:innerShdw blurRad="63500" dist="50800" dir="8100000">
              <a:prstClr val="black">
                <a:alpha val="50000"/>
              </a:prstClr>
            </a:innerShdw>
          </a:effectLst>
          <a:scene3d>
            <a:camera prst="orthographicFront"/>
            <a:lightRig rig="threePt" dir="t"/>
          </a:scene3d>
          <a:sp3d>
            <a:bevelT/>
          </a:sp3d>
        </p:spPr>
        <p:style>
          <a:lnRef idx="1">
            <a:schemeClr val="dk1"/>
          </a:lnRef>
          <a:fillRef idx="2">
            <a:schemeClr val="dk1"/>
          </a:fillRef>
          <a:effectRef idx="1">
            <a:schemeClr val="dk1"/>
          </a:effectRef>
          <a:fontRef idx="minor">
            <a:schemeClr val="dk1"/>
          </a:fontRef>
        </p:style>
        <p:txBody>
          <a:bodyPr wrap="square" rtlCol="0">
            <a:spAutoFit/>
          </a:bodyPr>
          <a:lstStyle/>
          <a:p>
            <a:r>
              <a:rPr lang="hu-HU" sz="1600" dirty="0" smtClean="0">
                <a:solidFill>
                  <a:srgbClr val="0000FF"/>
                </a:solidFill>
              </a:rPr>
              <a:t>&lt;</a:t>
            </a:r>
            <a:r>
              <a:rPr lang="hu-HU" sz="1600" dirty="0" err="1" smtClean="0">
                <a:solidFill>
                  <a:srgbClr val="A31515"/>
                </a:solidFill>
              </a:rPr>
              <a:t>DoubleAnimation</a:t>
            </a:r>
            <a:r>
              <a:rPr lang="hu-HU" sz="1600" dirty="0" smtClean="0">
                <a:solidFill>
                  <a:srgbClr val="FF0000"/>
                </a:solidFill>
              </a:rPr>
              <a:t> </a:t>
            </a:r>
            <a:r>
              <a:rPr lang="hu-HU" sz="1600" dirty="0" err="1" smtClean="0">
                <a:solidFill>
                  <a:srgbClr val="FF0000"/>
                </a:solidFill>
              </a:rPr>
              <a:t>Duration</a:t>
            </a:r>
            <a:r>
              <a:rPr lang="hu-HU" sz="1600" dirty="0" smtClean="0">
                <a:solidFill>
                  <a:srgbClr val="0000FF"/>
                </a:solidFill>
              </a:rPr>
              <a:t>="0:</a:t>
            </a:r>
            <a:r>
              <a:rPr lang="hu-HU" sz="1600" dirty="0" err="1" smtClean="0">
                <a:solidFill>
                  <a:srgbClr val="0000FF"/>
                </a:solidFill>
              </a:rPr>
              <a:t>0</a:t>
            </a:r>
            <a:r>
              <a:rPr lang="hu-HU" sz="1600" dirty="0" smtClean="0">
                <a:solidFill>
                  <a:srgbClr val="0000FF"/>
                </a:solidFill>
              </a:rPr>
              <a:t>:5"</a:t>
            </a:r>
            <a:r>
              <a:rPr lang="hu-HU" sz="1600" dirty="0" smtClean="0">
                <a:solidFill>
                  <a:srgbClr val="FF0000"/>
                </a:solidFill>
              </a:rPr>
              <a:t> </a:t>
            </a:r>
            <a:r>
              <a:rPr lang="hu-HU" sz="1600" b="1" dirty="0" err="1" smtClean="0">
                <a:solidFill>
                  <a:srgbClr val="FF0000"/>
                </a:solidFill>
              </a:rPr>
              <a:t>SpeedRatio</a:t>
            </a:r>
            <a:r>
              <a:rPr lang="hu-HU" sz="1600" b="1" dirty="0" smtClean="0">
                <a:solidFill>
                  <a:srgbClr val="0000FF"/>
                </a:solidFill>
              </a:rPr>
              <a:t>="0.5"</a:t>
            </a:r>
          </a:p>
          <a:p>
            <a:r>
              <a:rPr lang="hu-HU" sz="1600" dirty="0" smtClean="0">
                <a:solidFill>
                  <a:srgbClr val="0000FF"/>
                </a:solidFill>
              </a:rPr>
              <a:t>                                      </a:t>
            </a:r>
            <a:r>
              <a:rPr lang="hu-HU" sz="1600" dirty="0" smtClean="0">
                <a:solidFill>
                  <a:srgbClr val="FF0000"/>
                </a:solidFill>
              </a:rPr>
              <a:t> </a:t>
            </a:r>
            <a:r>
              <a:rPr lang="hu-HU" sz="1600" dirty="0" err="1" smtClean="0">
                <a:solidFill>
                  <a:srgbClr val="FF0000"/>
                </a:solidFill>
              </a:rPr>
              <a:t>Storyboard.TargetProperty</a:t>
            </a:r>
            <a:r>
              <a:rPr lang="hu-HU" sz="1600" dirty="0" smtClean="0">
                <a:solidFill>
                  <a:srgbClr val="0000FF"/>
                </a:solidFill>
              </a:rPr>
              <a:t>="</a:t>
            </a:r>
            <a:r>
              <a:rPr lang="hu-HU" sz="1600" dirty="0" err="1" smtClean="0">
                <a:solidFill>
                  <a:srgbClr val="0000FF"/>
                </a:solidFill>
              </a:rPr>
              <a:t>Height</a:t>
            </a:r>
            <a:r>
              <a:rPr lang="hu-HU" sz="1600" dirty="0" smtClean="0">
                <a:solidFill>
                  <a:srgbClr val="0000FF"/>
                </a:solidFill>
              </a:rPr>
              <a:t>"</a:t>
            </a:r>
            <a:r>
              <a:rPr lang="hu-HU" sz="1600" dirty="0" smtClean="0">
                <a:solidFill>
                  <a:srgbClr val="FF0000"/>
                </a:solidFill>
              </a:rPr>
              <a:t> </a:t>
            </a:r>
            <a:r>
              <a:rPr lang="hu-HU" sz="1600" dirty="0" err="1" smtClean="0">
                <a:solidFill>
                  <a:srgbClr val="FF0000"/>
                </a:solidFill>
              </a:rPr>
              <a:t>To</a:t>
            </a:r>
            <a:r>
              <a:rPr lang="hu-HU" sz="1600" dirty="0" smtClean="0">
                <a:solidFill>
                  <a:srgbClr val="0000FF"/>
                </a:solidFill>
              </a:rPr>
              <a:t>="200" /&gt;</a:t>
            </a:r>
            <a:endParaRPr lang="hu-HU" sz="1600" dirty="0" smtClean="0">
              <a:solidFill>
                <a:schemeClr val="tx1"/>
              </a:solidFill>
            </a:endParaRPr>
          </a:p>
        </p:txBody>
      </p:sp>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a:xfrm>
            <a:off x="0" y="0"/>
            <a:ext cx="9144000" cy="439718"/>
          </a:xfrm>
        </p:spPr>
        <p:txBody>
          <a:bodyPr>
            <a:noAutofit/>
          </a:bodyPr>
          <a:lstStyle/>
          <a:p>
            <a:pPr algn="l">
              <a:spcBef>
                <a:spcPct val="20000"/>
              </a:spcBef>
            </a:pPr>
            <a:r>
              <a:rPr lang="hu-HU" sz="2400" dirty="0" err="1" smtClean="0">
                <a:solidFill>
                  <a:schemeClr val="bg2">
                    <a:lumMod val="90000"/>
                  </a:schemeClr>
                </a:solidFill>
                <a:effectLst>
                  <a:outerShdw blurRad="38100" dist="38100" dir="2700000" algn="tl">
                    <a:srgbClr val="000000">
                      <a:alpha val="43137"/>
                    </a:srgbClr>
                  </a:outerShdw>
                </a:effectLst>
                <a:latin typeface="+mn-lt"/>
                <a:ea typeface="+mn-ea"/>
                <a:cs typeface="+mn-cs"/>
              </a:rPr>
              <a:t>Style</a:t>
            </a:r>
            <a:r>
              <a:rPr lang="hu-HU" sz="2400" dirty="0" smtClean="0">
                <a:solidFill>
                  <a:schemeClr val="bg2">
                    <a:lumMod val="90000"/>
                  </a:schemeClr>
                </a:solidFill>
                <a:effectLst>
                  <a:outerShdw blurRad="38100" dist="38100" dir="2700000" algn="tl">
                    <a:srgbClr val="000000">
                      <a:alpha val="43137"/>
                    </a:srgbClr>
                  </a:outerShdw>
                </a:effectLst>
                <a:latin typeface="+mn-lt"/>
                <a:ea typeface="+mn-ea"/>
                <a:cs typeface="+mn-cs"/>
              </a:rPr>
              <a:t> tulajdonságok</a:t>
            </a:r>
            <a:endParaRPr lang="hu-HU" sz="2400" dirty="0">
              <a:solidFill>
                <a:schemeClr val="bg2">
                  <a:lumMod val="90000"/>
                </a:schemeClr>
              </a:solidFill>
              <a:effectLst>
                <a:outerShdw blurRad="38100" dist="38100" dir="2700000" algn="tl">
                  <a:srgbClr val="000000">
                    <a:alpha val="43137"/>
                  </a:srgbClr>
                </a:outerShdw>
              </a:effectLst>
              <a:latin typeface="+mn-lt"/>
              <a:ea typeface="+mn-ea"/>
              <a:cs typeface="+mn-cs"/>
            </a:endParaRPr>
          </a:p>
        </p:txBody>
      </p:sp>
      <p:graphicFrame>
        <p:nvGraphicFramePr>
          <p:cNvPr id="4" name="Táblázat 3"/>
          <p:cNvGraphicFramePr>
            <a:graphicFrameLocks noGrp="1"/>
          </p:cNvGraphicFramePr>
          <p:nvPr/>
        </p:nvGraphicFramePr>
        <p:xfrm>
          <a:off x="1071538" y="857232"/>
          <a:ext cx="7715304" cy="1215099"/>
        </p:xfrm>
        <a:graphic>
          <a:graphicData uri="http://schemas.openxmlformats.org/drawingml/2006/table">
            <a:tbl>
              <a:tblPr firstRow="1" bandRow="1">
                <a:effectLst>
                  <a:innerShdw blurRad="63500" dist="50800" dir="18900000">
                    <a:prstClr val="black">
                      <a:alpha val="50000"/>
                    </a:prstClr>
                  </a:innerShdw>
                </a:effectLst>
                <a:tableStyleId>{5C22544A-7EE6-4342-B048-85BDC9FD1C3A}</a:tableStyleId>
              </a:tblPr>
              <a:tblGrid>
                <a:gridCol w="2571768"/>
                <a:gridCol w="2571768"/>
                <a:gridCol w="2571768"/>
              </a:tblGrid>
              <a:tr h="405033">
                <a:tc gridSpan="3">
                  <a:txBody>
                    <a:bodyPr/>
                    <a:lstStyle/>
                    <a:p>
                      <a:endParaRPr lang="hu-HU" dirty="0">
                        <a:solidFill>
                          <a:schemeClr val="bg1"/>
                        </a:solidFill>
                      </a:endParaRP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tc hMerge="1">
                  <a:txBody>
                    <a:bodyPr/>
                    <a:lstStyle/>
                    <a:p>
                      <a:endParaRPr lang="hu-HU"/>
                    </a:p>
                  </a:txBody>
                  <a:tcPr/>
                </a:tc>
                <a:tc hMerge="1">
                  <a:txBody>
                    <a:bodyPr/>
                    <a:lstStyle/>
                    <a:p>
                      <a:endParaRPr lang="hu-HU" dirty="0"/>
                    </a:p>
                  </a:txBody>
                  <a:tcPr>
                    <a:noFill/>
                  </a:tcPr>
                </a:tc>
              </a:tr>
              <a:tr h="405033">
                <a:tc>
                  <a:txBody>
                    <a:bodyPr/>
                    <a:lstStyle/>
                    <a:p>
                      <a:r>
                        <a:rPr lang="hu-HU" dirty="0" err="1" smtClean="0">
                          <a:solidFill>
                            <a:schemeClr val="bg1"/>
                          </a:solidFill>
                        </a:rPr>
                        <a:t>BasedOn</a:t>
                      </a:r>
                      <a:endParaRPr lang="hu-HU" dirty="0">
                        <a:solidFill>
                          <a:schemeClr val="bg1"/>
                        </a:solidFill>
                      </a:endParaRPr>
                    </a:p>
                  </a:txBody>
                  <a:tcPr>
                    <a:lnL w="12700" cmpd="sng">
                      <a:noFill/>
                    </a:lnL>
                    <a:lnR w="12700" cmpd="sng">
                      <a:noFill/>
                    </a:lnR>
                    <a:lnT w="38100" cmpd="sng">
                      <a:noFill/>
                    </a:lnT>
                    <a:lnB w="12700" cmpd="sng">
                      <a:noFill/>
                    </a:lnB>
                    <a:lnTlToBr w="12700" cmpd="sng">
                      <a:noFill/>
                      <a:prstDash val="solid"/>
                    </a:lnTlToBr>
                    <a:lnBlToTr w="12700" cmpd="sng">
                      <a:noFill/>
                      <a:prstDash val="solid"/>
                    </a:lnBlToTr>
                    <a:noFill/>
                  </a:tcPr>
                </a:tc>
                <a:tc>
                  <a:txBody>
                    <a:bodyPr/>
                    <a:lstStyle/>
                    <a:p>
                      <a:r>
                        <a:rPr lang="hu-HU" dirty="0" err="1" smtClean="0">
                          <a:solidFill>
                            <a:schemeClr val="bg1"/>
                          </a:solidFill>
                        </a:rPr>
                        <a:t>Resources</a:t>
                      </a:r>
                      <a:endParaRPr lang="hu-HU" dirty="0">
                        <a:solidFill>
                          <a:schemeClr val="bg1"/>
                        </a:solidFill>
                      </a:endParaRPr>
                    </a:p>
                  </a:txBody>
                  <a:tcPr>
                    <a:lnL w="12700" cmpd="sng">
                      <a:noFill/>
                    </a:lnL>
                    <a:lnR w="12700" cmpd="sng">
                      <a:noFill/>
                    </a:lnR>
                    <a:lnT w="38100" cmpd="sng">
                      <a:noFill/>
                    </a:lnT>
                    <a:lnB w="12700" cmpd="sng">
                      <a:noFill/>
                    </a:lnB>
                    <a:lnTlToBr w="12700" cmpd="sng">
                      <a:noFill/>
                      <a:prstDash val="solid"/>
                    </a:lnTlToBr>
                    <a:lnBlToTr w="12700" cmpd="sng">
                      <a:noFill/>
                      <a:prstDash val="solid"/>
                    </a:lnBlToTr>
                    <a:noFill/>
                  </a:tcPr>
                </a:tc>
                <a:tc>
                  <a:txBody>
                    <a:bodyPr/>
                    <a:lstStyle/>
                    <a:p>
                      <a:r>
                        <a:rPr lang="hu-HU" dirty="0" err="1" smtClean="0">
                          <a:solidFill>
                            <a:schemeClr val="bg1"/>
                          </a:solidFill>
                        </a:rPr>
                        <a:t>Setters</a:t>
                      </a:r>
                      <a:endParaRPr lang="hu-HU" dirty="0">
                        <a:solidFill>
                          <a:schemeClr val="bg1"/>
                        </a:solidFill>
                      </a:endParaRPr>
                    </a:p>
                  </a:txBody>
                  <a:tcPr>
                    <a:lnL w="12700" cmpd="sng">
                      <a:noFill/>
                    </a:lnL>
                    <a:lnR w="12700" cmpd="sng">
                      <a:noFill/>
                    </a:lnR>
                    <a:lnT w="38100" cmpd="sng">
                      <a:noFill/>
                    </a:lnT>
                    <a:lnB w="12700" cmpd="sng">
                      <a:noFill/>
                    </a:lnB>
                    <a:lnTlToBr w="12700" cmpd="sng">
                      <a:noFill/>
                      <a:prstDash val="solid"/>
                    </a:lnTlToBr>
                    <a:lnBlToTr w="12700" cmpd="sng">
                      <a:noFill/>
                      <a:prstDash val="solid"/>
                    </a:lnBlToTr>
                    <a:noFill/>
                  </a:tcPr>
                </a:tc>
              </a:tr>
              <a:tr h="405033">
                <a:tc>
                  <a:txBody>
                    <a:bodyPr/>
                    <a:lstStyle/>
                    <a:p>
                      <a:r>
                        <a:rPr lang="hu-HU" dirty="0" err="1" smtClean="0">
                          <a:solidFill>
                            <a:schemeClr val="bg1"/>
                          </a:solidFill>
                        </a:rPr>
                        <a:t>TargetType</a:t>
                      </a:r>
                      <a:endParaRPr lang="hu-HU" dirty="0">
                        <a:solidFill>
                          <a:schemeClr val="bg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r>
                        <a:rPr lang="hu-HU" dirty="0" err="1" smtClean="0">
                          <a:solidFill>
                            <a:schemeClr val="bg1"/>
                          </a:solidFill>
                        </a:rPr>
                        <a:t>Triggers</a:t>
                      </a:r>
                      <a:endParaRPr lang="hu-HU" dirty="0">
                        <a:solidFill>
                          <a:schemeClr val="bg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endParaRPr lang="hu-HU" dirty="0">
                        <a:solidFill>
                          <a:schemeClr val="bg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r>
            </a:tbl>
          </a:graphicData>
        </a:graphic>
      </p:graphicFrame>
      <p:sp>
        <p:nvSpPr>
          <p:cNvPr id="5" name="Aktuális sáv"/>
          <p:cNvSpPr/>
          <p:nvPr/>
        </p:nvSpPr>
        <p:spPr>
          <a:xfrm>
            <a:off x="642910" y="1071546"/>
            <a:ext cx="6929486" cy="1214446"/>
          </a:xfrm>
          <a:prstGeom prst="roundRect">
            <a:avLst>
              <a:gd name="adj" fmla="val 15152"/>
            </a:avLst>
          </a:prstGeom>
          <a:scene3d>
            <a:camera prst="orthographicFront">
              <a:rot lat="0" lon="0" rev="0"/>
            </a:camera>
            <a:lightRig rig="threePt" dir="t">
              <a:rot lat="0" lon="0" rev="1200000"/>
            </a:lightRig>
          </a:scene3d>
          <a:sp3d contourW="6350" prstMaterial="clear">
            <a:bevelT w="88900" h="88900"/>
            <a:contourClr>
              <a:srgbClr val="002060"/>
            </a:contourClr>
          </a:sp3d>
        </p:spPr>
        <p:style>
          <a:lnRef idx="0">
            <a:schemeClr val="dk1"/>
          </a:lnRef>
          <a:fillRef idx="3">
            <a:schemeClr val="dk1"/>
          </a:fillRef>
          <a:effectRef idx="3">
            <a:schemeClr val="dk1"/>
          </a:effectRef>
          <a:fontRef idx="minor">
            <a:schemeClr val="lt1"/>
          </a:fontRef>
        </p:style>
        <p:txBody>
          <a:bodyPr anchor="ctr"/>
          <a:lstStyle/>
          <a:p>
            <a:pPr algn="ctr" fontAlgn="auto">
              <a:spcBef>
                <a:spcPts val="0"/>
              </a:spcBef>
              <a:spcAft>
                <a:spcPts val="0"/>
              </a:spcAft>
              <a:defRPr/>
            </a:pPr>
            <a:endParaRPr lang="hu-HU"/>
          </a:p>
        </p:txBody>
      </p:sp>
    </p:spTree>
  </p:cSld>
  <p:clrMapOvr>
    <a:masterClrMapping/>
  </p:clrMapOvr>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a:xfrm>
            <a:off x="0" y="0"/>
            <a:ext cx="9144000" cy="439718"/>
          </a:xfrm>
        </p:spPr>
        <p:txBody>
          <a:bodyPr>
            <a:noAutofit/>
          </a:bodyPr>
          <a:lstStyle/>
          <a:p>
            <a:pPr algn="l">
              <a:spcBef>
                <a:spcPct val="20000"/>
              </a:spcBef>
            </a:pPr>
            <a:r>
              <a:rPr lang="hu-HU" sz="2400" dirty="0" smtClean="0">
                <a:solidFill>
                  <a:schemeClr val="bg2">
                    <a:lumMod val="90000"/>
                  </a:schemeClr>
                </a:solidFill>
                <a:effectLst>
                  <a:outerShdw blurRad="38100" dist="38100" dir="2700000" algn="tl">
                    <a:srgbClr val="000000">
                      <a:alpha val="43137"/>
                    </a:srgbClr>
                  </a:outerShdw>
                </a:effectLst>
                <a:latin typeface="+mn-lt"/>
                <a:ea typeface="+mn-ea"/>
                <a:cs typeface="+mn-cs"/>
              </a:rPr>
              <a:t>Animációk  készítése és indítása kódból</a:t>
            </a:r>
            <a:endParaRPr lang="hu-HU" sz="2400" dirty="0">
              <a:solidFill>
                <a:schemeClr val="bg2">
                  <a:lumMod val="90000"/>
                </a:schemeClr>
              </a:solidFill>
              <a:effectLst>
                <a:outerShdw blurRad="38100" dist="38100" dir="2700000" algn="tl">
                  <a:srgbClr val="000000">
                    <a:alpha val="43137"/>
                  </a:srgbClr>
                </a:outerShdw>
              </a:effectLst>
              <a:latin typeface="+mn-lt"/>
              <a:ea typeface="+mn-ea"/>
              <a:cs typeface="+mn-cs"/>
            </a:endParaRPr>
          </a:p>
        </p:txBody>
      </p:sp>
      <p:sp>
        <p:nvSpPr>
          <p:cNvPr id="3" name="Tartalom helye 2"/>
          <p:cNvSpPr>
            <a:spLocks noGrp="1"/>
          </p:cNvSpPr>
          <p:nvPr>
            <p:ph idx="1"/>
          </p:nvPr>
        </p:nvSpPr>
        <p:spPr>
          <a:xfrm>
            <a:off x="457200" y="571480"/>
            <a:ext cx="8229600" cy="5786477"/>
          </a:xfrm>
        </p:spPr>
        <p:txBody>
          <a:bodyPr/>
          <a:lstStyle/>
          <a:p>
            <a:pPr>
              <a:buNone/>
            </a:pPr>
            <a:r>
              <a:rPr lang="hu-HU" dirty="0" smtClean="0">
                <a:solidFill>
                  <a:schemeClr val="bg1">
                    <a:lumMod val="95000"/>
                  </a:schemeClr>
                </a:solidFill>
              </a:rPr>
              <a:t>	A </a:t>
            </a:r>
            <a:r>
              <a:rPr lang="hu-HU" dirty="0" err="1" smtClean="0">
                <a:solidFill>
                  <a:schemeClr val="bg1">
                    <a:lumMod val="95000"/>
                  </a:schemeClr>
                </a:solidFill>
              </a:rPr>
              <a:t>WPF-ben</a:t>
            </a:r>
            <a:r>
              <a:rPr lang="hu-HU" dirty="0" smtClean="0">
                <a:solidFill>
                  <a:schemeClr val="bg1">
                    <a:lumMod val="95000"/>
                  </a:schemeClr>
                </a:solidFill>
              </a:rPr>
              <a:t> lévő animációk segítségével egy </a:t>
            </a:r>
            <a:r>
              <a:rPr lang="hu-HU" dirty="0" err="1" smtClean="0">
                <a:solidFill>
                  <a:schemeClr val="bg1">
                    <a:lumMod val="95000"/>
                  </a:schemeClr>
                </a:solidFill>
              </a:rPr>
              <a:t>property</a:t>
            </a:r>
            <a:r>
              <a:rPr lang="hu-HU" dirty="0" smtClean="0">
                <a:solidFill>
                  <a:schemeClr val="bg1">
                    <a:lumMod val="95000"/>
                  </a:schemeClr>
                </a:solidFill>
              </a:rPr>
              <a:t> tulajdonságát változottjuk meghatározott időegység alatt.	</a:t>
            </a:r>
          </a:p>
          <a:p>
            <a:pPr>
              <a:buNone/>
            </a:pPr>
            <a:r>
              <a:rPr lang="hu-HU" dirty="0" smtClean="0">
                <a:solidFill>
                  <a:schemeClr val="bg1">
                    <a:lumMod val="95000"/>
                  </a:schemeClr>
                </a:solidFill>
              </a:rPr>
              <a:t>	Látványos vizuális effekteket adhatunk hozzá az alkalmazásunkhoz, a segítségével.	</a:t>
            </a:r>
          </a:p>
          <a:p>
            <a:pPr>
              <a:buNone/>
            </a:pPr>
            <a:endParaRPr lang="hu-HU" sz="2400" i="1" dirty="0" smtClean="0">
              <a:solidFill>
                <a:schemeClr val="bg1">
                  <a:lumMod val="95000"/>
                </a:schemeClr>
              </a:solidFill>
            </a:endParaRPr>
          </a:p>
          <a:p>
            <a:pPr>
              <a:buNone/>
            </a:pPr>
            <a:endParaRPr lang="hu-HU" sz="2400" i="1" dirty="0" smtClean="0">
              <a:solidFill>
                <a:schemeClr val="bg1">
                  <a:lumMod val="95000"/>
                </a:schemeClr>
              </a:solidFill>
            </a:endParaRPr>
          </a:p>
        </p:txBody>
      </p:sp>
      <p:sp>
        <p:nvSpPr>
          <p:cNvPr id="4" name="Szövegdoboz 3"/>
          <p:cNvSpPr txBox="1"/>
          <p:nvPr/>
        </p:nvSpPr>
        <p:spPr>
          <a:xfrm>
            <a:off x="714348" y="3286124"/>
            <a:ext cx="8001056" cy="1569660"/>
          </a:xfrm>
          <a:prstGeom prst="rect">
            <a:avLst/>
          </a:prstGeom>
          <a:effectLst>
            <a:innerShdw blurRad="63500" dist="50800" dir="8100000">
              <a:prstClr val="black">
                <a:alpha val="50000"/>
              </a:prstClr>
            </a:innerShdw>
          </a:effectLst>
          <a:scene3d>
            <a:camera prst="orthographicFront"/>
            <a:lightRig rig="threePt" dir="t"/>
          </a:scene3d>
          <a:sp3d>
            <a:bevelT/>
          </a:sp3d>
        </p:spPr>
        <p:style>
          <a:lnRef idx="1">
            <a:schemeClr val="dk1"/>
          </a:lnRef>
          <a:fillRef idx="2">
            <a:schemeClr val="dk1"/>
          </a:fillRef>
          <a:effectRef idx="1">
            <a:schemeClr val="dk1"/>
          </a:effectRef>
          <a:fontRef idx="minor">
            <a:schemeClr val="dk1"/>
          </a:fontRef>
        </p:style>
        <p:txBody>
          <a:bodyPr wrap="square" rtlCol="0">
            <a:spAutoFit/>
          </a:bodyPr>
          <a:lstStyle/>
          <a:p>
            <a:r>
              <a:rPr lang="hu-HU" sz="1600" dirty="0" err="1" smtClean="0"/>
              <a:t>System.Windows.Media.Animation.</a:t>
            </a:r>
            <a:r>
              <a:rPr lang="hu-HU" sz="1600" dirty="0" err="1" smtClean="0">
                <a:solidFill>
                  <a:srgbClr val="2B91AF"/>
                </a:solidFill>
              </a:rPr>
              <a:t>DoubleAnimation</a:t>
            </a:r>
            <a:r>
              <a:rPr lang="hu-HU" sz="1600" dirty="0" smtClean="0">
                <a:solidFill>
                  <a:schemeClr val="tx1"/>
                </a:solidFill>
              </a:rPr>
              <a:t> </a:t>
            </a:r>
            <a:r>
              <a:rPr lang="hu-HU" sz="1600" dirty="0" err="1" smtClean="0">
                <a:solidFill>
                  <a:schemeClr val="tx1"/>
                </a:solidFill>
              </a:rPr>
              <a:t>aAnimation</a:t>
            </a:r>
            <a:r>
              <a:rPr lang="hu-HU" sz="1600" dirty="0" smtClean="0">
                <a:solidFill>
                  <a:schemeClr val="tx1"/>
                </a:solidFill>
              </a:rPr>
              <a:t> = </a:t>
            </a:r>
            <a:r>
              <a:rPr lang="hu-HU" sz="1600" dirty="0" err="1" smtClean="0">
                <a:solidFill>
                  <a:schemeClr val="tx1"/>
                </a:solidFill>
              </a:rPr>
              <a:t>new</a:t>
            </a:r>
            <a:endParaRPr lang="hu-HU" sz="1600" dirty="0" smtClean="0">
              <a:solidFill>
                <a:schemeClr val="tx1"/>
              </a:solidFill>
            </a:endParaRPr>
          </a:p>
          <a:p>
            <a:r>
              <a:rPr lang="hu-HU" sz="1600" dirty="0" smtClean="0">
                <a:solidFill>
                  <a:schemeClr val="tx1"/>
                </a:solidFill>
              </a:rPr>
              <a:t>            </a:t>
            </a:r>
            <a:r>
              <a:rPr lang="hu-HU" sz="1600" dirty="0" err="1" smtClean="0">
                <a:solidFill>
                  <a:schemeClr val="tx1"/>
                </a:solidFill>
              </a:rPr>
              <a:t>System.Windows.Media.Animation.</a:t>
            </a:r>
            <a:r>
              <a:rPr lang="hu-HU" sz="1600" dirty="0" err="1" smtClean="0">
                <a:solidFill>
                  <a:srgbClr val="2B91AF"/>
                </a:solidFill>
              </a:rPr>
              <a:t>DoubleAnimation</a:t>
            </a:r>
            <a:r>
              <a:rPr lang="hu-HU" sz="1600" dirty="0" smtClean="0">
                <a:solidFill>
                  <a:schemeClr val="tx1"/>
                </a:solidFill>
              </a:rPr>
              <a:t>();</a:t>
            </a:r>
          </a:p>
          <a:p>
            <a:r>
              <a:rPr lang="hu-HU" sz="1600" dirty="0" smtClean="0">
                <a:solidFill>
                  <a:schemeClr val="tx1"/>
                </a:solidFill>
              </a:rPr>
              <a:t>            </a:t>
            </a:r>
            <a:r>
              <a:rPr lang="hu-HU" sz="1600" dirty="0" err="1" smtClean="0">
                <a:solidFill>
                  <a:schemeClr val="tx1"/>
                </a:solidFill>
              </a:rPr>
              <a:t>aAnimation.From</a:t>
            </a:r>
            <a:r>
              <a:rPr lang="hu-HU" sz="1600" dirty="0" smtClean="0">
                <a:solidFill>
                  <a:schemeClr val="tx1"/>
                </a:solidFill>
              </a:rPr>
              <a:t> = 20;</a:t>
            </a:r>
          </a:p>
          <a:p>
            <a:r>
              <a:rPr lang="hu-HU" sz="1600" dirty="0" smtClean="0">
                <a:solidFill>
                  <a:schemeClr val="tx1"/>
                </a:solidFill>
              </a:rPr>
              <a:t>            </a:t>
            </a:r>
            <a:r>
              <a:rPr lang="hu-HU" sz="1600" dirty="0" err="1" smtClean="0">
                <a:solidFill>
                  <a:schemeClr val="tx1"/>
                </a:solidFill>
              </a:rPr>
              <a:t>aAnimation.To</a:t>
            </a:r>
            <a:r>
              <a:rPr lang="hu-HU" sz="1600" dirty="0" smtClean="0">
                <a:solidFill>
                  <a:schemeClr val="tx1"/>
                </a:solidFill>
              </a:rPr>
              <a:t> = 300;</a:t>
            </a:r>
          </a:p>
          <a:p>
            <a:r>
              <a:rPr lang="hu-HU" sz="1600" dirty="0" smtClean="0">
                <a:solidFill>
                  <a:schemeClr val="tx1"/>
                </a:solidFill>
              </a:rPr>
              <a:t>            </a:t>
            </a:r>
            <a:r>
              <a:rPr lang="hu-HU" sz="1600" dirty="0" err="1" smtClean="0">
                <a:solidFill>
                  <a:schemeClr val="tx1"/>
                </a:solidFill>
              </a:rPr>
              <a:t>aAnimation.Duration</a:t>
            </a:r>
            <a:r>
              <a:rPr lang="hu-HU" sz="1600" dirty="0" smtClean="0">
                <a:solidFill>
                  <a:schemeClr val="tx1"/>
                </a:solidFill>
              </a:rPr>
              <a:t> =</a:t>
            </a:r>
            <a:r>
              <a:rPr lang="hu-HU" sz="1600" dirty="0" smtClean="0">
                <a:solidFill>
                  <a:srgbClr val="2B91AF"/>
                </a:solidFill>
              </a:rPr>
              <a:t> </a:t>
            </a:r>
            <a:r>
              <a:rPr lang="hu-HU" sz="1600" dirty="0" err="1" smtClean="0">
                <a:solidFill>
                  <a:srgbClr val="0000FF"/>
                </a:solidFill>
              </a:rPr>
              <a:t>new</a:t>
            </a:r>
            <a:r>
              <a:rPr lang="hu-HU" sz="1600" dirty="0" smtClean="0">
                <a:solidFill>
                  <a:srgbClr val="0000FF"/>
                </a:solidFill>
              </a:rPr>
              <a:t> </a:t>
            </a:r>
            <a:r>
              <a:rPr lang="hu-HU" sz="1600" dirty="0" err="1" smtClean="0">
                <a:solidFill>
                  <a:srgbClr val="2B91AF"/>
                </a:solidFill>
              </a:rPr>
              <a:t>Duration</a:t>
            </a:r>
            <a:r>
              <a:rPr lang="hu-HU" sz="1600" dirty="0" smtClean="0">
                <a:solidFill>
                  <a:schemeClr val="tx1"/>
                </a:solidFill>
              </a:rPr>
              <a:t>(</a:t>
            </a:r>
            <a:r>
              <a:rPr lang="hu-HU" sz="1600" dirty="0" err="1" smtClean="0">
                <a:solidFill>
                  <a:srgbClr val="0000FF"/>
                </a:solidFill>
              </a:rPr>
              <a:t>new</a:t>
            </a:r>
            <a:r>
              <a:rPr lang="hu-HU" sz="1600" dirty="0" smtClean="0">
                <a:solidFill>
                  <a:srgbClr val="0000FF"/>
                </a:solidFill>
              </a:rPr>
              <a:t> </a:t>
            </a:r>
            <a:r>
              <a:rPr lang="hu-HU" sz="1600" dirty="0" err="1" smtClean="0">
                <a:solidFill>
                  <a:srgbClr val="2B91AF"/>
                </a:solidFill>
              </a:rPr>
              <a:t>TimeSpan</a:t>
            </a:r>
            <a:r>
              <a:rPr lang="hu-HU" sz="1600" dirty="0" smtClean="0">
                <a:solidFill>
                  <a:schemeClr val="tx1"/>
                </a:solidFill>
              </a:rPr>
              <a:t>(0, </a:t>
            </a:r>
            <a:r>
              <a:rPr lang="hu-HU" sz="1600" dirty="0" err="1" smtClean="0">
                <a:solidFill>
                  <a:schemeClr val="tx1"/>
                </a:solidFill>
              </a:rPr>
              <a:t>0</a:t>
            </a:r>
            <a:r>
              <a:rPr lang="hu-HU" sz="1600" dirty="0" smtClean="0">
                <a:solidFill>
                  <a:schemeClr val="tx1"/>
                </a:solidFill>
              </a:rPr>
              <a:t>, 5));</a:t>
            </a:r>
          </a:p>
          <a:p>
            <a:r>
              <a:rPr lang="hu-HU" sz="1600" dirty="0" smtClean="0">
                <a:solidFill>
                  <a:srgbClr val="2B91AF"/>
                </a:solidFill>
              </a:rPr>
              <a:t>            </a:t>
            </a:r>
            <a:r>
              <a:rPr lang="hu-HU" sz="1600" dirty="0" err="1" smtClean="0">
                <a:solidFill>
                  <a:schemeClr val="tx1"/>
                </a:solidFill>
              </a:rPr>
              <a:t>aAnimation.FillBehavior</a:t>
            </a:r>
            <a:r>
              <a:rPr lang="hu-HU" sz="1600" dirty="0" smtClean="0">
                <a:solidFill>
                  <a:schemeClr val="tx1"/>
                </a:solidFill>
              </a:rPr>
              <a:t> = </a:t>
            </a:r>
            <a:r>
              <a:rPr lang="hu-HU" sz="1600" dirty="0" err="1" smtClean="0">
                <a:solidFill>
                  <a:schemeClr val="tx1"/>
                </a:solidFill>
              </a:rPr>
              <a:t>System.Windows.Media.Animation.</a:t>
            </a:r>
            <a:r>
              <a:rPr lang="hu-HU" sz="1600" dirty="0" err="1" smtClean="0">
                <a:solidFill>
                  <a:srgbClr val="2B91AF"/>
                </a:solidFill>
              </a:rPr>
              <a:t>FillBehavior</a:t>
            </a:r>
            <a:r>
              <a:rPr lang="hu-HU" sz="1600" dirty="0" err="1" smtClean="0">
                <a:solidFill>
                  <a:schemeClr val="tx1"/>
                </a:solidFill>
              </a:rPr>
              <a:t>.Stop</a:t>
            </a:r>
            <a:r>
              <a:rPr lang="hu-HU" sz="1600" dirty="0" smtClean="0">
                <a:solidFill>
                  <a:schemeClr val="tx1"/>
                </a:solidFill>
              </a:rPr>
              <a:t>;</a:t>
            </a:r>
          </a:p>
        </p:txBody>
      </p:sp>
      <p:sp>
        <p:nvSpPr>
          <p:cNvPr id="5" name="Szövegdoboz 4"/>
          <p:cNvSpPr txBox="1"/>
          <p:nvPr/>
        </p:nvSpPr>
        <p:spPr>
          <a:xfrm>
            <a:off x="714348" y="4929198"/>
            <a:ext cx="8001056" cy="338554"/>
          </a:xfrm>
          <a:prstGeom prst="rect">
            <a:avLst/>
          </a:prstGeom>
          <a:effectLst>
            <a:innerShdw blurRad="63500" dist="50800" dir="8100000">
              <a:prstClr val="black">
                <a:alpha val="50000"/>
              </a:prstClr>
            </a:innerShdw>
          </a:effectLst>
          <a:scene3d>
            <a:camera prst="orthographicFront"/>
            <a:lightRig rig="threePt" dir="t"/>
          </a:scene3d>
          <a:sp3d>
            <a:bevelT/>
          </a:sp3d>
        </p:spPr>
        <p:style>
          <a:lnRef idx="1">
            <a:schemeClr val="dk1"/>
          </a:lnRef>
          <a:fillRef idx="2">
            <a:schemeClr val="dk1"/>
          </a:fillRef>
          <a:effectRef idx="1">
            <a:schemeClr val="dk1"/>
          </a:effectRef>
          <a:fontRef idx="minor">
            <a:schemeClr val="dk1"/>
          </a:fontRef>
        </p:style>
        <p:txBody>
          <a:bodyPr wrap="square" rtlCol="0">
            <a:spAutoFit/>
          </a:bodyPr>
          <a:lstStyle/>
          <a:p>
            <a:r>
              <a:rPr lang="hu-HU" sz="1600" dirty="0" smtClean="0"/>
              <a:t>button1.BeginAnimation(</a:t>
            </a:r>
            <a:r>
              <a:rPr lang="hu-HU" sz="1600" dirty="0" err="1" smtClean="0">
                <a:solidFill>
                  <a:srgbClr val="2B91AF"/>
                </a:solidFill>
              </a:rPr>
              <a:t>Button.HeightProperty</a:t>
            </a:r>
            <a:r>
              <a:rPr lang="hu-HU" sz="1600" dirty="0" smtClean="0">
                <a:solidFill>
                  <a:schemeClr val="tx1"/>
                </a:solidFill>
              </a:rPr>
              <a:t>, </a:t>
            </a:r>
            <a:r>
              <a:rPr lang="hu-HU" sz="1600" dirty="0" err="1" smtClean="0">
                <a:solidFill>
                  <a:schemeClr val="tx1"/>
                </a:solidFill>
              </a:rPr>
              <a:t>aAnimation</a:t>
            </a:r>
            <a:r>
              <a:rPr lang="hu-HU" sz="1600" dirty="0" smtClean="0">
                <a:solidFill>
                  <a:schemeClr val="tx1"/>
                </a:solidFill>
              </a:rPr>
              <a:t>);</a:t>
            </a:r>
          </a:p>
        </p:txBody>
      </p:sp>
    </p:spTree>
  </p:cSld>
  <p:clrMapOvr>
    <a:masterClrMapping/>
  </p:clrMapOvr>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a:xfrm>
            <a:off x="0" y="0"/>
            <a:ext cx="9144000" cy="439718"/>
          </a:xfrm>
        </p:spPr>
        <p:txBody>
          <a:bodyPr>
            <a:noAutofit/>
          </a:bodyPr>
          <a:lstStyle/>
          <a:p>
            <a:pPr algn="l">
              <a:spcBef>
                <a:spcPct val="20000"/>
              </a:spcBef>
            </a:pPr>
            <a:r>
              <a:rPr lang="hu-HU" sz="2400" dirty="0" smtClean="0">
                <a:solidFill>
                  <a:schemeClr val="bg2">
                    <a:lumMod val="90000"/>
                  </a:schemeClr>
                </a:solidFill>
                <a:effectLst>
                  <a:outerShdw blurRad="38100" dist="38100" dir="2700000" algn="tl">
                    <a:srgbClr val="000000">
                      <a:alpha val="43137"/>
                    </a:srgbClr>
                  </a:outerShdw>
                </a:effectLst>
                <a:latin typeface="+mn-lt"/>
                <a:ea typeface="+mn-ea"/>
                <a:cs typeface="+mn-cs"/>
              </a:rPr>
              <a:t>Ablak animált megjelenítése</a:t>
            </a:r>
            <a:endParaRPr lang="hu-HU" sz="2400" dirty="0">
              <a:solidFill>
                <a:schemeClr val="bg2">
                  <a:lumMod val="90000"/>
                </a:schemeClr>
              </a:solidFill>
              <a:effectLst>
                <a:outerShdw blurRad="38100" dist="38100" dir="2700000" algn="tl">
                  <a:srgbClr val="000000">
                    <a:alpha val="43137"/>
                  </a:srgbClr>
                </a:outerShdw>
              </a:effectLst>
              <a:latin typeface="+mn-lt"/>
              <a:ea typeface="+mn-ea"/>
              <a:cs typeface="+mn-cs"/>
            </a:endParaRPr>
          </a:p>
        </p:txBody>
      </p:sp>
      <p:sp>
        <p:nvSpPr>
          <p:cNvPr id="3" name="Tartalom helye 2"/>
          <p:cNvSpPr>
            <a:spLocks noGrp="1"/>
          </p:cNvSpPr>
          <p:nvPr>
            <p:ph idx="1"/>
          </p:nvPr>
        </p:nvSpPr>
        <p:spPr>
          <a:xfrm>
            <a:off x="457200" y="571480"/>
            <a:ext cx="8229600" cy="5786477"/>
          </a:xfrm>
        </p:spPr>
        <p:txBody>
          <a:bodyPr/>
          <a:lstStyle/>
          <a:p>
            <a:pPr>
              <a:buNone/>
            </a:pPr>
            <a:r>
              <a:rPr lang="hu-HU" dirty="0" smtClean="0">
                <a:solidFill>
                  <a:schemeClr val="bg1">
                    <a:lumMod val="95000"/>
                  </a:schemeClr>
                </a:solidFill>
              </a:rPr>
              <a:t>	A </a:t>
            </a:r>
            <a:r>
              <a:rPr lang="hu-HU" dirty="0" err="1" smtClean="0">
                <a:solidFill>
                  <a:schemeClr val="bg1">
                    <a:lumMod val="95000"/>
                  </a:schemeClr>
                </a:solidFill>
              </a:rPr>
              <a:t>WPF-ben</a:t>
            </a:r>
            <a:r>
              <a:rPr lang="hu-HU" dirty="0" smtClean="0">
                <a:solidFill>
                  <a:schemeClr val="bg1">
                    <a:lumMod val="95000"/>
                  </a:schemeClr>
                </a:solidFill>
              </a:rPr>
              <a:t> lévő animációk segítségével egy </a:t>
            </a:r>
            <a:r>
              <a:rPr lang="hu-HU" dirty="0" err="1" smtClean="0">
                <a:solidFill>
                  <a:schemeClr val="bg1">
                    <a:lumMod val="95000"/>
                  </a:schemeClr>
                </a:solidFill>
              </a:rPr>
              <a:t>property</a:t>
            </a:r>
            <a:r>
              <a:rPr lang="hu-HU" dirty="0" smtClean="0">
                <a:solidFill>
                  <a:schemeClr val="bg1">
                    <a:lumMod val="95000"/>
                  </a:schemeClr>
                </a:solidFill>
              </a:rPr>
              <a:t> tulajdonságát változottjuk meghatározott időegység alatt.	</a:t>
            </a:r>
          </a:p>
          <a:p>
            <a:pPr>
              <a:buNone/>
            </a:pPr>
            <a:r>
              <a:rPr lang="hu-HU" dirty="0" smtClean="0">
                <a:solidFill>
                  <a:schemeClr val="bg1">
                    <a:lumMod val="95000"/>
                  </a:schemeClr>
                </a:solidFill>
              </a:rPr>
              <a:t>	Látványos vizuális effekteket adhatunk hozzá az alkalmazásunkhoz, a segítségével.	</a:t>
            </a:r>
          </a:p>
          <a:p>
            <a:pPr>
              <a:buNone/>
            </a:pPr>
            <a:endParaRPr lang="hu-HU" sz="2400" i="1" dirty="0" smtClean="0">
              <a:solidFill>
                <a:schemeClr val="bg1">
                  <a:lumMod val="95000"/>
                </a:schemeClr>
              </a:solidFill>
            </a:endParaRPr>
          </a:p>
          <a:p>
            <a:pPr>
              <a:buNone/>
            </a:pPr>
            <a:endParaRPr lang="hu-HU" sz="2400" i="1" dirty="0" smtClean="0">
              <a:solidFill>
                <a:schemeClr val="bg1">
                  <a:lumMod val="95000"/>
                </a:schemeClr>
              </a:solidFill>
            </a:endParaRPr>
          </a:p>
        </p:txBody>
      </p:sp>
      <p:sp>
        <p:nvSpPr>
          <p:cNvPr id="4" name="Szövegdoboz 3"/>
          <p:cNvSpPr txBox="1"/>
          <p:nvPr/>
        </p:nvSpPr>
        <p:spPr>
          <a:xfrm>
            <a:off x="714348" y="3286124"/>
            <a:ext cx="8001056" cy="1569660"/>
          </a:xfrm>
          <a:prstGeom prst="rect">
            <a:avLst/>
          </a:prstGeom>
          <a:effectLst>
            <a:innerShdw blurRad="63500" dist="50800" dir="8100000">
              <a:prstClr val="black">
                <a:alpha val="50000"/>
              </a:prstClr>
            </a:innerShdw>
          </a:effectLst>
          <a:scene3d>
            <a:camera prst="orthographicFront"/>
            <a:lightRig rig="threePt" dir="t"/>
          </a:scene3d>
          <a:sp3d>
            <a:bevelT/>
          </a:sp3d>
        </p:spPr>
        <p:style>
          <a:lnRef idx="1">
            <a:schemeClr val="dk1"/>
          </a:lnRef>
          <a:fillRef idx="2">
            <a:schemeClr val="dk1"/>
          </a:fillRef>
          <a:effectRef idx="1">
            <a:schemeClr val="dk1"/>
          </a:effectRef>
          <a:fontRef idx="minor">
            <a:schemeClr val="dk1"/>
          </a:fontRef>
        </p:style>
        <p:txBody>
          <a:bodyPr wrap="square" rtlCol="0">
            <a:spAutoFit/>
          </a:bodyPr>
          <a:lstStyle/>
          <a:p>
            <a:r>
              <a:rPr lang="hu-HU" sz="1600" dirty="0" err="1" smtClean="0"/>
              <a:t>System.Windows.Media.Animation.</a:t>
            </a:r>
            <a:r>
              <a:rPr lang="hu-HU" sz="1600" dirty="0" err="1" smtClean="0">
                <a:solidFill>
                  <a:srgbClr val="2B91AF"/>
                </a:solidFill>
              </a:rPr>
              <a:t>DoubleAnimation</a:t>
            </a:r>
            <a:r>
              <a:rPr lang="hu-HU" sz="1600" dirty="0" smtClean="0">
                <a:solidFill>
                  <a:schemeClr val="tx1"/>
                </a:solidFill>
              </a:rPr>
              <a:t> </a:t>
            </a:r>
            <a:r>
              <a:rPr lang="hu-HU" sz="1600" dirty="0" err="1" smtClean="0">
                <a:solidFill>
                  <a:schemeClr val="tx1"/>
                </a:solidFill>
              </a:rPr>
              <a:t>aAnimation</a:t>
            </a:r>
            <a:r>
              <a:rPr lang="hu-HU" sz="1600" dirty="0" smtClean="0">
                <a:solidFill>
                  <a:schemeClr val="tx1"/>
                </a:solidFill>
              </a:rPr>
              <a:t> = </a:t>
            </a:r>
            <a:r>
              <a:rPr lang="hu-HU" sz="1600" dirty="0" err="1" smtClean="0">
                <a:solidFill>
                  <a:schemeClr val="tx1"/>
                </a:solidFill>
              </a:rPr>
              <a:t>new</a:t>
            </a:r>
            <a:endParaRPr lang="hu-HU" sz="1600" dirty="0" smtClean="0">
              <a:solidFill>
                <a:schemeClr val="tx1"/>
              </a:solidFill>
            </a:endParaRPr>
          </a:p>
          <a:p>
            <a:r>
              <a:rPr lang="hu-HU" sz="1600" dirty="0" smtClean="0">
                <a:solidFill>
                  <a:schemeClr val="tx1"/>
                </a:solidFill>
              </a:rPr>
              <a:t>            </a:t>
            </a:r>
            <a:r>
              <a:rPr lang="hu-HU" sz="1600" dirty="0" err="1" smtClean="0">
                <a:solidFill>
                  <a:schemeClr val="tx1"/>
                </a:solidFill>
              </a:rPr>
              <a:t>System.Windows.Media.Animation.</a:t>
            </a:r>
            <a:r>
              <a:rPr lang="hu-HU" sz="1600" dirty="0" err="1" smtClean="0">
                <a:solidFill>
                  <a:srgbClr val="2B91AF"/>
                </a:solidFill>
              </a:rPr>
              <a:t>DoubleAnimation</a:t>
            </a:r>
            <a:r>
              <a:rPr lang="hu-HU" sz="1600" dirty="0" smtClean="0">
                <a:solidFill>
                  <a:schemeClr val="tx1"/>
                </a:solidFill>
              </a:rPr>
              <a:t>();</a:t>
            </a:r>
          </a:p>
          <a:p>
            <a:r>
              <a:rPr lang="hu-HU" sz="1600" dirty="0" smtClean="0">
                <a:solidFill>
                  <a:schemeClr val="tx1"/>
                </a:solidFill>
              </a:rPr>
              <a:t>            </a:t>
            </a:r>
            <a:r>
              <a:rPr lang="hu-HU" sz="1600" dirty="0" err="1" smtClean="0">
                <a:solidFill>
                  <a:schemeClr val="tx1"/>
                </a:solidFill>
              </a:rPr>
              <a:t>aAnimation.From</a:t>
            </a:r>
            <a:r>
              <a:rPr lang="hu-HU" sz="1600" dirty="0" smtClean="0">
                <a:solidFill>
                  <a:schemeClr val="tx1"/>
                </a:solidFill>
              </a:rPr>
              <a:t> = 20;</a:t>
            </a:r>
          </a:p>
          <a:p>
            <a:r>
              <a:rPr lang="hu-HU" sz="1600" dirty="0" smtClean="0">
                <a:solidFill>
                  <a:schemeClr val="tx1"/>
                </a:solidFill>
              </a:rPr>
              <a:t>            </a:t>
            </a:r>
            <a:r>
              <a:rPr lang="hu-HU" sz="1600" dirty="0" err="1" smtClean="0">
                <a:solidFill>
                  <a:schemeClr val="tx1"/>
                </a:solidFill>
              </a:rPr>
              <a:t>aAnimation.To</a:t>
            </a:r>
            <a:r>
              <a:rPr lang="hu-HU" sz="1600" dirty="0" smtClean="0">
                <a:solidFill>
                  <a:schemeClr val="tx1"/>
                </a:solidFill>
              </a:rPr>
              <a:t> = 300;</a:t>
            </a:r>
          </a:p>
          <a:p>
            <a:r>
              <a:rPr lang="hu-HU" sz="1600" dirty="0" smtClean="0">
                <a:solidFill>
                  <a:schemeClr val="tx1"/>
                </a:solidFill>
              </a:rPr>
              <a:t>            </a:t>
            </a:r>
            <a:r>
              <a:rPr lang="hu-HU" sz="1600" dirty="0" err="1" smtClean="0">
                <a:solidFill>
                  <a:schemeClr val="tx1"/>
                </a:solidFill>
              </a:rPr>
              <a:t>aAnimation.Duration</a:t>
            </a:r>
            <a:r>
              <a:rPr lang="hu-HU" sz="1600" dirty="0" smtClean="0">
                <a:solidFill>
                  <a:schemeClr val="tx1"/>
                </a:solidFill>
              </a:rPr>
              <a:t> =</a:t>
            </a:r>
            <a:r>
              <a:rPr lang="hu-HU" sz="1600" dirty="0" smtClean="0">
                <a:solidFill>
                  <a:srgbClr val="2B91AF"/>
                </a:solidFill>
              </a:rPr>
              <a:t> </a:t>
            </a:r>
            <a:r>
              <a:rPr lang="hu-HU" sz="1600" dirty="0" err="1" smtClean="0">
                <a:solidFill>
                  <a:srgbClr val="0000FF"/>
                </a:solidFill>
              </a:rPr>
              <a:t>new</a:t>
            </a:r>
            <a:r>
              <a:rPr lang="hu-HU" sz="1600" dirty="0" smtClean="0">
                <a:solidFill>
                  <a:srgbClr val="0000FF"/>
                </a:solidFill>
              </a:rPr>
              <a:t> </a:t>
            </a:r>
            <a:r>
              <a:rPr lang="hu-HU" sz="1600" dirty="0" err="1" smtClean="0">
                <a:solidFill>
                  <a:srgbClr val="2B91AF"/>
                </a:solidFill>
              </a:rPr>
              <a:t>Duration</a:t>
            </a:r>
            <a:r>
              <a:rPr lang="hu-HU" sz="1600" dirty="0" smtClean="0">
                <a:solidFill>
                  <a:schemeClr val="tx1"/>
                </a:solidFill>
              </a:rPr>
              <a:t>(</a:t>
            </a:r>
            <a:r>
              <a:rPr lang="hu-HU" sz="1600" dirty="0" err="1" smtClean="0">
                <a:solidFill>
                  <a:srgbClr val="0000FF"/>
                </a:solidFill>
              </a:rPr>
              <a:t>new</a:t>
            </a:r>
            <a:r>
              <a:rPr lang="hu-HU" sz="1600" dirty="0" smtClean="0">
                <a:solidFill>
                  <a:srgbClr val="0000FF"/>
                </a:solidFill>
              </a:rPr>
              <a:t> </a:t>
            </a:r>
            <a:r>
              <a:rPr lang="hu-HU" sz="1600" dirty="0" err="1" smtClean="0">
                <a:solidFill>
                  <a:srgbClr val="2B91AF"/>
                </a:solidFill>
              </a:rPr>
              <a:t>TimeSpan</a:t>
            </a:r>
            <a:r>
              <a:rPr lang="hu-HU" sz="1600" dirty="0" smtClean="0">
                <a:solidFill>
                  <a:schemeClr val="tx1"/>
                </a:solidFill>
              </a:rPr>
              <a:t>(0, </a:t>
            </a:r>
            <a:r>
              <a:rPr lang="hu-HU" sz="1600" dirty="0" err="1" smtClean="0">
                <a:solidFill>
                  <a:schemeClr val="tx1"/>
                </a:solidFill>
              </a:rPr>
              <a:t>0</a:t>
            </a:r>
            <a:r>
              <a:rPr lang="hu-HU" sz="1600" dirty="0" smtClean="0">
                <a:solidFill>
                  <a:schemeClr val="tx1"/>
                </a:solidFill>
              </a:rPr>
              <a:t>, 5));</a:t>
            </a:r>
          </a:p>
          <a:p>
            <a:r>
              <a:rPr lang="hu-HU" sz="1600" dirty="0" smtClean="0">
                <a:solidFill>
                  <a:srgbClr val="2B91AF"/>
                </a:solidFill>
              </a:rPr>
              <a:t>            </a:t>
            </a:r>
            <a:r>
              <a:rPr lang="hu-HU" sz="1600" dirty="0" err="1" smtClean="0">
                <a:solidFill>
                  <a:schemeClr val="tx1"/>
                </a:solidFill>
              </a:rPr>
              <a:t>aAnimation.FillBehavior</a:t>
            </a:r>
            <a:r>
              <a:rPr lang="hu-HU" sz="1600" dirty="0" smtClean="0">
                <a:solidFill>
                  <a:schemeClr val="tx1"/>
                </a:solidFill>
              </a:rPr>
              <a:t> = </a:t>
            </a:r>
            <a:r>
              <a:rPr lang="hu-HU" sz="1600" dirty="0" err="1" smtClean="0">
                <a:solidFill>
                  <a:schemeClr val="tx1"/>
                </a:solidFill>
              </a:rPr>
              <a:t>System.Windows.Media.Animation.</a:t>
            </a:r>
            <a:r>
              <a:rPr lang="hu-HU" sz="1600" dirty="0" err="1" smtClean="0">
                <a:solidFill>
                  <a:srgbClr val="2B91AF"/>
                </a:solidFill>
              </a:rPr>
              <a:t>FillBehavior</a:t>
            </a:r>
            <a:r>
              <a:rPr lang="hu-HU" sz="1600" dirty="0" err="1" smtClean="0">
                <a:solidFill>
                  <a:schemeClr val="tx1"/>
                </a:solidFill>
              </a:rPr>
              <a:t>.Stop</a:t>
            </a:r>
            <a:r>
              <a:rPr lang="hu-HU" sz="1600" dirty="0" smtClean="0">
                <a:solidFill>
                  <a:schemeClr val="tx1"/>
                </a:solidFill>
              </a:rPr>
              <a:t>;</a:t>
            </a:r>
          </a:p>
        </p:txBody>
      </p:sp>
      <p:sp>
        <p:nvSpPr>
          <p:cNvPr id="5" name="Szövegdoboz 4"/>
          <p:cNvSpPr txBox="1"/>
          <p:nvPr/>
        </p:nvSpPr>
        <p:spPr>
          <a:xfrm>
            <a:off x="714348" y="4929198"/>
            <a:ext cx="8001056" cy="338554"/>
          </a:xfrm>
          <a:prstGeom prst="rect">
            <a:avLst/>
          </a:prstGeom>
          <a:effectLst>
            <a:innerShdw blurRad="63500" dist="50800" dir="8100000">
              <a:prstClr val="black">
                <a:alpha val="50000"/>
              </a:prstClr>
            </a:innerShdw>
          </a:effectLst>
          <a:scene3d>
            <a:camera prst="orthographicFront"/>
            <a:lightRig rig="threePt" dir="t"/>
          </a:scene3d>
          <a:sp3d>
            <a:bevelT/>
          </a:sp3d>
        </p:spPr>
        <p:style>
          <a:lnRef idx="1">
            <a:schemeClr val="dk1"/>
          </a:lnRef>
          <a:fillRef idx="2">
            <a:schemeClr val="dk1"/>
          </a:fillRef>
          <a:effectRef idx="1">
            <a:schemeClr val="dk1"/>
          </a:effectRef>
          <a:fontRef idx="minor">
            <a:schemeClr val="dk1"/>
          </a:fontRef>
        </p:style>
        <p:txBody>
          <a:bodyPr wrap="square" rtlCol="0">
            <a:spAutoFit/>
          </a:bodyPr>
          <a:lstStyle/>
          <a:p>
            <a:r>
              <a:rPr lang="hu-HU" sz="1600" dirty="0" smtClean="0"/>
              <a:t>button1.BeginAnimation(</a:t>
            </a:r>
            <a:r>
              <a:rPr lang="hu-HU" sz="1600" dirty="0" err="1" smtClean="0">
                <a:solidFill>
                  <a:srgbClr val="2B91AF"/>
                </a:solidFill>
              </a:rPr>
              <a:t>Button.HeightProperty</a:t>
            </a:r>
            <a:r>
              <a:rPr lang="hu-HU" sz="1600" dirty="0" smtClean="0">
                <a:solidFill>
                  <a:schemeClr val="tx1"/>
                </a:solidFill>
              </a:rPr>
              <a:t>, </a:t>
            </a:r>
            <a:r>
              <a:rPr lang="hu-HU" sz="1600" dirty="0" err="1" smtClean="0">
                <a:solidFill>
                  <a:schemeClr val="tx1"/>
                </a:solidFill>
              </a:rPr>
              <a:t>aAnimation</a:t>
            </a:r>
            <a:r>
              <a:rPr lang="hu-HU" sz="1600" dirty="0" smtClean="0">
                <a:solidFill>
                  <a:schemeClr val="tx1"/>
                </a:solidFill>
              </a:rPr>
              <a:t>);</a:t>
            </a:r>
          </a:p>
        </p:txBody>
      </p:sp>
    </p:spTree>
  </p:cSld>
  <p:clrMapOvr>
    <a:masterClrMapping/>
  </p:clrMapOvr>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a:xfrm>
            <a:off x="0" y="0"/>
            <a:ext cx="9144000" cy="439718"/>
          </a:xfrm>
        </p:spPr>
        <p:txBody>
          <a:bodyPr>
            <a:noAutofit/>
          </a:bodyPr>
          <a:lstStyle/>
          <a:p>
            <a:pPr algn="l">
              <a:spcBef>
                <a:spcPct val="20000"/>
              </a:spcBef>
            </a:pPr>
            <a:r>
              <a:rPr lang="hu-HU" sz="2400" dirty="0" smtClean="0">
                <a:solidFill>
                  <a:schemeClr val="bg2">
                    <a:lumMod val="90000"/>
                  </a:schemeClr>
                </a:solidFill>
                <a:effectLst>
                  <a:outerShdw blurRad="38100" dist="38100" dir="2700000" algn="tl">
                    <a:srgbClr val="000000">
                      <a:alpha val="43137"/>
                    </a:srgbClr>
                  </a:outerShdw>
                </a:effectLst>
                <a:latin typeface="+mn-lt"/>
                <a:ea typeface="+mn-ea"/>
                <a:cs typeface="+mn-cs"/>
              </a:rPr>
              <a:t>Animációk </a:t>
            </a:r>
            <a:r>
              <a:rPr lang="hu-HU" sz="2400" dirty="0" err="1" smtClean="0">
                <a:solidFill>
                  <a:schemeClr val="bg2">
                    <a:lumMod val="90000"/>
                  </a:schemeClr>
                </a:solidFill>
                <a:effectLst>
                  <a:outerShdw blurRad="38100" dist="38100" dir="2700000" algn="tl">
                    <a:srgbClr val="000000">
                      <a:alpha val="43137"/>
                    </a:srgbClr>
                  </a:outerShdw>
                </a:effectLst>
                <a:latin typeface="+mn-lt"/>
                <a:ea typeface="+mn-ea"/>
                <a:cs typeface="+mn-cs"/>
              </a:rPr>
              <a:t>Triggerekkel</a:t>
            </a:r>
            <a:endParaRPr lang="hu-HU" sz="2400" dirty="0">
              <a:solidFill>
                <a:schemeClr val="bg2">
                  <a:lumMod val="90000"/>
                </a:schemeClr>
              </a:solidFill>
              <a:effectLst>
                <a:outerShdw blurRad="38100" dist="38100" dir="2700000" algn="tl">
                  <a:srgbClr val="000000">
                    <a:alpha val="43137"/>
                  </a:srgbClr>
                </a:outerShdw>
              </a:effectLst>
              <a:latin typeface="+mn-lt"/>
              <a:ea typeface="+mn-ea"/>
              <a:cs typeface="+mn-cs"/>
            </a:endParaRPr>
          </a:p>
        </p:txBody>
      </p:sp>
      <p:sp>
        <p:nvSpPr>
          <p:cNvPr id="3" name="Tartalom helye 2"/>
          <p:cNvSpPr>
            <a:spLocks noGrp="1"/>
          </p:cNvSpPr>
          <p:nvPr>
            <p:ph idx="1"/>
          </p:nvPr>
        </p:nvSpPr>
        <p:spPr>
          <a:xfrm>
            <a:off x="457200" y="571480"/>
            <a:ext cx="8229600" cy="5786477"/>
          </a:xfrm>
        </p:spPr>
        <p:txBody>
          <a:bodyPr/>
          <a:lstStyle/>
          <a:p>
            <a:pPr>
              <a:buNone/>
            </a:pPr>
            <a:r>
              <a:rPr lang="hu-HU" dirty="0" smtClean="0">
                <a:solidFill>
                  <a:schemeClr val="bg1">
                    <a:lumMod val="95000"/>
                  </a:schemeClr>
                </a:solidFill>
              </a:rPr>
              <a:t>	A </a:t>
            </a:r>
            <a:r>
              <a:rPr lang="hu-HU" dirty="0" err="1" smtClean="0">
                <a:solidFill>
                  <a:schemeClr val="bg1">
                    <a:lumMod val="95000"/>
                  </a:schemeClr>
                </a:solidFill>
              </a:rPr>
              <a:t>WPF-ben</a:t>
            </a:r>
            <a:r>
              <a:rPr lang="hu-HU" dirty="0" smtClean="0">
                <a:solidFill>
                  <a:schemeClr val="bg1">
                    <a:lumMod val="95000"/>
                  </a:schemeClr>
                </a:solidFill>
              </a:rPr>
              <a:t> lévő animációk segítségével egy </a:t>
            </a:r>
            <a:r>
              <a:rPr lang="hu-HU" dirty="0" err="1" smtClean="0">
                <a:solidFill>
                  <a:schemeClr val="bg1">
                    <a:lumMod val="95000"/>
                  </a:schemeClr>
                </a:solidFill>
              </a:rPr>
              <a:t>property</a:t>
            </a:r>
            <a:r>
              <a:rPr lang="hu-HU" dirty="0" smtClean="0">
                <a:solidFill>
                  <a:schemeClr val="bg1">
                    <a:lumMod val="95000"/>
                  </a:schemeClr>
                </a:solidFill>
              </a:rPr>
              <a:t> tulajdonságát változottjuk meghatározott időegység alatt.	</a:t>
            </a:r>
          </a:p>
          <a:p>
            <a:pPr>
              <a:buNone/>
            </a:pPr>
            <a:r>
              <a:rPr lang="hu-HU" dirty="0" smtClean="0">
                <a:solidFill>
                  <a:schemeClr val="bg1">
                    <a:lumMod val="95000"/>
                  </a:schemeClr>
                </a:solidFill>
              </a:rPr>
              <a:t>	Látványos vizuális effekteket adhatunk hozzá az alkalmazásunkhoz, a segítségével.	</a:t>
            </a:r>
          </a:p>
          <a:p>
            <a:pPr>
              <a:buNone/>
            </a:pPr>
            <a:endParaRPr lang="hu-HU" sz="2400" i="1" dirty="0" smtClean="0">
              <a:solidFill>
                <a:schemeClr val="bg1">
                  <a:lumMod val="95000"/>
                </a:schemeClr>
              </a:solidFill>
            </a:endParaRPr>
          </a:p>
          <a:p>
            <a:pPr>
              <a:buNone/>
            </a:pPr>
            <a:endParaRPr lang="hu-HU" sz="2400" i="1" dirty="0" smtClean="0">
              <a:solidFill>
                <a:schemeClr val="bg1">
                  <a:lumMod val="95000"/>
                </a:schemeClr>
              </a:solidFill>
            </a:endParaRPr>
          </a:p>
        </p:txBody>
      </p:sp>
    </p:spTree>
  </p:cSld>
  <p:clrMapOvr>
    <a:masterClrMapping/>
  </p:clrMapOvr>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12" descr="title-slide-lines-grey_BIG.png"/>
          <p:cNvPicPr>
            <a:picLocks noChangeAspect="1"/>
          </p:cNvPicPr>
          <p:nvPr/>
        </p:nvPicPr>
        <p:blipFill>
          <a:blip r:embed="rId2" cstate="print">
            <a:lum bright="10000" contrast="-30000"/>
          </a:blip>
          <a:srcRect/>
          <a:stretch>
            <a:fillRect/>
          </a:stretch>
        </p:blipFill>
        <p:spPr bwMode="auto">
          <a:xfrm rot="10800000">
            <a:off x="0" y="0"/>
            <a:ext cx="5969000" cy="6858000"/>
          </a:xfrm>
          <a:prstGeom prst="rect">
            <a:avLst/>
          </a:prstGeom>
          <a:noFill/>
          <a:ln w="9525">
            <a:noFill/>
            <a:miter lim="800000"/>
            <a:headEnd/>
            <a:tailEnd/>
          </a:ln>
        </p:spPr>
      </p:pic>
      <p:sp>
        <p:nvSpPr>
          <p:cNvPr id="4" name="Cím 1"/>
          <p:cNvSpPr txBox="1">
            <a:spLocks/>
          </p:cNvSpPr>
          <p:nvPr/>
        </p:nvSpPr>
        <p:spPr>
          <a:xfrm>
            <a:off x="4572000" y="3286124"/>
            <a:ext cx="3971924" cy="11430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hu-HU" sz="6600" b="1" i="1" u="none" strike="noStrike" kern="1200" cap="none" spc="50" normalizeH="0" baseline="0" noProof="0" dirty="0" err="1"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uLnTx/>
                <a:uFillTx/>
                <a:latin typeface="+mj-lt"/>
                <a:ea typeface="+mj-ea"/>
                <a:cs typeface="+mj-cs"/>
              </a:rPr>
              <a:t>Lab’s</a:t>
            </a:r>
            <a:endParaRPr kumimoji="0" lang="hu-HU" sz="6600" b="1" i="1" u="none" strike="noStrike" kern="1200" cap="none" spc="50" normalizeH="0" baseline="0" noProof="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uLnTx/>
              <a:uFillTx/>
              <a:latin typeface="+mj-lt"/>
              <a:ea typeface="+mj-ea"/>
              <a:cs typeface="+mj-cs"/>
            </a:endParaRPr>
          </a:p>
        </p:txBody>
      </p:sp>
    </p:spTree>
  </p:cSld>
  <p:clrMapOvr>
    <a:masterClrMapping/>
  </p:clrMapOvr>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12" descr="title-slide-lines-grey_BIG.png"/>
          <p:cNvPicPr>
            <a:picLocks noChangeAspect="1"/>
          </p:cNvPicPr>
          <p:nvPr/>
        </p:nvPicPr>
        <p:blipFill>
          <a:blip r:embed="rId2" cstate="print">
            <a:lum bright="10000" contrast="-30000"/>
          </a:blip>
          <a:srcRect/>
          <a:stretch>
            <a:fillRect/>
          </a:stretch>
        </p:blipFill>
        <p:spPr bwMode="auto">
          <a:xfrm rot="10800000">
            <a:off x="0" y="0"/>
            <a:ext cx="5969000" cy="6858000"/>
          </a:xfrm>
          <a:prstGeom prst="rect">
            <a:avLst/>
          </a:prstGeom>
          <a:noFill/>
          <a:ln w="9525">
            <a:noFill/>
            <a:miter lim="800000"/>
            <a:headEnd/>
            <a:tailEnd/>
          </a:ln>
        </p:spPr>
      </p:pic>
      <p:pic>
        <p:nvPicPr>
          <p:cNvPr id="5" name="Picture 5" descr="YPOP_logo_magyar_alul"/>
          <p:cNvPicPr>
            <a:picLocks noChangeAspect="1" noChangeArrowheads="1"/>
          </p:cNvPicPr>
          <p:nvPr/>
        </p:nvPicPr>
        <p:blipFill>
          <a:blip r:embed="rId3" cstate="print"/>
          <a:srcRect/>
          <a:stretch>
            <a:fillRect/>
          </a:stretch>
        </p:blipFill>
        <p:spPr bwMode="auto">
          <a:xfrm>
            <a:off x="1428728" y="2324101"/>
            <a:ext cx="6913563" cy="1319213"/>
          </a:xfrm>
          <a:prstGeom prst="rect">
            <a:avLst/>
          </a:prstGeom>
          <a:noFill/>
        </p:spPr>
      </p:pic>
      <p:sp>
        <p:nvSpPr>
          <p:cNvPr id="7" name="Text Box 6"/>
          <p:cNvSpPr txBox="1">
            <a:spLocks noChangeArrowheads="1"/>
          </p:cNvSpPr>
          <p:nvPr/>
        </p:nvSpPr>
        <p:spPr bwMode="auto">
          <a:xfrm>
            <a:off x="285720" y="6396335"/>
            <a:ext cx="8532812" cy="461665"/>
          </a:xfrm>
          <a:prstGeom prst="rect">
            <a:avLst/>
          </a:prstGeom>
          <a:noFill/>
          <a:ln w="12700" cap="flat" cmpd="sng" algn="ctr">
            <a:noFill/>
            <a:prstDash val="solid"/>
            <a:miter lim="800000"/>
            <a:headEnd type="none" w="sm" len="sm"/>
            <a:tailEnd type="none" w="sm" len="sm"/>
          </a:ln>
          <a:effectLst/>
        </p:spPr>
        <p:txBody>
          <a:bodyPr vert="horz" wrap="square" lIns="91440" tIns="45720" rIns="91440" bIns="45720" anchor="t" compatLnSpc="1">
            <a:spAutoFit/>
          </a:bodyPr>
          <a:lstStyle/>
          <a:p>
            <a:pPr algn="ctr" eaLnBrk="0" fontAlgn="base" hangingPunct="0">
              <a:spcBef>
                <a:spcPct val="0"/>
              </a:spcBef>
              <a:spcAft>
                <a:spcPct val="0"/>
              </a:spcAft>
            </a:pPr>
            <a:r>
              <a:rPr lang="en-US" sz="600" dirty="0">
                <a:solidFill>
                  <a:schemeClr val="bg1">
                    <a:lumMod val="50000"/>
                  </a:schemeClr>
                </a:solidFill>
                <a:latin typeface="Segoe"/>
                <a:cs typeface="Arial"/>
              </a:rPr>
              <a:t>© </a:t>
            </a:r>
            <a:r>
              <a:rPr lang="en-US" sz="600" dirty="0" smtClean="0">
                <a:solidFill>
                  <a:schemeClr val="bg1">
                    <a:lumMod val="50000"/>
                  </a:schemeClr>
                </a:solidFill>
                <a:latin typeface="Segoe"/>
                <a:cs typeface="Arial"/>
              </a:rPr>
              <a:t>200</a:t>
            </a:r>
            <a:r>
              <a:rPr lang="hu-HU" sz="600" dirty="0" smtClean="0">
                <a:solidFill>
                  <a:schemeClr val="bg1">
                    <a:lumMod val="50000"/>
                  </a:schemeClr>
                </a:solidFill>
                <a:latin typeface="Segoe"/>
                <a:cs typeface="Arial"/>
              </a:rPr>
              <a:t>9</a:t>
            </a:r>
            <a:r>
              <a:rPr lang="en-US" sz="600" dirty="0" smtClean="0">
                <a:solidFill>
                  <a:schemeClr val="bg1">
                    <a:lumMod val="50000"/>
                  </a:schemeClr>
                </a:solidFill>
                <a:latin typeface="Segoe"/>
                <a:cs typeface="Arial"/>
              </a:rPr>
              <a:t> </a:t>
            </a:r>
            <a:r>
              <a:rPr lang="en-US" sz="600" dirty="0">
                <a:solidFill>
                  <a:schemeClr val="bg1">
                    <a:lumMod val="50000"/>
                  </a:schemeClr>
                </a:solidFill>
                <a:latin typeface="Segoe"/>
                <a:cs typeface="Arial"/>
              </a:rPr>
              <a:t>Microsoft Corporation. All rights reserved. Microsoft, Windows, Windows Vista and other product names are or may be registered trademarks and/or trademarks in the U.S. and/or other countries.</a:t>
            </a:r>
            <a:endParaRPr lang="hu-HU" sz="1600" dirty="0">
              <a:solidFill>
                <a:schemeClr val="bg1">
                  <a:lumMod val="50000"/>
                </a:schemeClr>
              </a:solidFill>
            </a:endParaRPr>
          </a:p>
          <a:p>
            <a:pPr algn="ctr" eaLnBrk="0" fontAlgn="base" hangingPunct="0">
              <a:spcBef>
                <a:spcPct val="0"/>
              </a:spcBef>
              <a:spcAft>
                <a:spcPct val="0"/>
              </a:spcAft>
            </a:pPr>
            <a:r>
              <a:rPr lang="en-US" sz="600" dirty="0">
                <a:solidFill>
                  <a:schemeClr val="bg1">
                    <a:lumMod val="50000"/>
                  </a:schemeClr>
                </a:solidFill>
                <a:latin typeface="Segoe"/>
                <a:cs typeface="Aria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z="600" dirty="0">
                <a:solidFill>
                  <a:schemeClr val="bg1">
                    <a:lumMod val="50000"/>
                  </a:schemeClr>
                </a:solidFill>
                <a:latin typeface="Segoe"/>
                <a:cs typeface="Arial"/>
              </a:rPr>
            </a:br>
            <a:r>
              <a:rPr lang="en-US" sz="600" dirty="0">
                <a:solidFill>
                  <a:schemeClr val="bg1">
                    <a:lumMod val="50000"/>
                  </a:schemeClr>
                </a:solidFill>
                <a:latin typeface="Segoe"/>
                <a:cs typeface="Arial"/>
              </a:rPr>
              <a:t>MICROSOFT MAKES NO WARRANTIES, EXPRESS, IMPLIED OR STATUTORY, AS TO THE INFORMATION IN THIS PRESENTATION.</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a:xfrm>
            <a:off x="0" y="0"/>
            <a:ext cx="9144000" cy="439718"/>
          </a:xfrm>
        </p:spPr>
        <p:txBody>
          <a:bodyPr>
            <a:noAutofit/>
          </a:bodyPr>
          <a:lstStyle/>
          <a:p>
            <a:pPr algn="l">
              <a:spcBef>
                <a:spcPct val="20000"/>
              </a:spcBef>
            </a:pPr>
            <a:r>
              <a:rPr lang="hu-HU" sz="2400" dirty="0" err="1" smtClean="0">
                <a:solidFill>
                  <a:schemeClr val="bg2">
                    <a:lumMod val="90000"/>
                  </a:schemeClr>
                </a:solidFill>
                <a:effectLst>
                  <a:outerShdw blurRad="38100" dist="38100" dir="2700000" algn="tl">
                    <a:srgbClr val="000000">
                      <a:alpha val="43137"/>
                    </a:srgbClr>
                  </a:outerShdw>
                </a:effectLst>
                <a:latin typeface="+mn-lt"/>
                <a:ea typeface="+mn-ea"/>
                <a:cs typeface="+mn-cs"/>
              </a:rPr>
              <a:t>Property</a:t>
            </a:r>
            <a:r>
              <a:rPr lang="hu-HU" sz="2400" dirty="0" smtClean="0">
                <a:solidFill>
                  <a:schemeClr val="bg2">
                    <a:lumMod val="90000"/>
                  </a:schemeClr>
                </a:solidFill>
                <a:effectLst>
                  <a:outerShdw blurRad="38100" dist="38100" dir="2700000" algn="tl">
                    <a:srgbClr val="000000">
                      <a:alpha val="43137"/>
                    </a:srgbClr>
                  </a:outerShdw>
                </a:effectLst>
                <a:latin typeface="+mn-lt"/>
                <a:ea typeface="+mn-ea"/>
                <a:cs typeface="+mn-cs"/>
              </a:rPr>
              <a:t> </a:t>
            </a:r>
            <a:r>
              <a:rPr lang="hu-HU" sz="2400" dirty="0" err="1" smtClean="0">
                <a:solidFill>
                  <a:schemeClr val="bg2">
                    <a:lumMod val="90000"/>
                  </a:schemeClr>
                </a:solidFill>
                <a:effectLst>
                  <a:outerShdw blurRad="38100" dist="38100" dir="2700000" algn="tl">
                    <a:srgbClr val="000000">
                      <a:alpha val="43137"/>
                    </a:srgbClr>
                  </a:outerShdw>
                </a:effectLst>
                <a:latin typeface="+mn-lt"/>
                <a:ea typeface="+mn-ea"/>
                <a:cs typeface="+mn-cs"/>
              </a:rPr>
              <a:t>Setters</a:t>
            </a:r>
            <a:endParaRPr lang="hu-HU" sz="2400" dirty="0">
              <a:solidFill>
                <a:schemeClr val="bg2">
                  <a:lumMod val="90000"/>
                </a:schemeClr>
              </a:solidFill>
              <a:effectLst>
                <a:outerShdw blurRad="38100" dist="38100" dir="2700000" algn="tl">
                  <a:srgbClr val="000000">
                    <a:alpha val="43137"/>
                  </a:srgbClr>
                </a:outerShdw>
              </a:effectLst>
              <a:latin typeface="+mn-lt"/>
              <a:ea typeface="+mn-ea"/>
              <a:cs typeface="+mn-cs"/>
            </a:endParaRPr>
          </a:p>
        </p:txBody>
      </p:sp>
      <p:sp>
        <p:nvSpPr>
          <p:cNvPr id="4" name="Tartalom helye 2"/>
          <p:cNvSpPr>
            <a:spLocks noGrp="1"/>
          </p:cNvSpPr>
          <p:nvPr>
            <p:ph idx="1"/>
          </p:nvPr>
        </p:nvSpPr>
        <p:spPr>
          <a:xfrm>
            <a:off x="457200" y="571480"/>
            <a:ext cx="8229600" cy="5786477"/>
          </a:xfrm>
        </p:spPr>
        <p:txBody>
          <a:bodyPr>
            <a:normAutofit/>
          </a:bodyPr>
          <a:lstStyle/>
          <a:p>
            <a:pPr>
              <a:buNone/>
            </a:pPr>
            <a:r>
              <a:rPr lang="hu-HU" sz="2400" dirty="0" smtClean="0">
                <a:solidFill>
                  <a:schemeClr val="bg1">
                    <a:lumMod val="95000"/>
                  </a:schemeClr>
                </a:solidFill>
              </a:rPr>
              <a:t>	A </a:t>
            </a:r>
            <a:r>
              <a:rPr lang="hu-HU" sz="2400" dirty="0" err="1" smtClean="0">
                <a:solidFill>
                  <a:schemeClr val="bg1">
                    <a:lumMod val="95000"/>
                  </a:schemeClr>
                </a:solidFill>
              </a:rPr>
              <a:t>Setter</a:t>
            </a:r>
            <a:r>
              <a:rPr lang="hu-HU" sz="2400" dirty="0" smtClean="0">
                <a:solidFill>
                  <a:schemeClr val="bg1">
                    <a:lumMod val="95000"/>
                  </a:schemeClr>
                </a:solidFill>
              </a:rPr>
              <a:t> segítségével tudunk, meghatározott elemek tulajdonságait számunkra megfelelő stílusra beállítani.</a:t>
            </a:r>
          </a:p>
          <a:p>
            <a:pPr>
              <a:buNone/>
            </a:pPr>
            <a:r>
              <a:rPr lang="hu-HU" sz="2400" dirty="0" smtClean="0">
                <a:solidFill>
                  <a:schemeClr val="bg1">
                    <a:lumMod val="95000"/>
                  </a:schemeClr>
                </a:solidFill>
              </a:rPr>
              <a:t>	A </a:t>
            </a:r>
            <a:r>
              <a:rPr lang="hu-HU" sz="2400" dirty="0" err="1" smtClean="0">
                <a:solidFill>
                  <a:schemeClr val="bg1">
                    <a:lumMod val="95000"/>
                  </a:schemeClr>
                </a:solidFill>
              </a:rPr>
              <a:t>Settersnek</a:t>
            </a:r>
            <a:r>
              <a:rPr lang="hu-HU" sz="2400" dirty="0" smtClean="0">
                <a:solidFill>
                  <a:schemeClr val="bg1">
                    <a:lumMod val="95000"/>
                  </a:schemeClr>
                </a:solidFill>
              </a:rPr>
              <a:t> 2 tulajdonsága van:	</a:t>
            </a:r>
          </a:p>
          <a:p>
            <a:pPr lvl="1">
              <a:buNone/>
            </a:pPr>
            <a:r>
              <a:rPr lang="hu-HU" dirty="0" err="1" smtClean="0">
                <a:solidFill>
                  <a:schemeClr val="bg2">
                    <a:lumMod val="75000"/>
                  </a:schemeClr>
                </a:solidFill>
              </a:rPr>
              <a:t>Property</a:t>
            </a:r>
            <a:r>
              <a:rPr lang="hu-HU" dirty="0" smtClean="0">
                <a:solidFill>
                  <a:schemeClr val="bg1">
                    <a:lumMod val="95000"/>
                  </a:schemeClr>
                </a:solidFill>
              </a:rPr>
              <a:t>  </a:t>
            </a:r>
            <a:r>
              <a:rPr lang="hu-HU" sz="2000" i="1" dirty="0" smtClean="0">
                <a:solidFill>
                  <a:schemeClr val="bg1">
                    <a:lumMod val="95000"/>
                  </a:schemeClr>
                </a:solidFill>
              </a:rPr>
              <a:t>(Az adott tulajdonság neve amit meg akarunk változtatni)</a:t>
            </a:r>
            <a:endParaRPr lang="hu-HU" i="1" dirty="0" smtClean="0">
              <a:solidFill>
                <a:schemeClr val="bg1">
                  <a:lumMod val="95000"/>
                </a:schemeClr>
              </a:solidFill>
            </a:endParaRPr>
          </a:p>
          <a:p>
            <a:pPr lvl="1">
              <a:buNone/>
            </a:pPr>
            <a:r>
              <a:rPr lang="hu-HU" dirty="0" err="1" smtClean="0">
                <a:solidFill>
                  <a:schemeClr val="bg2">
                    <a:lumMod val="75000"/>
                  </a:schemeClr>
                </a:solidFill>
              </a:rPr>
              <a:t>Value</a:t>
            </a:r>
            <a:r>
              <a:rPr lang="hu-HU" dirty="0" smtClean="0">
                <a:solidFill>
                  <a:schemeClr val="bg1">
                    <a:lumMod val="95000"/>
                  </a:schemeClr>
                </a:solidFill>
              </a:rPr>
              <a:t>  </a:t>
            </a:r>
            <a:r>
              <a:rPr lang="hu-HU" sz="2000" i="1" dirty="0" smtClean="0">
                <a:solidFill>
                  <a:schemeClr val="bg1">
                    <a:lumMod val="95000"/>
                  </a:schemeClr>
                </a:solidFill>
              </a:rPr>
              <a:t>(A tulajdonság értéke)</a:t>
            </a:r>
          </a:p>
          <a:p>
            <a:pPr>
              <a:buNone/>
            </a:pPr>
            <a:r>
              <a:rPr lang="hu-HU" sz="2400" dirty="0" smtClean="0">
                <a:solidFill>
                  <a:schemeClr val="bg1">
                    <a:lumMod val="95000"/>
                  </a:schemeClr>
                </a:solidFill>
              </a:rPr>
              <a:t>	</a:t>
            </a:r>
          </a:p>
          <a:p>
            <a:pPr>
              <a:buNone/>
            </a:pPr>
            <a:r>
              <a:rPr lang="hu-HU" sz="2400" dirty="0" smtClean="0">
                <a:solidFill>
                  <a:schemeClr val="bg1">
                    <a:lumMod val="95000"/>
                  </a:schemeClr>
                </a:solidFill>
              </a:rPr>
              <a:t>	</a:t>
            </a:r>
            <a:endParaRPr lang="hu-HU" sz="2800" dirty="0" smtClean="0">
              <a:solidFill>
                <a:schemeClr val="bg1">
                  <a:lumMod val="95000"/>
                </a:schemeClr>
              </a:solidFill>
            </a:endParaRPr>
          </a:p>
        </p:txBody>
      </p:sp>
      <p:sp>
        <p:nvSpPr>
          <p:cNvPr id="5" name="Szövegdoboz 4"/>
          <p:cNvSpPr txBox="1"/>
          <p:nvPr/>
        </p:nvSpPr>
        <p:spPr>
          <a:xfrm>
            <a:off x="785786" y="3286124"/>
            <a:ext cx="7286676" cy="1169551"/>
          </a:xfrm>
          <a:prstGeom prst="rect">
            <a:avLst/>
          </a:prstGeom>
          <a:effectLst>
            <a:innerShdw blurRad="63500" dist="50800" dir="8100000">
              <a:prstClr val="black">
                <a:alpha val="50000"/>
              </a:prstClr>
            </a:innerShdw>
          </a:effectLst>
          <a:scene3d>
            <a:camera prst="orthographicFront"/>
            <a:lightRig rig="threePt" dir="t"/>
          </a:scene3d>
          <a:sp3d>
            <a:bevelT/>
          </a:sp3d>
        </p:spPr>
        <p:style>
          <a:lnRef idx="1">
            <a:schemeClr val="dk1"/>
          </a:lnRef>
          <a:fillRef idx="2">
            <a:schemeClr val="dk1"/>
          </a:fillRef>
          <a:effectRef idx="1">
            <a:schemeClr val="dk1"/>
          </a:effectRef>
          <a:fontRef idx="minor">
            <a:schemeClr val="dk1"/>
          </a:fontRef>
        </p:style>
        <p:txBody>
          <a:bodyPr wrap="square" rtlCol="0">
            <a:spAutoFit/>
          </a:bodyPr>
          <a:lstStyle/>
          <a:p>
            <a:r>
              <a:rPr lang="hu-HU" sz="1400" dirty="0" smtClean="0">
                <a:solidFill>
                  <a:srgbClr val="00B050"/>
                </a:solidFill>
              </a:rPr>
              <a:t>//Csak a </a:t>
            </a:r>
            <a:r>
              <a:rPr lang="hu-HU" sz="1400" dirty="0" err="1" smtClean="0">
                <a:solidFill>
                  <a:srgbClr val="00B050"/>
                </a:solidFill>
              </a:rPr>
              <a:t>Button</a:t>
            </a:r>
            <a:r>
              <a:rPr lang="hu-HU" sz="1400" dirty="0" smtClean="0">
                <a:solidFill>
                  <a:srgbClr val="00B050"/>
                </a:solidFill>
              </a:rPr>
              <a:t> háttérszíne változik</a:t>
            </a:r>
          </a:p>
          <a:p>
            <a:r>
              <a:rPr lang="en-US" sz="1400" dirty="0" smtClean="0">
                <a:solidFill>
                  <a:srgbClr val="0000FF"/>
                </a:solidFill>
              </a:rPr>
              <a:t>&lt;</a:t>
            </a:r>
            <a:r>
              <a:rPr lang="en-US" sz="1400" dirty="0" smtClean="0">
                <a:solidFill>
                  <a:srgbClr val="A31515"/>
                </a:solidFill>
              </a:rPr>
              <a:t>Setter</a:t>
            </a:r>
            <a:r>
              <a:rPr lang="en-US" sz="1400" dirty="0" smtClean="0">
                <a:solidFill>
                  <a:srgbClr val="FF0000"/>
                </a:solidFill>
              </a:rPr>
              <a:t> Property</a:t>
            </a:r>
            <a:r>
              <a:rPr lang="en-US" sz="1400" dirty="0" smtClean="0">
                <a:solidFill>
                  <a:srgbClr val="0000FF"/>
                </a:solidFill>
              </a:rPr>
              <a:t>="</a:t>
            </a:r>
            <a:r>
              <a:rPr lang="en-US" sz="1400" dirty="0" err="1" smtClean="0">
                <a:solidFill>
                  <a:srgbClr val="0000FF"/>
                </a:solidFill>
              </a:rPr>
              <a:t>Button.Background</a:t>
            </a:r>
            <a:r>
              <a:rPr lang="en-US" sz="1400" dirty="0" smtClean="0">
                <a:solidFill>
                  <a:srgbClr val="0000FF"/>
                </a:solidFill>
              </a:rPr>
              <a:t>"</a:t>
            </a:r>
            <a:r>
              <a:rPr lang="en-US" sz="1400" dirty="0" smtClean="0">
                <a:solidFill>
                  <a:srgbClr val="FF0000"/>
                </a:solidFill>
              </a:rPr>
              <a:t> Value</a:t>
            </a:r>
            <a:r>
              <a:rPr lang="en-US" sz="1400" dirty="0" smtClean="0">
                <a:solidFill>
                  <a:srgbClr val="0000FF"/>
                </a:solidFill>
              </a:rPr>
              <a:t>="Red"/&gt;</a:t>
            </a:r>
          </a:p>
          <a:p>
            <a:r>
              <a:rPr lang="hu-HU" sz="1400" dirty="0" smtClean="0">
                <a:solidFill>
                  <a:srgbClr val="A31515"/>
                </a:solidFill>
              </a:rPr>
              <a:t>            </a:t>
            </a:r>
          </a:p>
          <a:p>
            <a:r>
              <a:rPr lang="hu-HU" sz="1400" dirty="0" smtClean="0">
                <a:solidFill>
                  <a:srgbClr val="00B050"/>
                </a:solidFill>
              </a:rPr>
              <a:t>//Az összes </a:t>
            </a:r>
            <a:r>
              <a:rPr lang="hu-HU" sz="1400" dirty="0" err="1" smtClean="0">
                <a:solidFill>
                  <a:srgbClr val="00B050"/>
                </a:solidFill>
              </a:rPr>
              <a:t>control</a:t>
            </a:r>
            <a:r>
              <a:rPr lang="hu-HU" sz="1400" dirty="0" smtClean="0">
                <a:solidFill>
                  <a:srgbClr val="00B050"/>
                </a:solidFill>
              </a:rPr>
              <a:t> háttérszíne változik amely a </a:t>
            </a:r>
            <a:r>
              <a:rPr lang="hu-HU" sz="1400" dirty="0" err="1" smtClean="0">
                <a:solidFill>
                  <a:srgbClr val="00B050"/>
                </a:solidFill>
              </a:rPr>
              <a:t>Controlból</a:t>
            </a:r>
            <a:r>
              <a:rPr lang="hu-HU" sz="1400" dirty="0" smtClean="0">
                <a:solidFill>
                  <a:srgbClr val="00B050"/>
                </a:solidFill>
              </a:rPr>
              <a:t> származik (összes)</a:t>
            </a:r>
          </a:p>
          <a:p>
            <a:r>
              <a:rPr lang="en-US" sz="1400" dirty="0" smtClean="0">
                <a:solidFill>
                  <a:srgbClr val="0000FF"/>
                </a:solidFill>
              </a:rPr>
              <a:t>&lt;</a:t>
            </a:r>
            <a:r>
              <a:rPr lang="en-US" sz="1400" dirty="0" smtClean="0">
                <a:solidFill>
                  <a:srgbClr val="A31515"/>
                </a:solidFill>
              </a:rPr>
              <a:t>Setter</a:t>
            </a:r>
            <a:r>
              <a:rPr lang="en-US" sz="1400" dirty="0" smtClean="0">
                <a:solidFill>
                  <a:srgbClr val="FF0000"/>
                </a:solidFill>
              </a:rPr>
              <a:t> Property</a:t>
            </a:r>
            <a:r>
              <a:rPr lang="en-US" sz="1400" dirty="0" smtClean="0">
                <a:solidFill>
                  <a:srgbClr val="0000FF"/>
                </a:solidFill>
              </a:rPr>
              <a:t>="</a:t>
            </a:r>
            <a:r>
              <a:rPr lang="en-US" sz="1400" dirty="0" err="1" smtClean="0">
                <a:solidFill>
                  <a:srgbClr val="0000FF"/>
                </a:solidFill>
              </a:rPr>
              <a:t>Control.Background</a:t>
            </a:r>
            <a:r>
              <a:rPr lang="en-US" sz="1400" dirty="0" smtClean="0">
                <a:solidFill>
                  <a:srgbClr val="0000FF"/>
                </a:solidFill>
              </a:rPr>
              <a:t>"</a:t>
            </a:r>
            <a:r>
              <a:rPr lang="en-US" sz="1400" dirty="0" smtClean="0">
                <a:solidFill>
                  <a:srgbClr val="FF0000"/>
                </a:solidFill>
              </a:rPr>
              <a:t> Value</a:t>
            </a:r>
            <a:r>
              <a:rPr lang="en-US" sz="1400" dirty="0" smtClean="0">
                <a:solidFill>
                  <a:srgbClr val="0000FF"/>
                </a:solidFill>
              </a:rPr>
              <a:t>="Red" /&gt;</a:t>
            </a:r>
            <a:endParaRPr lang="hu-HU" sz="1400" dirty="0" smtClean="0">
              <a:solidFill>
                <a:srgbClr val="0000FF"/>
              </a:solidFill>
            </a:endParaRPr>
          </a:p>
        </p:txBody>
      </p:sp>
    </p:spTree>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a:xfrm>
            <a:off x="0" y="0"/>
            <a:ext cx="9144000" cy="439718"/>
          </a:xfrm>
        </p:spPr>
        <p:txBody>
          <a:bodyPr>
            <a:noAutofit/>
          </a:bodyPr>
          <a:lstStyle/>
          <a:p>
            <a:pPr algn="l">
              <a:spcBef>
                <a:spcPct val="20000"/>
              </a:spcBef>
            </a:pPr>
            <a:r>
              <a:rPr lang="hu-HU" sz="2400" dirty="0" smtClean="0">
                <a:solidFill>
                  <a:schemeClr val="bg2">
                    <a:lumMod val="90000"/>
                  </a:schemeClr>
                </a:solidFill>
                <a:effectLst>
                  <a:outerShdw blurRad="38100" dist="38100" dir="2700000" algn="tl">
                    <a:srgbClr val="000000">
                      <a:alpha val="43137"/>
                    </a:srgbClr>
                  </a:outerShdw>
                </a:effectLst>
                <a:latin typeface="+mn-lt"/>
                <a:ea typeface="+mn-ea"/>
                <a:cs typeface="+mn-cs"/>
              </a:rPr>
              <a:t>Stílusok készítése</a:t>
            </a:r>
            <a:endParaRPr lang="hu-HU" sz="2400" dirty="0">
              <a:solidFill>
                <a:schemeClr val="bg2">
                  <a:lumMod val="90000"/>
                </a:schemeClr>
              </a:solidFill>
              <a:effectLst>
                <a:outerShdw blurRad="38100" dist="38100" dir="2700000" algn="tl">
                  <a:srgbClr val="000000">
                    <a:alpha val="43137"/>
                  </a:srgbClr>
                </a:outerShdw>
              </a:effectLst>
              <a:latin typeface="+mn-lt"/>
              <a:ea typeface="+mn-ea"/>
              <a:cs typeface="+mn-cs"/>
            </a:endParaRPr>
          </a:p>
        </p:txBody>
      </p:sp>
      <p:sp>
        <p:nvSpPr>
          <p:cNvPr id="4" name="Tartalom helye 2"/>
          <p:cNvSpPr>
            <a:spLocks noGrp="1"/>
          </p:cNvSpPr>
          <p:nvPr>
            <p:ph idx="1"/>
          </p:nvPr>
        </p:nvSpPr>
        <p:spPr>
          <a:xfrm>
            <a:off x="457200" y="571480"/>
            <a:ext cx="8229600" cy="5786477"/>
          </a:xfrm>
        </p:spPr>
        <p:txBody>
          <a:bodyPr>
            <a:normAutofit/>
          </a:bodyPr>
          <a:lstStyle/>
          <a:p>
            <a:pPr>
              <a:buNone/>
            </a:pPr>
            <a:r>
              <a:rPr lang="hu-HU" sz="2800" dirty="0" smtClean="0">
                <a:solidFill>
                  <a:schemeClr val="bg1">
                    <a:lumMod val="95000"/>
                  </a:schemeClr>
                </a:solidFill>
              </a:rPr>
              <a:t>	A legegyszerűbb módszer, hogy a &lt;</a:t>
            </a:r>
            <a:r>
              <a:rPr lang="hu-HU" sz="2800" dirty="0" err="1" smtClean="0">
                <a:solidFill>
                  <a:schemeClr val="bg1">
                    <a:lumMod val="95000"/>
                  </a:schemeClr>
                </a:solidFill>
              </a:rPr>
              <a:t>Style</a:t>
            </a:r>
            <a:r>
              <a:rPr lang="hu-HU" sz="2800" dirty="0" smtClean="0">
                <a:solidFill>
                  <a:schemeClr val="bg1">
                    <a:lumMod val="95000"/>
                  </a:schemeClr>
                </a:solidFill>
              </a:rPr>
              <a:t>&gt; tag között megadjuk a </a:t>
            </a:r>
            <a:r>
              <a:rPr lang="hu-HU" sz="2800" dirty="0" err="1" smtClean="0">
                <a:solidFill>
                  <a:schemeClr val="bg1">
                    <a:lumMod val="95000"/>
                  </a:schemeClr>
                </a:solidFill>
              </a:rPr>
              <a:t>Settereket</a:t>
            </a:r>
            <a:r>
              <a:rPr lang="hu-HU" sz="2800" dirty="0" smtClean="0">
                <a:solidFill>
                  <a:schemeClr val="bg1">
                    <a:lumMod val="95000"/>
                  </a:schemeClr>
                </a:solidFill>
              </a:rPr>
              <a:t>.</a:t>
            </a:r>
          </a:p>
          <a:p>
            <a:pPr>
              <a:buNone/>
            </a:pPr>
            <a:r>
              <a:rPr lang="hu-HU" sz="2800" dirty="0" smtClean="0">
                <a:solidFill>
                  <a:schemeClr val="bg1">
                    <a:lumMod val="95000"/>
                  </a:schemeClr>
                </a:solidFill>
              </a:rPr>
              <a:t>	</a:t>
            </a:r>
          </a:p>
          <a:p>
            <a:pPr>
              <a:buNone/>
            </a:pPr>
            <a:r>
              <a:rPr lang="hu-HU" sz="2800" dirty="0" smtClean="0">
                <a:solidFill>
                  <a:schemeClr val="bg1">
                    <a:lumMod val="95000"/>
                  </a:schemeClr>
                </a:solidFill>
              </a:rPr>
              <a:t>	A Stílus hatáskör függ attól, hogy hol adjuk meg. </a:t>
            </a:r>
          </a:p>
          <a:p>
            <a:pPr>
              <a:buNone/>
            </a:pPr>
            <a:r>
              <a:rPr lang="hu-HU" sz="2800" dirty="0" smtClean="0">
                <a:solidFill>
                  <a:schemeClr val="bg1">
                    <a:lumMod val="95000"/>
                  </a:schemeClr>
                </a:solidFill>
              </a:rPr>
              <a:t>	</a:t>
            </a:r>
          </a:p>
          <a:p>
            <a:pPr>
              <a:buNone/>
            </a:pPr>
            <a:r>
              <a:rPr lang="hu-HU" sz="2800" dirty="0" smtClean="0">
                <a:solidFill>
                  <a:schemeClr val="bg1">
                    <a:lumMod val="95000"/>
                  </a:schemeClr>
                </a:solidFill>
              </a:rPr>
              <a:t>	Megadhatjuk egy elemre, vagy az összes elemre ami az ablakon van, vagy a </a:t>
            </a:r>
            <a:r>
              <a:rPr lang="hu-HU" sz="2800" dirty="0" err="1" smtClean="0">
                <a:solidFill>
                  <a:schemeClr val="bg1">
                    <a:lumMod val="95000"/>
                  </a:schemeClr>
                </a:solidFill>
              </a:rPr>
              <a:t>Solution-re</a:t>
            </a:r>
            <a:r>
              <a:rPr lang="hu-HU" sz="2800" dirty="0" smtClean="0">
                <a:solidFill>
                  <a:schemeClr val="bg1">
                    <a:lumMod val="95000"/>
                  </a:schemeClr>
                </a:solidFill>
              </a:rPr>
              <a:t> is.</a:t>
            </a:r>
          </a:p>
          <a:p>
            <a:pPr>
              <a:buNone/>
            </a:pPr>
            <a:r>
              <a:rPr lang="hu-HU" sz="2800" dirty="0" smtClean="0">
                <a:solidFill>
                  <a:schemeClr val="bg1">
                    <a:lumMod val="95000"/>
                  </a:schemeClr>
                </a:solidFill>
              </a:rPr>
              <a:t>  </a:t>
            </a:r>
          </a:p>
        </p:txBody>
      </p:sp>
    </p:spTree>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a:xfrm>
            <a:off x="0" y="0"/>
            <a:ext cx="9144000" cy="439718"/>
          </a:xfrm>
        </p:spPr>
        <p:txBody>
          <a:bodyPr>
            <a:noAutofit/>
          </a:bodyPr>
          <a:lstStyle/>
          <a:p>
            <a:pPr algn="l">
              <a:spcBef>
                <a:spcPct val="20000"/>
              </a:spcBef>
            </a:pPr>
            <a:r>
              <a:rPr lang="hu-HU" sz="2400" dirty="0" smtClean="0">
                <a:solidFill>
                  <a:schemeClr val="bg2">
                    <a:lumMod val="90000"/>
                  </a:schemeClr>
                </a:solidFill>
                <a:effectLst>
                  <a:outerShdw blurRad="38100" dist="38100" dir="2700000" algn="tl">
                    <a:srgbClr val="000000">
                      <a:alpha val="43137"/>
                    </a:srgbClr>
                  </a:outerShdw>
                </a:effectLst>
                <a:latin typeface="+mn-lt"/>
                <a:ea typeface="+mn-ea"/>
                <a:cs typeface="+mn-cs"/>
              </a:rPr>
              <a:t>Stílus megadása direkt módon</a:t>
            </a:r>
            <a:endParaRPr lang="hu-HU" sz="2400" dirty="0">
              <a:solidFill>
                <a:schemeClr val="bg2">
                  <a:lumMod val="90000"/>
                </a:schemeClr>
              </a:solidFill>
              <a:effectLst>
                <a:outerShdw blurRad="38100" dist="38100" dir="2700000" algn="tl">
                  <a:srgbClr val="000000">
                    <a:alpha val="43137"/>
                  </a:srgbClr>
                </a:outerShdw>
              </a:effectLst>
              <a:latin typeface="+mn-lt"/>
              <a:ea typeface="+mn-ea"/>
              <a:cs typeface="+mn-cs"/>
            </a:endParaRPr>
          </a:p>
        </p:txBody>
      </p:sp>
      <p:sp>
        <p:nvSpPr>
          <p:cNvPr id="4" name="Tartalom helye 2"/>
          <p:cNvSpPr>
            <a:spLocks noGrp="1"/>
          </p:cNvSpPr>
          <p:nvPr>
            <p:ph idx="1"/>
          </p:nvPr>
        </p:nvSpPr>
        <p:spPr>
          <a:xfrm>
            <a:off x="457200" y="571480"/>
            <a:ext cx="8229600" cy="5786477"/>
          </a:xfrm>
        </p:spPr>
        <p:txBody>
          <a:bodyPr>
            <a:normAutofit/>
          </a:bodyPr>
          <a:lstStyle/>
          <a:p>
            <a:pPr>
              <a:buNone/>
            </a:pPr>
            <a:r>
              <a:rPr lang="hu-HU" sz="2800" dirty="0" smtClean="0">
                <a:solidFill>
                  <a:schemeClr val="bg1">
                    <a:lumMod val="95000"/>
                  </a:schemeClr>
                </a:solidFill>
              </a:rPr>
              <a:t>	A stílusokat megadhatjuk, direkt egy elemre is. Ebben az esetben csak az adott elemnek a stílusát változtatjuk meg.</a:t>
            </a:r>
          </a:p>
          <a:p>
            <a:pPr>
              <a:buNone/>
            </a:pPr>
            <a:endParaRPr lang="hu-HU" sz="2800" dirty="0" smtClean="0">
              <a:solidFill>
                <a:schemeClr val="bg1">
                  <a:lumMod val="95000"/>
                </a:schemeClr>
              </a:solidFill>
            </a:endParaRPr>
          </a:p>
          <a:p>
            <a:pPr>
              <a:buNone/>
            </a:pPr>
            <a:endParaRPr lang="hu-HU" sz="2800" dirty="0" smtClean="0">
              <a:solidFill>
                <a:schemeClr val="bg1">
                  <a:lumMod val="95000"/>
                </a:schemeClr>
              </a:solidFill>
            </a:endParaRPr>
          </a:p>
          <a:p>
            <a:pPr>
              <a:buNone/>
            </a:pPr>
            <a:endParaRPr lang="hu-HU" sz="2800" dirty="0" smtClean="0">
              <a:solidFill>
                <a:schemeClr val="bg1">
                  <a:lumMod val="95000"/>
                </a:schemeClr>
              </a:solidFill>
            </a:endParaRPr>
          </a:p>
          <a:p>
            <a:pPr>
              <a:buNone/>
            </a:pPr>
            <a:endParaRPr lang="hu-HU" sz="2800" dirty="0" smtClean="0">
              <a:solidFill>
                <a:schemeClr val="bg1">
                  <a:lumMod val="95000"/>
                </a:schemeClr>
              </a:solidFill>
            </a:endParaRPr>
          </a:p>
          <a:p>
            <a:pPr>
              <a:buNone/>
            </a:pPr>
            <a:endParaRPr lang="hu-HU" sz="2800" dirty="0" smtClean="0">
              <a:solidFill>
                <a:schemeClr val="bg1">
                  <a:lumMod val="95000"/>
                </a:schemeClr>
              </a:solidFill>
            </a:endParaRPr>
          </a:p>
          <a:p>
            <a:pPr>
              <a:buNone/>
            </a:pPr>
            <a:r>
              <a:rPr lang="hu-HU" sz="2800" dirty="0" smtClean="0">
                <a:solidFill>
                  <a:schemeClr val="bg1">
                    <a:lumMod val="95000"/>
                  </a:schemeClr>
                </a:solidFill>
              </a:rPr>
              <a:t>	Több elemnél, már problémásabb mindig begépelni a stílus leírókat. Ezért ezt a módszert csak direkt esetekben használjuk. </a:t>
            </a:r>
          </a:p>
        </p:txBody>
      </p:sp>
      <p:sp>
        <p:nvSpPr>
          <p:cNvPr id="5" name="Szövegdoboz 4"/>
          <p:cNvSpPr txBox="1"/>
          <p:nvPr/>
        </p:nvSpPr>
        <p:spPr>
          <a:xfrm>
            <a:off x="857224" y="2214554"/>
            <a:ext cx="7286676" cy="1815882"/>
          </a:xfrm>
          <a:prstGeom prst="rect">
            <a:avLst/>
          </a:prstGeom>
          <a:effectLst>
            <a:innerShdw blurRad="63500" dist="50800" dir="8100000">
              <a:prstClr val="black">
                <a:alpha val="50000"/>
              </a:prstClr>
            </a:innerShdw>
          </a:effectLst>
          <a:scene3d>
            <a:camera prst="orthographicFront"/>
            <a:lightRig rig="threePt" dir="t"/>
          </a:scene3d>
          <a:sp3d>
            <a:bevelT/>
          </a:sp3d>
        </p:spPr>
        <p:style>
          <a:lnRef idx="1">
            <a:schemeClr val="dk1"/>
          </a:lnRef>
          <a:fillRef idx="2">
            <a:schemeClr val="dk1"/>
          </a:fillRef>
          <a:effectRef idx="1">
            <a:schemeClr val="dk1"/>
          </a:effectRef>
          <a:fontRef idx="minor">
            <a:schemeClr val="dk1"/>
          </a:fontRef>
        </p:style>
        <p:txBody>
          <a:bodyPr wrap="square" rtlCol="0">
            <a:spAutoFit/>
          </a:bodyPr>
          <a:lstStyle/>
          <a:p>
            <a:r>
              <a:rPr lang="en-US" sz="1400" dirty="0" smtClean="0">
                <a:solidFill>
                  <a:srgbClr val="A31515"/>
                </a:solidFill>
              </a:rPr>
              <a:t> </a:t>
            </a:r>
            <a:r>
              <a:rPr lang="en-US" sz="1400" dirty="0" smtClean="0">
                <a:solidFill>
                  <a:srgbClr val="0000FF"/>
                </a:solidFill>
              </a:rPr>
              <a:t>&lt;</a:t>
            </a:r>
            <a:r>
              <a:rPr lang="en-US" sz="1400" dirty="0" smtClean="0">
                <a:solidFill>
                  <a:srgbClr val="A31515"/>
                </a:solidFill>
              </a:rPr>
              <a:t>Button</a:t>
            </a:r>
            <a:r>
              <a:rPr lang="en-US" sz="1400" dirty="0" smtClean="0">
                <a:solidFill>
                  <a:srgbClr val="FF0000"/>
                </a:solidFill>
              </a:rPr>
              <a:t> Height</a:t>
            </a:r>
            <a:r>
              <a:rPr lang="en-US" sz="1400" dirty="0" smtClean="0">
                <a:solidFill>
                  <a:srgbClr val="0000FF"/>
                </a:solidFill>
              </a:rPr>
              <a:t>="25"</a:t>
            </a:r>
            <a:r>
              <a:rPr lang="en-US" sz="1400" dirty="0" smtClean="0">
                <a:solidFill>
                  <a:srgbClr val="FF0000"/>
                </a:solidFill>
              </a:rPr>
              <a:t> Name</a:t>
            </a:r>
            <a:r>
              <a:rPr lang="en-US" sz="1400" dirty="0" smtClean="0">
                <a:solidFill>
                  <a:srgbClr val="0000FF"/>
                </a:solidFill>
              </a:rPr>
              <a:t>="button1"</a:t>
            </a:r>
            <a:r>
              <a:rPr lang="en-US" sz="1400" dirty="0" smtClean="0">
                <a:solidFill>
                  <a:srgbClr val="FF0000"/>
                </a:solidFill>
              </a:rPr>
              <a:t> Width</a:t>
            </a:r>
            <a:r>
              <a:rPr lang="en-US" sz="1400" dirty="0" smtClean="0">
                <a:solidFill>
                  <a:srgbClr val="0000FF"/>
                </a:solidFill>
              </a:rPr>
              <a:t>="100"&gt;</a:t>
            </a:r>
          </a:p>
          <a:p>
            <a:r>
              <a:rPr lang="hu-HU" sz="1400" dirty="0" smtClean="0">
                <a:solidFill>
                  <a:srgbClr val="A31515"/>
                </a:solidFill>
              </a:rPr>
              <a:t>            </a:t>
            </a:r>
            <a:r>
              <a:rPr lang="hu-HU" sz="1400" dirty="0" smtClean="0">
                <a:solidFill>
                  <a:srgbClr val="0000FF"/>
                </a:solidFill>
              </a:rPr>
              <a:t>&lt;</a:t>
            </a:r>
            <a:r>
              <a:rPr lang="hu-HU" sz="1400" dirty="0" err="1" smtClean="0">
                <a:solidFill>
                  <a:srgbClr val="A31515"/>
                </a:solidFill>
              </a:rPr>
              <a:t>Button.Style</a:t>
            </a:r>
            <a:r>
              <a:rPr lang="hu-HU" sz="1400" dirty="0" smtClean="0">
                <a:solidFill>
                  <a:srgbClr val="0000FF"/>
                </a:solidFill>
              </a:rPr>
              <a:t>&gt;</a:t>
            </a:r>
          </a:p>
          <a:p>
            <a:r>
              <a:rPr lang="hu-HU" sz="1400" dirty="0" smtClean="0">
                <a:solidFill>
                  <a:srgbClr val="A31515"/>
                </a:solidFill>
              </a:rPr>
              <a:t>                </a:t>
            </a:r>
            <a:r>
              <a:rPr lang="hu-HU" sz="1400" dirty="0" smtClean="0">
                <a:solidFill>
                  <a:srgbClr val="0000FF"/>
                </a:solidFill>
              </a:rPr>
              <a:t>&lt;</a:t>
            </a:r>
            <a:r>
              <a:rPr lang="hu-HU" sz="1400" dirty="0" err="1" smtClean="0">
                <a:solidFill>
                  <a:srgbClr val="A31515"/>
                </a:solidFill>
              </a:rPr>
              <a:t>Style</a:t>
            </a:r>
            <a:r>
              <a:rPr lang="hu-HU" sz="1400" dirty="0" smtClean="0">
                <a:solidFill>
                  <a:srgbClr val="0000FF"/>
                </a:solidFill>
              </a:rPr>
              <a:t>&gt;</a:t>
            </a:r>
          </a:p>
          <a:p>
            <a:r>
              <a:rPr lang="en-US" sz="1400" dirty="0" smtClean="0">
                <a:solidFill>
                  <a:srgbClr val="A31515"/>
                </a:solidFill>
              </a:rPr>
              <a:t>                    </a:t>
            </a:r>
            <a:r>
              <a:rPr lang="en-US" sz="1400" dirty="0" smtClean="0">
                <a:solidFill>
                  <a:srgbClr val="0000FF"/>
                </a:solidFill>
              </a:rPr>
              <a:t>&lt;</a:t>
            </a:r>
            <a:r>
              <a:rPr lang="en-US" sz="1400" dirty="0" smtClean="0">
                <a:solidFill>
                  <a:srgbClr val="A31515"/>
                </a:solidFill>
              </a:rPr>
              <a:t>Setter</a:t>
            </a:r>
            <a:r>
              <a:rPr lang="en-US" sz="1400" dirty="0" smtClean="0">
                <a:solidFill>
                  <a:srgbClr val="FF0000"/>
                </a:solidFill>
              </a:rPr>
              <a:t> Property</a:t>
            </a:r>
            <a:r>
              <a:rPr lang="en-US" sz="1400" dirty="0" smtClean="0">
                <a:solidFill>
                  <a:srgbClr val="0000FF"/>
                </a:solidFill>
              </a:rPr>
              <a:t>="</a:t>
            </a:r>
            <a:r>
              <a:rPr lang="en-US" sz="1400" dirty="0" err="1" smtClean="0">
                <a:solidFill>
                  <a:srgbClr val="0000FF"/>
                </a:solidFill>
              </a:rPr>
              <a:t>Button.Content</a:t>
            </a:r>
            <a:r>
              <a:rPr lang="en-US" sz="1400" dirty="0" smtClean="0">
                <a:solidFill>
                  <a:srgbClr val="0000FF"/>
                </a:solidFill>
              </a:rPr>
              <a:t>"</a:t>
            </a:r>
            <a:r>
              <a:rPr lang="en-US" sz="1400" dirty="0" smtClean="0">
                <a:solidFill>
                  <a:srgbClr val="FF0000"/>
                </a:solidFill>
              </a:rPr>
              <a:t> Value</a:t>
            </a:r>
            <a:r>
              <a:rPr lang="en-US" sz="1400" dirty="0" smtClean="0">
                <a:solidFill>
                  <a:srgbClr val="0000FF"/>
                </a:solidFill>
              </a:rPr>
              <a:t>="Style set directly"/&gt;</a:t>
            </a:r>
          </a:p>
          <a:p>
            <a:r>
              <a:rPr lang="en-US" sz="1400" dirty="0" smtClean="0">
                <a:solidFill>
                  <a:srgbClr val="A31515"/>
                </a:solidFill>
              </a:rPr>
              <a:t>                    </a:t>
            </a:r>
            <a:r>
              <a:rPr lang="en-US" sz="1400" dirty="0" smtClean="0">
                <a:solidFill>
                  <a:srgbClr val="0000FF"/>
                </a:solidFill>
              </a:rPr>
              <a:t>&lt;</a:t>
            </a:r>
            <a:r>
              <a:rPr lang="en-US" sz="1400" dirty="0" smtClean="0">
                <a:solidFill>
                  <a:srgbClr val="A31515"/>
                </a:solidFill>
              </a:rPr>
              <a:t>Setter</a:t>
            </a:r>
            <a:r>
              <a:rPr lang="en-US" sz="1400" dirty="0" smtClean="0">
                <a:solidFill>
                  <a:srgbClr val="FF0000"/>
                </a:solidFill>
              </a:rPr>
              <a:t> Property</a:t>
            </a:r>
            <a:r>
              <a:rPr lang="en-US" sz="1400" dirty="0" smtClean="0">
                <a:solidFill>
                  <a:srgbClr val="0000FF"/>
                </a:solidFill>
              </a:rPr>
              <a:t>="</a:t>
            </a:r>
            <a:r>
              <a:rPr lang="en-US" sz="1400" dirty="0" err="1" smtClean="0">
                <a:solidFill>
                  <a:srgbClr val="0000FF"/>
                </a:solidFill>
              </a:rPr>
              <a:t>Button.Background</a:t>
            </a:r>
            <a:r>
              <a:rPr lang="en-US" sz="1400" dirty="0" smtClean="0">
                <a:solidFill>
                  <a:srgbClr val="0000FF"/>
                </a:solidFill>
              </a:rPr>
              <a:t>"</a:t>
            </a:r>
            <a:r>
              <a:rPr lang="en-US" sz="1400" dirty="0" smtClean="0">
                <a:solidFill>
                  <a:srgbClr val="FF0000"/>
                </a:solidFill>
              </a:rPr>
              <a:t> Value</a:t>
            </a:r>
            <a:r>
              <a:rPr lang="en-US" sz="1400" dirty="0" smtClean="0">
                <a:solidFill>
                  <a:srgbClr val="0000FF"/>
                </a:solidFill>
              </a:rPr>
              <a:t>="Red"/&gt;</a:t>
            </a:r>
          </a:p>
          <a:p>
            <a:r>
              <a:rPr lang="hu-HU" sz="1400" dirty="0" smtClean="0">
                <a:solidFill>
                  <a:srgbClr val="A31515"/>
                </a:solidFill>
              </a:rPr>
              <a:t>                </a:t>
            </a:r>
            <a:r>
              <a:rPr lang="hu-HU" sz="1400" dirty="0" smtClean="0">
                <a:solidFill>
                  <a:srgbClr val="0000FF"/>
                </a:solidFill>
              </a:rPr>
              <a:t>&lt;/</a:t>
            </a:r>
            <a:r>
              <a:rPr lang="hu-HU" sz="1400" dirty="0" err="1" smtClean="0">
                <a:solidFill>
                  <a:srgbClr val="A31515"/>
                </a:solidFill>
              </a:rPr>
              <a:t>Style</a:t>
            </a:r>
            <a:r>
              <a:rPr lang="hu-HU" sz="1400" dirty="0" smtClean="0">
                <a:solidFill>
                  <a:srgbClr val="0000FF"/>
                </a:solidFill>
              </a:rPr>
              <a:t>&gt;</a:t>
            </a:r>
          </a:p>
          <a:p>
            <a:r>
              <a:rPr lang="hu-HU" sz="1400" dirty="0" smtClean="0">
                <a:solidFill>
                  <a:srgbClr val="A31515"/>
                </a:solidFill>
              </a:rPr>
              <a:t>            </a:t>
            </a:r>
            <a:r>
              <a:rPr lang="hu-HU" sz="1400" dirty="0" smtClean="0">
                <a:solidFill>
                  <a:srgbClr val="0000FF"/>
                </a:solidFill>
              </a:rPr>
              <a:t>&lt;/</a:t>
            </a:r>
            <a:r>
              <a:rPr lang="hu-HU" sz="1400" dirty="0" err="1" smtClean="0">
                <a:solidFill>
                  <a:srgbClr val="A31515"/>
                </a:solidFill>
              </a:rPr>
              <a:t>Button.Style</a:t>
            </a:r>
            <a:r>
              <a:rPr lang="hu-HU" sz="1400" dirty="0" smtClean="0">
                <a:solidFill>
                  <a:srgbClr val="0000FF"/>
                </a:solidFill>
              </a:rPr>
              <a:t>&gt;</a:t>
            </a:r>
          </a:p>
          <a:p>
            <a:r>
              <a:rPr lang="hu-HU" sz="1400" dirty="0" smtClean="0">
                <a:solidFill>
                  <a:srgbClr val="A31515"/>
                </a:solidFill>
              </a:rPr>
              <a:t>        </a:t>
            </a:r>
            <a:r>
              <a:rPr lang="hu-HU" sz="1400" dirty="0" smtClean="0">
                <a:solidFill>
                  <a:srgbClr val="0000FF"/>
                </a:solidFill>
              </a:rPr>
              <a:t>&lt;/</a:t>
            </a:r>
            <a:r>
              <a:rPr lang="hu-HU" sz="1400" dirty="0" err="1" smtClean="0">
                <a:solidFill>
                  <a:srgbClr val="A31515"/>
                </a:solidFill>
              </a:rPr>
              <a:t>Button</a:t>
            </a:r>
            <a:r>
              <a:rPr lang="hu-HU" sz="1400" dirty="0" smtClean="0">
                <a:solidFill>
                  <a:srgbClr val="0000FF"/>
                </a:solidFill>
              </a:rPr>
              <a:t>&gt;</a:t>
            </a:r>
          </a:p>
        </p:txBody>
      </p:sp>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a:xfrm>
            <a:off x="0" y="0"/>
            <a:ext cx="9144000" cy="439718"/>
          </a:xfrm>
        </p:spPr>
        <p:txBody>
          <a:bodyPr>
            <a:noAutofit/>
          </a:bodyPr>
          <a:lstStyle/>
          <a:p>
            <a:pPr algn="l">
              <a:spcBef>
                <a:spcPct val="20000"/>
              </a:spcBef>
            </a:pPr>
            <a:r>
              <a:rPr lang="hu-HU" sz="2400" dirty="0" smtClean="0">
                <a:solidFill>
                  <a:schemeClr val="bg2">
                    <a:lumMod val="90000"/>
                  </a:schemeClr>
                </a:solidFill>
                <a:effectLst>
                  <a:outerShdw blurRad="38100" dist="38100" dir="2700000" algn="tl">
                    <a:srgbClr val="000000">
                      <a:alpha val="43137"/>
                    </a:srgbClr>
                  </a:outerShdw>
                </a:effectLst>
                <a:latin typeface="+mn-lt"/>
                <a:ea typeface="+mn-ea"/>
                <a:cs typeface="+mn-cs"/>
              </a:rPr>
              <a:t>Stílus megadása </a:t>
            </a:r>
            <a:r>
              <a:rPr lang="hu-HU" sz="2400" dirty="0" err="1" smtClean="0">
                <a:solidFill>
                  <a:schemeClr val="bg2">
                    <a:lumMod val="90000"/>
                  </a:schemeClr>
                </a:solidFill>
                <a:effectLst>
                  <a:outerShdw blurRad="38100" dist="38100" dir="2700000" algn="tl">
                    <a:srgbClr val="000000">
                      <a:alpha val="43137"/>
                    </a:srgbClr>
                  </a:outerShdw>
                </a:effectLst>
                <a:latin typeface="+mn-lt"/>
                <a:ea typeface="+mn-ea"/>
                <a:cs typeface="+mn-cs"/>
              </a:rPr>
              <a:t>Resource-ban</a:t>
            </a:r>
            <a:endParaRPr lang="hu-HU" sz="2400" dirty="0">
              <a:solidFill>
                <a:schemeClr val="bg2">
                  <a:lumMod val="90000"/>
                </a:schemeClr>
              </a:solidFill>
              <a:effectLst>
                <a:outerShdw blurRad="38100" dist="38100" dir="2700000" algn="tl">
                  <a:srgbClr val="000000">
                    <a:alpha val="43137"/>
                  </a:srgbClr>
                </a:outerShdw>
              </a:effectLst>
              <a:latin typeface="+mn-lt"/>
              <a:ea typeface="+mn-ea"/>
              <a:cs typeface="+mn-cs"/>
            </a:endParaRPr>
          </a:p>
        </p:txBody>
      </p:sp>
      <p:sp>
        <p:nvSpPr>
          <p:cNvPr id="4" name="Tartalom helye 2"/>
          <p:cNvSpPr>
            <a:spLocks noGrp="1"/>
          </p:cNvSpPr>
          <p:nvPr>
            <p:ph idx="1"/>
          </p:nvPr>
        </p:nvSpPr>
        <p:spPr>
          <a:xfrm>
            <a:off x="214282" y="571480"/>
            <a:ext cx="8472518" cy="5857916"/>
          </a:xfrm>
        </p:spPr>
        <p:txBody>
          <a:bodyPr>
            <a:normAutofit lnSpcReduction="10000"/>
          </a:bodyPr>
          <a:lstStyle/>
          <a:p>
            <a:pPr>
              <a:buNone/>
            </a:pPr>
            <a:r>
              <a:rPr lang="hu-HU" sz="2800" dirty="0" smtClean="0">
                <a:solidFill>
                  <a:schemeClr val="bg1">
                    <a:lumMod val="95000"/>
                  </a:schemeClr>
                </a:solidFill>
              </a:rPr>
              <a:t>	Az egyik leggyakrabban használt módszer az, hogy magában a Windows (vagy épp az alkalmazás) </a:t>
            </a:r>
            <a:r>
              <a:rPr lang="hu-HU" sz="2800" dirty="0" err="1" smtClean="0">
                <a:solidFill>
                  <a:schemeClr val="bg1">
                    <a:lumMod val="95000"/>
                  </a:schemeClr>
                </a:solidFill>
              </a:rPr>
              <a:t>Resource-ában</a:t>
            </a:r>
            <a:r>
              <a:rPr lang="hu-HU" sz="2800" dirty="0" smtClean="0">
                <a:solidFill>
                  <a:schemeClr val="bg1">
                    <a:lumMod val="95000"/>
                  </a:schemeClr>
                </a:solidFill>
              </a:rPr>
              <a:t> adjuk meg.</a:t>
            </a:r>
          </a:p>
          <a:p>
            <a:pPr>
              <a:buNone/>
            </a:pPr>
            <a:endParaRPr lang="hu-HU" sz="2800" dirty="0" smtClean="0">
              <a:solidFill>
                <a:schemeClr val="bg1">
                  <a:lumMod val="95000"/>
                </a:schemeClr>
              </a:solidFill>
            </a:endParaRPr>
          </a:p>
          <a:p>
            <a:pPr>
              <a:buNone/>
            </a:pPr>
            <a:endParaRPr lang="hu-HU" sz="2800" dirty="0" smtClean="0">
              <a:solidFill>
                <a:schemeClr val="bg1">
                  <a:lumMod val="95000"/>
                </a:schemeClr>
              </a:solidFill>
            </a:endParaRPr>
          </a:p>
          <a:p>
            <a:pPr>
              <a:buNone/>
            </a:pPr>
            <a:endParaRPr lang="hu-HU" sz="2800" dirty="0" smtClean="0">
              <a:solidFill>
                <a:schemeClr val="bg1">
                  <a:lumMod val="95000"/>
                </a:schemeClr>
              </a:solidFill>
            </a:endParaRPr>
          </a:p>
          <a:p>
            <a:pPr>
              <a:buNone/>
            </a:pPr>
            <a:endParaRPr lang="hu-HU" sz="2800" dirty="0" smtClean="0">
              <a:solidFill>
                <a:schemeClr val="bg1">
                  <a:lumMod val="95000"/>
                </a:schemeClr>
              </a:solidFill>
            </a:endParaRPr>
          </a:p>
          <a:p>
            <a:pPr>
              <a:buNone/>
            </a:pPr>
            <a:endParaRPr lang="hu-HU" sz="2800" dirty="0" smtClean="0">
              <a:solidFill>
                <a:schemeClr val="bg1">
                  <a:lumMod val="95000"/>
                </a:schemeClr>
              </a:solidFill>
            </a:endParaRPr>
          </a:p>
          <a:p>
            <a:pPr>
              <a:buNone/>
            </a:pPr>
            <a:r>
              <a:rPr lang="hu-HU" sz="2800" dirty="0" smtClean="0">
                <a:solidFill>
                  <a:schemeClr val="bg1">
                    <a:lumMod val="95000"/>
                  </a:schemeClr>
                </a:solidFill>
              </a:rPr>
              <a:t>	Ebben az esetben minden elemnél csak a </a:t>
            </a:r>
            <a:r>
              <a:rPr lang="hu-HU" sz="2800" dirty="0" err="1" smtClean="0">
                <a:solidFill>
                  <a:schemeClr val="bg1">
                    <a:lumMod val="95000"/>
                  </a:schemeClr>
                </a:solidFill>
              </a:rPr>
              <a:t>Style</a:t>
            </a:r>
            <a:r>
              <a:rPr lang="hu-HU" sz="2800" dirty="0" smtClean="0">
                <a:solidFill>
                  <a:schemeClr val="bg1">
                    <a:lumMod val="95000"/>
                  </a:schemeClr>
                </a:solidFill>
              </a:rPr>
              <a:t> tulajdonságoz kell megadni, és hivatkozni az erőforrásban definiált stílusra.</a:t>
            </a:r>
          </a:p>
          <a:p>
            <a:pPr>
              <a:buNone/>
            </a:pPr>
            <a:r>
              <a:rPr lang="hu-HU" sz="2800" dirty="0" smtClean="0">
                <a:solidFill>
                  <a:schemeClr val="bg1">
                    <a:lumMod val="95000"/>
                  </a:schemeClr>
                </a:solidFill>
              </a:rPr>
              <a:t>	</a:t>
            </a:r>
            <a:r>
              <a:rPr lang="hu-HU" sz="2400" i="1" dirty="0" smtClean="0">
                <a:solidFill>
                  <a:schemeClr val="bg1">
                    <a:lumMod val="95000"/>
                  </a:schemeClr>
                </a:solidFill>
              </a:rPr>
              <a:t>De így is folyton meg kell adni! Ez megint csak felesleges gépelés! Nincs valami más megoldás?</a:t>
            </a:r>
          </a:p>
        </p:txBody>
      </p:sp>
      <p:sp>
        <p:nvSpPr>
          <p:cNvPr id="5" name="Szövegdoboz 4"/>
          <p:cNvSpPr txBox="1"/>
          <p:nvPr/>
        </p:nvSpPr>
        <p:spPr>
          <a:xfrm>
            <a:off x="642910" y="1946025"/>
            <a:ext cx="8072494" cy="2554545"/>
          </a:xfrm>
          <a:prstGeom prst="rect">
            <a:avLst/>
          </a:prstGeom>
          <a:effectLst>
            <a:innerShdw blurRad="63500" dist="50800" dir="8100000">
              <a:prstClr val="black">
                <a:alpha val="50000"/>
              </a:prstClr>
            </a:innerShdw>
          </a:effectLst>
          <a:scene3d>
            <a:camera prst="orthographicFront"/>
            <a:lightRig rig="threePt" dir="t"/>
          </a:scene3d>
          <a:sp3d>
            <a:bevelT/>
          </a:sp3d>
        </p:spPr>
        <p:style>
          <a:lnRef idx="1">
            <a:schemeClr val="dk1"/>
          </a:lnRef>
          <a:fillRef idx="2">
            <a:schemeClr val="dk1"/>
          </a:fillRef>
          <a:effectRef idx="1">
            <a:schemeClr val="dk1"/>
          </a:effectRef>
          <a:fontRef idx="minor">
            <a:schemeClr val="dk1"/>
          </a:fontRef>
        </p:style>
        <p:txBody>
          <a:bodyPr wrap="square" rtlCol="0">
            <a:spAutoFit/>
          </a:bodyPr>
          <a:lstStyle/>
          <a:p>
            <a:r>
              <a:rPr lang="hu-HU" sz="1600" dirty="0" smtClean="0">
                <a:solidFill>
                  <a:srgbClr val="A31515"/>
                </a:solidFill>
              </a:rPr>
              <a:t> </a:t>
            </a:r>
            <a:r>
              <a:rPr lang="hu-HU" sz="1600" dirty="0" smtClean="0">
                <a:solidFill>
                  <a:srgbClr val="0000FF"/>
                </a:solidFill>
              </a:rPr>
              <a:t>&lt;</a:t>
            </a:r>
            <a:r>
              <a:rPr lang="hu-HU" sz="1600" dirty="0" err="1" smtClean="0">
                <a:solidFill>
                  <a:srgbClr val="A31515"/>
                </a:solidFill>
              </a:rPr>
              <a:t>Window.Resources</a:t>
            </a:r>
            <a:r>
              <a:rPr lang="hu-HU" sz="1600" dirty="0" smtClean="0">
                <a:solidFill>
                  <a:srgbClr val="0000FF"/>
                </a:solidFill>
              </a:rPr>
              <a:t>&gt;</a:t>
            </a:r>
          </a:p>
          <a:p>
            <a:r>
              <a:rPr lang="hu-HU" sz="1600" dirty="0" smtClean="0">
                <a:solidFill>
                  <a:srgbClr val="A31515"/>
                </a:solidFill>
              </a:rPr>
              <a:t>        </a:t>
            </a:r>
            <a:r>
              <a:rPr lang="hu-HU" sz="1600" dirty="0" smtClean="0">
                <a:solidFill>
                  <a:srgbClr val="0000FF"/>
                </a:solidFill>
              </a:rPr>
              <a:t>&lt;</a:t>
            </a:r>
            <a:r>
              <a:rPr lang="hu-HU" sz="1600" dirty="0" err="1" smtClean="0">
                <a:solidFill>
                  <a:srgbClr val="A31515"/>
                </a:solidFill>
              </a:rPr>
              <a:t>Style</a:t>
            </a:r>
            <a:r>
              <a:rPr lang="hu-HU" sz="1600" dirty="0" smtClean="0">
                <a:solidFill>
                  <a:srgbClr val="FF0000"/>
                </a:solidFill>
              </a:rPr>
              <a:t> x</a:t>
            </a:r>
            <a:r>
              <a:rPr lang="hu-HU" sz="1600" dirty="0" smtClean="0">
                <a:solidFill>
                  <a:srgbClr val="0000FF"/>
                </a:solidFill>
              </a:rPr>
              <a:t>:</a:t>
            </a:r>
            <a:r>
              <a:rPr lang="hu-HU" sz="1600" dirty="0" smtClean="0">
                <a:solidFill>
                  <a:srgbClr val="FF0000"/>
                </a:solidFill>
              </a:rPr>
              <a:t>Name</a:t>
            </a:r>
            <a:r>
              <a:rPr lang="hu-HU" sz="1600" dirty="0" smtClean="0">
                <a:solidFill>
                  <a:srgbClr val="0000FF"/>
                </a:solidFill>
              </a:rPr>
              <a:t>="StyleOne"&gt;</a:t>
            </a:r>
          </a:p>
          <a:p>
            <a:r>
              <a:rPr lang="en-US" sz="1600" dirty="0" smtClean="0">
                <a:solidFill>
                  <a:srgbClr val="A31515"/>
                </a:solidFill>
              </a:rPr>
              <a:t>            </a:t>
            </a:r>
            <a:r>
              <a:rPr lang="en-US" sz="1600" dirty="0" smtClean="0">
                <a:solidFill>
                  <a:srgbClr val="0000FF"/>
                </a:solidFill>
              </a:rPr>
              <a:t>&lt;</a:t>
            </a:r>
            <a:r>
              <a:rPr lang="en-US" sz="1600" dirty="0" smtClean="0">
                <a:solidFill>
                  <a:srgbClr val="A31515"/>
                </a:solidFill>
              </a:rPr>
              <a:t>Setter</a:t>
            </a:r>
            <a:r>
              <a:rPr lang="en-US" sz="1600" dirty="0" smtClean="0">
                <a:solidFill>
                  <a:srgbClr val="FF0000"/>
                </a:solidFill>
              </a:rPr>
              <a:t> Property</a:t>
            </a:r>
            <a:r>
              <a:rPr lang="en-US" sz="1600" dirty="0" smtClean="0">
                <a:solidFill>
                  <a:srgbClr val="0000FF"/>
                </a:solidFill>
              </a:rPr>
              <a:t>="</a:t>
            </a:r>
            <a:r>
              <a:rPr lang="en-US" sz="1600" dirty="0" err="1" smtClean="0">
                <a:solidFill>
                  <a:srgbClr val="0000FF"/>
                </a:solidFill>
              </a:rPr>
              <a:t>Button.Content</a:t>
            </a:r>
            <a:r>
              <a:rPr lang="en-US" sz="1600" dirty="0" smtClean="0">
                <a:solidFill>
                  <a:srgbClr val="0000FF"/>
                </a:solidFill>
              </a:rPr>
              <a:t>"</a:t>
            </a:r>
            <a:r>
              <a:rPr lang="en-US" sz="1600" dirty="0" smtClean="0">
                <a:solidFill>
                  <a:srgbClr val="FF0000"/>
                </a:solidFill>
              </a:rPr>
              <a:t> Value</a:t>
            </a:r>
            <a:r>
              <a:rPr lang="en-US" sz="1600" dirty="0" smtClean="0">
                <a:solidFill>
                  <a:srgbClr val="0000FF"/>
                </a:solidFill>
              </a:rPr>
              <a:t>="Style </a:t>
            </a:r>
            <a:r>
              <a:rPr lang="hu-HU" sz="1600" dirty="0" err="1" smtClean="0">
                <a:solidFill>
                  <a:srgbClr val="0000FF"/>
                </a:solidFill>
              </a:rPr>
              <a:t>defined</a:t>
            </a:r>
            <a:r>
              <a:rPr lang="hu-HU" sz="1600" dirty="0" smtClean="0">
                <a:solidFill>
                  <a:srgbClr val="0000FF"/>
                </a:solidFill>
              </a:rPr>
              <a:t> is </a:t>
            </a:r>
            <a:r>
              <a:rPr lang="hu-HU" sz="1600" dirty="0" err="1" smtClean="0">
                <a:solidFill>
                  <a:srgbClr val="0000FF"/>
                </a:solidFill>
              </a:rPr>
              <a:t>resources</a:t>
            </a:r>
            <a:r>
              <a:rPr lang="en-US" sz="1600" dirty="0" smtClean="0">
                <a:solidFill>
                  <a:srgbClr val="0000FF"/>
                </a:solidFill>
              </a:rPr>
              <a:t>"/&gt;</a:t>
            </a:r>
          </a:p>
          <a:p>
            <a:r>
              <a:rPr lang="en-US" sz="1600" dirty="0" smtClean="0">
                <a:solidFill>
                  <a:srgbClr val="A31515"/>
                </a:solidFill>
              </a:rPr>
              <a:t>            </a:t>
            </a:r>
            <a:r>
              <a:rPr lang="en-US" sz="1600" dirty="0" smtClean="0">
                <a:solidFill>
                  <a:srgbClr val="0000FF"/>
                </a:solidFill>
              </a:rPr>
              <a:t>&lt;</a:t>
            </a:r>
            <a:r>
              <a:rPr lang="en-US" sz="1600" dirty="0" smtClean="0">
                <a:solidFill>
                  <a:srgbClr val="A31515"/>
                </a:solidFill>
              </a:rPr>
              <a:t>Setter</a:t>
            </a:r>
            <a:r>
              <a:rPr lang="en-US" sz="1600" dirty="0" smtClean="0">
                <a:solidFill>
                  <a:srgbClr val="FF0000"/>
                </a:solidFill>
              </a:rPr>
              <a:t> Property</a:t>
            </a:r>
            <a:r>
              <a:rPr lang="en-US" sz="1600" dirty="0" smtClean="0">
                <a:solidFill>
                  <a:srgbClr val="0000FF"/>
                </a:solidFill>
              </a:rPr>
              <a:t>="</a:t>
            </a:r>
            <a:r>
              <a:rPr lang="en-US" sz="1600" dirty="0" err="1" smtClean="0">
                <a:solidFill>
                  <a:srgbClr val="0000FF"/>
                </a:solidFill>
              </a:rPr>
              <a:t>Button.Background</a:t>
            </a:r>
            <a:r>
              <a:rPr lang="en-US" sz="1600" dirty="0" smtClean="0">
                <a:solidFill>
                  <a:srgbClr val="0000FF"/>
                </a:solidFill>
              </a:rPr>
              <a:t>"</a:t>
            </a:r>
            <a:r>
              <a:rPr lang="en-US" sz="1600" dirty="0" smtClean="0">
                <a:solidFill>
                  <a:srgbClr val="FF0000"/>
                </a:solidFill>
              </a:rPr>
              <a:t> Value</a:t>
            </a:r>
            <a:r>
              <a:rPr lang="en-US" sz="1600" dirty="0" smtClean="0">
                <a:solidFill>
                  <a:srgbClr val="0000FF"/>
                </a:solidFill>
              </a:rPr>
              <a:t>="Red"/&gt;</a:t>
            </a:r>
          </a:p>
          <a:p>
            <a:r>
              <a:rPr lang="hu-HU" sz="1600" dirty="0" smtClean="0">
                <a:solidFill>
                  <a:srgbClr val="A31515"/>
                </a:solidFill>
              </a:rPr>
              <a:t>        </a:t>
            </a:r>
            <a:r>
              <a:rPr lang="hu-HU" sz="1600" dirty="0" smtClean="0">
                <a:solidFill>
                  <a:srgbClr val="0000FF"/>
                </a:solidFill>
              </a:rPr>
              <a:t>&lt;/</a:t>
            </a:r>
            <a:r>
              <a:rPr lang="hu-HU" sz="1600" dirty="0" err="1" smtClean="0">
                <a:solidFill>
                  <a:srgbClr val="A31515"/>
                </a:solidFill>
              </a:rPr>
              <a:t>Style</a:t>
            </a:r>
            <a:r>
              <a:rPr lang="hu-HU" sz="1600" dirty="0" smtClean="0">
                <a:solidFill>
                  <a:srgbClr val="0000FF"/>
                </a:solidFill>
              </a:rPr>
              <a:t>&gt;</a:t>
            </a:r>
          </a:p>
          <a:p>
            <a:r>
              <a:rPr lang="hu-HU" sz="1600" dirty="0" smtClean="0">
                <a:solidFill>
                  <a:srgbClr val="A31515"/>
                </a:solidFill>
              </a:rPr>
              <a:t>    </a:t>
            </a:r>
            <a:r>
              <a:rPr lang="hu-HU" sz="1600" dirty="0" smtClean="0">
                <a:solidFill>
                  <a:srgbClr val="0000FF"/>
                </a:solidFill>
              </a:rPr>
              <a:t>&lt;/</a:t>
            </a:r>
            <a:r>
              <a:rPr lang="hu-HU" sz="1600" dirty="0" err="1" smtClean="0">
                <a:solidFill>
                  <a:srgbClr val="A31515"/>
                </a:solidFill>
              </a:rPr>
              <a:t>Window.Resources</a:t>
            </a:r>
            <a:r>
              <a:rPr lang="hu-HU" sz="1600" dirty="0" smtClean="0">
                <a:solidFill>
                  <a:srgbClr val="0000FF"/>
                </a:solidFill>
              </a:rPr>
              <a:t>&gt;</a:t>
            </a:r>
          </a:p>
          <a:p>
            <a:endParaRPr lang="hu-HU" sz="1600" dirty="0" smtClean="0">
              <a:solidFill>
                <a:srgbClr val="0000FF"/>
              </a:solidFill>
            </a:endParaRPr>
          </a:p>
          <a:p>
            <a:r>
              <a:rPr lang="hu-HU" sz="1600" dirty="0" smtClean="0">
                <a:solidFill>
                  <a:srgbClr val="0000FF"/>
                </a:solidFill>
              </a:rPr>
              <a:t>…..</a:t>
            </a:r>
          </a:p>
          <a:p>
            <a:endParaRPr lang="hu-HU" sz="1600" dirty="0" smtClean="0">
              <a:solidFill>
                <a:srgbClr val="0000FF"/>
              </a:solidFill>
            </a:endParaRPr>
          </a:p>
          <a:p>
            <a:r>
              <a:rPr lang="en-US" sz="1600" dirty="0" smtClean="0">
                <a:solidFill>
                  <a:srgbClr val="0000FF"/>
                </a:solidFill>
              </a:rPr>
              <a:t>&lt;</a:t>
            </a:r>
            <a:r>
              <a:rPr lang="en-US" sz="1600" dirty="0" smtClean="0">
                <a:solidFill>
                  <a:srgbClr val="A31515"/>
                </a:solidFill>
              </a:rPr>
              <a:t>Button</a:t>
            </a:r>
            <a:r>
              <a:rPr lang="en-US" sz="1600" dirty="0" smtClean="0">
                <a:solidFill>
                  <a:srgbClr val="FF0000"/>
                </a:solidFill>
              </a:rPr>
              <a:t> Height</a:t>
            </a:r>
            <a:r>
              <a:rPr lang="en-US" sz="1600" dirty="0" smtClean="0">
                <a:solidFill>
                  <a:srgbClr val="0000FF"/>
                </a:solidFill>
              </a:rPr>
              <a:t>="25"</a:t>
            </a:r>
            <a:r>
              <a:rPr lang="en-US" sz="1600" dirty="0" smtClean="0">
                <a:solidFill>
                  <a:srgbClr val="FF0000"/>
                </a:solidFill>
              </a:rPr>
              <a:t> Name</a:t>
            </a:r>
            <a:r>
              <a:rPr lang="en-US" sz="1600" dirty="0" smtClean="0">
                <a:solidFill>
                  <a:srgbClr val="0000FF"/>
                </a:solidFill>
              </a:rPr>
              <a:t>="button1"</a:t>
            </a:r>
            <a:r>
              <a:rPr lang="en-US" sz="1600" dirty="0" smtClean="0">
                <a:solidFill>
                  <a:srgbClr val="FF0000"/>
                </a:solidFill>
              </a:rPr>
              <a:t> Width</a:t>
            </a:r>
            <a:r>
              <a:rPr lang="en-US" sz="1600" dirty="0" smtClean="0">
                <a:solidFill>
                  <a:srgbClr val="0000FF"/>
                </a:solidFill>
              </a:rPr>
              <a:t>="100"</a:t>
            </a:r>
            <a:r>
              <a:rPr lang="en-US" sz="1600" dirty="0" smtClean="0">
                <a:solidFill>
                  <a:srgbClr val="FF0000"/>
                </a:solidFill>
              </a:rPr>
              <a:t> Style</a:t>
            </a:r>
            <a:r>
              <a:rPr lang="en-US" sz="1600" dirty="0" smtClean="0">
                <a:solidFill>
                  <a:srgbClr val="0000FF"/>
                </a:solidFill>
              </a:rPr>
              <a:t>="{</a:t>
            </a:r>
            <a:r>
              <a:rPr lang="en-US" sz="1600" dirty="0" err="1" smtClean="0">
                <a:solidFill>
                  <a:srgbClr val="A31515"/>
                </a:solidFill>
              </a:rPr>
              <a:t>StaticResource</a:t>
            </a:r>
            <a:r>
              <a:rPr lang="en-US" sz="1600" dirty="0" smtClean="0">
                <a:solidFill>
                  <a:srgbClr val="FF0000"/>
                </a:solidFill>
              </a:rPr>
              <a:t> </a:t>
            </a:r>
            <a:r>
              <a:rPr lang="en-US" sz="1600" dirty="0" err="1" smtClean="0">
                <a:solidFill>
                  <a:srgbClr val="FF0000"/>
                </a:solidFill>
              </a:rPr>
              <a:t>StyleOne</a:t>
            </a:r>
            <a:r>
              <a:rPr lang="en-US" sz="1600" dirty="0" smtClean="0">
                <a:solidFill>
                  <a:srgbClr val="0000FF"/>
                </a:solidFill>
              </a:rPr>
              <a:t>}"</a:t>
            </a:r>
            <a:r>
              <a:rPr lang="hu-HU" sz="1600" dirty="0" smtClean="0">
                <a:solidFill>
                  <a:srgbClr val="0000FF"/>
                </a:solidFill>
              </a:rPr>
              <a:t>/</a:t>
            </a:r>
            <a:r>
              <a:rPr lang="en-US" sz="1600" dirty="0" smtClean="0">
                <a:solidFill>
                  <a:srgbClr val="0000FF"/>
                </a:solidFill>
              </a:rPr>
              <a:t>&gt;</a:t>
            </a:r>
            <a:endParaRPr lang="hu-HU" sz="1600" dirty="0" smtClean="0">
              <a:solidFill>
                <a:srgbClr val="0000FF"/>
              </a:solidFill>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xEl>
                                              <p:pRg st="7" end="7"/>
                                            </p:txEl>
                                          </p:spTgt>
                                        </p:tgtEl>
                                        <p:attrNameLst>
                                          <p:attrName>style.visibility</p:attrName>
                                        </p:attrNameLst>
                                      </p:cBhvr>
                                      <p:to>
                                        <p:strVal val="visible"/>
                                      </p:to>
                                    </p:set>
                                    <p:animEffect transition="in" filter="fade">
                                      <p:cBhvr>
                                        <p:cTn id="7" dur="2000"/>
                                        <p:tgtEl>
                                          <p:spTgt spid="4">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a:xfrm>
            <a:off x="0" y="0"/>
            <a:ext cx="9144000" cy="439718"/>
          </a:xfrm>
        </p:spPr>
        <p:txBody>
          <a:bodyPr>
            <a:noAutofit/>
          </a:bodyPr>
          <a:lstStyle/>
          <a:p>
            <a:pPr algn="l">
              <a:spcBef>
                <a:spcPct val="20000"/>
              </a:spcBef>
            </a:pPr>
            <a:r>
              <a:rPr lang="hu-HU" sz="2400" dirty="0" smtClean="0">
                <a:solidFill>
                  <a:schemeClr val="bg2">
                    <a:lumMod val="90000"/>
                  </a:schemeClr>
                </a:solidFill>
                <a:effectLst>
                  <a:outerShdw blurRad="38100" dist="38100" dir="2700000" algn="tl">
                    <a:srgbClr val="000000">
                      <a:alpha val="43137"/>
                    </a:srgbClr>
                  </a:outerShdw>
                </a:effectLst>
                <a:latin typeface="+mn-lt"/>
                <a:ea typeface="+mn-ea"/>
                <a:cs typeface="+mn-cs"/>
              </a:rPr>
              <a:t>Stílus meghatározása az összes elemre</a:t>
            </a:r>
            <a:endParaRPr lang="hu-HU" sz="2400" dirty="0">
              <a:solidFill>
                <a:schemeClr val="bg2">
                  <a:lumMod val="90000"/>
                </a:schemeClr>
              </a:solidFill>
              <a:effectLst>
                <a:outerShdw blurRad="38100" dist="38100" dir="2700000" algn="tl">
                  <a:srgbClr val="000000">
                    <a:alpha val="43137"/>
                  </a:srgbClr>
                </a:outerShdw>
              </a:effectLst>
              <a:latin typeface="+mn-lt"/>
              <a:ea typeface="+mn-ea"/>
              <a:cs typeface="+mn-cs"/>
            </a:endParaRPr>
          </a:p>
        </p:txBody>
      </p:sp>
      <p:sp>
        <p:nvSpPr>
          <p:cNvPr id="4" name="Tartalom helye 2"/>
          <p:cNvSpPr>
            <a:spLocks noGrp="1"/>
          </p:cNvSpPr>
          <p:nvPr>
            <p:ph idx="1"/>
          </p:nvPr>
        </p:nvSpPr>
        <p:spPr>
          <a:xfrm>
            <a:off x="214282" y="571480"/>
            <a:ext cx="8472518" cy="5857916"/>
          </a:xfrm>
        </p:spPr>
        <p:txBody>
          <a:bodyPr>
            <a:normAutofit/>
          </a:bodyPr>
          <a:lstStyle/>
          <a:p>
            <a:pPr>
              <a:buNone/>
            </a:pPr>
            <a:r>
              <a:rPr lang="hu-HU" sz="2800" dirty="0" smtClean="0">
                <a:solidFill>
                  <a:schemeClr val="bg1">
                    <a:lumMod val="95000"/>
                  </a:schemeClr>
                </a:solidFill>
              </a:rPr>
              <a:t>	A </a:t>
            </a:r>
            <a:r>
              <a:rPr lang="hu-HU" sz="2800" dirty="0" err="1" smtClean="0">
                <a:solidFill>
                  <a:schemeClr val="bg1">
                    <a:lumMod val="95000"/>
                  </a:schemeClr>
                </a:solidFill>
              </a:rPr>
              <a:t>TargetType</a:t>
            </a:r>
            <a:r>
              <a:rPr lang="hu-HU" sz="2800" dirty="0" smtClean="0">
                <a:solidFill>
                  <a:schemeClr val="bg1">
                    <a:lumMod val="95000"/>
                  </a:schemeClr>
                </a:solidFill>
              </a:rPr>
              <a:t> segítségével az adott stílust az összes (általa meghatározott) elemre alkalmazhatjuk. A </a:t>
            </a:r>
            <a:r>
              <a:rPr lang="hu-HU" sz="2800" dirty="0" err="1" smtClean="0">
                <a:solidFill>
                  <a:schemeClr val="bg1">
                    <a:lumMod val="95000"/>
                  </a:schemeClr>
                </a:solidFill>
              </a:rPr>
              <a:t>Style</a:t>
            </a:r>
            <a:r>
              <a:rPr lang="hu-HU" sz="2800" dirty="0" smtClean="0">
                <a:solidFill>
                  <a:schemeClr val="bg1">
                    <a:lumMod val="95000"/>
                  </a:schemeClr>
                </a:solidFill>
              </a:rPr>
              <a:t> tulajdonságnak kell ezt megadni.</a:t>
            </a:r>
          </a:p>
          <a:p>
            <a:pPr>
              <a:buNone/>
            </a:pPr>
            <a:endParaRPr lang="hu-HU" sz="2800" dirty="0" smtClean="0">
              <a:solidFill>
                <a:schemeClr val="bg1">
                  <a:lumMod val="95000"/>
                </a:schemeClr>
              </a:solidFill>
            </a:endParaRPr>
          </a:p>
          <a:p>
            <a:pPr>
              <a:buNone/>
            </a:pPr>
            <a:endParaRPr lang="hu-HU" sz="2800" dirty="0" smtClean="0">
              <a:solidFill>
                <a:schemeClr val="bg1">
                  <a:lumMod val="95000"/>
                </a:schemeClr>
              </a:solidFill>
            </a:endParaRPr>
          </a:p>
          <a:p>
            <a:pPr>
              <a:buNone/>
            </a:pPr>
            <a:endParaRPr lang="hu-HU" sz="2800" dirty="0" smtClean="0">
              <a:solidFill>
                <a:schemeClr val="bg1">
                  <a:lumMod val="95000"/>
                </a:schemeClr>
              </a:solidFill>
            </a:endParaRPr>
          </a:p>
          <a:p>
            <a:pPr>
              <a:buNone/>
            </a:pPr>
            <a:r>
              <a:rPr lang="hu-HU" sz="2800" dirty="0" smtClean="0">
                <a:solidFill>
                  <a:schemeClr val="bg1">
                    <a:lumMod val="95000"/>
                  </a:schemeClr>
                </a:solidFill>
              </a:rPr>
              <a:t>	Amennyiben valamely elemnél nem kívánunk ezzel a stílussal élni akkor a </a:t>
            </a:r>
            <a:r>
              <a:rPr lang="hu-HU" sz="2800" dirty="0" err="1" smtClean="0">
                <a:solidFill>
                  <a:schemeClr val="bg1">
                    <a:lumMod val="95000"/>
                  </a:schemeClr>
                </a:solidFill>
              </a:rPr>
              <a:t>Style</a:t>
            </a:r>
            <a:r>
              <a:rPr lang="hu-HU" sz="2800" dirty="0" smtClean="0">
                <a:solidFill>
                  <a:schemeClr val="bg1">
                    <a:lumMod val="95000"/>
                  </a:schemeClr>
                </a:solidFill>
              </a:rPr>
              <a:t> tulajdonságát vissza állíthatjuk az alapértelmezettre.</a:t>
            </a:r>
          </a:p>
        </p:txBody>
      </p:sp>
      <p:sp>
        <p:nvSpPr>
          <p:cNvPr id="5" name="Szövegdoboz 4"/>
          <p:cNvSpPr txBox="1"/>
          <p:nvPr/>
        </p:nvSpPr>
        <p:spPr>
          <a:xfrm>
            <a:off x="642910" y="1946025"/>
            <a:ext cx="8072494" cy="1569660"/>
          </a:xfrm>
          <a:prstGeom prst="rect">
            <a:avLst/>
          </a:prstGeom>
          <a:effectLst>
            <a:innerShdw blurRad="63500" dist="50800" dir="8100000">
              <a:prstClr val="black">
                <a:alpha val="50000"/>
              </a:prstClr>
            </a:innerShdw>
          </a:effectLst>
          <a:scene3d>
            <a:camera prst="orthographicFront"/>
            <a:lightRig rig="threePt" dir="t"/>
          </a:scene3d>
          <a:sp3d>
            <a:bevelT/>
          </a:sp3d>
        </p:spPr>
        <p:style>
          <a:lnRef idx="1">
            <a:schemeClr val="dk1"/>
          </a:lnRef>
          <a:fillRef idx="2">
            <a:schemeClr val="dk1"/>
          </a:fillRef>
          <a:effectRef idx="1">
            <a:schemeClr val="dk1"/>
          </a:effectRef>
          <a:fontRef idx="minor">
            <a:schemeClr val="dk1"/>
          </a:fontRef>
        </p:style>
        <p:txBody>
          <a:bodyPr wrap="square" rtlCol="0">
            <a:spAutoFit/>
          </a:bodyPr>
          <a:lstStyle/>
          <a:p>
            <a:r>
              <a:rPr lang="hu-HU" sz="1600" dirty="0" smtClean="0">
                <a:solidFill>
                  <a:srgbClr val="A31515"/>
                </a:solidFill>
              </a:rPr>
              <a:t> </a:t>
            </a:r>
            <a:r>
              <a:rPr lang="hu-HU" sz="1600" dirty="0" smtClean="0">
                <a:solidFill>
                  <a:srgbClr val="0000FF"/>
                </a:solidFill>
              </a:rPr>
              <a:t>&lt;</a:t>
            </a:r>
            <a:r>
              <a:rPr lang="hu-HU" sz="1600" dirty="0" err="1" smtClean="0">
                <a:solidFill>
                  <a:srgbClr val="A31515"/>
                </a:solidFill>
              </a:rPr>
              <a:t>Window.Resources</a:t>
            </a:r>
            <a:r>
              <a:rPr lang="hu-HU" sz="1600" dirty="0" smtClean="0">
                <a:solidFill>
                  <a:srgbClr val="0000FF"/>
                </a:solidFill>
              </a:rPr>
              <a:t>&gt;</a:t>
            </a:r>
          </a:p>
          <a:p>
            <a:r>
              <a:rPr lang="hu-HU" sz="1600" dirty="0" smtClean="0">
                <a:solidFill>
                  <a:srgbClr val="A31515"/>
                </a:solidFill>
              </a:rPr>
              <a:t>        </a:t>
            </a:r>
            <a:r>
              <a:rPr lang="hu-HU" sz="1600" dirty="0" smtClean="0">
                <a:solidFill>
                  <a:srgbClr val="0000FF"/>
                </a:solidFill>
              </a:rPr>
              <a:t>&lt;</a:t>
            </a:r>
            <a:r>
              <a:rPr lang="hu-HU" sz="1600" dirty="0" err="1" smtClean="0">
                <a:solidFill>
                  <a:srgbClr val="A31515"/>
                </a:solidFill>
              </a:rPr>
              <a:t>Style</a:t>
            </a:r>
            <a:r>
              <a:rPr lang="hu-HU" sz="1600" dirty="0" smtClean="0">
                <a:solidFill>
                  <a:srgbClr val="FF0000"/>
                </a:solidFill>
              </a:rPr>
              <a:t> </a:t>
            </a:r>
            <a:r>
              <a:rPr lang="hu-HU" sz="1600" dirty="0" err="1" smtClean="0">
                <a:solidFill>
                  <a:srgbClr val="FF0000"/>
                </a:solidFill>
              </a:rPr>
              <a:t>TargetType</a:t>
            </a:r>
            <a:r>
              <a:rPr lang="hu-HU" sz="1600" dirty="0" smtClean="0">
                <a:solidFill>
                  <a:srgbClr val="0000FF"/>
                </a:solidFill>
              </a:rPr>
              <a:t>="</a:t>
            </a:r>
            <a:r>
              <a:rPr lang="hu-HU" sz="1600" dirty="0" err="1" smtClean="0">
                <a:solidFill>
                  <a:srgbClr val="0000FF"/>
                </a:solidFill>
              </a:rPr>
              <a:t>Button</a:t>
            </a:r>
            <a:r>
              <a:rPr lang="hu-HU" sz="1600" dirty="0" smtClean="0">
                <a:solidFill>
                  <a:srgbClr val="0000FF"/>
                </a:solidFill>
              </a:rPr>
              <a:t>"&gt;</a:t>
            </a:r>
          </a:p>
          <a:p>
            <a:r>
              <a:rPr lang="en-US" sz="1600" dirty="0" smtClean="0">
                <a:solidFill>
                  <a:srgbClr val="A31515"/>
                </a:solidFill>
              </a:rPr>
              <a:t>            </a:t>
            </a:r>
            <a:r>
              <a:rPr lang="en-US" sz="1600" dirty="0" smtClean="0">
                <a:solidFill>
                  <a:srgbClr val="0000FF"/>
                </a:solidFill>
              </a:rPr>
              <a:t>&lt;</a:t>
            </a:r>
            <a:r>
              <a:rPr lang="en-US" sz="1600" dirty="0" smtClean="0">
                <a:solidFill>
                  <a:srgbClr val="A31515"/>
                </a:solidFill>
              </a:rPr>
              <a:t>Setter</a:t>
            </a:r>
            <a:r>
              <a:rPr lang="en-US" sz="1600" dirty="0" smtClean="0">
                <a:solidFill>
                  <a:srgbClr val="FF0000"/>
                </a:solidFill>
              </a:rPr>
              <a:t> Property</a:t>
            </a:r>
            <a:r>
              <a:rPr lang="en-US" sz="1600" dirty="0" smtClean="0">
                <a:solidFill>
                  <a:srgbClr val="0000FF"/>
                </a:solidFill>
              </a:rPr>
              <a:t>="</a:t>
            </a:r>
            <a:r>
              <a:rPr lang="en-US" sz="1600" dirty="0" err="1" smtClean="0">
                <a:solidFill>
                  <a:srgbClr val="0000FF"/>
                </a:solidFill>
              </a:rPr>
              <a:t>Button.Content</a:t>
            </a:r>
            <a:r>
              <a:rPr lang="en-US" sz="1600" dirty="0" smtClean="0">
                <a:solidFill>
                  <a:srgbClr val="0000FF"/>
                </a:solidFill>
              </a:rPr>
              <a:t>"</a:t>
            </a:r>
            <a:r>
              <a:rPr lang="en-US" sz="1600" dirty="0" smtClean="0">
                <a:solidFill>
                  <a:srgbClr val="FF0000"/>
                </a:solidFill>
              </a:rPr>
              <a:t> Value</a:t>
            </a:r>
            <a:r>
              <a:rPr lang="en-US" sz="1600" dirty="0" smtClean="0">
                <a:solidFill>
                  <a:srgbClr val="0000FF"/>
                </a:solidFill>
              </a:rPr>
              <a:t>="Style set </a:t>
            </a:r>
            <a:r>
              <a:rPr lang="hu-HU" sz="1600" dirty="0" err="1" smtClean="0">
                <a:solidFill>
                  <a:srgbClr val="0000FF"/>
                </a:solidFill>
              </a:rPr>
              <a:t>for</a:t>
            </a:r>
            <a:r>
              <a:rPr lang="hu-HU" sz="1600" dirty="0" smtClean="0">
                <a:solidFill>
                  <a:srgbClr val="0000FF"/>
                </a:solidFill>
              </a:rPr>
              <a:t> </a:t>
            </a:r>
            <a:r>
              <a:rPr lang="hu-HU" sz="1600" dirty="0" err="1" smtClean="0">
                <a:solidFill>
                  <a:srgbClr val="0000FF"/>
                </a:solidFill>
              </a:rPr>
              <a:t>all</a:t>
            </a:r>
            <a:r>
              <a:rPr lang="hu-HU" sz="1600" dirty="0" smtClean="0">
                <a:solidFill>
                  <a:srgbClr val="0000FF"/>
                </a:solidFill>
              </a:rPr>
              <a:t> </a:t>
            </a:r>
            <a:r>
              <a:rPr lang="hu-HU" sz="1600" dirty="0" err="1" smtClean="0">
                <a:solidFill>
                  <a:srgbClr val="0000FF"/>
                </a:solidFill>
              </a:rPr>
              <a:t>buttons</a:t>
            </a:r>
            <a:r>
              <a:rPr lang="en-US" sz="1600" dirty="0" smtClean="0">
                <a:solidFill>
                  <a:srgbClr val="0000FF"/>
                </a:solidFill>
              </a:rPr>
              <a:t>"/&gt;</a:t>
            </a:r>
          </a:p>
          <a:p>
            <a:r>
              <a:rPr lang="en-US" sz="1600" dirty="0" smtClean="0">
                <a:solidFill>
                  <a:srgbClr val="A31515"/>
                </a:solidFill>
              </a:rPr>
              <a:t>            </a:t>
            </a:r>
            <a:r>
              <a:rPr lang="en-US" sz="1600" dirty="0" smtClean="0">
                <a:solidFill>
                  <a:srgbClr val="0000FF"/>
                </a:solidFill>
              </a:rPr>
              <a:t>&lt;</a:t>
            </a:r>
            <a:r>
              <a:rPr lang="en-US" sz="1600" dirty="0" smtClean="0">
                <a:solidFill>
                  <a:srgbClr val="A31515"/>
                </a:solidFill>
              </a:rPr>
              <a:t>Setter</a:t>
            </a:r>
            <a:r>
              <a:rPr lang="en-US" sz="1600" dirty="0" smtClean="0">
                <a:solidFill>
                  <a:srgbClr val="FF0000"/>
                </a:solidFill>
              </a:rPr>
              <a:t> Property</a:t>
            </a:r>
            <a:r>
              <a:rPr lang="en-US" sz="1600" dirty="0" smtClean="0">
                <a:solidFill>
                  <a:srgbClr val="0000FF"/>
                </a:solidFill>
              </a:rPr>
              <a:t>="</a:t>
            </a:r>
            <a:r>
              <a:rPr lang="en-US" sz="1600" dirty="0" err="1" smtClean="0">
                <a:solidFill>
                  <a:srgbClr val="0000FF"/>
                </a:solidFill>
              </a:rPr>
              <a:t>Button.Background</a:t>
            </a:r>
            <a:r>
              <a:rPr lang="en-US" sz="1600" dirty="0" smtClean="0">
                <a:solidFill>
                  <a:srgbClr val="0000FF"/>
                </a:solidFill>
              </a:rPr>
              <a:t>"</a:t>
            </a:r>
            <a:r>
              <a:rPr lang="en-US" sz="1600" dirty="0" smtClean="0">
                <a:solidFill>
                  <a:srgbClr val="FF0000"/>
                </a:solidFill>
              </a:rPr>
              <a:t> Value</a:t>
            </a:r>
            <a:r>
              <a:rPr lang="en-US" sz="1600" dirty="0" smtClean="0">
                <a:solidFill>
                  <a:srgbClr val="0000FF"/>
                </a:solidFill>
              </a:rPr>
              <a:t>="Red"/&gt;</a:t>
            </a:r>
          </a:p>
          <a:p>
            <a:r>
              <a:rPr lang="hu-HU" sz="1600" dirty="0" smtClean="0">
                <a:solidFill>
                  <a:srgbClr val="A31515"/>
                </a:solidFill>
              </a:rPr>
              <a:t>        </a:t>
            </a:r>
            <a:r>
              <a:rPr lang="hu-HU" sz="1600" dirty="0" smtClean="0">
                <a:solidFill>
                  <a:srgbClr val="0000FF"/>
                </a:solidFill>
              </a:rPr>
              <a:t>&lt;/</a:t>
            </a:r>
            <a:r>
              <a:rPr lang="hu-HU" sz="1600" dirty="0" err="1" smtClean="0">
                <a:solidFill>
                  <a:srgbClr val="A31515"/>
                </a:solidFill>
              </a:rPr>
              <a:t>Style</a:t>
            </a:r>
            <a:r>
              <a:rPr lang="hu-HU" sz="1600" dirty="0" smtClean="0">
                <a:solidFill>
                  <a:srgbClr val="0000FF"/>
                </a:solidFill>
              </a:rPr>
              <a:t>&gt;</a:t>
            </a:r>
          </a:p>
          <a:p>
            <a:r>
              <a:rPr lang="hu-HU" sz="1600" dirty="0" smtClean="0">
                <a:solidFill>
                  <a:srgbClr val="0000FF"/>
                </a:solidFill>
              </a:rPr>
              <a:t>&lt;/</a:t>
            </a:r>
            <a:r>
              <a:rPr lang="hu-HU" sz="1600" dirty="0" err="1" smtClean="0">
                <a:solidFill>
                  <a:srgbClr val="A31515"/>
                </a:solidFill>
              </a:rPr>
              <a:t>Window.Resources</a:t>
            </a:r>
            <a:r>
              <a:rPr lang="hu-HU" sz="1600" dirty="0" smtClean="0">
                <a:solidFill>
                  <a:srgbClr val="0000FF"/>
                </a:solidFill>
              </a:rPr>
              <a:t>&gt;</a:t>
            </a:r>
          </a:p>
        </p:txBody>
      </p:sp>
      <p:sp>
        <p:nvSpPr>
          <p:cNvPr id="6" name="Szövegdoboz 5"/>
          <p:cNvSpPr txBox="1"/>
          <p:nvPr/>
        </p:nvSpPr>
        <p:spPr>
          <a:xfrm>
            <a:off x="642910" y="4929198"/>
            <a:ext cx="8072494" cy="338554"/>
          </a:xfrm>
          <a:prstGeom prst="rect">
            <a:avLst/>
          </a:prstGeom>
          <a:effectLst>
            <a:innerShdw blurRad="63500" dist="50800" dir="8100000">
              <a:prstClr val="black">
                <a:alpha val="50000"/>
              </a:prstClr>
            </a:innerShdw>
          </a:effectLst>
          <a:scene3d>
            <a:camera prst="orthographicFront"/>
            <a:lightRig rig="threePt" dir="t"/>
          </a:scene3d>
          <a:sp3d>
            <a:bevelT/>
          </a:sp3d>
        </p:spPr>
        <p:style>
          <a:lnRef idx="1">
            <a:schemeClr val="dk1"/>
          </a:lnRef>
          <a:fillRef idx="2">
            <a:schemeClr val="dk1"/>
          </a:fillRef>
          <a:effectRef idx="1">
            <a:schemeClr val="dk1"/>
          </a:effectRef>
          <a:fontRef idx="minor">
            <a:schemeClr val="dk1"/>
          </a:fontRef>
        </p:style>
        <p:txBody>
          <a:bodyPr wrap="square" rtlCol="0">
            <a:spAutoFit/>
          </a:bodyPr>
          <a:lstStyle/>
          <a:p>
            <a:r>
              <a:rPr lang="en-US" sz="1600" dirty="0" smtClean="0">
                <a:solidFill>
                  <a:srgbClr val="0000FF"/>
                </a:solidFill>
              </a:rPr>
              <a:t>&lt;</a:t>
            </a:r>
            <a:r>
              <a:rPr lang="en-US" sz="1600" dirty="0" smtClean="0">
                <a:solidFill>
                  <a:srgbClr val="A31515"/>
                </a:solidFill>
              </a:rPr>
              <a:t>Button</a:t>
            </a:r>
            <a:r>
              <a:rPr lang="en-US" sz="1600" dirty="0" smtClean="0">
                <a:solidFill>
                  <a:srgbClr val="FF0000"/>
                </a:solidFill>
              </a:rPr>
              <a:t> Style</a:t>
            </a:r>
            <a:r>
              <a:rPr lang="en-US" sz="1600" dirty="0" smtClean="0">
                <a:solidFill>
                  <a:srgbClr val="0000FF"/>
                </a:solidFill>
              </a:rPr>
              <a:t>="{</a:t>
            </a:r>
            <a:r>
              <a:rPr lang="en-US" sz="1600" dirty="0" smtClean="0">
                <a:solidFill>
                  <a:srgbClr val="A31515"/>
                </a:solidFill>
              </a:rPr>
              <a:t>x</a:t>
            </a:r>
            <a:r>
              <a:rPr lang="en-US" sz="1600" dirty="0" smtClean="0">
                <a:solidFill>
                  <a:srgbClr val="0000FF"/>
                </a:solidFill>
              </a:rPr>
              <a:t>:</a:t>
            </a:r>
            <a:r>
              <a:rPr lang="en-US" sz="1600" dirty="0" smtClean="0">
                <a:solidFill>
                  <a:srgbClr val="A31515"/>
                </a:solidFill>
              </a:rPr>
              <a:t>Null</a:t>
            </a:r>
            <a:r>
              <a:rPr lang="en-US" sz="1600" dirty="0" smtClean="0">
                <a:solidFill>
                  <a:srgbClr val="0000FF"/>
                </a:solidFill>
              </a:rPr>
              <a:t>}"</a:t>
            </a:r>
            <a:r>
              <a:rPr lang="en-US" sz="1600" dirty="0" smtClean="0">
                <a:solidFill>
                  <a:srgbClr val="FF0000"/>
                </a:solidFill>
              </a:rPr>
              <a:t> Height</a:t>
            </a:r>
            <a:r>
              <a:rPr lang="en-US" sz="1600" dirty="0" smtClean="0">
                <a:solidFill>
                  <a:srgbClr val="0000FF"/>
                </a:solidFill>
              </a:rPr>
              <a:t>="25"</a:t>
            </a:r>
            <a:r>
              <a:rPr lang="en-US" sz="1600" dirty="0" smtClean="0">
                <a:solidFill>
                  <a:srgbClr val="FF0000"/>
                </a:solidFill>
              </a:rPr>
              <a:t> Name</a:t>
            </a:r>
            <a:r>
              <a:rPr lang="en-US" sz="1600" dirty="0" smtClean="0">
                <a:solidFill>
                  <a:srgbClr val="0000FF"/>
                </a:solidFill>
              </a:rPr>
              <a:t>="button1"</a:t>
            </a:r>
            <a:r>
              <a:rPr lang="en-US" sz="1600" dirty="0" smtClean="0">
                <a:solidFill>
                  <a:srgbClr val="FF0000"/>
                </a:solidFill>
              </a:rPr>
              <a:t> Width</a:t>
            </a:r>
            <a:r>
              <a:rPr lang="en-US" sz="1600" dirty="0" smtClean="0">
                <a:solidFill>
                  <a:srgbClr val="0000FF"/>
                </a:solidFill>
              </a:rPr>
              <a:t>="100"/&gt;</a:t>
            </a:r>
            <a:endParaRPr lang="hu-HU" sz="1600" dirty="0" smtClean="0">
              <a:solidFill>
                <a:srgbClr val="0000FF"/>
              </a:solidFill>
            </a:endParaRPr>
          </a:p>
        </p:txBody>
      </p:sp>
    </p:spTree>
  </p:cSld>
  <p:clrMapOvr>
    <a:masterClrMapping/>
  </p:clrMapOvr>
  <p:transition/>
  <p:timing>
    <p:tnLst>
      <p:par>
        <p:cTn id="1" dur="indefinite" restart="never" nodeType="tmRoot"/>
      </p:par>
    </p:tnLst>
  </p:timing>
</p:sld>
</file>

<file path=ppt/theme/theme1.xml><?xml version="1.0" encoding="utf-8"?>
<a:theme xmlns:a="http://schemas.openxmlformats.org/drawingml/2006/main" name="Office-téma">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téma">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1106</TotalTime>
  <Words>2084</Words>
  <Application>Microsoft Office PowerPoint</Application>
  <PresentationFormat>Diavetítés a képernyőre (4:3 oldalarány)</PresentationFormat>
  <Paragraphs>535</Paragraphs>
  <Slides>44</Slides>
  <Notes>1</Notes>
  <HiddenSlides>0</HiddenSlides>
  <MMClips>0</MMClips>
  <ScaleCrop>false</ScaleCrop>
  <HeadingPairs>
    <vt:vector size="4" baseType="variant">
      <vt:variant>
        <vt:lpstr>Téma</vt:lpstr>
      </vt:variant>
      <vt:variant>
        <vt:i4>1</vt:i4>
      </vt:variant>
      <vt:variant>
        <vt:lpstr>Diacímek</vt:lpstr>
      </vt:variant>
      <vt:variant>
        <vt:i4>44</vt:i4>
      </vt:variant>
    </vt:vector>
  </HeadingPairs>
  <TitlesOfParts>
    <vt:vector size="45" baseType="lpstr">
      <vt:lpstr>Office-téma</vt:lpstr>
      <vt:lpstr>Styles and Animations</vt:lpstr>
      <vt:lpstr>2. dia</vt:lpstr>
      <vt:lpstr>Stílusok</vt:lpstr>
      <vt:lpstr>Style tulajdonságok</vt:lpstr>
      <vt:lpstr>Property Setters</vt:lpstr>
      <vt:lpstr>Stílusok készítése</vt:lpstr>
      <vt:lpstr>Stílus megadása direkt módon</vt:lpstr>
      <vt:lpstr>Stílus megadása Resource-ban</vt:lpstr>
      <vt:lpstr>Stílus meghatározása az összes elemre</vt:lpstr>
      <vt:lpstr>Stílus meghatározása kódból</vt:lpstr>
      <vt:lpstr>Stílus meghatározása kódból (II.)</vt:lpstr>
      <vt:lpstr>Stílusok és az öröklődés</vt:lpstr>
      <vt:lpstr>13. dia</vt:lpstr>
      <vt:lpstr>Triggers</vt:lpstr>
      <vt:lpstr>Property Triggers</vt:lpstr>
      <vt:lpstr>Multi-Triggers</vt:lpstr>
      <vt:lpstr>Data-Triggers</vt:lpstr>
      <vt:lpstr>Multi-Data-Triggers</vt:lpstr>
      <vt:lpstr>Event Triggers</vt:lpstr>
      <vt:lpstr>20. dia</vt:lpstr>
      <vt:lpstr>21. dia</vt:lpstr>
      <vt:lpstr>Animációk</vt:lpstr>
      <vt:lpstr>Animációk csoportosítása</vt:lpstr>
      <vt:lpstr>24. dia</vt:lpstr>
      <vt:lpstr>25. dia</vt:lpstr>
      <vt:lpstr>26. dia</vt:lpstr>
      <vt:lpstr>Animációk triggerrel</vt:lpstr>
      <vt:lpstr>28. dia</vt:lpstr>
      <vt:lpstr>29. dia</vt:lpstr>
      <vt:lpstr>Animációk használata</vt:lpstr>
      <vt:lpstr>Animációk használata</vt:lpstr>
      <vt:lpstr>Animációk és Triggerek</vt:lpstr>
      <vt:lpstr>Legfontosabb tulajdonságok</vt:lpstr>
      <vt:lpstr>Storyboard</vt:lpstr>
      <vt:lpstr>AccelerationRatio &amp; DeclerationRatio</vt:lpstr>
      <vt:lpstr>AutoReverse</vt:lpstr>
      <vt:lpstr>FillBehavior</vt:lpstr>
      <vt:lpstr>RepeatBehavior</vt:lpstr>
      <vt:lpstr>SpeedRatio</vt:lpstr>
      <vt:lpstr>Animációk  készítése és indítása kódból</vt:lpstr>
      <vt:lpstr>Ablak animált megjelenítése</vt:lpstr>
      <vt:lpstr>Animációk Triggerekkel</vt:lpstr>
      <vt:lpstr>43. dia</vt:lpstr>
      <vt:lpstr>44. dia</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XML</dc:title>
  <dc:creator>Turóczy Attila</dc:creator>
  <cp:lastModifiedBy>Turoczy Attila</cp:lastModifiedBy>
  <cp:revision>101</cp:revision>
  <dcterms:created xsi:type="dcterms:W3CDTF">2009-05-29T17:20:58Z</dcterms:created>
  <dcterms:modified xsi:type="dcterms:W3CDTF">2010-05-30T21:54:04Z</dcterms:modified>
</cp:coreProperties>
</file>