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8" r:id="rId3"/>
    <p:sldId id="335" r:id="rId4"/>
    <p:sldId id="336" r:id="rId5"/>
    <p:sldId id="337" r:id="rId6"/>
    <p:sldId id="338" r:id="rId7"/>
    <p:sldId id="259" r:id="rId8"/>
    <p:sldId id="339" r:id="rId9"/>
    <p:sldId id="340" r:id="rId10"/>
    <p:sldId id="260" r:id="rId11"/>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1143" autoAdjust="0"/>
  </p:normalViewPr>
  <p:slideViewPr>
    <p:cSldViewPr>
      <p:cViewPr varScale="1">
        <p:scale>
          <a:sx n="90" d="100"/>
          <a:sy n="90" d="100"/>
        </p:scale>
        <p:origin x="-1608" y="-114"/>
      </p:cViewPr>
      <p:guideLst>
        <p:guide orient="horz" pos="2160"/>
        <p:guide pos="2880"/>
      </p:guideLst>
    </p:cSldViewPr>
  </p:slideViewPr>
  <p:outlineViewPr>
    <p:cViewPr>
      <p:scale>
        <a:sx n="33" d="100"/>
        <a:sy n="33" d="100"/>
      </p:scale>
      <p:origin x="0" y="135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1C5A2-CE90-4F40-B1DB-04952D8FFC4A}" type="datetimeFigureOut">
              <a:rPr lang="hu-HU" smtClean="0"/>
              <a:pPr/>
              <a:t>2010.05.29.</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05B80-146B-42FA-90AE-D5BDCEFB1C9C}"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6</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lnSpcReduction="10000"/>
          </a:bodyPr>
          <a:lstStyle/>
          <a:p>
            <a:pPr>
              <a:buFont typeface="Arial" pitchFamily="34" charset="0"/>
              <a:buNone/>
            </a:pPr>
            <a:r>
              <a:rPr lang="hu-HU" sz="1200" kern="1200" baseline="0" dirty="0" smtClean="0">
                <a:solidFill>
                  <a:schemeClr val="tx1"/>
                </a:solidFill>
                <a:latin typeface="+mn-lt"/>
                <a:ea typeface="+mn-ea"/>
                <a:cs typeface="+mn-cs"/>
              </a:rPr>
              <a:t>Price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Type</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String</a:t>
            </a:r>
            <a:r>
              <a:rPr lang="hu-HU" sz="1200" kern="1200" baseline="0" dirty="0" smtClean="0">
                <a:solidFill>
                  <a:schemeClr val="tx1"/>
                </a:solidFill>
                <a:latin typeface="+mn-lt"/>
                <a:ea typeface="+mn-ea"/>
                <a:cs typeface="+mn-cs"/>
              </a:rPr>
              <a:t> (szándékosan)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Format</a:t>
            </a:r>
            <a:r>
              <a:rPr lang="hu-HU" sz="1200" kern="1200" baseline="0" dirty="0" smtClean="0">
                <a:solidFill>
                  <a:schemeClr val="tx1"/>
                </a:solidFill>
                <a:latin typeface="+mn-lt"/>
                <a:ea typeface="+mn-ea"/>
                <a:cs typeface="+mn-cs"/>
              </a:rPr>
              <a:t>: Price </a:t>
            </a:r>
          </a:p>
          <a:p>
            <a:pPr>
              <a:buFont typeface="Arial" pitchFamily="34" charset="0"/>
              <a:buNone/>
            </a:pP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Author</a:t>
            </a:r>
            <a:r>
              <a:rPr lang="hu-HU" sz="1200" kern="1200" baseline="0" dirty="0" smtClean="0">
                <a:solidFill>
                  <a:schemeClr val="tx1"/>
                </a:solidFill>
                <a:latin typeface="+mn-lt"/>
                <a:ea typeface="+mn-ea"/>
                <a:cs typeface="+mn-cs"/>
              </a:rPr>
              <a:t>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Type</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String</a:t>
            </a:r>
            <a:r>
              <a:rPr lang="hu-HU" sz="1200" kern="1200" baseline="0" dirty="0" smtClean="0">
                <a:solidFill>
                  <a:schemeClr val="tx1"/>
                </a:solidFill>
                <a:latin typeface="+mn-lt"/>
                <a:ea typeface="+mn-ea"/>
                <a:cs typeface="+mn-cs"/>
              </a:rPr>
              <a:t>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Format</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Name</a:t>
            </a:r>
            <a:r>
              <a:rPr lang="hu-HU" sz="1200" kern="1200" baseline="0" dirty="0" smtClean="0">
                <a:solidFill>
                  <a:schemeClr val="tx1"/>
                </a:solidFill>
                <a:latin typeface="+mn-lt"/>
                <a:ea typeface="+mn-ea"/>
                <a:cs typeface="+mn-cs"/>
              </a:rPr>
              <a:t> </a:t>
            </a:r>
          </a:p>
          <a:p>
            <a:pPr>
              <a:buFont typeface="Arial" pitchFamily="34" charset="0"/>
              <a:buNone/>
            </a:pP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Category</a:t>
            </a:r>
            <a:r>
              <a:rPr lang="hu-HU" sz="1200" kern="1200" baseline="0" dirty="0" smtClean="0">
                <a:solidFill>
                  <a:schemeClr val="tx1"/>
                </a:solidFill>
                <a:latin typeface="+mn-lt"/>
                <a:ea typeface="+mn-ea"/>
                <a:cs typeface="+mn-cs"/>
              </a:rPr>
              <a:t>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Type</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String</a:t>
            </a:r>
            <a:r>
              <a:rPr lang="hu-HU" sz="1200" kern="1200" baseline="0" dirty="0" smtClean="0">
                <a:solidFill>
                  <a:schemeClr val="tx1"/>
                </a:solidFill>
                <a:latin typeface="+mn-lt"/>
                <a:ea typeface="+mn-ea"/>
                <a:cs typeface="+mn-cs"/>
              </a:rPr>
              <a:t>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Format</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Lorem</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Ipsum</a:t>
            </a:r>
            <a:r>
              <a:rPr lang="hu-HU" sz="1200" kern="1200" baseline="0" dirty="0" smtClean="0">
                <a:solidFill>
                  <a:schemeClr val="tx1"/>
                </a:solidFill>
                <a:latin typeface="+mn-lt"/>
                <a:ea typeface="+mn-ea"/>
                <a:cs typeface="+mn-cs"/>
              </a:rPr>
              <a:t> </a:t>
            </a:r>
          </a:p>
          <a:p>
            <a:pPr>
              <a:buFont typeface="Arial" pitchFamily="34" charset="0"/>
              <a:buNone/>
            </a:pPr>
            <a:r>
              <a:rPr lang="en-US" sz="1200" kern="1200" baseline="0" dirty="0" smtClean="0">
                <a:solidFill>
                  <a:schemeClr val="tx1"/>
                </a:solidFill>
                <a:latin typeface="+mn-lt"/>
                <a:ea typeface="+mn-ea"/>
                <a:cs typeface="+mn-cs"/>
              </a:rPr>
              <a:t>o Max Word Count: 1 </a:t>
            </a:r>
          </a:p>
          <a:p>
            <a:pPr>
              <a:buFont typeface="Arial" pitchFamily="34" charset="0"/>
              <a:buNone/>
            </a:pPr>
            <a:r>
              <a:rPr lang="en-US" sz="1200" kern="1200" baseline="0" dirty="0" smtClean="0">
                <a:solidFill>
                  <a:schemeClr val="tx1"/>
                </a:solidFill>
                <a:latin typeface="+mn-lt"/>
                <a:ea typeface="+mn-ea"/>
                <a:cs typeface="+mn-cs"/>
              </a:rPr>
              <a:t>o Max Word Length: 8 </a:t>
            </a:r>
          </a:p>
          <a:p>
            <a:pPr>
              <a:buFont typeface="Arial" pitchFamily="34" charset="0"/>
              <a:buNone/>
            </a:pPr>
            <a:r>
              <a:rPr lang="hu-HU" sz="1200" kern="1200" baseline="0" dirty="0" smtClean="0">
                <a:solidFill>
                  <a:schemeClr val="tx1"/>
                </a:solidFill>
                <a:latin typeface="+mn-lt"/>
                <a:ea typeface="+mn-ea"/>
                <a:cs typeface="+mn-cs"/>
              </a:rPr>
              <a:t> Picture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Type</a:t>
            </a:r>
            <a:r>
              <a:rPr lang="hu-HU" sz="1200" kern="1200" baseline="0" dirty="0" smtClean="0">
                <a:solidFill>
                  <a:schemeClr val="tx1"/>
                </a:solidFill>
                <a:latin typeface="+mn-lt"/>
                <a:ea typeface="+mn-ea"/>
                <a:cs typeface="+mn-cs"/>
              </a:rPr>
              <a:t>: Image </a:t>
            </a:r>
          </a:p>
          <a:p>
            <a:pPr>
              <a:buFont typeface="Arial" pitchFamily="34" charset="0"/>
              <a:buNone/>
            </a:pPr>
            <a:r>
              <a:rPr lang="hu-HU" sz="1200" kern="1200" baseline="0" dirty="0" smtClean="0">
                <a:solidFill>
                  <a:schemeClr val="tx1"/>
                </a:solidFill>
                <a:latin typeface="+mn-lt"/>
                <a:ea typeface="+mn-ea"/>
                <a:cs typeface="+mn-cs"/>
              </a:rPr>
              <a:t>o </a:t>
            </a:r>
            <a:r>
              <a:rPr lang="hu-HU" sz="1200" kern="1200" baseline="0" dirty="0" err="1" smtClean="0">
                <a:solidFill>
                  <a:schemeClr val="tx1"/>
                </a:solidFill>
                <a:latin typeface="+mn-lt"/>
                <a:ea typeface="+mn-ea"/>
                <a:cs typeface="+mn-cs"/>
              </a:rPr>
              <a:t>Location</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Browse</a:t>
            </a:r>
            <a:r>
              <a:rPr lang="hu-HU" sz="1200" kern="1200" baseline="0" dirty="0" smtClean="0">
                <a:solidFill>
                  <a:schemeClr val="tx1"/>
                </a:solidFill>
                <a:latin typeface="+mn-lt"/>
                <a:ea typeface="+mn-ea"/>
                <a:cs typeface="+mn-cs"/>
              </a:rPr>
              <a:t>... és töltsünk be néhány példa képet (mellékelve a </a:t>
            </a:r>
            <a:r>
              <a:rPr lang="hu-HU" sz="1200" kern="1200" baseline="0" dirty="0" err="1" smtClean="0">
                <a:solidFill>
                  <a:schemeClr val="tx1"/>
                </a:solidFill>
                <a:latin typeface="+mn-lt"/>
                <a:ea typeface="+mn-ea"/>
                <a:cs typeface="+mn-cs"/>
              </a:rPr>
              <a:t>devportalon</a:t>
            </a:r>
            <a:r>
              <a:rPr lang="hu-HU" sz="1200" kern="1200" baseline="0" dirty="0" smtClean="0">
                <a:solidFill>
                  <a:schemeClr val="tx1"/>
                </a:solidFill>
                <a:latin typeface="+mn-lt"/>
                <a:ea typeface="+mn-ea"/>
                <a:cs typeface="+mn-cs"/>
              </a:rPr>
              <a:t>) </a:t>
            </a:r>
          </a:p>
          <a:p>
            <a:pPr>
              <a:buFont typeface="Arial" pitchFamily="34" charset="0"/>
              <a:buNone/>
            </a:pPr>
            <a:endParaRPr lang="hu-HU" sz="1200" kern="1200" baseline="0" dirty="0" smtClean="0">
              <a:solidFill>
                <a:schemeClr val="tx1"/>
              </a:solidFill>
              <a:latin typeface="+mn-lt"/>
              <a:ea typeface="+mn-ea"/>
              <a:cs typeface="+mn-cs"/>
            </a:endParaRPr>
          </a:p>
          <a:p>
            <a:pPr>
              <a:buFont typeface="Arial" pitchFamily="34" charset="0"/>
              <a:buNone/>
            </a:pPr>
            <a:endParaRPr lang="hu-HU" sz="1200" kern="1200" baseline="0" dirty="0" smtClean="0">
              <a:solidFill>
                <a:schemeClr val="tx1"/>
              </a:solidFill>
              <a:latin typeface="+mn-lt"/>
              <a:ea typeface="+mn-ea"/>
              <a:cs typeface="+mn-cs"/>
            </a:endParaRPr>
          </a:p>
          <a:p>
            <a:r>
              <a:rPr lang="hu-HU" sz="1200" kern="1200" baseline="0" dirty="0" err="1" smtClean="0">
                <a:solidFill>
                  <a:schemeClr val="tx1"/>
                </a:solidFill>
                <a:latin typeface="+mn-lt"/>
                <a:ea typeface="+mn-ea"/>
                <a:cs typeface="+mn-cs"/>
              </a:rPr>
              <a:t>BookListFeldob</a:t>
            </a:r>
            <a:endParaRPr lang="hu-HU" sz="1200" kern="1200" baseline="0" dirty="0" smtClean="0">
              <a:solidFill>
                <a:schemeClr val="tx1"/>
              </a:solidFill>
              <a:latin typeface="+mn-lt"/>
              <a:ea typeface="+mn-ea"/>
              <a:cs typeface="+mn-cs"/>
            </a:endParaRPr>
          </a:p>
          <a:p>
            <a:r>
              <a:rPr lang="hu-HU" sz="1200" kern="1200" baseline="0" dirty="0" smtClean="0">
                <a:solidFill>
                  <a:schemeClr val="tx1"/>
                </a:solidFill>
                <a:latin typeface="+mn-lt"/>
                <a:ea typeface="+mn-ea"/>
                <a:cs typeface="+mn-cs"/>
              </a:rPr>
              <a:t>Cseréljünk le a </a:t>
            </a:r>
            <a:r>
              <a:rPr lang="hu-HU" sz="1200" kern="1200" baseline="0" dirty="0" err="1" smtClean="0">
                <a:solidFill>
                  <a:schemeClr val="tx1"/>
                </a:solidFill>
                <a:latin typeface="+mn-lt"/>
                <a:ea typeface="+mn-ea"/>
                <a:cs typeface="+mn-cs"/>
              </a:rPr>
              <a:t>Default</a:t>
            </a:r>
            <a:r>
              <a:rPr lang="hu-HU" sz="1200" kern="1200" baseline="0" dirty="0" smtClean="0">
                <a:solidFill>
                  <a:schemeClr val="tx1"/>
                </a:solidFill>
                <a:latin typeface="+mn-lt"/>
                <a:ea typeface="+mn-ea"/>
                <a:cs typeface="+mn-cs"/>
              </a:rPr>
              <a:t> </a:t>
            </a:r>
            <a:r>
              <a:rPr lang="hu-HU" sz="1200" kern="1200" baseline="0" dirty="0" err="1" smtClean="0">
                <a:solidFill>
                  <a:schemeClr val="tx1"/>
                </a:solidFill>
                <a:latin typeface="+mn-lt"/>
                <a:ea typeface="+mn-ea"/>
                <a:cs typeface="+mn-cs"/>
              </a:rPr>
              <a:t>DataTemplate-et</a:t>
            </a:r>
            <a:r>
              <a:rPr lang="hu-HU" sz="1200" kern="1200" baseline="0" dirty="0" smtClean="0">
                <a:solidFill>
                  <a:schemeClr val="tx1"/>
                </a:solidFill>
                <a:latin typeface="+mn-lt"/>
                <a:ea typeface="+mn-ea"/>
                <a:cs typeface="+mn-cs"/>
              </a:rPr>
              <a:t>. Jobb Klikk a </a:t>
            </a:r>
            <a:r>
              <a:rPr lang="hu-HU" sz="1200" kern="1200" baseline="0" dirty="0" err="1" smtClean="0">
                <a:solidFill>
                  <a:schemeClr val="tx1"/>
                </a:solidFill>
                <a:latin typeface="+mn-lt"/>
                <a:ea typeface="+mn-ea"/>
                <a:cs typeface="+mn-cs"/>
              </a:rPr>
              <a:t>listbox-ra</a:t>
            </a:r>
            <a:r>
              <a:rPr lang="hu-HU" sz="1200" kern="1200" baseline="0" dirty="0" smtClean="0">
                <a:solidFill>
                  <a:schemeClr val="tx1"/>
                </a:solidFill>
                <a:latin typeface="+mn-lt"/>
                <a:ea typeface="+mn-ea"/>
                <a:cs typeface="+mn-cs"/>
              </a:rPr>
              <a:t>, majd </a:t>
            </a:r>
            <a:r>
              <a:rPr lang="hu-HU" sz="1200" i="1" kern="1200" baseline="0" dirty="0" smtClean="0">
                <a:solidFill>
                  <a:schemeClr val="tx1"/>
                </a:solidFill>
                <a:latin typeface="+mn-lt"/>
                <a:ea typeface="+mn-ea"/>
                <a:cs typeface="+mn-cs"/>
              </a:rPr>
              <a:t>Edit </a:t>
            </a:r>
            <a:r>
              <a:rPr lang="hu-HU" sz="1200" i="1" kern="1200" baseline="0" dirty="0" err="1" smtClean="0">
                <a:solidFill>
                  <a:schemeClr val="tx1"/>
                </a:solidFill>
                <a:latin typeface="+mn-lt"/>
                <a:ea typeface="+mn-ea"/>
                <a:cs typeface="+mn-cs"/>
              </a:rPr>
              <a:t>Additional</a:t>
            </a:r>
            <a:r>
              <a:rPr lang="hu-HU" sz="1200" i="1" kern="1200" baseline="0" dirty="0" smtClean="0">
                <a:solidFill>
                  <a:schemeClr val="tx1"/>
                </a:solidFill>
                <a:latin typeface="+mn-lt"/>
                <a:ea typeface="+mn-ea"/>
                <a:cs typeface="+mn-cs"/>
              </a:rPr>
              <a:t> </a:t>
            </a:r>
            <a:r>
              <a:rPr lang="hu-HU" sz="1200" i="1" kern="1200" baseline="0" dirty="0" err="1" smtClean="0">
                <a:solidFill>
                  <a:schemeClr val="tx1"/>
                </a:solidFill>
                <a:latin typeface="+mn-lt"/>
                <a:ea typeface="+mn-ea"/>
                <a:cs typeface="+mn-cs"/>
              </a:rPr>
              <a:t>Templates</a:t>
            </a:r>
            <a:r>
              <a:rPr lang="hu-HU" sz="1200" i="1" kern="1200" baseline="0" dirty="0" smtClean="0">
                <a:solidFill>
                  <a:schemeClr val="tx1"/>
                </a:solidFill>
                <a:latin typeface="+mn-lt"/>
                <a:ea typeface="+mn-ea"/>
                <a:cs typeface="+mn-cs"/>
              </a:rPr>
              <a:t> =&gt; </a:t>
            </a:r>
            <a:r>
              <a:rPr lang="hu-HU" sz="1200" i="1" kern="1200" baseline="0" dirty="0" err="1" smtClean="0">
                <a:solidFill>
                  <a:schemeClr val="tx1"/>
                </a:solidFill>
                <a:latin typeface="+mn-lt"/>
                <a:ea typeface="+mn-ea"/>
                <a:cs typeface="+mn-cs"/>
              </a:rPr>
              <a:t>Edit</a:t>
            </a:r>
            <a:r>
              <a:rPr lang="hu-HU" sz="1200" i="1" kern="1200" baseline="0" dirty="0" smtClean="0">
                <a:solidFill>
                  <a:schemeClr val="tx1"/>
                </a:solidFill>
                <a:latin typeface="+mn-lt"/>
                <a:ea typeface="+mn-ea"/>
                <a:cs typeface="+mn-cs"/>
              </a:rPr>
              <a:t> </a:t>
            </a:r>
            <a:r>
              <a:rPr lang="hu-HU" sz="1200" i="1" kern="1200" baseline="0" dirty="0" err="1" smtClean="0">
                <a:solidFill>
                  <a:schemeClr val="tx1"/>
                </a:solidFill>
                <a:latin typeface="+mn-lt"/>
                <a:ea typeface="+mn-ea"/>
                <a:cs typeface="+mn-cs"/>
              </a:rPr>
              <a:t>Generated</a:t>
            </a:r>
            <a:r>
              <a:rPr lang="hu-HU" sz="1200" i="1" kern="1200" baseline="0" dirty="0" smtClean="0">
                <a:solidFill>
                  <a:schemeClr val="tx1"/>
                </a:solidFill>
                <a:latin typeface="+mn-lt"/>
                <a:ea typeface="+mn-ea"/>
                <a:cs typeface="+mn-cs"/>
              </a:rPr>
              <a:t> </a:t>
            </a:r>
            <a:r>
              <a:rPr lang="hu-HU" sz="1200" i="1" kern="1200" baseline="0" dirty="0" err="1" smtClean="0">
                <a:solidFill>
                  <a:schemeClr val="tx1"/>
                </a:solidFill>
                <a:latin typeface="+mn-lt"/>
                <a:ea typeface="+mn-ea"/>
                <a:cs typeface="+mn-cs"/>
              </a:rPr>
              <a:t>items</a:t>
            </a:r>
            <a:r>
              <a:rPr lang="hu-HU" sz="1200" i="1" kern="1200" baseline="0" dirty="0" smtClean="0">
                <a:solidFill>
                  <a:schemeClr val="tx1"/>
                </a:solidFill>
                <a:latin typeface="+mn-lt"/>
                <a:ea typeface="+mn-ea"/>
                <a:cs typeface="+mn-cs"/>
              </a:rPr>
              <a:t> =&gt; </a:t>
            </a:r>
            <a:r>
              <a:rPr lang="hu-HU" sz="1200" i="1" kern="1200" baseline="0" dirty="0" err="1" smtClean="0">
                <a:solidFill>
                  <a:schemeClr val="tx1"/>
                </a:solidFill>
                <a:latin typeface="+mn-lt"/>
                <a:ea typeface="+mn-ea"/>
                <a:cs typeface="+mn-cs"/>
              </a:rPr>
              <a:t>Edit</a:t>
            </a:r>
            <a:r>
              <a:rPr lang="hu-HU" sz="1200" i="1" kern="1200" baseline="0" dirty="0" smtClean="0">
                <a:solidFill>
                  <a:schemeClr val="tx1"/>
                </a:solidFill>
                <a:latin typeface="+mn-lt"/>
                <a:ea typeface="+mn-ea"/>
                <a:cs typeface="+mn-cs"/>
              </a:rPr>
              <a:t> </a:t>
            </a:r>
            <a:r>
              <a:rPr lang="hu-HU" sz="1200" i="1" kern="1200" baseline="0" dirty="0" err="1" smtClean="0">
                <a:solidFill>
                  <a:schemeClr val="tx1"/>
                </a:solidFill>
                <a:latin typeface="+mn-lt"/>
                <a:ea typeface="+mn-ea"/>
                <a:cs typeface="+mn-cs"/>
              </a:rPr>
              <a:t>Current</a:t>
            </a:r>
            <a:r>
              <a:rPr lang="hu-HU" sz="1200" i="1" kern="1200" baseline="0" dirty="0" smtClean="0">
                <a:solidFill>
                  <a:schemeClr val="tx1"/>
                </a:solidFill>
                <a:latin typeface="+mn-lt"/>
                <a:ea typeface="+mn-ea"/>
                <a:cs typeface="+mn-cs"/>
              </a:rPr>
              <a:t>. </a:t>
            </a:r>
          </a:p>
          <a:p>
            <a:pPr>
              <a:buFont typeface="Arial" pitchFamily="34" charset="0"/>
              <a:buNone/>
            </a:pPr>
            <a:r>
              <a:rPr lang="hu-HU" sz="1200" kern="1200" baseline="0" dirty="0" err="1" smtClean="0">
                <a:solidFill>
                  <a:schemeClr val="tx1"/>
                </a:solidFill>
                <a:latin typeface="+mn-lt"/>
                <a:ea typeface="+mn-ea"/>
                <a:cs typeface="+mn-cs"/>
              </a:rPr>
              <a:t>Textboxokat</a:t>
            </a:r>
            <a:r>
              <a:rPr lang="hu-HU" sz="1200" kern="1200" baseline="0" dirty="0" smtClean="0">
                <a:solidFill>
                  <a:schemeClr val="tx1"/>
                </a:solidFill>
                <a:latin typeface="+mn-lt"/>
                <a:ea typeface="+mn-ea"/>
                <a:cs typeface="+mn-cs"/>
              </a:rPr>
              <a:t> töröljük.</a:t>
            </a:r>
          </a:p>
          <a:p>
            <a:pPr>
              <a:buFont typeface="Arial" pitchFamily="34" charset="0"/>
              <a:buNone/>
            </a:pPr>
            <a:endParaRPr lang="hu-HU" sz="1200" kern="1200" baseline="0" dirty="0" smtClean="0">
              <a:solidFill>
                <a:schemeClr val="tx1"/>
              </a:solidFill>
              <a:latin typeface="+mn-lt"/>
              <a:ea typeface="+mn-ea"/>
              <a:cs typeface="+mn-cs"/>
            </a:endParaRPr>
          </a:p>
          <a:p>
            <a:endParaRPr lang="hu-HU" sz="1200" kern="1200" baseline="0" dirty="0" smtClean="0">
              <a:solidFill>
                <a:schemeClr val="tx1"/>
              </a:solidFill>
              <a:latin typeface="+mn-lt"/>
              <a:ea typeface="+mn-ea"/>
              <a:cs typeface="+mn-cs"/>
            </a:endParaRPr>
          </a:p>
          <a:p>
            <a:r>
              <a:rPr lang="en-US" sz="1200" i="1" kern="1200" baseline="0" dirty="0" smtClean="0">
                <a:solidFill>
                  <a:schemeClr val="tx1"/>
                </a:solidFill>
                <a:latin typeface="+mn-lt"/>
                <a:ea typeface="+mn-ea"/>
                <a:cs typeface="+mn-cs"/>
              </a:rPr>
              <a:t>Edit Additional Templates =&gt; Edit Layout of items =&gt; Edit a Copy. </a:t>
            </a:r>
          </a:p>
          <a:p>
            <a:r>
              <a:rPr lang="hu-HU" dirty="0" smtClean="0"/>
              <a:t>OK</a:t>
            </a:r>
            <a:endParaRPr lang="hu-HU" sz="1200" kern="1200" baseline="0" dirty="0" smtClean="0">
              <a:solidFill>
                <a:schemeClr val="tx1"/>
              </a:solidFill>
              <a:latin typeface="+mn-lt"/>
              <a:ea typeface="+mn-ea"/>
              <a:cs typeface="+mn-cs"/>
            </a:endParaRPr>
          </a:p>
          <a:p>
            <a:r>
              <a:rPr lang="en-US" sz="1200" i="1" kern="1200" baseline="0" dirty="0" err="1" smtClean="0">
                <a:solidFill>
                  <a:schemeClr val="tx1"/>
                </a:solidFill>
                <a:latin typeface="+mn-lt"/>
                <a:ea typeface="+mn-ea"/>
                <a:cs typeface="+mn-cs"/>
              </a:rPr>
              <a:t>VirtualizingStackPanel</a:t>
            </a:r>
            <a:r>
              <a:rPr lang="en-US" sz="1200" i="1" kern="1200" baseline="0" dirty="0" smtClean="0">
                <a:solidFill>
                  <a:schemeClr val="tx1"/>
                </a:solidFill>
                <a:latin typeface="+mn-lt"/>
                <a:ea typeface="+mn-ea"/>
                <a:cs typeface="+mn-cs"/>
              </a:rPr>
              <a:t>-t. </a:t>
            </a:r>
            <a:r>
              <a:rPr lang="en-US" sz="1200" i="1" kern="1200" baseline="0" dirty="0" err="1" smtClean="0">
                <a:solidFill>
                  <a:schemeClr val="tx1"/>
                </a:solidFill>
                <a:latin typeface="+mn-lt"/>
                <a:ea typeface="+mn-ea"/>
                <a:cs typeface="+mn-cs"/>
              </a:rPr>
              <a:t>Állitsuk</a:t>
            </a:r>
            <a:r>
              <a:rPr lang="en-US" sz="1200" i="1" kern="1200" baseline="0" dirty="0" smtClean="0">
                <a:solidFill>
                  <a:schemeClr val="tx1"/>
                </a:solidFill>
                <a:latin typeface="+mn-lt"/>
                <a:ea typeface="+mn-ea"/>
                <a:cs typeface="+mn-cs"/>
              </a:rPr>
              <a:t> </a:t>
            </a:r>
            <a:r>
              <a:rPr lang="en-US" sz="1200" i="1" kern="1200" baseline="0" dirty="0" err="1" smtClean="0">
                <a:solidFill>
                  <a:schemeClr val="tx1"/>
                </a:solidFill>
                <a:latin typeface="+mn-lt"/>
                <a:ea typeface="+mn-ea"/>
                <a:cs typeface="+mn-cs"/>
              </a:rPr>
              <a:t>az</a:t>
            </a:r>
            <a:r>
              <a:rPr lang="en-US" sz="1200" i="1" kern="1200" baseline="0" dirty="0" smtClean="0">
                <a:solidFill>
                  <a:schemeClr val="tx1"/>
                </a:solidFill>
                <a:latin typeface="+mn-lt"/>
                <a:ea typeface="+mn-ea"/>
                <a:cs typeface="+mn-cs"/>
              </a:rPr>
              <a:t> </a:t>
            </a:r>
            <a:r>
              <a:rPr lang="en-US" sz="1200" i="1" kern="1200" baseline="0" dirty="0" err="1" smtClean="0">
                <a:solidFill>
                  <a:schemeClr val="tx1"/>
                </a:solidFill>
                <a:latin typeface="+mn-lt"/>
                <a:ea typeface="+mn-ea"/>
                <a:cs typeface="+mn-cs"/>
              </a:rPr>
              <a:t>Orentation</a:t>
            </a:r>
            <a:r>
              <a:rPr lang="en-US" sz="1200" i="1" kern="1200" baseline="0" dirty="0" smtClean="0">
                <a:solidFill>
                  <a:schemeClr val="tx1"/>
                </a:solidFill>
                <a:latin typeface="+mn-lt"/>
                <a:ea typeface="+mn-ea"/>
                <a:cs typeface="+mn-cs"/>
              </a:rPr>
              <a:t> </a:t>
            </a:r>
            <a:r>
              <a:rPr lang="en-US" sz="1200" i="1" kern="1200" baseline="0" dirty="0" err="1" smtClean="0">
                <a:solidFill>
                  <a:schemeClr val="tx1"/>
                </a:solidFill>
                <a:latin typeface="+mn-lt"/>
                <a:ea typeface="+mn-ea"/>
                <a:cs typeface="+mn-cs"/>
              </a:rPr>
              <a:t>Tulajdonságát</a:t>
            </a:r>
            <a:r>
              <a:rPr lang="en-US" sz="1200" i="1" kern="1200" baseline="0" dirty="0" smtClean="0">
                <a:solidFill>
                  <a:schemeClr val="tx1"/>
                </a:solidFill>
                <a:latin typeface="+mn-lt"/>
                <a:ea typeface="+mn-ea"/>
                <a:cs typeface="+mn-cs"/>
              </a:rPr>
              <a:t> Horizontal-</a:t>
            </a:r>
            <a:r>
              <a:rPr lang="en-US" sz="1200" i="1" kern="1200" baseline="0" dirty="0" err="1" smtClean="0">
                <a:solidFill>
                  <a:schemeClr val="tx1"/>
                </a:solidFill>
                <a:latin typeface="+mn-lt"/>
                <a:ea typeface="+mn-ea"/>
                <a:cs typeface="+mn-cs"/>
              </a:rPr>
              <a:t>ra</a:t>
            </a:r>
            <a:r>
              <a:rPr lang="en-US" sz="1200" i="1" kern="1200" baseline="0" dirty="0" smtClean="0">
                <a:solidFill>
                  <a:schemeClr val="tx1"/>
                </a:solidFill>
                <a:latin typeface="+mn-lt"/>
                <a:ea typeface="+mn-ea"/>
                <a:cs typeface="+mn-cs"/>
              </a:rPr>
              <a:t>. (Properties </a:t>
            </a:r>
            <a:r>
              <a:rPr lang="en-US" sz="1200" i="1" kern="1200" baseline="0" dirty="0" err="1" smtClean="0">
                <a:solidFill>
                  <a:schemeClr val="tx1"/>
                </a:solidFill>
                <a:latin typeface="+mn-lt"/>
                <a:ea typeface="+mn-ea"/>
                <a:cs typeface="+mn-cs"/>
              </a:rPr>
              <a:t>fül</a:t>
            </a:r>
            <a:r>
              <a:rPr lang="en-US" sz="1200" i="1" kern="1200" baseline="0" dirty="0" smtClean="0">
                <a:solidFill>
                  <a:schemeClr val="tx1"/>
                </a:solidFill>
                <a:latin typeface="+mn-lt"/>
                <a:ea typeface="+mn-ea"/>
                <a:cs typeface="+mn-cs"/>
              </a:rPr>
              <a:t>, Orientation </a:t>
            </a:r>
            <a:r>
              <a:rPr lang="en-US" sz="1200" i="1" kern="1200" baseline="0" dirty="0" err="1" smtClean="0">
                <a:solidFill>
                  <a:schemeClr val="tx1"/>
                </a:solidFill>
                <a:latin typeface="+mn-lt"/>
                <a:ea typeface="+mn-ea"/>
                <a:cs typeface="+mn-cs"/>
              </a:rPr>
              <a:t>tulajdonság</a:t>
            </a:r>
            <a:r>
              <a:rPr lang="en-US" sz="1200" i="1" kern="1200" baseline="0" dirty="0" smtClean="0">
                <a:solidFill>
                  <a:schemeClr val="tx1"/>
                </a:solidFill>
                <a:latin typeface="+mn-lt"/>
                <a:ea typeface="+mn-ea"/>
                <a:cs typeface="+mn-cs"/>
              </a:rPr>
              <a:t>) </a:t>
            </a:r>
            <a:endParaRPr lang="hu-HU" sz="1200" i="1" kern="1200" baseline="0" dirty="0" smtClean="0">
              <a:solidFill>
                <a:schemeClr val="tx1"/>
              </a:solidFill>
              <a:latin typeface="+mn-lt"/>
              <a:ea typeface="+mn-ea"/>
              <a:cs typeface="+mn-cs"/>
            </a:endParaRPr>
          </a:p>
          <a:p>
            <a:endParaRPr lang="hu-HU" sz="1200" i="1" kern="1200" baseline="0" dirty="0" smtClean="0">
              <a:solidFill>
                <a:schemeClr val="tx1"/>
              </a:solidFill>
              <a:latin typeface="+mn-lt"/>
              <a:ea typeface="+mn-ea"/>
              <a:cs typeface="+mn-cs"/>
            </a:endParaRPr>
          </a:p>
          <a:p>
            <a:endParaRPr lang="hu-HU" sz="1200" i="1" kern="1200" baseline="0" dirty="0" smtClean="0">
              <a:solidFill>
                <a:schemeClr val="tx1"/>
              </a:solidFill>
              <a:latin typeface="+mn-lt"/>
              <a:ea typeface="+mn-ea"/>
              <a:cs typeface="+mn-cs"/>
            </a:endParaRPr>
          </a:p>
          <a:p>
            <a:r>
              <a:rPr lang="hu-HU" sz="1200" i="1" kern="1200" baseline="0" dirty="0" smtClean="0">
                <a:solidFill>
                  <a:schemeClr val="tx1"/>
                </a:solidFill>
                <a:latin typeface="+mn-lt"/>
                <a:ea typeface="+mn-ea"/>
                <a:cs typeface="+mn-cs"/>
              </a:rPr>
              <a:t>-----</a:t>
            </a:r>
          </a:p>
          <a:p>
            <a:r>
              <a:rPr lang="hu-HU" sz="1200" i="1" kern="1200" baseline="0" dirty="0" err="1" smtClean="0">
                <a:solidFill>
                  <a:schemeClr val="tx1"/>
                </a:solidFill>
                <a:latin typeface="+mn-lt"/>
                <a:ea typeface="+mn-ea"/>
                <a:cs typeface="+mn-cs"/>
              </a:rPr>
              <a:t>Grid</a:t>
            </a:r>
            <a:r>
              <a:rPr lang="hu-HU" sz="1200" i="1" kern="1200" baseline="0" dirty="0" smtClean="0">
                <a:solidFill>
                  <a:schemeClr val="tx1"/>
                </a:solidFill>
                <a:latin typeface="+mn-lt"/>
                <a:ea typeface="+mn-ea"/>
                <a:cs typeface="+mn-cs"/>
              </a:rPr>
              <a:t> feldob a  </a:t>
            </a:r>
            <a:r>
              <a:rPr lang="hu-HU" sz="1200" i="1" kern="1200" baseline="0" dirty="0" err="1" smtClean="0">
                <a:solidFill>
                  <a:schemeClr val="tx1"/>
                </a:solidFill>
                <a:latin typeface="+mn-lt"/>
                <a:ea typeface="+mn-ea"/>
                <a:cs typeface="+mn-cs"/>
              </a:rPr>
              <a:t>listbox</a:t>
            </a:r>
            <a:r>
              <a:rPr lang="hu-HU" sz="1200" i="1" kern="1200" baseline="0" dirty="0" smtClean="0">
                <a:solidFill>
                  <a:schemeClr val="tx1"/>
                </a:solidFill>
                <a:latin typeface="+mn-lt"/>
                <a:ea typeface="+mn-ea"/>
                <a:cs typeface="+mn-cs"/>
              </a:rPr>
              <a:t> fölé</a:t>
            </a:r>
          </a:p>
          <a:p>
            <a:r>
              <a:rPr lang="hu-HU" sz="1200" i="1" kern="1200" baseline="0" dirty="0" smtClean="0">
                <a:solidFill>
                  <a:schemeClr val="tx1"/>
                </a:solidFill>
                <a:latin typeface="+mn-lt"/>
                <a:ea typeface="+mn-ea"/>
                <a:cs typeface="+mn-cs"/>
              </a:rPr>
              <a:t>Beledobjuk az elemeket! ALT LENYOMVA!!!!!!</a:t>
            </a:r>
          </a:p>
          <a:p>
            <a:endParaRPr lang="hu-HU" sz="1200" i="1" kern="1200" baseline="0" dirty="0" smtClean="0">
              <a:solidFill>
                <a:schemeClr val="tx1"/>
              </a:solidFill>
              <a:latin typeface="+mn-lt"/>
              <a:ea typeface="+mn-ea"/>
              <a:cs typeface="+mn-cs"/>
            </a:endParaRPr>
          </a:p>
          <a:p>
            <a:r>
              <a:rPr lang="hu-HU" sz="1200" i="1" kern="1200" baseline="0" dirty="0" err="1" smtClean="0">
                <a:solidFill>
                  <a:schemeClr val="tx1"/>
                </a:solidFill>
                <a:latin typeface="+mn-lt"/>
                <a:ea typeface="+mn-ea"/>
                <a:cs typeface="+mn-cs"/>
              </a:rPr>
              <a:t>TextBlockot</a:t>
            </a:r>
            <a:r>
              <a:rPr lang="hu-HU" sz="1200" i="1" kern="1200" baseline="0" dirty="0" smtClean="0">
                <a:solidFill>
                  <a:schemeClr val="tx1"/>
                </a:solidFill>
                <a:latin typeface="+mn-lt"/>
                <a:ea typeface="+mn-ea"/>
                <a:cs typeface="+mn-cs"/>
              </a:rPr>
              <a:t> -&gt; </a:t>
            </a:r>
            <a:r>
              <a:rPr lang="hu-HU" sz="1200" i="1" kern="1200" baseline="0" dirty="0" err="1" smtClean="0">
                <a:solidFill>
                  <a:schemeClr val="tx1"/>
                </a:solidFill>
                <a:latin typeface="+mn-lt"/>
                <a:ea typeface="+mn-ea"/>
                <a:cs typeface="+mn-cs"/>
              </a:rPr>
              <a:t>Textboxá</a:t>
            </a:r>
            <a:endParaRPr lang="hu-HU" sz="1200" i="1" kern="1200" baseline="0" dirty="0" smtClean="0">
              <a:solidFill>
                <a:schemeClr val="tx1"/>
              </a:solidFill>
              <a:latin typeface="+mn-lt"/>
              <a:ea typeface="+mn-ea"/>
              <a:cs typeface="+mn-cs"/>
            </a:endParaRPr>
          </a:p>
          <a:p>
            <a:endParaRPr lang="hu-HU" sz="1200" i="1" kern="1200" baseline="0" dirty="0" smtClean="0">
              <a:solidFill>
                <a:schemeClr val="tx1"/>
              </a:solidFill>
              <a:latin typeface="+mn-lt"/>
              <a:ea typeface="+mn-ea"/>
              <a:cs typeface="+mn-cs"/>
            </a:endParaRPr>
          </a:p>
          <a:p>
            <a:r>
              <a:rPr lang="hu-HU" sz="1200" i="1" kern="1200" baseline="0" dirty="0" err="1" smtClean="0">
                <a:solidFill>
                  <a:schemeClr val="tx1"/>
                </a:solidFill>
                <a:latin typeface="+mn-lt"/>
                <a:ea typeface="+mn-ea"/>
                <a:cs typeface="+mn-cs"/>
              </a:rPr>
              <a:t>Grid</a:t>
            </a:r>
            <a:r>
              <a:rPr lang="hu-HU" sz="1200" i="1" kern="1200" baseline="0" dirty="0" smtClean="0">
                <a:solidFill>
                  <a:schemeClr val="tx1"/>
                </a:solidFill>
                <a:latin typeface="+mn-lt"/>
                <a:ea typeface="+mn-ea"/>
                <a:cs typeface="+mn-cs"/>
              </a:rPr>
              <a:t> -&gt; Group </a:t>
            </a:r>
            <a:r>
              <a:rPr lang="hu-HU" sz="1200" i="1" kern="1200" baseline="0" dirty="0" err="1" smtClean="0">
                <a:solidFill>
                  <a:schemeClr val="tx1"/>
                </a:solidFill>
                <a:latin typeface="+mn-lt"/>
                <a:ea typeface="+mn-ea"/>
                <a:cs typeface="+mn-cs"/>
              </a:rPr>
              <a:t>Into</a:t>
            </a:r>
            <a:r>
              <a:rPr lang="hu-HU" sz="1200" i="1" kern="1200" baseline="0" dirty="0" smtClean="0">
                <a:solidFill>
                  <a:schemeClr val="tx1"/>
                </a:solidFill>
                <a:latin typeface="+mn-lt"/>
                <a:ea typeface="+mn-ea"/>
                <a:cs typeface="+mn-cs"/>
              </a:rPr>
              <a:t> </a:t>
            </a:r>
            <a:r>
              <a:rPr lang="hu-HU" sz="1200" i="1" kern="1200" baseline="0" dirty="0" err="1" smtClean="0">
                <a:solidFill>
                  <a:schemeClr val="tx1"/>
                </a:solidFill>
                <a:latin typeface="+mn-lt"/>
                <a:ea typeface="+mn-ea"/>
                <a:cs typeface="+mn-cs"/>
              </a:rPr>
              <a:t>border</a:t>
            </a:r>
            <a:endParaRPr lang="hu-HU" sz="1200" i="1" kern="1200" baseline="0" dirty="0" smtClean="0">
              <a:solidFill>
                <a:schemeClr val="tx1"/>
              </a:solidFill>
              <a:latin typeface="+mn-lt"/>
              <a:ea typeface="+mn-ea"/>
              <a:cs typeface="+mn-cs"/>
            </a:endParaRPr>
          </a:p>
          <a:p>
            <a:r>
              <a:rPr lang="hu-HU" sz="1200" i="1" kern="1200" baseline="0" dirty="0" err="1" smtClean="0">
                <a:solidFill>
                  <a:schemeClr val="tx1"/>
                </a:solidFill>
                <a:latin typeface="+mn-lt"/>
                <a:ea typeface="+mn-ea"/>
                <a:cs typeface="+mn-cs"/>
              </a:rPr>
              <a:t>Border</a:t>
            </a:r>
            <a:r>
              <a:rPr lang="hu-HU" sz="1200" i="1" kern="1200" baseline="0" dirty="0" smtClean="0">
                <a:solidFill>
                  <a:schemeClr val="tx1"/>
                </a:solidFill>
                <a:latin typeface="+mn-lt"/>
                <a:ea typeface="+mn-ea"/>
                <a:cs typeface="+mn-cs"/>
              </a:rPr>
              <a:t> </a:t>
            </a:r>
            <a:r>
              <a:rPr lang="hu-HU" sz="1200" i="1" kern="1200" baseline="0" dirty="0" err="1" smtClean="0">
                <a:solidFill>
                  <a:schemeClr val="tx1"/>
                </a:solidFill>
                <a:latin typeface="+mn-lt"/>
                <a:ea typeface="+mn-ea"/>
                <a:cs typeface="+mn-cs"/>
              </a:rPr>
              <a:t>háttérszin</a:t>
            </a:r>
            <a:r>
              <a:rPr lang="hu-HU" sz="1200" i="1" kern="1200" baseline="0" dirty="0" smtClean="0">
                <a:solidFill>
                  <a:schemeClr val="tx1"/>
                </a:solidFill>
                <a:latin typeface="+mn-lt"/>
                <a:ea typeface="+mn-ea"/>
                <a:cs typeface="+mn-cs"/>
              </a:rPr>
              <a:t> </a:t>
            </a:r>
          </a:p>
          <a:p>
            <a:r>
              <a:rPr lang="hu-HU" sz="1200" i="1" kern="1200" baseline="0" dirty="0" err="1" smtClean="0">
                <a:solidFill>
                  <a:schemeClr val="tx1"/>
                </a:solidFill>
                <a:latin typeface="+mn-lt"/>
                <a:ea typeface="+mn-ea"/>
                <a:cs typeface="+mn-cs"/>
              </a:rPr>
              <a:t>Border</a:t>
            </a:r>
            <a:r>
              <a:rPr lang="hu-HU" sz="1200" i="1" kern="1200" baseline="0" dirty="0" smtClean="0">
                <a:solidFill>
                  <a:schemeClr val="tx1"/>
                </a:solidFill>
                <a:latin typeface="+mn-lt"/>
                <a:ea typeface="+mn-ea"/>
                <a:cs typeface="+mn-cs"/>
              </a:rPr>
              <a:t> -&gt; </a:t>
            </a:r>
            <a:r>
              <a:rPr lang="hu-HU" sz="1200" i="1" kern="1200" baseline="0" dirty="0" err="1" smtClean="0">
                <a:solidFill>
                  <a:schemeClr val="tx1"/>
                </a:solidFill>
                <a:latin typeface="+mn-lt"/>
                <a:ea typeface="+mn-ea"/>
                <a:cs typeface="+mn-cs"/>
              </a:rPr>
              <a:t>effect</a:t>
            </a:r>
            <a:r>
              <a:rPr lang="hu-HU" sz="1200" i="1" kern="1200" baseline="0" dirty="0" smtClean="0">
                <a:solidFill>
                  <a:schemeClr val="tx1"/>
                </a:solidFill>
                <a:latin typeface="+mn-lt"/>
                <a:ea typeface="+mn-ea"/>
                <a:cs typeface="+mn-cs"/>
              </a:rPr>
              <a:t> -&gt; </a:t>
            </a:r>
            <a:r>
              <a:rPr lang="hu-HU" sz="1200" i="1" kern="1200" baseline="0" dirty="0" err="1" smtClean="0">
                <a:solidFill>
                  <a:schemeClr val="tx1"/>
                </a:solidFill>
                <a:latin typeface="+mn-lt"/>
                <a:ea typeface="+mn-ea"/>
                <a:cs typeface="+mn-cs"/>
              </a:rPr>
              <a:t>DropShadowEffect</a:t>
            </a:r>
            <a:endParaRPr lang="hu-HU" sz="1200" i="1" kern="1200" baseline="0" dirty="0" smtClean="0">
              <a:solidFill>
                <a:schemeClr val="tx1"/>
              </a:solidFill>
              <a:latin typeface="+mn-lt"/>
              <a:ea typeface="+mn-ea"/>
              <a:cs typeface="+mn-cs"/>
            </a:endParaRPr>
          </a:p>
          <a:p>
            <a:endParaRPr lang="hu-HU" sz="1200" i="1" kern="1200" baseline="0" dirty="0" smtClean="0">
              <a:solidFill>
                <a:schemeClr val="tx1"/>
              </a:solidFill>
              <a:latin typeface="+mn-lt"/>
              <a:ea typeface="+mn-ea"/>
              <a:cs typeface="+mn-cs"/>
            </a:endParaRPr>
          </a:p>
          <a:p>
            <a:endParaRPr lang="hu-HU" sz="1200" i="1" kern="1200" baseline="0" dirty="0" smtClean="0">
              <a:solidFill>
                <a:schemeClr val="tx1"/>
              </a:solidFill>
              <a:latin typeface="+mn-lt"/>
              <a:ea typeface="+mn-ea"/>
              <a:cs typeface="+mn-cs"/>
            </a:endParaRPr>
          </a:p>
          <a:p>
            <a:endParaRPr lang="en-US" sz="1200" i="1" kern="1200" baseline="0" dirty="0" smtClean="0">
              <a:solidFill>
                <a:schemeClr val="tx1"/>
              </a:solidFill>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7</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lnSpcReduction="10000"/>
          </a:bodyPr>
          <a:lstStyle/>
          <a:p>
            <a:r>
              <a:rPr lang="hu-HU" dirty="0" err="1" smtClean="0"/>
              <a:t>Trigger</a:t>
            </a:r>
            <a:endParaRPr lang="hu-HU" dirty="0" smtClean="0"/>
          </a:p>
          <a:p>
            <a:r>
              <a:rPr lang="hu-HU" dirty="0" err="1" smtClean="0"/>
              <a:t>Listbox</a:t>
            </a:r>
            <a:r>
              <a:rPr lang="hu-HU" baseline="0" dirty="0" smtClean="0"/>
              <a:t> -&gt; </a:t>
            </a:r>
            <a:r>
              <a:rPr lang="hu-HU" baseline="0" dirty="0" err="1" smtClean="0"/>
              <a:t>SelectedChanged</a:t>
            </a:r>
            <a:endParaRPr lang="hu-HU" baseline="0" dirty="0" smtClean="0"/>
          </a:p>
          <a:p>
            <a:r>
              <a:rPr lang="hu-HU" baseline="0" dirty="0" smtClean="0"/>
              <a:t>+</a:t>
            </a:r>
          </a:p>
          <a:p>
            <a:r>
              <a:rPr lang="hu-HU" baseline="0" dirty="0" smtClean="0"/>
              <a:t>(f6)</a:t>
            </a:r>
          </a:p>
          <a:p>
            <a:endParaRPr lang="hu-HU" baseline="0" dirty="0" smtClean="0"/>
          </a:p>
          <a:p>
            <a:r>
              <a:rPr lang="hu-HU" baseline="0" dirty="0" smtClean="0"/>
              <a:t>0,2 </a:t>
            </a:r>
            <a:r>
              <a:rPr lang="hu-HU" baseline="0" dirty="0" err="1" smtClean="0"/>
              <a:t>smasodpercig</a:t>
            </a:r>
            <a:endParaRPr lang="hu-HU" baseline="0" dirty="0" smtClean="0"/>
          </a:p>
          <a:p>
            <a:r>
              <a:rPr lang="hu-HU" baseline="0" dirty="0" err="1" smtClean="0"/>
              <a:t>TraslateTransoft</a:t>
            </a:r>
            <a:r>
              <a:rPr lang="hu-HU" baseline="0" dirty="0" smtClean="0"/>
              <a:t> X -700</a:t>
            </a:r>
          </a:p>
          <a:p>
            <a:r>
              <a:rPr lang="hu-HU" baseline="0" dirty="0" err="1" smtClean="0"/>
              <a:t>Visibility</a:t>
            </a:r>
            <a:r>
              <a:rPr lang="hu-HU" baseline="0" dirty="0" smtClean="0"/>
              <a:t> </a:t>
            </a:r>
            <a:r>
              <a:rPr lang="hu-HU" baseline="0" dirty="0" err="1" smtClean="0"/>
              <a:t>Collapsed</a:t>
            </a:r>
            <a:endParaRPr lang="hu-HU" baseline="0" dirty="0" smtClean="0"/>
          </a:p>
          <a:p>
            <a:endParaRPr lang="hu-HU" baseline="0" dirty="0" smtClean="0"/>
          </a:p>
          <a:p>
            <a:endParaRPr lang="hu-HU" baseline="0" dirty="0" smtClean="0"/>
          </a:p>
          <a:p>
            <a:r>
              <a:rPr lang="hu-HU" baseline="0" dirty="0" smtClean="0"/>
              <a:t>0,3 </a:t>
            </a:r>
            <a:r>
              <a:rPr lang="hu-HU" baseline="0" dirty="0" err="1" smtClean="0"/>
              <a:t>masodpercig</a:t>
            </a:r>
            <a:endParaRPr lang="hu-HU" baseline="0" dirty="0" smtClean="0"/>
          </a:p>
          <a:p>
            <a:r>
              <a:rPr lang="hu-HU" baseline="0" dirty="0" err="1" smtClean="0"/>
              <a:t>TraslateTransoft</a:t>
            </a:r>
            <a:r>
              <a:rPr lang="hu-HU" baseline="0" dirty="0" smtClean="0"/>
              <a:t> X +700</a:t>
            </a:r>
          </a:p>
          <a:p>
            <a:r>
              <a:rPr lang="hu-HU" baseline="0" dirty="0" err="1" smtClean="0"/>
              <a:t>Visibility</a:t>
            </a:r>
            <a:r>
              <a:rPr lang="hu-HU" baseline="0" dirty="0" smtClean="0"/>
              <a:t> </a:t>
            </a:r>
            <a:r>
              <a:rPr lang="hu-HU" baseline="0" dirty="0" err="1" smtClean="0"/>
              <a:t>Visible</a:t>
            </a:r>
            <a:endParaRPr lang="hu-HU" baseline="0" dirty="0" smtClean="0"/>
          </a:p>
          <a:p>
            <a:endParaRPr lang="hu-HU" baseline="0" dirty="0" smtClean="0"/>
          </a:p>
          <a:p>
            <a:endParaRPr lang="hu-HU" baseline="0" dirty="0" smtClean="0"/>
          </a:p>
          <a:p>
            <a:r>
              <a:rPr lang="hu-HU" baseline="0" dirty="0" smtClean="0"/>
              <a:t>0.5  </a:t>
            </a:r>
            <a:r>
              <a:rPr lang="hu-HU" baseline="0" dirty="0" err="1" smtClean="0"/>
              <a:t>masodpercig</a:t>
            </a:r>
            <a:endParaRPr lang="hu-HU" baseline="0" dirty="0" smtClean="0"/>
          </a:p>
          <a:p>
            <a:r>
              <a:rPr lang="hu-HU" baseline="0" dirty="0" err="1" smtClean="0"/>
              <a:t>Translate</a:t>
            </a:r>
            <a:r>
              <a:rPr lang="hu-HU" baseline="0" dirty="0" smtClean="0"/>
              <a:t> X 0</a:t>
            </a:r>
          </a:p>
          <a:p>
            <a:endParaRPr lang="hu-HU" baseline="0" dirty="0" smtClean="0"/>
          </a:p>
          <a:p>
            <a:endParaRPr lang="hu-HU" baseline="0" dirty="0" smtClean="0"/>
          </a:p>
          <a:p>
            <a:endParaRPr lang="hu-HU" baseline="0" dirty="0" smtClean="0"/>
          </a:p>
        </p:txBody>
      </p:sp>
      <p:sp>
        <p:nvSpPr>
          <p:cNvPr id="4" name="Dia számának helye 3"/>
          <p:cNvSpPr>
            <a:spLocks noGrp="1"/>
          </p:cNvSpPr>
          <p:nvPr>
            <p:ph type="sldNum" sz="quarter" idx="10"/>
          </p:nvPr>
        </p:nvSpPr>
        <p:spPr/>
        <p:txBody>
          <a:bodyPr/>
          <a:lstStyle/>
          <a:p>
            <a:fld id="{C7705B80-146B-42FA-90AE-D5BDCEFB1C9C}" type="slidenum">
              <a:rPr lang="hu-HU" smtClean="0"/>
              <a:pPr/>
              <a:t>9</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A7FFE-8742-473A-8810-8452AD370988}" type="datetimeFigureOut">
              <a:rPr lang="hu-HU" smtClean="0"/>
              <a:pPr/>
              <a:t>2010.05.29.</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7355B-64FC-402B-A18A-6F5059DC6135}"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571472" y="1428736"/>
            <a:ext cx="7772400" cy="1470025"/>
          </a:xfrm>
        </p:spPr>
        <p:txBody>
          <a:bodyPr/>
          <a:lstStyle/>
          <a:p>
            <a:r>
              <a:rPr lang="hu-HU" dirty="0" err="1" smtClean="0">
                <a:solidFill>
                  <a:schemeClr val="bg1"/>
                </a:solidFill>
              </a:rPr>
              <a:t>Expression</a:t>
            </a:r>
            <a:r>
              <a:rPr lang="hu-HU" dirty="0" smtClean="0">
                <a:solidFill>
                  <a:schemeClr val="bg1"/>
                </a:solidFill>
              </a:rPr>
              <a:t> </a:t>
            </a:r>
            <a:r>
              <a:rPr lang="hu-HU" dirty="0" err="1" smtClean="0">
                <a:solidFill>
                  <a:schemeClr val="bg1"/>
                </a:solidFill>
              </a:rPr>
              <a:t>Blend</a:t>
            </a:r>
            <a:endParaRPr lang="hu-HU" dirty="0">
              <a:solidFill>
                <a:schemeClr val="bg1"/>
              </a:solidFill>
            </a:endParaRPr>
          </a:p>
        </p:txBody>
      </p:sp>
      <p:sp>
        <p:nvSpPr>
          <p:cNvPr id="4" name="Szövegdoboz 9"/>
          <p:cNvSpPr txBox="1"/>
          <p:nvPr/>
        </p:nvSpPr>
        <p:spPr>
          <a:xfrm>
            <a:off x="0" y="6273225"/>
            <a:ext cx="3071802" cy="584775"/>
          </a:xfrm>
          <a:prstGeom prst="rect">
            <a:avLst/>
          </a:prstGeom>
          <a:noFill/>
        </p:spPr>
        <p:txBody>
          <a:bodyPr wrap="square" rtlCol="0">
            <a:spAutoFit/>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i="1" dirty="0" err="1" smtClean="0">
                <a:effectLst>
                  <a:outerShdw blurRad="38100" dist="38100" dir="2700000" algn="tl">
                    <a:srgbClr val="000000">
                      <a:alpha val="43137"/>
                    </a:srgbClr>
                  </a:outerShdw>
                </a:effectLst>
              </a:rPr>
              <a:t>Turóczy</a:t>
            </a:r>
            <a:r>
              <a:rPr lang="hu-HU" i="1" dirty="0" smtClean="0">
                <a:effectLst>
                  <a:outerShdw blurRad="38100" dist="38100" dir="2700000" algn="tl">
                    <a:srgbClr val="000000">
                      <a:alpha val="43137"/>
                    </a:srgbClr>
                  </a:outerShdw>
                </a:effectLst>
              </a:rPr>
              <a:t> Attila</a:t>
            </a:r>
          </a:p>
          <a:p>
            <a:r>
              <a:rPr lang="hu-HU" sz="1400" dirty="0" smtClean="0"/>
              <a:t>MCP, </a:t>
            </a:r>
            <a:r>
              <a:rPr lang="hu-HU" sz="1400" dirty="0" smtClean="0"/>
              <a:t>MCTS, MCT</a:t>
            </a:r>
            <a:endParaRPr lang="hu-H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pic>
        <p:nvPicPr>
          <p:cNvPr id="5" name="Picture 5" descr="YPOP_logo_magyar_alul"/>
          <p:cNvPicPr>
            <a:picLocks noChangeAspect="1" noChangeArrowheads="1"/>
          </p:cNvPicPr>
          <p:nvPr/>
        </p:nvPicPr>
        <p:blipFill>
          <a:blip r:embed="rId3" cstate="print"/>
          <a:srcRect/>
          <a:stretch>
            <a:fillRect/>
          </a:stretch>
        </p:blipFill>
        <p:spPr bwMode="auto">
          <a:xfrm>
            <a:off x="1428728" y="2324101"/>
            <a:ext cx="6913563" cy="1319213"/>
          </a:xfrm>
          <a:prstGeom prst="rect">
            <a:avLst/>
          </a:prstGeom>
          <a:noFill/>
        </p:spPr>
      </p:pic>
      <p:sp>
        <p:nvSpPr>
          <p:cNvPr id="7" name="Text Box 6"/>
          <p:cNvSpPr txBox="1">
            <a:spLocks noChangeArrowheads="1"/>
          </p:cNvSpPr>
          <p:nvPr/>
        </p:nvSpPr>
        <p:spPr bwMode="auto">
          <a:xfrm>
            <a:off x="285720" y="6396335"/>
            <a:ext cx="8532812" cy="461665"/>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600" dirty="0">
                <a:solidFill>
                  <a:schemeClr val="bg1">
                    <a:lumMod val="50000"/>
                  </a:schemeClr>
                </a:solidFill>
                <a:latin typeface="Segoe"/>
                <a:cs typeface="Arial"/>
              </a:rPr>
              <a:t>© </a:t>
            </a:r>
            <a:r>
              <a:rPr lang="en-US" sz="600" dirty="0" smtClean="0">
                <a:solidFill>
                  <a:schemeClr val="bg1">
                    <a:lumMod val="50000"/>
                  </a:schemeClr>
                </a:solidFill>
                <a:latin typeface="Segoe"/>
                <a:cs typeface="Arial"/>
              </a:rPr>
              <a:t>200</a:t>
            </a:r>
            <a:r>
              <a:rPr lang="hu-HU" sz="600" dirty="0" smtClean="0">
                <a:solidFill>
                  <a:schemeClr val="bg1">
                    <a:lumMod val="50000"/>
                  </a:schemeClr>
                </a:solidFill>
                <a:latin typeface="Segoe"/>
                <a:cs typeface="Arial"/>
              </a:rPr>
              <a:t>9</a:t>
            </a:r>
            <a:r>
              <a:rPr lang="en-US" sz="600" dirty="0" smtClean="0">
                <a:solidFill>
                  <a:schemeClr val="bg1">
                    <a:lumMod val="50000"/>
                  </a:schemeClr>
                </a:solidFill>
                <a:latin typeface="Segoe"/>
                <a:cs typeface="Arial"/>
              </a:rPr>
              <a:t> </a:t>
            </a:r>
            <a:r>
              <a:rPr lang="en-US" sz="600" dirty="0">
                <a:solidFill>
                  <a:schemeClr val="bg1">
                    <a:lumMod val="50000"/>
                  </a:schemeClr>
                </a:solidFill>
                <a:latin typeface="Segoe"/>
                <a:cs typeface="Arial"/>
              </a:rPr>
              <a:t>Microsoft Corporation. All rights reserved. Microsoft, Windows, Windows Vista and other product names are or may be registered trademarks and/or trademarks in the U.S. and/or other countries.</a:t>
            </a:r>
            <a:endParaRPr lang="hu-HU" sz="1600" dirty="0">
              <a:solidFill>
                <a:schemeClr val="bg1">
                  <a:lumMod val="50000"/>
                </a:schemeClr>
              </a:solidFill>
            </a:endParaRPr>
          </a:p>
          <a:p>
            <a:pPr algn="ctr" eaLnBrk="0" fontAlgn="base" hangingPunct="0">
              <a:spcBef>
                <a:spcPct val="0"/>
              </a:spcBef>
              <a:spcAft>
                <a:spcPct val="0"/>
              </a:spcAft>
            </a:pPr>
            <a:r>
              <a:rPr lang="en-US" sz="600" dirty="0">
                <a:solidFill>
                  <a:schemeClr val="bg1">
                    <a:lumMod val="50000"/>
                  </a:schemeClr>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600" dirty="0">
                <a:solidFill>
                  <a:schemeClr val="bg1">
                    <a:lumMod val="50000"/>
                  </a:schemeClr>
                </a:solidFill>
                <a:latin typeface="Segoe"/>
                <a:cs typeface="Arial"/>
              </a:rPr>
            </a:br>
            <a:r>
              <a:rPr lang="en-US" sz="600" dirty="0">
                <a:solidFill>
                  <a:schemeClr val="bg1">
                    <a:lumMod val="50000"/>
                  </a:schemeClr>
                </a:solidFill>
                <a:latin typeface="Segoe"/>
                <a:cs typeface="Arial"/>
              </a:rPr>
              <a:t>MICROSOFT MAKES NO WARRANTIES, EXPRESS, IMPLIED OR STATUTORY, AS TO THE INFORMATION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Expression</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Blend</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normAutofit/>
          </a:bodyPr>
          <a:lstStyle/>
          <a:p>
            <a:pPr>
              <a:buNone/>
            </a:pPr>
            <a:r>
              <a:rPr lang="hu-HU" dirty="0" smtClean="0">
                <a:solidFill>
                  <a:schemeClr val="bg1">
                    <a:lumMod val="95000"/>
                  </a:schemeClr>
                </a:solidFill>
              </a:rPr>
              <a:t>WPF felületek elkészítése időigényes munka</a:t>
            </a:r>
          </a:p>
          <a:p>
            <a:r>
              <a:rPr lang="hu-HU" sz="2400" i="1" dirty="0" smtClean="0">
                <a:solidFill>
                  <a:schemeClr val="bg1">
                    <a:lumMod val="95000"/>
                  </a:schemeClr>
                </a:solidFill>
              </a:rPr>
              <a:t>XAML kódolás</a:t>
            </a:r>
          </a:p>
          <a:p>
            <a:r>
              <a:rPr lang="hu-HU" sz="2400" i="1" dirty="0" err="1" smtClean="0">
                <a:solidFill>
                  <a:schemeClr val="bg1">
                    <a:lumMod val="95000"/>
                  </a:schemeClr>
                </a:solidFill>
              </a:rPr>
              <a:t>Dizájnolás</a:t>
            </a:r>
            <a:endParaRPr lang="hu-HU" sz="2400" i="1" dirty="0" smtClean="0">
              <a:solidFill>
                <a:schemeClr val="bg1">
                  <a:lumMod val="95000"/>
                </a:schemeClr>
              </a:solidFill>
            </a:endParaRPr>
          </a:p>
          <a:p>
            <a:r>
              <a:rPr lang="hu-HU" sz="2400" i="1" dirty="0" smtClean="0">
                <a:solidFill>
                  <a:schemeClr val="bg1">
                    <a:lumMod val="95000"/>
                  </a:schemeClr>
                </a:solidFill>
              </a:rPr>
              <a:t>Animációk</a:t>
            </a:r>
          </a:p>
          <a:p>
            <a:r>
              <a:rPr lang="hu-HU" sz="2400" i="1" dirty="0" smtClean="0">
                <a:solidFill>
                  <a:schemeClr val="bg1">
                    <a:lumMod val="95000"/>
                  </a:schemeClr>
                </a:solidFill>
              </a:rPr>
              <a:t>Adatkötések</a:t>
            </a: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r>
              <a:rPr lang="hu-HU" sz="2400" dirty="0" smtClean="0">
                <a:solidFill>
                  <a:schemeClr val="bg1">
                    <a:lumMod val="95000"/>
                  </a:schemeClr>
                </a:solidFill>
              </a:rPr>
              <a:t>Az </a:t>
            </a:r>
            <a:r>
              <a:rPr lang="hu-HU" sz="2400" dirty="0" err="1" smtClean="0">
                <a:solidFill>
                  <a:schemeClr val="bg1">
                    <a:lumMod val="95000"/>
                  </a:schemeClr>
                </a:solidFill>
              </a:rPr>
              <a:t>Expression</a:t>
            </a:r>
            <a:r>
              <a:rPr lang="hu-HU" sz="2400" dirty="0" smtClean="0">
                <a:solidFill>
                  <a:schemeClr val="bg1">
                    <a:lumMod val="95000"/>
                  </a:schemeClr>
                </a:solidFill>
              </a:rPr>
              <a:t> </a:t>
            </a:r>
            <a:r>
              <a:rPr lang="hu-HU" sz="2400" dirty="0" err="1" smtClean="0">
                <a:solidFill>
                  <a:schemeClr val="bg1">
                    <a:lumMod val="95000"/>
                  </a:schemeClr>
                </a:solidFill>
              </a:rPr>
              <a:t>Blend</a:t>
            </a:r>
            <a:r>
              <a:rPr lang="hu-HU" sz="2400" dirty="0" smtClean="0">
                <a:solidFill>
                  <a:schemeClr val="bg1">
                    <a:lumMod val="95000"/>
                  </a:schemeClr>
                </a:solidFill>
              </a:rPr>
              <a:t> egy professzionális felületkészítő eszköz.</a:t>
            </a:r>
          </a:p>
          <a:p>
            <a:pPr>
              <a:buNone/>
            </a:pPr>
            <a:r>
              <a:rPr lang="hu-HU" sz="2400" dirty="0" smtClean="0">
                <a:solidFill>
                  <a:schemeClr val="bg1">
                    <a:lumMod val="95000"/>
                  </a:schemeClr>
                </a:solidFill>
              </a:rPr>
              <a:t>WPF –et és </a:t>
            </a:r>
            <a:r>
              <a:rPr lang="hu-HU" sz="2400" dirty="0" err="1" smtClean="0">
                <a:solidFill>
                  <a:schemeClr val="bg1">
                    <a:lumMod val="95000"/>
                  </a:schemeClr>
                </a:solidFill>
              </a:rPr>
              <a:t>Silverlightot</a:t>
            </a:r>
            <a:r>
              <a:rPr lang="hu-HU" sz="2400" dirty="0" smtClean="0">
                <a:solidFill>
                  <a:schemeClr val="bg1">
                    <a:lumMod val="95000"/>
                  </a:schemeClr>
                </a:solidFill>
              </a:rPr>
              <a:t> egyaránt támogat.</a:t>
            </a:r>
          </a:p>
          <a:p>
            <a:pPr>
              <a:buNone/>
            </a:pPr>
            <a:r>
              <a:rPr lang="hu-HU" sz="2400" dirty="0" smtClean="0">
                <a:solidFill>
                  <a:schemeClr val="bg1">
                    <a:lumMod val="95000"/>
                  </a:schemeClr>
                </a:solidFill>
              </a:rPr>
              <a:t>Sőt Windows </a:t>
            </a:r>
            <a:r>
              <a:rPr lang="hu-HU" sz="2400" dirty="0" err="1" smtClean="0">
                <a:solidFill>
                  <a:schemeClr val="bg1">
                    <a:lumMod val="95000"/>
                  </a:schemeClr>
                </a:solidFill>
              </a:rPr>
              <a:t>Phone</a:t>
            </a:r>
            <a:r>
              <a:rPr lang="hu-HU" sz="2400" dirty="0" smtClean="0">
                <a:solidFill>
                  <a:schemeClr val="bg1">
                    <a:lumMod val="95000"/>
                  </a:schemeClr>
                </a:solidFill>
              </a:rPr>
              <a:t> Series 7 támogatás is lesz!</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pic>
        <p:nvPicPr>
          <p:cNvPr id="36866" name="Picture 2" descr="http://blog.sunnypixels.com/wp-content/uploads/2009/07/US_Prd_Bx_Tilt_L_Expression_Studio_3.png"/>
          <p:cNvPicPr>
            <a:picLocks noChangeAspect="1" noChangeArrowheads="1"/>
          </p:cNvPicPr>
          <p:nvPr/>
        </p:nvPicPr>
        <p:blipFill>
          <a:blip r:embed="rId2" cstate="print"/>
          <a:srcRect/>
          <a:stretch>
            <a:fillRect/>
          </a:stretch>
        </p:blipFill>
        <p:spPr bwMode="auto">
          <a:xfrm>
            <a:off x="6929454" y="928670"/>
            <a:ext cx="2214546" cy="2609538"/>
          </a:xfrm>
          <a:prstGeom prst="rect">
            <a:avLst/>
          </a:prstGeom>
          <a:noFill/>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28596" y="642918"/>
            <a:ext cx="8229600" cy="5286412"/>
          </a:xfrm>
        </p:spPr>
        <p:txBody>
          <a:bodyPr>
            <a:normAutofit fontScale="85000" lnSpcReduction="20000"/>
          </a:bodyPr>
          <a:lstStyle/>
          <a:p>
            <a:pPr>
              <a:buNone/>
            </a:pPr>
            <a:r>
              <a:rPr lang="hu-HU" dirty="0" smtClean="0">
                <a:solidFill>
                  <a:schemeClr val="bg1">
                    <a:lumMod val="95000"/>
                  </a:schemeClr>
                </a:solidFill>
              </a:rPr>
              <a:t>Interaktív látványos, jól használható felületek készítése.</a:t>
            </a:r>
          </a:p>
          <a:p>
            <a:pPr>
              <a:buNone/>
            </a:pPr>
            <a:endParaRPr lang="hu-HU" dirty="0" smtClean="0">
              <a:solidFill>
                <a:schemeClr val="bg1">
                  <a:lumMod val="95000"/>
                </a:schemeClr>
              </a:solidFill>
            </a:endParaRPr>
          </a:p>
          <a:p>
            <a:pPr>
              <a:buNone/>
            </a:pPr>
            <a:r>
              <a:rPr lang="hu-HU" dirty="0" smtClean="0">
                <a:solidFill>
                  <a:schemeClr val="bg1">
                    <a:lumMod val="95000"/>
                  </a:schemeClr>
                </a:solidFill>
              </a:rPr>
              <a:t>XAML </a:t>
            </a:r>
            <a:r>
              <a:rPr lang="hu-HU" dirty="0" err="1" smtClean="0">
                <a:solidFill>
                  <a:schemeClr val="bg1">
                    <a:lumMod val="95000"/>
                  </a:schemeClr>
                </a:solidFill>
              </a:rPr>
              <a:t>intellisense</a:t>
            </a:r>
            <a:r>
              <a:rPr lang="hu-HU" dirty="0" smtClean="0">
                <a:solidFill>
                  <a:schemeClr val="bg1">
                    <a:lumMod val="95000"/>
                  </a:schemeClr>
                </a:solidFill>
              </a:rPr>
              <a:t> </a:t>
            </a:r>
          </a:p>
          <a:p>
            <a:pPr>
              <a:buNone/>
            </a:pPr>
            <a:r>
              <a:rPr lang="hu-HU" dirty="0" smtClean="0">
                <a:solidFill>
                  <a:schemeClr val="bg1">
                    <a:lumMod val="95000"/>
                  </a:schemeClr>
                </a:solidFill>
              </a:rPr>
              <a:t>C# Editor </a:t>
            </a:r>
            <a:endParaRPr lang="hu-HU" dirty="0" smtClean="0">
              <a:solidFill>
                <a:schemeClr val="bg1">
                  <a:lumMod val="95000"/>
                </a:schemeClr>
              </a:solidFill>
            </a:endParaRPr>
          </a:p>
          <a:p>
            <a:pPr>
              <a:buNone/>
            </a:pPr>
            <a:endParaRPr lang="hu-HU" dirty="0" smtClean="0">
              <a:solidFill>
                <a:schemeClr val="bg1">
                  <a:lumMod val="95000"/>
                </a:schemeClr>
              </a:solidFill>
            </a:endParaRPr>
          </a:p>
          <a:p>
            <a:pPr>
              <a:buNone/>
            </a:pPr>
            <a:r>
              <a:rPr lang="hu-HU" dirty="0" smtClean="0">
                <a:solidFill>
                  <a:schemeClr val="bg1">
                    <a:lumMod val="95000"/>
                  </a:schemeClr>
                </a:solidFill>
              </a:rPr>
              <a:t>Képességei:</a:t>
            </a:r>
            <a:endParaRPr lang="hu-HU" dirty="0" smtClean="0">
              <a:solidFill>
                <a:schemeClr val="bg1">
                  <a:lumMod val="95000"/>
                </a:schemeClr>
              </a:solidFill>
            </a:endParaRPr>
          </a:p>
          <a:p>
            <a:r>
              <a:rPr lang="hu-HU" dirty="0" smtClean="0">
                <a:solidFill>
                  <a:schemeClr val="bg1">
                    <a:lumMod val="95000"/>
                  </a:schemeClr>
                </a:solidFill>
              </a:rPr>
              <a:t>Adatkötés</a:t>
            </a:r>
          </a:p>
          <a:p>
            <a:r>
              <a:rPr lang="hu-HU" dirty="0" smtClean="0">
                <a:solidFill>
                  <a:schemeClr val="bg1">
                    <a:lumMod val="95000"/>
                  </a:schemeClr>
                </a:solidFill>
              </a:rPr>
              <a:t>Stílusok készítése</a:t>
            </a:r>
          </a:p>
          <a:p>
            <a:r>
              <a:rPr lang="hu-HU" dirty="0" err="1" smtClean="0">
                <a:solidFill>
                  <a:schemeClr val="bg1">
                    <a:lumMod val="95000"/>
                  </a:schemeClr>
                </a:solidFill>
              </a:rPr>
              <a:t>Control</a:t>
            </a:r>
            <a:r>
              <a:rPr lang="hu-HU" dirty="0" smtClean="0">
                <a:solidFill>
                  <a:schemeClr val="bg1">
                    <a:lumMod val="95000"/>
                  </a:schemeClr>
                </a:solidFill>
              </a:rPr>
              <a:t> és </a:t>
            </a:r>
            <a:r>
              <a:rPr lang="hu-HU" dirty="0" err="1" smtClean="0">
                <a:solidFill>
                  <a:schemeClr val="bg1">
                    <a:lumMod val="95000"/>
                  </a:schemeClr>
                </a:solidFill>
              </a:rPr>
              <a:t>DataTemplate</a:t>
            </a:r>
            <a:endParaRPr lang="hu-HU" dirty="0" smtClean="0">
              <a:solidFill>
                <a:schemeClr val="bg1">
                  <a:lumMod val="95000"/>
                </a:schemeClr>
              </a:solidFill>
            </a:endParaRPr>
          </a:p>
          <a:p>
            <a:r>
              <a:rPr lang="hu-HU" dirty="0" smtClean="0">
                <a:solidFill>
                  <a:schemeClr val="bg1">
                    <a:lumMod val="95000"/>
                  </a:schemeClr>
                </a:solidFill>
              </a:rPr>
              <a:t>Animációk </a:t>
            </a:r>
          </a:p>
          <a:p>
            <a:r>
              <a:rPr lang="hu-HU" dirty="0" smtClean="0">
                <a:solidFill>
                  <a:schemeClr val="bg1">
                    <a:lumMod val="95000"/>
                  </a:schemeClr>
                </a:solidFill>
              </a:rPr>
              <a:t>Transzformációk </a:t>
            </a:r>
          </a:p>
          <a:p>
            <a:r>
              <a:rPr lang="hu-HU" dirty="0" err="1" smtClean="0">
                <a:solidFill>
                  <a:schemeClr val="bg1">
                    <a:lumMod val="95000"/>
                  </a:schemeClr>
                </a:solidFill>
              </a:rPr>
              <a:t>Stb</a:t>
            </a:r>
            <a:endParaRPr lang="hu-HU" dirty="0" smtClean="0">
              <a:solidFill>
                <a:schemeClr val="bg1">
                  <a:lumMod val="95000"/>
                </a:schemeClr>
              </a:solidFill>
            </a:endParaRPr>
          </a:p>
          <a:p>
            <a:endParaRPr lang="hu-HU" dirty="0"/>
          </a:p>
        </p:txBody>
      </p:sp>
      <p:sp>
        <p:nvSpPr>
          <p:cNvPr id="4"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Expression</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Blend</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pic>
        <p:nvPicPr>
          <p:cNvPr id="6"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1855">
            <a:off x="6629400" y="4419600"/>
            <a:ext cx="2222222" cy="222222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714356"/>
            <a:ext cx="8229600" cy="5483245"/>
          </a:xfrm>
        </p:spPr>
        <p:txBody>
          <a:bodyPr>
            <a:normAutofit/>
          </a:bodyPr>
          <a:lstStyle/>
          <a:p>
            <a:pPr>
              <a:buNone/>
            </a:pPr>
            <a:r>
              <a:rPr lang="hu-HU" sz="2400" dirty="0" smtClean="0">
                <a:solidFill>
                  <a:schemeClr val="bg1"/>
                </a:solidFill>
              </a:rPr>
              <a:t>	A felhasználói felület építésekor a </a:t>
            </a:r>
            <a:r>
              <a:rPr lang="hu-HU" sz="2400" dirty="0" err="1" smtClean="0">
                <a:solidFill>
                  <a:schemeClr val="bg1"/>
                </a:solidFill>
              </a:rPr>
              <a:t>dizájner</a:t>
            </a:r>
            <a:r>
              <a:rPr lang="hu-HU" sz="2400" dirty="0" smtClean="0">
                <a:solidFill>
                  <a:schemeClr val="bg1"/>
                </a:solidFill>
              </a:rPr>
              <a:t> nem ismeri az alkalmazásunk működésének mikéntjét.</a:t>
            </a:r>
          </a:p>
          <a:p>
            <a:pPr>
              <a:buNone/>
            </a:pPr>
            <a:r>
              <a:rPr lang="hu-HU" sz="2400" dirty="0" smtClean="0">
                <a:solidFill>
                  <a:schemeClr val="bg1"/>
                </a:solidFill>
              </a:rPr>
              <a:t>	</a:t>
            </a:r>
            <a:r>
              <a:rPr lang="hu-HU" sz="2400" dirty="0" smtClean="0">
                <a:solidFill>
                  <a:schemeClr val="bg1"/>
                </a:solidFill>
              </a:rPr>
              <a:t>Számára a felhasználói felület megalkotása az elsődleges szempont!</a:t>
            </a:r>
          </a:p>
          <a:p>
            <a:pPr>
              <a:buNone/>
            </a:pPr>
            <a:endParaRPr lang="hu-HU" sz="2400" dirty="0" smtClean="0">
              <a:solidFill>
                <a:schemeClr val="bg1"/>
              </a:solidFill>
            </a:endParaRPr>
          </a:p>
          <a:p>
            <a:pPr>
              <a:buNone/>
            </a:pPr>
            <a:r>
              <a:rPr lang="hu-HU" sz="2400" dirty="0" smtClean="0">
                <a:solidFill>
                  <a:schemeClr val="bg1"/>
                </a:solidFill>
              </a:rPr>
              <a:t>	</a:t>
            </a:r>
            <a:r>
              <a:rPr lang="hu-HU" sz="2400" dirty="0" smtClean="0">
                <a:solidFill>
                  <a:schemeClr val="bg1"/>
                </a:solidFill>
              </a:rPr>
              <a:t>Szüksége lesz példa adatokra. Design-Time adatokra.</a:t>
            </a:r>
            <a:endParaRPr lang="hu-HU" sz="2400" dirty="0" smtClean="0">
              <a:solidFill>
                <a:schemeClr val="bg1"/>
              </a:solidFill>
            </a:endParaRPr>
          </a:p>
          <a:p>
            <a:pPr>
              <a:buNone/>
            </a:pPr>
            <a:r>
              <a:rPr lang="hu-HU" sz="2400" dirty="0" smtClean="0">
                <a:solidFill>
                  <a:schemeClr val="bg1"/>
                </a:solidFill>
              </a:rPr>
              <a:t>	</a:t>
            </a:r>
            <a:r>
              <a:rPr lang="hu-HU" sz="2400" i="1" dirty="0" smtClean="0">
                <a:solidFill>
                  <a:schemeClr val="bg1"/>
                </a:solidFill>
              </a:rPr>
              <a:t>(Az adat tényleges tartalma nem számít, csak a formátuma)</a:t>
            </a:r>
          </a:p>
          <a:p>
            <a:pPr>
              <a:buNone/>
            </a:pPr>
            <a:endParaRPr lang="hu-HU" sz="2400" dirty="0" smtClean="0">
              <a:solidFill>
                <a:schemeClr val="bg1"/>
              </a:solidFill>
            </a:endParaRPr>
          </a:p>
          <a:p>
            <a:pPr>
              <a:buNone/>
            </a:pPr>
            <a:r>
              <a:rPr lang="hu-HU" sz="2400" dirty="0" smtClean="0">
                <a:solidFill>
                  <a:schemeClr val="bg1"/>
                </a:solidFill>
              </a:rPr>
              <a:t>	</a:t>
            </a:r>
            <a:r>
              <a:rPr lang="hu-HU" sz="2400" dirty="0" smtClean="0">
                <a:solidFill>
                  <a:schemeClr val="bg1"/>
                </a:solidFill>
              </a:rPr>
              <a:t>Ehhez az </a:t>
            </a:r>
            <a:r>
              <a:rPr lang="hu-HU" sz="2400" dirty="0" err="1" smtClean="0">
                <a:solidFill>
                  <a:schemeClr val="bg1"/>
                </a:solidFill>
              </a:rPr>
              <a:t>Expression</a:t>
            </a:r>
            <a:r>
              <a:rPr lang="hu-HU" sz="2400" dirty="0" smtClean="0">
                <a:solidFill>
                  <a:schemeClr val="bg1"/>
                </a:solidFill>
              </a:rPr>
              <a:t> </a:t>
            </a:r>
            <a:r>
              <a:rPr lang="hu-HU" sz="2400" dirty="0" err="1" smtClean="0">
                <a:solidFill>
                  <a:schemeClr val="bg1"/>
                </a:solidFill>
              </a:rPr>
              <a:t>Blend</a:t>
            </a:r>
            <a:r>
              <a:rPr lang="hu-HU" sz="2400" dirty="0" smtClean="0">
                <a:solidFill>
                  <a:schemeClr val="bg1"/>
                </a:solidFill>
              </a:rPr>
              <a:t> biztosítja a </a:t>
            </a:r>
            <a:r>
              <a:rPr lang="hu-HU" sz="2400" dirty="0" err="1" smtClean="0">
                <a:solidFill>
                  <a:schemeClr val="bg1"/>
                </a:solidFill>
              </a:rPr>
              <a:t>SampleDataSource-okat</a:t>
            </a:r>
            <a:r>
              <a:rPr lang="hu-HU" dirty="0" smtClean="0">
                <a:solidFill>
                  <a:schemeClr val="bg1"/>
                </a:solidFill>
              </a:rPr>
              <a:t>.</a:t>
            </a:r>
          </a:p>
        </p:txBody>
      </p:sp>
      <p:sp>
        <p:nvSpPr>
          <p:cNvPr id="4"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Sample</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Data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Source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642918"/>
            <a:ext cx="8229600" cy="5500726"/>
          </a:xfrm>
        </p:spPr>
        <p:txBody>
          <a:bodyPr>
            <a:normAutofit/>
          </a:bodyPr>
          <a:lstStyle/>
          <a:p>
            <a:pPr marL="457200" indent="-457200">
              <a:buFont typeface="+mj-lt"/>
              <a:buAutoNum type="arabicPeriod"/>
            </a:pPr>
            <a:r>
              <a:rPr lang="hu-HU" sz="2400" dirty="0" smtClean="0">
                <a:solidFill>
                  <a:schemeClr val="bg1"/>
                </a:solidFill>
              </a:rPr>
              <a:t>Data szekció</a:t>
            </a:r>
          </a:p>
          <a:p>
            <a:pPr marL="457200" indent="-457200">
              <a:buFont typeface="+mj-lt"/>
              <a:buAutoNum type="arabicPeriod"/>
            </a:pPr>
            <a:r>
              <a:rPr lang="hu-HU" sz="2400" dirty="0" smtClean="0">
                <a:solidFill>
                  <a:schemeClr val="bg1"/>
                </a:solidFill>
              </a:rPr>
              <a:t>New </a:t>
            </a:r>
            <a:r>
              <a:rPr lang="hu-HU" sz="2400" dirty="0" err="1" smtClean="0">
                <a:solidFill>
                  <a:schemeClr val="bg1"/>
                </a:solidFill>
              </a:rPr>
              <a:t>Sample</a:t>
            </a:r>
            <a:r>
              <a:rPr lang="hu-HU" sz="2400" dirty="0" smtClean="0">
                <a:solidFill>
                  <a:schemeClr val="bg1"/>
                </a:solidFill>
              </a:rPr>
              <a:t> Data kiválasztása</a:t>
            </a: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r>
              <a:rPr lang="hu-HU" sz="2400" dirty="0" smtClean="0">
                <a:solidFill>
                  <a:schemeClr val="bg1"/>
                </a:solidFill>
              </a:rPr>
              <a:t>A </a:t>
            </a:r>
            <a:r>
              <a:rPr lang="hu-HU" sz="2400" dirty="0" err="1" smtClean="0">
                <a:solidFill>
                  <a:schemeClr val="bg1"/>
                </a:solidFill>
              </a:rPr>
              <a:t>Sample</a:t>
            </a:r>
            <a:r>
              <a:rPr lang="hu-HU" sz="2400" dirty="0" smtClean="0">
                <a:solidFill>
                  <a:schemeClr val="bg1"/>
                </a:solidFill>
              </a:rPr>
              <a:t> Data </a:t>
            </a:r>
            <a:r>
              <a:rPr lang="hu-HU" sz="2400" dirty="0" err="1" smtClean="0">
                <a:solidFill>
                  <a:schemeClr val="bg1"/>
                </a:solidFill>
              </a:rPr>
              <a:t>Source</a:t>
            </a:r>
            <a:r>
              <a:rPr lang="hu-HU" sz="2400" dirty="0" smtClean="0">
                <a:solidFill>
                  <a:schemeClr val="bg1"/>
                </a:solidFill>
              </a:rPr>
              <a:t> nevét meg kell adnunk. </a:t>
            </a: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r>
              <a:rPr lang="hu-HU" sz="2400" dirty="0" smtClean="0">
                <a:solidFill>
                  <a:schemeClr val="bg1"/>
                </a:solidFill>
              </a:rPr>
              <a:t>A </a:t>
            </a:r>
            <a:r>
              <a:rPr lang="hu-HU" sz="2400" dirty="0" err="1" smtClean="0">
                <a:solidFill>
                  <a:schemeClr val="bg1"/>
                </a:solidFill>
              </a:rPr>
              <a:t>Collection</a:t>
            </a:r>
            <a:r>
              <a:rPr lang="hu-HU" sz="2400" dirty="0" smtClean="0">
                <a:solidFill>
                  <a:schemeClr val="bg1"/>
                </a:solidFill>
              </a:rPr>
              <a:t> célszerű elnevezni.</a:t>
            </a:r>
          </a:p>
          <a:p>
            <a:pPr marL="457200" indent="-457200">
              <a:buFont typeface="+mj-lt"/>
              <a:buAutoNum type="arabicPeriod"/>
            </a:pPr>
            <a:r>
              <a:rPr lang="hu-HU" sz="2400" dirty="0" smtClean="0">
                <a:solidFill>
                  <a:schemeClr val="bg1"/>
                </a:solidFill>
              </a:rPr>
              <a:t>És a számunkra megfelelő elemekkel feltölteni. Új </a:t>
            </a:r>
            <a:r>
              <a:rPr lang="hu-HU" sz="2400" dirty="0" err="1" smtClean="0">
                <a:solidFill>
                  <a:schemeClr val="bg1"/>
                </a:solidFill>
              </a:rPr>
              <a:t>property</a:t>
            </a:r>
            <a:r>
              <a:rPr lang="hu-HU" sz="2400" dirty="0" smtClean="0">
                <a:solidFill>
                  <a:schemeClr val="bg1"/>
                </a:solidFill>
              </a:rPr>
              <a:t> hozzáadása. ( + jel). Meg kell adnunk a tulajdonság típusát.</a:t>
            </a:r>
          </a:p>
          <a:p>
            <a:pPr marL="457200" indent="-457200">
              <a:buFont typeface="+mj-lt"/>
              <a:buAutoNum type="arabicPeriod"/>
            </a:pPr>
            <a:endParaRPr lang="hu-HU" sz="2400" dirty="0" smtClean="0">
              <a:solidFill>
                <a:schemeClr val="bg1"/>
              </a:solidFill>
            </a:endParaRPr>
          </a:p>
        </p:txBody>
      </p:sp>
      <p:pic>
        <p:nvPicPr>
          <p:cNvPr id="52226" name="Picture 2"/>
          <p:cNvPicPr>
            <a:picLocks noChangeAspect="1" noChangeArrowheads="1"/>
          </p:cNvPicPr>
          <p:nvPr/>
        </p:nvPicPr>
        <p:blipFill>
          <a:blip r:embed="rId2" cstate="print"/>
          <a:srcRect/>
          <a:stretch>
            <a:fillRect/>
          </a:stretch>
        </p:blipFill>
        <p:spPr bwMode="auto">
          <a:xfrm>
            <a:off x="1000100" y="1571612"/>
            <a:ext cx="1952625" cy="904875"/>
          </a:xfrm>
          <a:prstGeom prst="roundRect">
            <a:avLst/>
          </a:prstGeom>
          <a:noFill/>
          <a:ln w="9525">
            <a:noFill/>
            <a:miter lim="800000"/>
            <a:headEnd/>
            <a:tailEnd/>
          </a:ln>
        </p:spPr>
      </p:pic>
      <p:sp>
        <p:nvSpPr>
          <p:cNvPr id="5"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Sample</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Data </a:t>
            </a: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Source</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létrehozása</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pic>
        <p:nvPicPr>
          <p:cNvPr id="52228" name="Picture 4"/>
          <p:cNvPicPr>
            <a:picLocks noChangeAspect="1" noChangeArrowheads="1"/>
          </p:cNvPicPr>
          <p:nvPr/>
        </p:nvPicPr>
        <p:blipFill>
          <a:blip r:embed="rId3" cstate="print"/>
          <a:srcRect/>
          <a:stretch>
            <a:fillRect/>
          </a:stretch>
        </p:blipFill>
        <p:spPr bwMode="auto">
          <a:xfrm>
            <a:off x="928662" y="2928934"/>
            <a:ext cx="2428892" cy="1176996"/>
          </a:xfrm>
          <a:prstGeom prst="rect">
            <a:avLst/>
          </a:prstGeom>
          <a:noFill/>
          <a:ln w="9525">
            <a:noFill/>
            <a:miter lim="800000"/>
            <a:headEnd/>
            <a:tailEnd/>
          </a:ln>
        </p:spPr>
      </p:pic>
      <p:pic>
        <p:nvPicPr>
          <p:cNvPr id="52229" name="Picture 5"/>
          <p:cNvPicPr>
            <a:picLocks noChangeAspect="1" noChangeArrowheads="1"/>
          </p:cNvPicPr>
          <p:nvPr/>
        </p:nvPicPr>
        <p:blipFill>
          <a:blip r:embed="rId4" cstate="print"/>
          <a:srcRect/>
          <a:stretch>
            <a:fillRect/>
          </a:stretch>
        </p:blipFill>
        <p:spPr bwMode="auto">
          <a:xfrm>
            <a:off x="928662" y="5429264"/>
            <a:ext cx="2188527" cy="1428736"/>
          </a:xfrm>
          <a:prstGeom prst="round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642918"/>
            <a:ext cx="8229600" cy="6072230"/>
          </a:xfrm>
        </p:spPr>
        <p:txBody>
          <a:bodyPr>
            <a:normAutofit/>
          </a:bodyPr>
          <a:lstStyle/>
          <a:p>
            <a:pPr marL="457200" indent="-457200">
              <a:buFont typeface="+mj-lt"/>
              <a:buAutoNum type="arabicPeriod" startAt="6"/>
            </a:pPr>
            <a:r>
              <a:rPr lang="hu-HU" sz="2400" dirty="0" smtClean="0">
                <a:solidFill>
                  <a:schemeClr val="bg1"/>
                </a:solidFill>
              </a:rPr>
              <a:t>Miután hozzáadtuk a megfelelő tulajdonságainkat.  Kattintsunk az Edit </a:t>
            </a:r>
            <a:r>
              <a:rPr lang="hu-HU" sz="2400" dirty="0" err="1" smtClean="0">
                <a:solidFill>
                  <a:schemeClr val="bg1"/>
                </a:solidFill>
              </a:rPr>
              <a:t>sample</a:t>
            </a:r>
            <a:r>
              <a:rPr lang="hu-HU" sz="2400" dirty="0" smtClean="0">
                <a:solidFill>
                  <a:schemeClr val="bg1"/>
                </a:solidFill>
              </a:rPr>
              <a:t> </a:t>
            </a:r>
            <a:r>
              <a:rPr lang="hu-HU" sz="2400" dirty="0" err="1" smtClean="0">
                <a:solidFill>
                  <a:schemeClr val="bg1"/>
                </a:solidFill>
              </a:rPr>
              <a:t>values</a:t>
            </a:r>
            <a:r>
              <a:rPr lang="hu-HU" sz="2400" dirty="0" smtClean="0">
                <a:solidFill>
                  <a:schemeClr val="bg1"/>
                </a:solidFill>
              </a:rPr>
              <a:t> gombra. </a:t>
            </a: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r>
              <a:rPr lang="hu-HU" sz="2400" dirty="0" smtClean="0">
                <a:solidFill>
                  <a:schemeClr val="bg1"/>
                </a:solidFill>
              </a:rPr>
              <a:t>Ekkor az alkalmazásunk  példa ablaka fog bejönni.</a:t>
            </a: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r>
              <a:rPr lang="hu-HU" sz="2400" dirty="0" smtClean="0">
                <a:solidFill>
                  <a:schemeClr val="bg1"/>
                </a:solidFill>
              </a:rPr>
              <a:t>A </a:t>
            </a:r>
            <a:r>
              <a:rPr lang="hu-HU" sz="2400" dirty="0" err="1" smtClean="0">
                <a:solidFill>
                  <a:schemeClr val="bg1"/>
                </a:solidFill>
              </a:rPr>
              <a:t>number</a:t>
            </a:r>
            <a:r>
              <a:rPr lang="hu-HU" sz="2400" dirty="0" smtClean="0">
                <a:solidFill>
                  <a:schemeClr val="bg1"/>
                </a:solidFill>
              </a:rPr>
              <a:t> of </a:t>
            </a:r>
            <a:r>
              <a:rPr lang="hu-HU" sz="2400" dirty="0" err="1" smtClean="0">
                <a:solidFill>
                  <a:schemeClr val="bg1"/>
                </a:solidFill>
              </a:rPr>
              <a:t>records</a:t>
            </a:r>
            <a:r>
              <a:rPr lang="hu-HU" sz="2400" dirty="0" smtClean="0">
                <a:solidFill>
                  <a:schemeClr val="bg1"/>
                </a:solidFill>
              </a:rPr>
              <a:t> </a:t>
            </a:r>
            <a:r>
              <a:rPr lang="hu-HU" sz="2400" dirty="0" err="1" smtClean="0">
                <a:solidFill>
                  <a:schemeClr val="bg1"/>
                </a:solidFill>
              </a:rPr>
              <a:t>-al</a:t>
            </a:r>
            <a:r>
              <a:rPr lang="hu-HU" sz="2400" dirty="0" smtClean="0">
                <a:solidFill>
                  <a:schemeClr val="bg1"/>
                </a:solidFill>
              </a:rPr>
              <a:t> beállítható a megjelenítendő rekordok száma</a:t>
            </a: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a:p>
            <a:pPr marL="457200" indent="-457200">
              <a:buFont typeface="+mj-lt"/>
              <a:buAutoNum type="arabicPeriod" startAt="6"/>
            </a:pPr>
            <a:endParaRPr lang="hu-HU" sz="2400" dirty="0" smtClean="0">
              <a:solidFill>
                <a:schemeClr val="bg1"/>
              </a:solidFill>
            </a:endParaRPr>
          </a:p>
        </p:txBody>
      </p:sp>
      <p:sp>
        <p:nvSpPr>
          <p:cNvPr id="5"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Sample</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Data </a:t>
            </a: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Source</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létrehozása</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pic>
        <p:nvPicPr>
          <p:cNvPr id="53251" name="Picture 3"/>
          <p:cNvPicPr>
            <a:picLocks noChangeAspect="1" noChangeArrowheads="1"/>
          </p:cNvPicPr>
          <p:nvPr/>
        </p:nvPicPr>
        <p:blipFill>
          <a:blip r:embed="rId3" cstate="print"/>
          <a:srcRect/>
          <a:stretch>
            <a:fillRect/>
          </a:stretch>
        </p:blipFill>
        <p:spPr bwMode="auto">
          <a:xfrm>
            <a:off x="928662" y="1643050"/>
            <a:ext cx="2133600" cy="485775"/>
          </a:xfrm>
          <a:prstGeom prst="roundRect">
            <a:avLst/>
          </a:prstGeom>
          <a:noFill/>
          <a:ln w="9525">
            <a:noFill/>
            <a:miter lim="800000"/>
            <a:headEnd/>
            <a:tailEnd/>
          </a:ln>
        </p:spPr>
      </p:pic>
      <p:pic>
        <p:nvPicPr>
          <p:cNvPr id="53253" name="Picture 5"/>
          <p:cNvPicPr>
            <a:picLocks noChangeAspect="1" noChangeArrowheads="1"/>
          </p:cNvPicPr>
          <p:nvPr/>
        </p:nvPicPr>
        <p:blipFill>
          <a:blip r:embed="rId4" cstate="print"/>
          <a:srcRect/>
          <a:stretch>
            <a:fillRect/>
          </a:stretch>
        </p:blipFill>
        <p:spPr bwMode="auto">
          <a:xfrm>
            <a:off x="928662" y="2885317"/>
            <a:ext cx="4148140" cy="282969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357158" y="714356"/>
            <a:ext cx="8229600" cy="5483245"/>
          </a:xfrm>
        </p:spPr>
        <p:txBody>
          <a:bodyPr>
            <a:normAutofit/>
          </a:bodyPr>
          <a:lstStyle/>
          <a:p>
            <a:pPr marL="457200" indent="-457200">
              <a:buFont typeface="+mj-lt"/>
              <a:buAutoNum type="arabicPeriod"/>
            </a:pPr>
            <a:r>
              <a:rPr lang="hu-HU" sz="2400" dirty="0" err="1" smtClean="0">
                <a:solidFill>
                  <a:schemeClr val="bg1"/>
                </a:solidFill>
              </a:rPr>
              <a:t>Trigger</a:t>
            </a:r>
            <a:r>
              <a:rPr lang="hu-HU" sz="2400" dirty="0" smtClean="0">
                <a:solidFill>
                  <a:schemeClr val="bg1"/>
                </a:solidFill>
              </a:rPr>
              <a:t> hozzáadása</a:t>
            </a:r>
          </a:p>
          <a:p>
            <a:pPr marL="457200" indent="-457200">
              <a:buFont typeface="+mj-lt"/>
              <a:buAutoNum type="arabicPeriod"/>
            </a:pPr>
            <a:r>
              <a:rPr lang="hu-HU" sz="2400" dirty="0" smtClean="0">
                <a:solidFill>
                  <a:schemeClr val="bg1"/>
                </a:solidFill>
              </a:rPr>
              <a:t>Elem és esemény kiválasztása</a:t>
            </a: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r>
              <a:rPr lang="hu-HU" sz="2400" dirty="0" smtClean="0">
                <a:solidFill>
                  <a:schemeClr val="bg1"/>
                </a:solidFill>
              </a:rPr>
              <a:t>Animációs mód (F6)</a:t>
            </a:r>
          </a:p>
          <a:p>
            <a:pPr marL="457200" indent="-457200">
              <a:buFont typeface="+mj-lt"/>
              <a:buAutoNum type="arabicPeriod"/>
            </a:pPr>
            <a:r>
              <a:rPr lang="hu-HU" sz="2400" dirty="0" err="1" smtClean="0">
                <a:solidFill>
                  <a:schemeClr val="bg1"/>
                </a:solidFill>
              </a:rPr>
              <a:t>TimeLine-on</a:t>
            </a:r>
            <a:r>
              <a:rPr lang="hu-HU" sz="2400" dirty="0" smtClean="0">
                <a:solidFill>
                  <a:schemeClr val="bg1"/>
                </a:solidFill>
              </a:rPr>
              <a:t> </a:t>
            </a:r>
            <a:r>
              <a:rPr lang="hu-HU" sz="2400" smtClean="0">
                <a:solidFill>
                  <a:schemeClr val="bg1"/>
                </a:solidFill>
              </a:rPr>
              <a:t>változások beállítása.</a:t>
            </a: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a:p>
            <a:pPr marL="457200" indent="-457200">
              <a:buFont typeface="+mj-lt"/>
              <a:buAutoNum type="arabicPeriod"/>
            </a:pPr>
            <a:endParaRPr lang="hu-HU" sz="2400" dirty="0" smtClean="0">
              <a:solidFill>
                <a:schemeClr val="bg1"/>
              </a:solidFill>
            </a:endParaRPr>
          </a:p>
        </p:txBody>
      </p:sp>
      <p:sp>
        <p:nvSpPr>
          <p:cNvPr id="4"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 készítése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pic>
        <p:nvPicPr>
          <p:cNvPr id="54274" name="Picture 2"/>
          <p:cNvPicPr>
            <a:picLocks noChangeAspect="1" noChangeArrowheads="1"/>
          </p:cNvPicPr>
          <p:nvPr/>
        </p:nvPicPr>
        <p:blipFill>
          <a:blip r:embed="rId2" cstate="print"/>
          <a:srcRect/>
          <a:stretch>
            <a:fillRect/>
          </a:stretch>
        </p:blipFill>
        <p:spPr bwMode="auto">
          <a:xfrm>
            <a:off x="857224" y="1643050"/>
            <a:ext cx="3200400" cy="1762125"/>
          </a:xfrm>
          <a:prstGeom prst="roundRect">
            <a:avLst/>
          </a:prstGeom>
          <a:noFill/>
          <a:ln w="9525">
            <a:noFill/>
            <a:miter lim="800000"/>
            <a:headEnd/>
            <a:tailEnd/>
          </a:ln>
        </p:spPr>
      </p:pic>
      <p:pic>
        <p:nvPicPr>
          <p:cNvPr id="54275" name="Picture 3"/>
          <p:cNvPicPr>
            <a:picLocks noChangeAspect="1" noChangeArrowheads="1"/>
          </p:cNvPicPr>
          <p:nvPr/>
        </p:nvPicPr>
        <p:blipFill>
          <a:blip r:embed="rId3" cstate="print"/>
          <a:srcRect/>
          <a:stretch>
            <a:fillRect/>
          </a:stretch>
        </p:blipFill>
        <p:spPr bwMode="auto">
          <a:xfrm>
            <a:off x="857224" y="4357694"/>
            <a:ext cx="3514725" cy="2324100"/>
          </a:xfrm>
          <a:prstGeom prst="round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971</TotalTime>
  <Words>460</Words>
  <Application>Microsoft Office PowerPoint</Application>
  <PresentationFormat>Diavetítés a képernyőre (4:3 oldalarány)</PresentationFormat>
  <Paragraphs>135</Paragraphs>
  <Slides>10</Slides>
  <Notes>3</Notes>
  <HiddenSlides>0</HiddenSlides>
  <MMClips>0</MMClips>
  <ScaleCrop>false</ScaleCrop>
  <HeadingPairs>
    <vt:vector size="4" baseType="variant">
      <vt:variant>
        <vt:lpstr>Téma</vt:lpstr>
      </vt:variant>
      <vt:variant>
        <vt:i4>1</vt:i4>
      </vt:variant>
      <vt:variant>
        <vt:lpstr>Diacímek</vt:lpstr>
      </vt:variant>
      <vt:variant>
        <vt:i4>10</vt:i4>
      </vt:variant>
    </vt:vector>
  </HeadingPairs>
  <TitlesOfParts>
    <vt:vector size="11" baseType="lpstr">
      <vt:lpstr>Office-téma</vt:lpstr>
      <vt:lpstr>Expression Blend</vt:lpstr>
      <vt:lpstr>Expression Blend</vt:lpstr>
      <vt:lpstr>Expression Blend</vt:lpstr>
      <vt:lpstr>Sample Data Source</vt:lpstr>
      <vt:lpstr>5. dia</vt:lpstr>
      <vt:lpstr>6. dia</vt:lpstr>
      <vt:lpstr>7. dia</vt:lpstr>
      <vt:lpstr>Animáció készítése</vt:lpstr>
      <vt:lpstr>9. dia</vt:lpstr>
      <vt:lpstr>10.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dc:title>
  <dc:creator>Turóczy Attila</dc:creator>
  <cp:lastModifiedBy>Turoczy Attila</cp:lastModifiedBy>
  <cp:revision>102</cp:revision>
  <dcterms:created xsi:type="dcterms:W3CDTF">2009-05-29T17:20:58Z</dcterms:created>
  <dcterms:modified xsi:type="dcterms:W3CDTF">2010-05-29T14:00:38Z</dcterms:modified>
</cp:coreProperties>
</file>