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306" r:id="rId4"/>
    <p:sldId id="315" r:id="rId5"/>
    <p:sldId id="316" r:id="rId6"/>
    <p:sldId id="332" r:id="rId7"/>
    <p:sldId id="317" r:id="rId8"/>
    <p:sldId id="311" r:id="rId9"/>
    <p:sldId id="312" r:id="rId10"/>
    <p:sldId id="314" r:id="rId11"/>
    <p:sldId id="331" r:id="rId12"/>
    <p:sldId id="330" r:id="rId13"/>
    <p:sldId id="327" r:id="rId14"/>
    <p:sldId id="304" r:id="rId15"/>
    <p:sldId id="318" r:id="rId16"/>
    <p:sldId id="324" r:id="rId17"/>
    <p:sldId id="321" r:id="rId18"/>
    <p:sldId id="319" r:id="rId19"/>
    <p:sldId id="320" r:id="rId20"/>
    <p:sldId id="325" r:id="rId21"/>
    <p:sldId id="322" r:id="rId22"/>
    <p:sldId id="326" r:id="rId23"/>
    <p:sldId id="323" r:id="rId24"/>
    <p:sldId id="328" r:id="rId25"/>
    <p:sldId id="329" r:id="rId26"/>
    <p:sldId id="305" r:id="rId27"/>
    <p:sldId id="307" r:id="rId28"/>
    <p:sldId id="308" r:id="rId29"/>
    <p:sldId id="309" r:id="rId30"/>
    <p:sldId id="310" r:id="rId31"/>
    <p:sldId id="259" r:id="rId32"/>
    <p:sldId id="260" r:id="rId33"/>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73188" autoAdjust="0"/>
  </p:normalViewPr>
  <p:slideViewPr>
    <p:cSldViewPr>
      <p:cViewPr varScale="1">
        <p:scale>
          <a:sx n="66" d="100"/>
          <a:sy n="66" d="100"/>
        </p:scale>
        <p:origin x="-1674" y="-96"/>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2010.03.08.</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PL: </a:t>
            </a:r>
            <a:r>
              <a:rPr lang="hu-HU" dirty="0" err="1" smtClean="0"/>
              <a:t>Calculator</a:t>
            </a:r>
            <a:r>
              <a:rPr lang="hu-HU" baseline="0" dirty="0" smtClean="0"/>
              <a:t> UI </a:t>
            </a:r>
            <a:r>
              <a:rPr lang="hu-HU" baseline="0" dirty="0" err="1" smtClean="0"/>
              <a:t>nál</a:t>
            </a:r>
            <a:r>
              <a:rPr lang="hu-HU" baseline="0" dirty="0" smtClean="0"/>
              <a:t>. Az alkalmazásunknak egyszerű esetben 12 gombja van. Ezek a gombok egy </a:t>
            </a:r>
            <a:r>
              <a:rPr lang="hu-HU" baseline="0" dirty="0" err="1" smtClean="0"/>
              <a:t>Grid</a:t>
            </a:r>
            <a:r>
              <a:rPr lang="hu-HU" baseline="0" dirty="0" smtClean="0"/>
              <a:t> elrendezés vezérlőben vannak összegyűjtve. És azt szeretnénk, hogy ha lenyomunk egy gombot akkor ne 12 </a:t>
            </a:r>
            <a:r>
              <a:rPr lang="hu-HU" baseline="0" dirty="0" err="1" smtClean="0"/>
              <a:t>eventhandlert</a:t>
            </a:r>
            <a:r>
              <a:rPr lang="hu-HU" baseline="0" dirty="0" smtClean="0"/>
              <a:t> írjuk meg hanem csak 1 et. Ezért a </a:t>
            </a:r>
            <a:r>
              <a:rPr lang="hu-HU" baseline="0" dirty="0" err="1" smtClean="0"/>
              <a:t>Griden</a:t>
            </a:r>
            <a:r>
              <a:rPr lang="hu-HU" baseline="0" dirty="0" smtClean="0"/>
              <a:t> ráakaszkodunk a </a:t>
            </a:r>
            <a:r>
              <a:rPr lang="hu-HU" baseline="0" dirty="0" err="1" smtClean="0"/>
              <a:t>Buttonok</a:t>
            </a:r>
            <a:r>
              <a:rPr lang="hu-HU" baseline="0" dirty="0" smtClean="0"/>
              <a:t> </a:t>
            </a:r>
            <a:r>
              <a:rPr lang="hu-HU" baseline="0" smtClean="0"/>
              <a:t>által kiváltott </a:t>
            </a:r>
            <a:r>
              <a:rPr lang="hu-HU" baseline="0" dirty="0" smtClean="0"/>
              <a:t>eseményekre, és annak függvényében melyik gombot nyomtuk meg kezeljük le az eseményt 1 eseménykezelőn belül.</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5</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ButtonBase.Click</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"&gt;</a:t>
            </a:r>
            <a:endParaRPr lang="hu-HU" sz="1200" dirty="0" smtClean="0"/>
          </a:p>
          <a:p>
            <a:r>
              <a:rPr lang="en-US" sz="1200" kern="1200" dirty="0" smtClean="0">
                <a:solidFill>
                  <a:schemeClr val="tx1"/>
                </a:solidFill>
                <a:latin typeface="+mn-lt"/>
                <a:ea typeface="+mn-ea"/>
                <a:cs typeface="+mn-cs"/>
              </a:rPr>
              <a:t>private void </a:t>
            </a:r>
            <a:r>
              <a:rPr lang="en-US" sz="1200" kern="1200" dirty="0" err="1" smtClean="0">
                <a:solidFill>
                  <a:schemeClr val="tx1"/>
                </a:solidFill>
                <a:latin typeface="+mn-lt"/>
                <a:ea typeface="+mn-ea"/>
                <a:cs typeface="+mn-cs"/>
              </a:rPr>
              <a:t>Grid_Click</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a:t>
            </a:r>
          </a:p>
          <a:p>
            <a:r>
              <a:rPr lang="hu-HU"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MessageBox.Show</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e.Source</a:t>
            </a:r>
            <a:r>
              <a:rPr lang="en-US" sz="1200" kern="1200" dirty="0" smtClean="0">
                <a:solidFill>
                  <a:schemeClr val="tx1"/>
                </a:solidFill>
                <a:latin typeface="+mn-lt"/>
                <a:ea typeface="+mn-ea"/>
                <a:cs typeface="+mn-cs"/>
              </a:rPr>
              <a:t> as Button).</a:t>
            </a:r>
            <a:r>
              <a:rPr lang="en-US" sz="1200" kern="1200" dirty="0" err="1" smtClean="0">
                <a:solidFill>
                  <a:schemeClr val="tx1"/>
                </a:solidFill>
                <a:latin typeface="+mn-lt"/>
                <a:ea typeface="+mn-ea"/>
                <a:cs typeface="+mn-cs"/>
              </a:rPr>
              <a:t>Content.ToString</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endParaRPr lang="hu-HU" sz="1200" dirty="0" smtClean="0"/>
          </a:p>
          <a:p>
            <a:r>
              <a:rPr lang="en-US" sz="1200" dirty="0" smtClean="0"/>
              <a:t>        </a:t>
            </a:r>
            <a:r>
              <a:rPr lang="en-US" sz="1200" kern="1200" dirty="0" smtClean="0">
                <a:solidFill>
                  <a:schemeClr val="tx1"/>
                </a:solidFill>
                <a:latin typeface="+mn-lt"/>
                <a:ea typeface="+mn-ea"/>
                <a:cs typeface="+mn-cs"/>
              </a:rPr>
              <a:t>private void button1_Click(object sender, </a:t>
            </a:r>
            <a:r>
              <a:rPr lang="en-US" sz="1200" kern="1200" dirty="0" err="1" smtClean="0">
                <a:solidFill>
                  <a:schemeClr val="tx1"/>
                </a:solidFill>
                <a:latin typeface="+mn-lt"/>
                <a:ea typeface="+mn-ea"/>
                <a:cs typeface="+mn-cs"/>
              </a:rPr>
              <a:t>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(„OK");</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e.Handled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App.xaml</a:t>
            </a:r>
            <a:endParaRPr lang="hu-HU" sz="1200" kern="1200" dirty="0" smtClean="0">
              <a:solidFill>
                <a:schemeClr val="tx1"/>
              </a:solidFill>
              <a:latin typeface="+mn-lt"/>
              <a:ea typeface="+mn-ea"/>
              <a:cs typeface="+mn-cs"/>
            </a:endParaRPr>
          </a:p>
          <a:p>
            <a:r>
              <a:rPr lang="en-US" sz="1200" dirty="0" smtClean="0"/>
              <a:t> </a:t>
            </a:r>
            <a:r>
              <a:rPr lang="en-US" sz="1200" kern="1200" dirty="0" smtClean="0">
                <a:solidFill>
                  <a:schemeClr val="tx1"/>
                </a:solidFill>
                <a:latin typeface="+mn-lt"/>
                <a:ea typeface="+mn-ea"/>
                <a:cs typeface="+mn-cs"/>
              </a:rPr>
              <a:t>private void </a:t>
            </a:r>
            <a:r>
              <a:rPr lang="en-US" sz="1200" kern="1200" dirty="0" err="1" smtClean="0">
                <a:solidFill>
                  <a:schemeClr val="tx1"/>
                </a:solidFill>
                <a:latin typeface="+mn-lt"/>
                <a:ea typeface="+mn-ea"/>
                <a:cs typeface="+mn-cs"/>
              </a:rPr>
              <a:t>Application_Startup</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StartupEventArgs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("Elindultam");</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private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Exit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object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sender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ExitEventArgs</a:t>
            </a:r>
            <a:r>
              <a:rPr lang="hu-HU"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lealtam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6</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7</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11</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ButtonBase.Click</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Grid</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"&gt;</a:t>
            </a:r>
            <a:endParaRPr lang="hu-HU" sz="1200" dirty="0" smtClean="0"/>
          </a:p>
          <a:p>
            <a:r>
              <a:rPr lang="en-US" sz="1200" kern="1200" dirty="0" smtClean="0">
                <a:solidFill>
                  <a:schemeClr val="tx1"/>
                </a:solidFill>
                <a:latin typeface="+mn-lt"/>
                <a:ea typeface="+mn-ea"/>
                <a:cs typeface="+mn-cs"/>
              </a:rPr>
              <a:t>private void </a:t>
            </a:r>
            <a:r>
              <a:rPr lang="en-US" sz="1200" kern="1200" dirty="0" err="1" smtClean="0">
                <a:solidFill>
                  <a:schemeClr val="tx1"/>
                </a:solidFill>
                <a:latin typeface="+mn-lt"/>
                <a:ea typeface="+mn-ea"/>
                <a:cs typeface="+mn-cs"/>
              </a:rPr>
              <a:t>Grid_Click</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a:t>
            </a:r>
          </a:p>
          <a:p>
            <a:r>
              <a:rPr lang="hu-HU"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MessageBox.Show</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e.Source</a:t>
            </a:r>
            <a:r>
              <a:rPr lang="en-US" sz="1200" kern="1200" dirty="0" smtClean="0">
                <a:solidFill>
                  <a:schemeClr val="tx1"/>
                </a:solidFill>
                <a:latin typeface="+mn-lt"/>
                <a:ea typeface="+mn-ea"/>
                <a:cs typeface="+mn-cs"/>
              </a:rPr>
              <a:t> as Button).</a:t>
            </a:r>
            <a:r>
              <a:rPr lang="en-US" sz="1200" kern="1200" dirty="0" err="1" smtClean="0">
                <a:solidFill>
                  <a:schemeClr val="tx1"/>
                </a:solidFill>
                <a:latin typeface="+mn-lt"/>
                <a:ea typeface="+mn-ea"/>
                <a:cs typeface="+mn-cs"/>
              </a:rPr>
              <a:t>Content.ToString</a:t>
            </a:r>
            <a:r>
              <a:rPr lang="en-US"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endParaRPr lang="hu-HU" sz="1200" kern="1200" dirty="0" smtClean="0">
              <a:solidFill>
                <a:schemeClr val="tx1"/>
              </a:solidFill>
              <a:latin typeface="+mn-lt"/>
              <a:ea typeface="+mn-ea"/>
              <a:cs typeface="+mn-cs"/>
            </a:endParaRPr>
          </a:p>
          <a:p>
            <a:endParaRPr lang="hu-HU" sz="1200" dirty="0" smtClean="0"/>
          </a:p>
          <a:p>
            <a:r>
              <a:rPr lang="en-US" sz="1200" dirty="0" smtClean="0"/>
              <a:t>        </a:t>
            </a:r>
            <a:r>
              <a:rPr lang="en-US" sz="1200" kern="1200" dirty="0" smtClean="0">
                <a:solidFill>
                  <a:schemeClr val="tx1"/>
                </a:solidFill>
                <a:latin typeface="+mn-lt"/>
                <a:ea typeface="+mn-ea"/>
                <a:cs typeface="+mn-cs"/>
              </a:rPr>
              <a:t>private void button1_Click(object sender, </a:t>
            </a:r>
            <a:r>
              <a:rPr lang="en-US" sz="1200" kern="1200" dirty="0" err="1" smtClean="0">
                <a:solidFill>
                  <a:schemeClr val="tx1"/>
                </a:solidFill>
                <a:latin typeface="+mn-lt"/>
                <a:ea typeface="+mn-ea"/>
                <a:cs typeface="+mn-cs"/>
              </a:rPr>
              <a:t>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(„OK");</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e.Handled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App.xaml</a:t>
            </a:r>
            <a:endParaRPr lang="hu-HU" sz="1200" kern="1200" dirty="0" smtClean="0">
              <a:solidFill>
                <a:schemeClr val="tx1"/>
              </a:solidFill>
              <a:latin typeface="+mn-lt"/>
              <a:ea typeface="+mn-ea"/>
              <a:cs typeface="+mn-cs"/>
            </a:endParaRPr>
          </a:p>
          <a:p>
            <a:r>
              <a:rPr lang="en-US" sz="1200" dirty="0" smtClean="0"/>
              <a:t> </a:t>
            </a:r>
            <a:r>
              <a:rPr lang="en-US" sz="1200" kern="1200" dirty="0" smtClean="0">
                <a:solidFill>
                  <a:schemeClr val="tx1"/>
                </a:solidFill>
                <a:latin typeface="+mn-lt"/>
                <a:ea typeface="+mn-ea"/>
                <a:cs typeface="+mn-cs"/>
              </a:rPr>
              <a:t>private void </a:t>
            </a:r>
            <a:r>
              <a:rPr lang="en-US" sz="1200" kern="1200" dirty="0" err="1" smtClean="0">
                <a:solidFill>
                  <a:schemeClr val="tx1"/>
                </a:solidFill>
                <a:latin typeface="+mn-lt"/>
                <a:ea typeface="+mn-ea"/>
                <a:cs typeface="+mn-cs"/>
              </a:rPr>
              <a:t>Application_Startup</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StartupEventArgs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("Elindultam");</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private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Exit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object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sender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ExitEventArgs</a:t>
            </a:r>
            <a:r>
              <a:rPr lang="hu-HU"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lealtam</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12</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dirty="0" smtClean="0"/>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Window1()</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CommandBinding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aBinding</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CommandBinding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aBinding.Command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ApplicationCommands.Open</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aBinding.Executed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ExecutedRoutedEventHandler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aBinding</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Executed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aBinding.CanExecute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CanExecuteRoutedEventHandler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aBinding</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CanExecute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this.CommandBindings.Add</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aBinding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void </a:t>
            </a:r>
            <a:r>
              <a:rPr lang="en-US" sz="1200" kern="1200" dirty="0" err="1" smtClean="0">
                <a:solidFill>
                  <a:schemeClr val="tx1"/>
                </a:solidFill>
                <a:latin typeface="+mn-lt"/>
                <a:ea typeface="+mn-ea"/>
                <a:cs typeface="+mn-cs"/>
              </a:rPr>
              <a:t>aBinding_CanExecute</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CanExecuteRoutedEventArgs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e.CanExecute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bool</a:t>
            </a:r>
            <a:r>
              <a:rPr lang="hu-HU" sz="1200" kern="1200" dirty="0" smtClean="0">
                <a:solidFill>
                  <a:schemeClr val="tx1"/>
                </a:solidFill>
                <a:latin typeface="+mn-lt"/>
                <a:ea typeface="+mn-ea"/>
                <a:cs typeface="+mn-cs"/>
              </a:rPr>
              <a:t>)checkBox1.IsChecked;</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void </a:t>
            </a:r>
            <a:r>
              <a:rPr lang="en-US" sz="1200" kern="1200" dirty="0" err="1" smtClean="0">
                <a:solidFill>
                  <a:schemeClr val="tx1"/>
                </a:solidFill>
                <a:latin typeface="+mn-lt"/>
                <a:ea typeface="+mn-ea"/>
                <a:cs typeface="+mn-cs"/>
              </a:rPr>
              <a:t>aBinding_Executed</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ExecutedRoutedEventArgs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("OK");</a:t>
            </a:r>
          </a:p>
          <a:p>
            <a:r>
              <a:rPr lang="hu-HU" sz="1200" kern="1200" dirty="0" smtClean="0">
                <a:solidFill>
                  <a:schemeClr val="tx1"/>
                </a:solidFill>
                <a:latin typeface="+mn-lt"/>
                <a:ea typeface="+mn-ea"/>
                <a:cs typeface="+mn-cs"/>
              </a:rPr>
              <a:t>        </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Window.CommandBindings</a:t>
            </a:r>
            <a:r>
              <a:rPr lang="hu-HU" sz="1200" kern="1200" dirty="0" smtClean="0">
                <a:solidFill>
                  <a:schemeClr val="tx1"/>
                </a:solidFill>
                <a:latin typeface="+mn-lt"/>
                <a:ea typeface="+mn-ea"/>
                <a:cs typeface="+mn-cs"/>
              </a:rPr>
              <a:t>&gt;</a:t>
            </a:r>
          </a:p>
          <a:p>
            <a:r>
              <a:rPr lang="en-US" sz="1200" kern="1200" dirty="0" smtClean="0">
                <a:solidFill>
                  <a:schemeClr val="tx1"/>
                </a:solidFill>
                <a:latin typeface="+mn-lt"/>
                <a:ea typeface="+mn-ea"/>
                <a:cs typeface="+mn-cs"/>
              </a:rPr>
              <a:t>        &lt;</a:t>
            </a:r>
            <a:r>
              <a:rPr lang="en-US" sz="1200" kern="1200" dirty="0" err="1" smtClean="0">
                <a:solidFill>
                  <a:schemeClr val="tx1"/>
                </a:solidFill>
                <a:latin typeface="+mn-lt"/>
                <a:ea typeface="+mn-ea"/>
                <a:cs typeface="+mn-cs"/>
              </a:rPr>
              <a:t>CommandBinding</a:t>
            </a:r>
            <a:r>
              <a:rPr lang="en-US" sz="1200" kern="1200" dirty="0" smtClean="0">
                <a:solidFill>
                  <a:schemeClr val="tx1"/>
                </a:solidFill>
                <a:latin typeface="+mn-lt"/>
                <a:ea typeface="+mn-ea"/>
                <a:cs typeface="+mn-cs"/>
              </a:rPr>
              <a:t> x:Name="cm" Command="</a:t>
            </a:r>
            <a:r>
              <a:rPr lang="en-US" sz="1200" kern="1200" dirty="0" err="1" smtClean="0">
                <a:solidFill>
                  <a:schemeClr val="tx1"/>
                </a:solidFill>
                <a:latin typeface="+mn-lt"/>
                <a:ea typeface="+mn-ea"/>
                <a:cs typeface="+mn-cs"/>
              </a:rPr>
              <a:t>ApplicationCommands.Find</a:t>
            </a:r>
            <a:r>
              <a:rPr lang="en-US" sz="1200" kern="1200" dirty="0" smtClean="0">
                <a:solidFill>
                  <a:schemeClr val="tx1"/>
                </a:solidFill>
                <a:latin typeface="+mn-lt"/>
                <a:ea typeface="+mn-ea"/>
                <a:cs typeface="+mn-cs"/>
              </a:rPr>
              <a:t>" Executed="</a:t>
            </a:r>
            <a:r>
              <a:rPr lang="en-US" sz="1200" kern="1200" dirty="0" err="1" smtClean="0">
                <a:solidFill>
                  <a:schemeClr val="tx1"/>
                </a:solidFill>
                <a:latin typeface="+mn-lt"/>
                <a:ea typeface="+mn-ea"/>
                <a:cs typeface="+mn-cs"/>
              </a:rPr>
              <a:t>cm_Executed</a:t>
            </a:r>
            <a:r>
              <a:rPr lang="en-US" sz="1200" kern="1200" dirty="0" smtClean="0">
                <a:solidFill>
                  <a:schemeClr val="tx1"/>
                </a:solidFill>
                <a:latin typeface="+mn-lt"/>
                <a:ea typeface="+mn-ea"/>
                <a:cs typeface="+mn-cs"/>
              </a:rPr>
              <a:t>"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Window.CommandBindings</a:t>
            </a:r>
            <a:r>
              <a:rPr lang="hu-HU" sz="1200" kern="1200" dirty="0" smtClean="0">
                <a:solidFill>
                  <a:schemeClr val="tx1"/>
                </a:solidFill>
                <a:latin typeface="+mn-lt"/>
                <a:ea typeface="+mn-ea"/>
                <a:cs typeface="+mn-cs"/>
              </a:rPr>
              <a:t>&gt;</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24</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29</a:t>
            </a:fld>
            <a:endParaRPr lang="hu-H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40000" lnSpcReduction="20000"/>
          </a:bodyPr>
          <a:lstStyle/>
          <a:p>
            <a:r>
              <a:rPr lang="hu-HU" sz="1200" b="1" kern="1200" dirty="0" smtClean="0">
                <a:solidFill>
                  <a:schemeClr val="tx1"/>
                </a:solidFill>
                <a:latin typeface="+mn-lt"/>
                <a:ea typeface="+mn-ea"/>
                <a:cs typeface="+mn-cs"/>
              </a:rPr>
              <a:t>2.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Solution</a:t>
            </a:r>
            <a:r>
              <a:rPr lang="hu-HU" sz="1200" kern="1200" dirty="0" smtClean="0">
                <a:solidFill>
                  <a:schemeClr val="tx1"/>
                </a:solidFill>
                <a:latin typeface="+mn-lt"/>
                <a:ea typeface="+mn-ea"/>
                <a:cs typeface="+mn-cs"/>
              </a:rPr>
              <a:t> Explorer, </a:t>
            </a:r>
            <a:r>
              <a:rPr lang="hu-HU" sz="1200" kern="1200" dirty="0" err="1" smtClean="0">
                <a:solidFill>
                  <a:schemeClr val="tx1"/>
                </a:solidFill>
                <a:latin typeface="+mn-lt"/>
                <a:ea typeface="+mn-ea"/>
                <a:cs typeface="+mn-cs"/>
              </a:rPr>
              <a:t>expand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Properties</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Settings.settings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C#) </a:t>
            </a:r>
            <a:r>
              <a:rPr lang="hu-HU" sz="1200" kern="1200" dirty="0" err="1" smtClean="0">
                <a:solidFill>
                  <a:schemeClr val="tx1"/>
                </a:solidFill>
                <a:latin typeface="+mn-lt"/>
                <a:ea typeface="+mn-ea"/>
                <a:cs typeface="+mn-cs"/>
              </a:rPr>
              <a:t>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a:t>
            </a:r>
            <a:r>
              <a:rPr lang="hu-HU" sz="1200" kern="1200" dirty="0" smtClean="0">
                <a:solidFill>
                  <a:schemeClr val="tx1"/>
                </a:solidFill>
                <a:latin typeface="+mn-lt"/>
                <a:ea typeface="+mn-ea"/>
                <a:cs typeface="+mn-cs"/>
              </a:rPr>
              <a:t> Project and </a:t>
            </a:r>
            <a:r>
              <a:rPr lang="hu-HU" sz="1200" kern="1200" dirty="0" err="1" smtClean="0">
                <a:solidFill>
                  <a:schemeClr val="tx1"/>
                </a:solidFill>
                <a:latin typeface="+mn-lt"/>
                <a:ea typeface="+mn-ea"/>
                <a:cs typeface="+mn-cs"/>
              </a:rPr>
              <a:t>choose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Visual Basic)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Settings</a:t>
            </a:r>
            <a:r>
              <a:rPr lang="hu-HU" sz="1200" kern="1200" dirty="0" smtClean="0">
                <a:solidFill>
                  <a:schemeClr val="tx1"/>
                </a:solidFill>
                <a:latin typeface="+mn-lt"/>
                <a:ea typeface="+mn-ea"/>
                <a:cs typeface="+mn-cs"/>
              </a:rPr>
              <a:t> Editor.</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3. </a:t>
            </a:r>
            <a:r>
              <a:rPr lang="hu-HU" sz="1200" kern="1200" dirty="0" smtClean="0">
                <a:solidFill>
                  <a:schemeClr val="tx1"/>
                </a:solidFill>
                <a:latin typeface="+mn-lt"/>
                <a:ea typeface="+mn-ea"/>
                <a:cs typeface="+mn-cs"/>
              </a:rPr>
              <a:t>Add </a:t>
            </a:r>
            <a:r>
              <a:rPr lang="hu-HU" sz="1200" kern="1200" dirty="0" err="1" smtClean="0">
                <a:solidFill>
                  <a:schemeClr val="tx1"/>
                </a:solidFill>
                <a:latin typeface="+mn-lt"/>
                <a:ea typeface="+mn-ea"/>
                <a:cs typeface="+mn-cs"/>
              </a:rPr>
              <a:t>two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described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table</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err="1" smtClean="0">
                <a:solidFill>
                  <a:schemeClr val="tx1"/>
                </a:solidFill>
                <a:latin typeface="+mn-lt"/>
                <a:ea typeface="+mn-ea"/>
                <a:cs typeface="+mn-cs"/>
              </a:rPr>
              <a:t>Name</a:t>
            </a:r>
            <a:endParaRPr lang="hu-HU" sz="1200" kern="1200" dirty="0" smtClean="0">
              <a:solidFill>
                <a:schemeClr val="tx1"/>
              </a:solidFill>
              <a:latin typeface="+mn-lt"/>
              <a:ea typeface="+mn-ea"/>
              <a:cs typeface="+mn-cs"/>
            </a:endParaRPr>
          </a:p>
          <a:p>
            <a:r>
              <a:rPr lang="hu-HU" sz="1200" b="1" kern="1200" dirty="0" err="1" smtClean="0">
                <a:solidFill>
                  <a:schemeClr val="tx1"/>
                </a:solidFill>
                <a:latin typeface="+mn-lt"/>
                <a:ea typeface="+mn-ea"/>
                <a:cs typeface="+mn-cs"/>
              </a:rPr>
              <a:t>Type</a:t>
            </a:r>
            <a:endParaRPr lang="hu-HU" sz="1200" kern="1200" dirty="0" smtClean="0">
              <a:solidFill>
                <a:schemeClr val="tx1"/>
              </a:solidFill>
              <a:latin typeface="+mn-lt"/>
              <a:ea typeface="+mn-ea"/>
              <a:cs typeface="+mn-cs"/>
            </a:endParaRPr>
          </a:p>
          <a:p>
            <a:r>
              <a:rPr lang="hu-HU" sz="1200" b="1" kern="1200" dirty="0" err="1" smtClean="0">
                <a:solidFill>
                  <a:schemeClr val="tx1"/>
                </a:solidFill>
                <a:latin typeface="+mn-lt"/>
                <a:ea typeface="+mn-ea"/>
                <a:cs typeface="+mn-cs"/>
              </a:rPr>
              <a:t>Scope</a:t>
            </a:r>
            <a:endParaRPr lang="hu-HU" sz="1200" kern="1200" dirty="0" smtClean="0">
              <a:solidFill>
                <a:schemeClr val="tx1"/>
              </a:solidFill>
              <a:latin typeface="+mn-lt"/>
              <a:ea typeface="+mn-ea"/>
              <a:cs typeface="+mn-cs"/>
            </a:endParaRPr>
          </a:p>
          <a:p>
            <a:r>
              <a:rPr lang="hu-HU" sz="1200" b="1" kern="1200" dirty="0" err="1" smtClean="0">
                <a:solidFill>
                  <a:schemeClr val="tx1"/>
                </a:solidFill>
                <a:latin typeface="+mn-lt"/>
                <a:ea typeface="+mn-ea"/>
                <a:cs typeface="+mn-cs"/>
              </a:rPr>
              <a:t>Value</a:t>
            </a:r>
            <a:endParaRPr lang="hu-HU" sz="1200" kern="1200" dirty="0" smtClean="0">
              <a:solidFill>
                <a:schemeClr val="tx1"/>
              </a:solidFill>
              <a:latin typeface="+mn-lt"/>
              <a:ea typeface="+mn-ea"/>
              <a:cs typeface="+mn-cs"/>
            </a:endParaRPr>
          </a:p>
          <a:p>
            <a:r>
              <a:rPr lang="hu-HU" sz="1200" b="1" i="1" kern="1200" dirty="0" err="1" smtClean="0">
                <a:solidFill>
                  <a:schemeClr val="tx1"/>
                </a:solidFill>
                <a:latin typeface="+mn-lt"/>
                <a:ea typeface="+mn-ea"/>
                <a:cs typeface="+mn-cs"/>
              </a:rPr>
              <a:t>ApplicationName</a:t>
            </a:r>
            <a:endParaRPr lang="hu-HU" sz="1200" kern="1200" dirty="0" smtClean="0">
              <a:solidFill>
                <a:schemeClr val="tx1"/>
              </a:solidFill>
              <a:latin typeface="+mn-lt"/>
              <a:ea typeface="+mn-ea"/>
              <a:cs typeface="+mn-cs"/>
            </a:endParaRPr>
          </a:p>
          <a:p>
            <a:r>
              <a:rPr lang="hu-HU" sz="1200" i="1" kern="1200" dirty="0" err="1" smtClean="0">
                <a:solidFill>
                  <a:schemeClr val="tx1"/>
                </a:solidFill>
                <a:latin typeface="+mn-lt"/>
                <a:ea typeface="+mn-ea"/>
                <a:cs typeface="+mn-cs"/>
              </a:rPr>
              <a:t>String</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Application</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Settings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a:t>
            </a:r>
            <a:endParaRPr lang="hu-HU" sz="1200" kern="1200" dirty="0" smtClean="0">
              <a:solidFill>
                <a:schemeClr val="tx1"/>
              </a:solidFill>
              <a:latin typeface="+mn-lt"/>
              <a:ea typeface="+mn-ea"/>
              <a:cs typeface="+mn-cs"/>
            </a:endParaRPr>
          </a:p>
          <a:p>
            <a:r>
              <a:rPr lang="hu-HU" sz="1200" b="1" i="1" kern="1200" dirty="0" err="1" smtClean="0">
                <a:solidFill>
                  <a:schemeClr val="tx1"/>
                </a:solidFill>
                <a:latin typeface="+mn-lt"/>
                <a:ea typeface="+mn-ea"/>
                <a:cs typeface="+mn-cs"/>
              </a:rPr>
              <a:t>BackgroundColor</a:t>
            </a:r>
            <a:endParaRPr lang="hu-HU" sz="1200" kern="1200" dirty="0" smtClean="0">
              <a:solidFill>
                <a:schemeClr val="tx1"/>
              </a:solidFill>
              <a:latin typeface="+mn-lt"/>
              <a:ea typeface="+mn-ea"/>
              <a:cs typeface="+mn-cs"/>
            </a:endParaRPr>
          </a:p>
          <a:p>
            <a:r>
              <a:rPr lang="hu-HU" sz="1200" i="1" kern="1200" dirty="0" err="1" smtClean="0">
                <a:solidFill>
                  <a:schemeClr val="tx1"/>
                </a:solidFill>
                <a:latin typeface="+mn-lt"/>
                <a:ea typeface="+mn-ea"/>
                <a:cs typeface="+mn-cs"/>
              </a:rPr>
              <a:t>System.Windows.Media.Color</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User</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#ff0000ff</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will</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have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browse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System.Windows.Media</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type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then</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expand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System.Windows.Media.Color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type</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b="1" kern="1200" dirty="0" smtClean="0">
                <a:solidFill>
                  <a:schemeClr val="tx1"/>
                </a:solidFill>
                <a:latin typeface="+mn-lt"/>
                <a:ea typeface="+mn-ea"/>
                <a:cs typeface="+mn-cs"/>
              </a:rPr>
              <a:t>4.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XAML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Grid</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element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add a </a:t>
            </a:r>
            <a:r>
              <a:rPr lang="hu-HU" sz="1200" i="1" kern="1200" dirty="0" err="1" smtClean="0">
                <a:solidFill>
                  <a:schemeClr val="tx1"/>
                </a:solidFill>
                <a:latin typeface="+mn-lt"/>
                <a:ea typeface="+mn-ea"/>
                <a:cs typeface="+mn-cs"/>
              </a:rPr>
              <a:t>ListBox</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four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items</a:t>
            </a:r>
            <a:r>
              <a:rPr lang="hu-HU" sz="1200" kern="1200" dirty="0" smtClean="0">
                <a:solidFill>
                  <a:schemeClr val="tx1"/>
                </a:solidFill>
                <a:latin typeface="+mn-lt"/>
                <a:ea typeface="+mn-ea"/>
                <a:cs typeface="+mn-cs"/>
              </a:rPr>
              <a:t> and a </a:t>
            </a:r>
            <a:r>
              <a:rPr lang="hu-HU" sz="1200" i="1" kern="1200" dirty="0" err="1" smtClean="0">
                <a:solidFill>
                  <a:schemeClr val="tx1"/>
                </a:solidFill>
                <a:latin typeface="+mn-lt"/>
                <a:ea typeface="+mn-ea"/>
                <a:cs typeface="+mn-cs"/>
              </a:rPr>
              <a:t>Button</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user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interface</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Height</a:t>
            </a:r>
            <a:r>
              <a:rPr lang="hu-HU" sz="1200" kern="1200" dirty="0" smtClean="0">
                <a:solidFill>
                  <a:schemeClr val="tx1"/>
                </a:solidFill>
                <a:latin typeface="+mn-lt"/>
                <a:ea typeface="+mn-ea"/>
                <a:cs typeface="+mn-cs"/>
              </a:rPr>
              <a:t>="100"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="15,</a:t>
            </a:r>
            <a:r>
              <a:rPr lang="hu-HU" sz="1200" kern="1200" dirty="0" err="1" smtClean="0">
                <a:solidFill>
                  <a:schemeClr val="tx1"/>
                </a:solidFill>
                <a:latin typeface="+mn-lt"/>
                <a:ea typeface="+mn-ea"/>
                <a:cs typeface="+mn-cs"/>
              </a:rPr>
              <a:t>15</a:t>
            </a:r>
            <a:r>
              <a:rPr lang="hu-HU" sz="1200" kern="1200" dirty="0" smtClean="0">
                <a:solidFill>
                  <a:schemeClr val="tx1"/>
                </a:solidFill>
                <a:latin typeface="+mn-lt"/>
                <a:ea typeface="+mn-ea"/>
                <a:cs typeface="+mn-cs"/>
              </a:rPr>
              <a:t>,0,</a:t>
            </a:r>
            <a:r>
              <a:rPr lang="hu-HU" sz="1200" kern="1200" dirty="0" err="1" smtClean="0">
                <a:solidFill>
                  <a:schemeClr val="tx1"/>
                </a:solidFill>
                <a:latin typeface="+mn-lt"/>
                <a:ea typeface="+mn-ea"/>
                <a:cs typeface="+mn-cs"/>
              </a:rPr>
              <a:t>0</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="listBox1" </a:t>
            </a:r>
            <a:r>
              <a:rPr lang="hu-HU" sz="1200" kern="1200" dirty="0" err="1" smtClean="0">
                <a:solidFill>
                  <a:schemeClr val="tx1"/>
                </a:solidFill>
                <a:latin typeface="+mn-lt"/>
                <a:ea typeface="+mn-ea"/>
                <a:cs typeface="+mn-cs"/>
              </a:rPr>
              <a:t>VerticalAlignment</a:t>
            </a:r>
            <a:r>
              <a:rPr lang="hu-HU" sz="1200" kern="1200" dirty="0" smtClean="0">
                <a:solidFill>
                  <a:schemeClr val="tx1"/>
                </a:solidFill>
                <a:latin typeface="+mn-lt"/>
                <a:ea typeface="+mn-ea"/>
                <a:cs typeface="+mn-cs"/>
              </a:rPr>
              <a:t>="Top"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="107" &gt;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&gt;Red&lt;/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Green</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Blue</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Tomato</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ListBox</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Margin</a:t>
            </a:r>
            <a:r>
              <a:rPr lang="hu-HU" sz="1200" kern="1200" dirty="0" smtClean="0">
                <a:solidFill>
                  <a:schemeClr val="tx1"/>
                </a:solidFill>
                <a:latin typeface="+mn-lt"/>
                <a:ea typeface="+mn-ea"/>
                <a:cs typeface="+mn-cs"/>
              </a:rPr>
              <a:t>="12,118,0,121" </a:t>
            </a:r>
            <a:r>
              <a:rPr lang="hu-HU" sz="1200" kern="1200" dirty="0" err="1" smtClean="0">
                <a:solidFill>
                  <a:schemeClr val="tx1"/>
                </a:solidFill>
                <a:latin typeface="+mn-lt"/>
                <a:ea typeface="+mn-ea"/>
                <a:cs typeface="+mn-cs"/>
              </a:rPr>
              <a:t>Name</a:t>
            </a:r>
            <a:r>
              <a:rPr lang="hu-HU" sz="1200" kern="1200" dirty="0" smtClean="0">
                <a:solidFill>
                  <a:schemeClr val="tx1"/>
                </a:solidFill>
                <a:latin typeface="+mn-lt"/>
                <a:ea typeface="+mn-ea"/>
                <a:cs typeface="+mn-cs"/>
              </a:rPr>
              <a:t>="button1" </a:t>
            </a:r>
            <a:r>
              <a:rPr lang="hu-HU" sz="1200" kern="1200" dirty="0" err="1" smtClean="0">
                <a:solidFill>
                  <a:schemeClr val="tx1"/>
                </a:solidFill>
                <a:latin typeface="+mn-lt"/>
                <a:ea typeface="+mn-ea"/>
                <a:cs typeface="+mn-cs"/>
              </a:rPr>
              <a:t>HorizontalAlignment</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Left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Width</a:t>
            </a:r>
            <a:r>
              <a:rPr lang="hu-HU" sz="1200" kern="1200" dirty="0" smtClean="0">
                <a:solidFill>
                  <a:schemeClr val="tx1"/>
                </a:solidFill>
                <a:latin typeface="+mn-lt"/>
                <a:ea typeface="+mn-ea"/>
                <a:cs typeface="+mn-cs"/>
              </a:rPr>
              <a:t>="76" </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="button1_</a:t>
            </a:r>
            <a:r>
              <a:rPr lang="hu-HU" sz="1200" kern="1200" dirty="0" err="1" smtClean="0">
                <a:solidFill>
                  <a:schemeClr val="tx1"/>
                </a:solidFill>
                <a:latin typeface="+mn-lt"/>
                <a:ea typeface="+mn-ea"/>
                <a:cs typeface="+mn-cs"/>
              </a:rPr>
              <a:t>Click</a:t>
            </a:r>
            <a:r>
              <a:rPr lang="hu-HU" sz="1200" kern="1200" dirty="0" smtClean="0">
                <a:solidFill>
                  <a:schemeClr val="tx1"/>
                </a:solidFill>
                <a:latin typeface="+mn-lt"/>
                <a:ea typeface="+mn-ea"/>
                <a:cs typeface="+mn-cs"/>
              </a:rPr>
              <a:t>"&gt;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&lt;/</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5.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designer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double-click</a:t>
            </a:r>
            <a:r>
              <a:rPr lang="hu-HU" sz="1200" kern="1200" dirty="0" smtClean="0">
                <a:solidFill>
                  <a:schemeClr val="tx1"/>
                </a:solidFill>
                <a:latin typeface="+mn-lt"/>
                <a:ea typeface="+mn-ea"/>
                <a:cs typeface="+mn-cs"/>
              </a:rPr>
              <a:t> </a:t>
            </a:r>
            <a:r>
              <a:rPr lang="hu-HU" sz="1200" i="1" kern="1200" dirty="0" smtClean="0">
                <a:solidFill>
                  <a:schemeClr val="tx1"/>
                </a:solidFill>
                <a:latin typeface="+mn-lt"/>
                <a:ea typeface="+mn-ea"/>
                <a:cs typeface="+mn-cs"/>
              </a:rPr>
              <a:t>button1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open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view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default</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handler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Click</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event</a:t>
            </a:r>
            <a:r>
              <a:rPr lang="hu-HU" sz="1200" kern="1200" dirty="0" smtClean="0">
                <a:solidFill>
                  <a:schemeClr val="tx1"/>
                </a:solidFill>
                <a:latin typeface="+mn-lt"/>
                <a:ea typeface="+mn-ea"/>
                <a:cs typeface="+mn-cs"/>
              </a:rPr>
              <a:t>. Add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if</a:t>
            </a:r>
            <a:r>
              <a:rPr lang="hu-HU" sz="1200" kern="1200" dirty="0" smtClean="0">
                <a:solidFill>
                  <a:schemeClr val="tx1"/>
                </a:solidFill>
                <a:latin typeface="+mn-lt"/>
                <a:ea typeface="+mn-ea"/>
                <a:cs typeface="+mn-cs"/>
              </a:rPr>
              <a:t> (!(listBox1.SelectedItem == null))</a:t>
            </a:r>
          </a:p>
          <a:p>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String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astring</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ListBoxItem</a:t>
            </a:r>
            <a:r>
              <a:rPr lang="hu-HU" sz="1200" kern="1200" dirty="0" smtClean="0">
                <a:solidFill>
                  <a:schemeClr val="tx1"/>
                </a:solidFill>
                <a:latin typeface="+mn-lt"/>
                <a:ea typeface="+mn-ea"/>
                <a:cs typeface="+mn-cs"/>
              </a:rPr>
              <a:t>)listBox1.SelectedItem).</a:t>
            </a:r>
            <a:r>
              <a:rPr lang="hu-HU" sz="1200" kern="1200" dirty="0" err="1" smtClean="0">
                <a:solidFill>
                  <a:schemeClr val="tx1"/>
                </a:solidFill>
                <a:latin typeface="+mn-lt"/>
                <a:ea typeface="+mn-ea"/>
                <a:cs typeface="+mn-cs"/>
              </a:rPr>
              <a:t>Content.ToString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switch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astring</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case</a:t>
            </a:r>
            <a:r>
              <a:rPr lang="hu-HU" sz="1200" kern="1200" dirty="0" smtClean="0">
                <a:solidFill>
                  <a:schemeClr val="tx1"/>
                </a:solidFill>
                <a:latin typeface="+mn-lt"/>
                <a:ea typeface="+mn-ea"/>
                <a:cs typeface="+mn-cs"/>
              </a:rPr>
              <a:t> "Red": </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Colors.Red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break</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case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Green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Colors.Green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break</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case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Blue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Colors.Blue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break</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case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Tomato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Colors.Tomato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break</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p>
          <a:p>
            <a:r>
              <a:rPr lang="hu-HU" sz="1200" kern="1200" dirty="0" err="1" smtClean="0">
                <a:solidFill>
                  <a:schemeClr val="tx1"/>
                </a:solidFill>
                <a:latin typeface="+mn-lt"/>
                <a:ea typeface="+mn-ea"/>
                <a:cs typeface="+mn-cs"/>
              </a:rPr>
              <a:t>this.Background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System.Windows.Media.SolidColorBrush</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Properties.Settings.Default.Save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b="1" kern="1200" dirty="0" smtClean="0">
                <a:solidFill>
                  <a:schemeClr val="tx1"/>
                </a:solidFill>
                <a:latin typeface="+mn-lt"/>
                <a:ea typeface="+mn-ea"/>
                <a:cs typeface="+mn-cs"/>
              </a:rPr>
              <a:t>6. </a:t>
            </a:r>
            <a:r>
              <a:rPr lang="hu-HU" sz="1200" kern="1200" dirty="0" err="1" smtClean="0">
                <a:solidFill>
                  <a:schemeClr val="tx1"/>
                </a:solidFill>
                <a:latin typeface="+mn-lt"/>
                <a:ea typeface="+mn-ea"/>
                <a:cs typeface="+mn-cs"/>
              </a:rPr>
              <a:t>Create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replace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constructor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this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class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with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following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code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read</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apply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settings</a:t>
            </a:r>
            <a:r>
              <a:rPr lang="hu-HU" sz="1200" kern="1200" dirty="0" smtClean="0">
                <a:solidFill>
                  <a:schemeClr val="tx1"/>
                </a:solidFill>
                <a:latin typeface="+mn-lt"/>
                <a:ea typeface="+mn-ea"/>
                <a:cs typeface="+mn-cs"/>
              </a:rPr>
              <a:t>:</a:t>
            </a:r>
            <a:br>
              <a:rPr lang="hu-HU" sz="1200" kern="1200" dirty="0" smtClean="0">
                <a:solidFill>
                  <a:schemeClr val="tx1"/>
                </a:solidFill>
                <a:latin typeface="+mn-lt"/>
                <a:ea typeface="+mn-ea"/>
                <a:cs typeface="+mn-cs"/>
              </a:rPr>
            </a:b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Window1()</a:t>
            </a:r>
          </a:p>
          <a:p>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this.Title</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Properties.Settings.Default.ApplicationName</a:t>
            </a:r>
            <a:r>
              <a:rPr lang="hu-HU" sz="1200" kern="1200" dirty="0" smtClean="0">
                <a:solidFill>
                  <a:schemeClr val="tx1"/>
                </a:solidFill>
                <a:latin typeface="+mn-lt"/>
                <a:ea typeface="+mn-ea"/>
                <a:cs typeface="+mn-cs"/>
              </a:rPr>
              <a:t>;</a:t>
            </a:r>
          </a:p>
          <a:p>
            <a:r>
              <a:rPr lang="hu-HU" sz="1200" kern="1200" dirty="0" err="1" smtClean="0">
                <a:solidFill>
                  <a:schemeClr val="tx1"/>
                </a:solidFill>
                <a:latin typeface="+mn-lt"/>
                <a:ea typeface="+mn-ea"/>
                <a:cs typeface="+mn-cs"/>
              </a:rPr>
              <a:t>this.Background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System.Windows.Media.SolidColorBrush</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Properties.Settings.Default.BackgroundColor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a:t>
            </a:r>
          </a:p>
          <a:p>
            <a:r>
              <a:rPr lang="hu-HU" sz="1200" b="1" kern="1200" dirty="0" smtClean="0">
                <a:solidFill>
                  <a:schemeClr val="tx1"/>
                </a:solidFill>
                <a:latin typeface="+mn-lt"/>
                <a:ea typeface="+mn-ea"/>
                <a:cs typeface="+mn-cs"/>
              </a:rPr>
              <a:t/>
            </a:r>
            <a:br>
              <a:rPr lang="hu-HU" sz="1200" b="1" kern="1200" dirty="0" smtClean="0">
                <a:solidFill>
                  <a:schemeClr val="tx1"/>
                </a:solidFill>
                <a:latin typeface="+mn-lt"/>
                <a:ea typeface="+mn-ea"/>
                <a:cs typeface="+mn-cs"/>
              </a:rPr>
            </a:br>
            <a:r>
              <a:rPr lang="hu-HU" sz="1200" b="1" kern="1200" dirty="0" smtClean="0">
                <a:solidFill>
                  <a:schemeClr val="tx1"/>
                </a:solidFill>
                <a:latin typeface="+mn-lt"/>
                <a:ea typeface="+mn-ea"/>
                <a:cs typeface="+mn-cs"/>
              </a:rPr>
              <a:t>7. </a:t>
            </a:r>
            <a:r>
              <a:rPr lang="hu-HU" sz="1200" kern="1200" dirty="0" smtClean="0">
                <a:solidFill>
                  <a:schemeClr val="tx1"/>
                </a:solidFill>
                <a:latin typeface="+mn-lt"/>
                <a:ea typeface="+mn-ea"/>
                <a:cs typeface="+mn-cs"/>
              </a:rPr>
              <a:t>Press F5 </a:t>
            </a:r>
            <a:r>
              <a:rPr lang="hu-HU" sz="1200" kern="1200" dirty="0" err="1" smtClean="0">
                <a:solidFill>
                  <a:schemeClr val="tx1"/>
                </a:solidFill>
                <a:latin typeface="+mn-lt"/>
                <a:ea typeface="+mn-ea"/>
                <a:cs typeface="+mn-cs"/>
              </a:rPr>
              <a:t>to</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build</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run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title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value</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ApplicationName</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background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color</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your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window</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value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indicated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BackgroundColor</a:t>
            </a:r>
            <a:r>
              <a:rPr lang="hu-HU" sz="1200" i="1"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setting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You</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change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background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by</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selecting</a:t>
            </a:r>
            <a:r>
              <a:rPr lang="hu-HU" sz="1200" kern="1200" dirty="0" smtClean="0">
                <a:solidFill>
                  <a:schemeClr val="tx1"/>
                </a:solidFill>
                <a:latin typeface="+mn-lt"/>
                <a:ea typeface="+mn-ea"/>
                <a:cs typeface="+mn-cs"/>
              </a:rPr>
              <a:t> an </a:t>
            </a:r>
            <a:r>
              <a:rPr lang="hu-HU" sz="1200" kern="1200" dirty="0" err="1" smtClean="0">
                <a:solidFill>
                  <a:schemeClr val="tx1"/>
                </a:solidFill>
                <a:latin typeface="+mn-lt"/>
                <a:ea typeface="+mn-ea"/>
                <a:cs typeface="+mn-cs"/>
              </a:rPr>
              <a:t>item</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i="1" kern="1200" dirty="0" err="1" smtClean="0">
                <a:solidFill>
                  <a:schemeClr val="tx1"/>
                </a:solidFill>
                <a:latin typeface="+mn-lt"/>
                <a:ea typeface="+mn-ea"/>
                <a:cs typeface="+mn-cs"/>
              </a:rPr>
              <a:t>ListBox</a:t>
            </a:r>
            <a:r>
              <a:rPr lang="hu-HU" sz="1200" i="1" kern="1200" dirty="0" smtClean="0">
                <a:solidFill>
                  <a:schemeClr val="tx1"/>
                </a:solidFill>
                <a:latin typeface="+mn-lt"/>
                <a:ea typeface="+mn-ea"/>
                <a:cs typeface="+mn-cs"/>
              </a:rPr>
              <a:t> </a:t>
            </a:r>
            <a:r>
              <a:rPr lang="hu-HU" sz="1200" kern="1200" dirty="0" smtClean="0">
                <a:solidFill>
                  <a:schemeClr val="tx1"/>
                </a:solidFill>
                <a:latin typeface="+mn-lt"/>
                <a:ea typeface="+mn-ea"/>
                <a:cs typeface="+mn-cs"/>
              </a:rPr>
              <a:t>and </a:t>
            </a:r>
            <a:r>
              <a:rPr lang="hu-HU" sz="1200" kern="1200" dirty="0" err="1" smtClean="0">
                <a:solidFill>
                  <a:schemeClr val="tx1"/>
                </a:solidFill>
                <a:latin typeface="+mn-lt"/>
                <a:ea typeface="+mn-ea"/>
                <a:cs typeface="+mn-cs"/>
              </a:rPr>
              <a:t>clicking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button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After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changing</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background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color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close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and </a:t>
            </a:r>
            <a:r>
              <a:rPr lang="hu-HU" sz="1200" kern="1200" dirty="0" err="1" smtClean="0">
                <a:solidFill>
                  <a:schemeClr val="tx1"/>
                </a:solidFill>
                <a:latin typeface="+mn-lt"/>
                <a:ea typeface="+mn-ea"/>
                <a:cs typeface="+mn-cs"/>
              </a:rPr>
              <a:t>restart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Note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background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color</a:t>
            </a:r>
            <a:r>
              <a:rPr lang="hu-HU" sz="1200" kern="1200" dirty="0" smtClean="0">
                <a:solidFill>
                  <a:schemeClr val="tx1"/>
                </a:solidFill>
                <a:latin typeface="+mn-lt"/>
                <a:ea typeface="+mn-ea"/>
                <a:cs typeface="+mn-cs"/>
              </a:rPr>
              <a:t> of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startup</a:t>
            </a:r>
            <a:r>
              <a:rPr lang="hu-HU" sz="1200" kern="1200" dirty="0" smtClean="0">
                <a:solidFill>
                  <a:schemeClr val="tx1"/>
                </a:solidFill>
                <a:latin typeface="+mn-lt"/>
                <a:ea typeface="+mn-ea"/>
                <a:cs typeface="+mn-cs"/>
              </a:rPr>
              <a:t> is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same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as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it</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was</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when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previous</a:t>
            </a:r>
            <a:endParaRPr lang="hu-HU" sz="1200" kern="1200" dirty="0" smtClean="0">
              <a:solidFill>
                <a:schemeClr val="tx1"/>
              </a:solidFill>
              <a:latin typeface="+mn-lt"/>
              <a:ea typeface="+mn-ea"/>
              <a:cs typeface="+mn-cs"/>
            </a:endParaRPr>
          </a:p>
          <a:p>
            <a:r>
              <a:rPr lang="hu-HU" sz="1200" kern="1200" dirty="0" err="1" smtClean="0">
                <a:solidFill>
                  <a:schemeClr val="tx1"/>
                </a:solidFill>
                <a:latin typeface="+mn-lt"/>
                <a:ea typeface="+mn-ea"/>
                <a:cs typeface="+mn-cs"/>
              </a:rPr>
              <a:t>application</a:t>
            </a:r>
            <a:r>
              <a:rPr lang="hu-HU" sz="1200" kern="1200" dirty="0" smtClean="0">
                <a:solidFill>
                  <a:schemeClr val="tx1"/>
                </a:solidFill>
                <a:latin typeface="+mn-lt"/>
                <a:ea typeface="+mn-ea"/>
                <a:cs typeface="+mn-cs"/>
              </a:rPr>
              <a:t> session ended.</a:t>
            </a:r>
          </a:p>
          <a:p>
            <a:endParaRPr lang="hu-HU" dirty="0" smtClean="0"/>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31</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2010.03.08.</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2010.03.08.</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err="1" smtClean="0">
                <a:solidFill>
                  <a:schemeClr val="bg1"/>
                </a:solidFill>
              </a:rPr>
              <a:t>Events</a:t>
            </a:r>
            <a:r>
              <a:rPr lang="hu-HU" dirty="0" smtClean="0">
                <a:solidFill>
                  <a:schemeClr val="bg1"/>
                </a:solidFill>
              </a:rPr>
              <a:t>, </a:t>
            </a:r>
            <a:r>
              <a:rPr lang="hu-HU" dirty="0" err="1" smtClean="0">
                <a:solidFill>
                  <a:schemeClr val="bg1"/>
                </a:solidFill>
              </a:rPr>
              <a:t>Commads</a:t>
            </a:r>
            <a:r>
              <a:rPr lang="hu-HU" dirty="0" smtClean="0">
                <a:solidFill>
                  <a:schemeClr val="bg1"/>
                </a:solidFill>
              </a:rPr>
              <a:t>, and </a:t>
            </a:r>
            <a:r>
              <a:rPr lang="hu-HU" dirty="0" err="1" smtClean="0">
                <a:solidFill>
                  <a:schemeClr val="bg1"/>
                </a:solidFill>
              </a:rPr>
              <a:t>Settings</a:t>
            </a:r>
            <a:endParaRPr lang="hu-HU" dirty="0">
              <a:solidFill>
                <a:schemeClr val="bg1"/>
              </a:solidFill>
            </a:endParaRPr>
          </a:p>
        </p:txBody>
      </p:sp>
      <p:sp>
        <p:nvSpPr>
          <p:cNvPr id="3" name="Alcím 2"/>
          <p:cNvSpPr>
            <a:spLocks noGrp="1"/>
          </p:cNvSpPr>
          <p:nvPr>
            <p:ph type="subTitle" idx="1"/>
          </p:nvPr>
        </p:nvSpPr>
        <p:spPr>
          <a:xfrm>
            <a:off x="1285852" y="2500306"/>
            <a:ext cx="6400800" cy="785818"/>
          </a:xfrm>
        </p:spPr>
        <p:txBody>
          <a:bodyPr>
            <a:normAutofit fontScale="85000" lnSpcReduction="20000"/>
          </a:bodyPr>
          <a:lstStyle/>
          <a:p>
            <a:r>
              <a:rPr lang="hu-HU" dirty="0" smtClean="0">
                <a:effectLst>
                  <a:outerShdw blurRad="38100" dist="38100" dir="2700000" algn="tl">
                    <a:srgbClr val="000000">
                      <a:alpha val="43137"/>
                    </a:srgbClr>
                  </a:outerShdw>
                </a:effectLst>
              </a:rPr>
              <a:t>70-502 Microsoft .NET Framework 3.5 – Windows </a:t>
            </a:r>
            <a:r>
              <a:rPr lang="hu-HU" dirty="0" err="1" smtClean="0">
                <a:effectLst>
                  <a:outerShdw blurRad="38100" dist="38100" dir="2700000" algn="tl">
                    <a:srgbClr val="000000">
                      <a:alpha val="43137"/>
                    </a:srgbClr>
                  </a:outerShdw>
                </a:effectLst>
              </a:rPr>
              <a:t>Presentation</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rPr>
              <a:t>Foundation</a:t>
            </a:r>
            <a:endParaRPr lang="hu-HU" dirty="0">
              <a:effectLst>
                <a:outerShdw blurRad="38100" dist="38100" dir="2700000" algn="tl">
                  <a:srgbClr val="000000">
                    <a:alpha val="43137"/>
                  </a:srgbClr>
                </a:outerShdw>
              </a:effectLst>
            </a:endParaRPr>
          </a:p>
        </p:txBody>
      </p:sp>
      <p:sp>
        <p:nvSpPr>
          <p:cNvPr id="5" name="Szövegdoboz 9"/>
          <p:cNvSpPr txBox="1"/>
          <p:nvPr/>
        </p:nvSpPr>
        <p:spPr>
          <a:xfrm>
            <a:off x="0" y="6057781"/>
            <a:ext cx="1500166" cy="800219"/>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t>Turóczy</a:t>
            </a:r>
            <a:r>
              <a:rPr lang="hu-HU" i="1" dirty="0" smtClean="0"/>
              <a:t> Attila</a:t>
            </a:r>
          </a:p>
          <a:p>
            <a:r>
              <a:rPr lang="hu-HU" sz="1400" dirty="0" err="1" smtClean="0"/>
              <a:t>Livesoft</a:t>
            </a:r>
            <a:r>
              <a:rPr lang="hu-HU" sz="1400" dirty="0" smtClean="0"/>
              <a:t> Kft.</a:t>
            </a:r>
          </a:p>
          <a:p>
            <a:r>
              <a:rPr lang="hu-HU" sz="1400" dirty="0" smtClean="0"/>
              <a:t>MCP, 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Tunneling</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és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Bubbling</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esemény kezelése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3143272"/>
          </a:xfrm>
        </p:spPr>
        <p:txBody>
          <a:bodyPr>
            <a:normAutofit/>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Tunneling</a:t>
            </a:r>
            <a:r>
              <a:rPr lang="hu-HU" sz="2800" dirty="0" smtClean="0">
                <a:solidFill>
                  <a:schemeClr val="bg1">
                    <a:lumMod val="95000"/>
                  </a:schemeClr>
                </a:solidFill>
              </a:rPr>
              <a:t> és </a:t>
            </a:r>
            <a:r>
              <a:rPr lang="hu-HU" sz="2800" dirty="0" err="1" smtClean="0">
                <a:solidFill>
                  <a:schemeClr val="bg1">
                    <a:lumMod val="95000"/>
                  </a:schemeClr>
                </a:solidFill>
              </a:rPr>
              <a:t>Bubbling</a:t>
            </a:r>
            <a:r>
              <a:rPr lang="hu-HU" sz="2800" dirty="0" smtClean="0">
                <a:solidFill>
                  <a:schemeClr val="bg1">
                    <a:lumMod val="95000"/>
                  </a:schemeClr>
                </a:solidFill>
              </a:rPr>
              <a:t> eseményeket lekezelését megtudjuk szakítani. Előfordul az a helyzet amikor nincs szükségünk arra, hogy az esemény hierarchiában minden eseményt le szeretnénk kezelni. Ilyenkor a </a:t>
            </a:r>
            <a:r>
              <a:rPr lang="hu-HU" sz="2800" dirty="0" err="1" smtClean="0">
                <a:solidFill>
                  <a:schemeClr val="bg1">
                    <a:lumMod val="95000"/>
                  </a:schemeClr>
                </a:solidFill>
              </a:rPr>
              <a:t>RoutedEventArgs</a:t>
            </a:r>
            <a:r>
              <a:rPr lang="hu-HU" sz="2800" dirty="0" smtClean="0">
                <a:solidFill>
                  <a:schemeClr val="bg1">
                    <a:lumMod val="95000"/>
                  </a:schemeClr>
                </a:solidFill>
              </a:rPr>
              <a:t> </a:t>
            </a:r>
            <a:r>
              <a:rPr lang="hu-HU" sz="2800" u="sng" dirty="0" err="1" smtClean="0">
                <a:solidFill>
                  <a:schemeClr val="bg1">
                    <a:lumMod val="95000"/>
                  </a:schemeClr>
                </a:solidFill>
              </a:rPr>
              <a:t>Handled</a:t>
            </a:r>
            <a:r>
              <a:rPr lang="hu-HU" sz="2800" dirty="0" smtClean="0">
                <a:solidFill>
                  <a:schemeClr val="bg1">
                    <a:lumMod val="95000"/>
                  </a:schemeClr>
                </a:solidFill>
              </a:rPr>
              <a:t> tulajdonságát kell </a:t>
            </a:r>
            <a:r>
              <a:rPr lang="hu-HU" sz="2800" u="sng" dirty="0" err="1" smtClean="0">
                <a:solidFill>
                  <a:schemeClr val="bg1">
                    <a:lumMod val="95000"/>
                  </a:schemeClr>
                </a:solidFill>
              </a:rPr>
              <a:t>True</a:t>
            </a:r>
            <a:r>
              <a:rPr lang="hu-HU" sz="2800" dirty="0" err="1" smtClean="0">
                <a:solidFill>
                  <a:schemeClr val="bg1">
                    <a:lumMod val="95000"/>
                  </a:schemeClr>
                </a:solidFill>
              </a:rPr>
              <a:t>-ra</a:t>
            </a:r>
            <a:r>
              <a:rPr lang="hu-HU" sz="2800" dirty="0" smtClean="0">
                <a:solidFill>
                  <a:schemeClr val="bg1">
                    <a:lumMod val="95000"/>
                  </a:schemeClr>
                </a:solidFill>
              </a:rPr>
              <a:t> állítani, és a következő szintre már nem lép.</a:t>
            </a:r>
            <a:endParaRPr lang="hu-HU" sz="2800" dirty="0">
              <a:solidFill>
                <a:schemeClr val="bg1">
                  <a:lumMod val="95000"/>
                </a:schemeClr>
              </a:solidFill>
            </a:endParaRPr>
          </a:p>
        </p:txBody>
      </p:sp>
      <p:sp>
        <p:nvSpPr>
          <p:cNvPr id="4" name="Szövegdoboz 3"/>
          <p:cNvSpPr txBox="1"/>
          <p:nvPr/>
        </p:nvSpPr>
        <p:spPr>
          <a:xfrm>
            <a:off x="928662" y="4071942"/>
            <a:ext cx="7143800"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private void </a:t>
            </a:r>
            <a:r>
              <a:rPr lang="en-US" sz="1600" dirty="0" smtClean="0">
                <a:solidFill>
                  <a:schemeClr val="tx1"/>
                </a:solidFill>
              </a:rPr>
              <a:t>button1_Click(</a:t>
            </a:r>
            <a:r>
              <a:rPr lang="en-US" sz="1600" dirty="0" smtClean="0">
                <a:solidFill>
                  <a:srgbClr val="0000FF"/>
                </a:solidFill>
              </a:rPr>
              <a:t>object</a:t>
            </a:r>
            <a:r>
              <a:rPr lang="en-US" sz="1600" dirty="0" smtClean="0">
                <a:solidFill>
                  <a:schemeClr val="tx1"/>
                </a:solidFill>
              </a:rPr>
              <a:t> sender, </a:t>
            </a:r>
            <a:r>
              <a:rPr lang="en-US" sz="1600" dirty="0" err="1" smtClean="0">
                <a:solidFill>
                  <a:srgbClr val="2B91AF"/>
                </a:solidFill>
              </a:rPr>
              <a:t>RoutedEventArgs</a:t>
            </a:r>
            <a:r>
              <a:rPr lang="en-US" sz="1600" dirty="0" smtClean="0">
                <a:solidFill>
                  <a:srgbClr val="2B91AF"/>
                </a:solidFill>
              </a:rPr>
              <a:t> </a:t>
            </a:r>
            <a:r>
              <a:rPr lang="en-US" sz="1600" dirty="0" smtClean="0">
                <a:solidFill>
                  <a:schemeClr val="tx1"/>
                </a:solidFill>
              </a:rPr>
              <a:t>e)</a:t>
            </a:r>
          </a:p>
          <a:p>
            <a:r>
              <a:rPr lang="hu-HU" sz="1600" dirty="0" smtClean="0">
                <a:solidFill>
                  <a:schemeClr val="tx1"/>
                </a:solidFill>
              </a:rPr>
              <a:t>{</a:t>
            </a:r>
          </a:p>
          <a:p>
            <a:r>
              <a:rPr lang="hu-HU" sz="1600" dirty="0" smtClean="0">
                <a:solidFill>
                  <a:schemeClr val="tx1"/>
                </a:solidFill>
              </a:rPr>
              <a:t>            </a:t>
            </a:r>
            <a:r>
              <a:rPr lang="hu-HU" sz="1600" dirty="0" err="1" smtClean="0">
                <a:solidFill>
                  <a:schemeClr val="tx1"/>
                </a:solidFill>
              </a:rPr>
              <a:t>e.Handled</a:t>
            </a:r>
            <a:r>
              <a:rPr lang="hu-HU" sz="1600" dirty="0" smtClean="0">
                <a:solidFill>
                  <a:schemeClr val="tx1"/>
                </a:solidFill>
              </a:rPr>
              <a:t> = </a:t>
            </a:r>
            <a:r>
              <a:rPr lang="hu-HU" sz="1600" dirty="0" err="1" smtClean="0">
                <a:solidFill>
                  <a:srgbClr val="0000FF"/>
                </a:solidFill>
              </a:rPr>
              <a:t>true</a:t>
            </a:r>
            <a:r>
              <a:rPr lang="hu-HU" sz="1600" dirty="0" smtClean="0">
                <a:solidFill>
                  <a:schemeClr val="tx1"/>
                </a:solidFill>
              </a:rPr>
              <a:t>;</a:t>
            </a:r>
          </a:p>
          <a:p>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Application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Level</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Events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28596" y="500042"/>
            <a:ext cx="8229600" cy="1643073"/>
          </a:xfrm>
        </p:spPr>
        <p:txBody>
          <a:bodyPr>
            <a:normAutofit/>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WPF-nek</a:t>
            </a:r>
            <a:r>
              <a:rPr lang="hu-HU" sz="2800" dirty="0" smtClean="0">
                <a:solidFill>
                  <a:schemeClr val="bg1">
                    <a:lumMod val="95000"/>
                  </a:schemeClr>
                </a:solidFill>
              </a:rPr>
              <a:t> van egy különleges objektuma az </a:t>
            </a:r>
            <a:r>
              <a:rPr lang="hu-HU" sz="2800" i="1" dirty="0" err="1" smtClean="0">
                <a:solidFill>
                  <a:schemeClr val="bg1">
                    <a:lumMod val="95000"/>
                  </a:schemeClr>
                </a:solidFill>
              </a:rPr>
              <a:t>Application</a:t>
            </a:r>
            <a:r>
              <a:rPr lang="hu-HU" sz="2800" dirty="0" smtClean="0">
                <a:solidFill>
                  <a:schemeClr val="bg1">
                    <a:lumMod val="95000"/>
                  </a:schemeClr>
                </a:solidFill>
              </a:rPr>
              <a:t>, melynek segítségével feliratkozhatunk az alkalmazás speciális eseményeire. (</a:t>
            </a:r>
            <a:r>
              <a:rPr lang="hu-HU" sz="2800" dirty="0" err="1" smtClean="0">
                <a:solidFill>
                  <a:schemeClr val="bg1">
                    <a:lumMod val="95000"/>
                  </a:schemeClr>
                </a:solidFill>
              </a:rPr>
              <a:t>App.xaml</a:t>
            </a:r>
            <a:r>
              <a:rPr lang="hu-HU" sz="2800" dirty="0" smtClean="0">
                <a:solidFill>
                  <a:schemeClr val="bg1">
                    <a:lumMod val="95000"/>
                  </a:schemeClr>
                </a:solidFill>
              </a:rPr>
              <a:t>)</a:t>
            </a:r>
            <a:endParaRPr lang="hu-HU" sz="2800" dirty="0">
              <a:solidFill>
                <a:schemeClr val="bg1">
                  <a:lumMod val="95000"/>
                </a:schemeClr>
              </a:solidFill>
            </a:endParaRPr>
          </a:p>
        </p:txBody>
      </p:sp>
      <p:sp>
        <p:nvSpPr>
          <p:cNvPr id="7" name="Tartalom helye 2"/>
          <p:cNvSpPr txBox="1">
            <a:spLocks/>
          </p:cNvSpPr>
          <p:nvPr/>
        </p:nvSpPr>
        <p:spPr>
          <a:xfrm>
            <a:off x="2178827" y="2357430"/>
            <a:ext cx="4929222" cy="2928958"/>
          </a:xfrm>
          <a:prstGeom prst="rect">
            <a:avLst/>
          </a:prstGeom>
        </p:spPr>
        <p:txBody>
          <a:bodyPr vert="horz" lIns="91440" tIns="45720" rIns="91440" bIns="45720" rtlCol="0">
            <a:noAutofit/>
          </a:bodyPr>
          <a:lstStyle/>
          <a:p>
            <a:r>
              <a:rPr lang="hu-HU" sz="2800" dirty="0" err="1" smtClean="0">
                <a:solidFill>
                  <a:schemeClr val="bg1">
                    <a:lumMod val="95000"/>
                  </a:schemeClr>
                </a:solidFill>
              </a:rPr>
              <a:t>Activated</a:t>
            </a:r>
            <a:endParaRPr lang="hu-HU" sz="2800" dirty="0" smtClean="0">
              <a:solidFill>
                <a:schemeClr val="bg1">
                  <a:lumMod val="95000"/>
                </a:schemeClr>
              </a:solidFill>
            </a:endParaRPr>
          </a:p>
          <a:p>
            <a:r>
              <a:rPr lang="hu-HU" sz="2800" dirty="0" err="1" smtClean="0">
                <a:solidFill>
                  <a:schemeClr val="bg1">
                    <a:lumMod val="95000"/>
                  </a:schemeClr>
                </a:solidFill>
              </a:rPr>
              <a:t>Deactivated</a:t>
            </a:r>
            <a:endParaRPr lang="hu-HU" sz="2800" dirty="0" smtClean="0">
              <a:solidFill>
                <a:schemeClr val="bg1">
                  <a:lumMod val="95000"/>
                </a:schemeClr>
              </a:solidFill>
            </a:endParaRPr>
          </a:p>
          <a:p>
            <a:r>
              <a:rPr lang="hu-HU" sz="2800" dirty="0" err="1" smtClean="0">
                <a:solidFill>
                  <a:schemeClr val="bg1">
                    <a:lumMod val="95000"/>
                  </a:schemeClr>
                </a:solidFill>
              </a:rPr>
              <a:t>DispatcherUnhandledException</a:t>
            </a:r>
            <a:endParaRPr lang="hu-HU" sz="2800" dirty="0" smtClean="0">
              <a:solidFill>
                <a:schemeClr val="bg1">
                  <a:lumMod val="95000"/>
                </a:schemeClr>
              </a:solidFill>
            </a:endParaRPr>
          </a:p>
          <a:p>
            <a:r>
              <a:rPr lang="hu-HU" sz="2800" dirty="0" err="1" smtClean="0">
                <a:solidFill>
                  <a:schemeClr val="bg1">
                    <a:lumMod val="95000"/>
                  </a:schemeClr>
                </a:solidFill>
              </a:rPr>
              <a:t>Exit</a:t>
            </a:r>
            <a:endParaRPr lang="hu-HU" sz="2800" dirty="0" smtClean="0">
              <a:solidFill>
                <a:schemeClr val="bg1">
                  <a:lumMod val="95000"/>
                </a:schemeClr>
              </a:solidFill>
            </a:endParaRPr>
          </a:p>
          <a:p>
            <a:r>
              <a:rPr lang="hu-HU" sz="2800" dirty="0" err="1" smtClean="0">
                <a:solidFill>
                  <a:schemeClr val="bg1">
                    <a:lumMod val="95000"/>
                  </a:schemeClr>
                </a:solidFill>
              </a:rPr>
              <a:t>SessionEnding</a:t>
            </a:r>
            <a:endParaRPr lang="hu-HU" sz="2800" dirty="0" smtClean="0">
              <a:solidFill>
                <a:schemeClr val="bg1">
                  <a:lumMod val="95000"/>
                </a:schemeClr>
              </a:solidFill>
            </a:endParaRPr>
          </a:p>
          <a:p>
            <a:r>
              <a:rPr lang="hu-HU" sz="2800" dirty="0" err="1" smtClean="0">
                <a:solidFill>
                  <a:schemeClr val="bg1">
                    <a:lumMod val="95000"/>
                  </a:schemeClr>
                </a:solidFill>
              </a:rPr>
              <a:t>Startup</a:t>
            </a:r>
            <a:endParaRPr lang="hu-HU" sz="2800" dirty="0">
              <a:solidFill>
                <a:schemeClr val="bg1">
                  <a:lumMod val="95000"/>
                </a:schemeClr>
              </a:solidFill>
            </a:endParaRPr>
          </a:p>
        </p:txBody>
      </p:sp>
      <p:sp>
        <p:nvSpPr>
          <p:cNvPr id="6" name="Aktuális sáv"/>
          <p:cNvSpPr/>
          <p:nvPr/>
        </p:nvSpPr>
        <p:spPr>
          <a:xfrm>
            <a:off x="1857356" y="2143116"/>
            <a:ext cx="5572164" cy="3286148"/>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8" name="Szövegdoboz 7"/>
          <p:cNvSpPr txBox="1"/>
          <p:nvPr/>
        </p:nvSpPr>
        <p:spPr>
          <a:xfrm>
            <a:off x="1000100" y="5688473"/>
            <a:ext cx="7143800"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Application</a:t>
            </a:r>
            <a:r>
              <a:rPr lang="hu-HU" sz="1400" dirty="0" smtClean="0">
                <a:solidFill>
                  <a:srgbClr val="FF0000"/>
                </a:solidFill>
              </a:rPr>
              <a:t> x</a:t>
            </a:r>
            <a:r>
              <a:rPr lang="hu-HU" sz="1400" dirty="0" smtClean="0">
                <a:solidFill>
                  <a:srgbClr val="0000FF"/>
                </a:solidFill>
              </a:rPr>
              <a:t>:</a:t>
            </a:r>
            <a:r>
              <a:rPr lang="hu-HU" sz="1400" dirty="0" smtClean="0">
                <a:solidFill>
                  <a:srgbClr val="FF0000"/>
                </a:solidFill>
              </a:rPr>
              <a:t>Class</a:t>
            </a:r>
            <a:r>
              <a:rPr lang="hu-HU" sz="1400" dirty="0" smtClean="0">
                <a:solidFill>
                  <a:srgbClr val="0000FF"/>
                </a:solidFill>
              </a:rPr>
              <a:t>="WpfSample.App"</a:t>
            </a:r>
          </a:p>
          <a:p>
            <a:r>
              <a:rPr lang="hu-HU" sz="1400" dirty="0" smtClean="0">
                <a:solidFill>
                  <a:srgbClr val="0000FF"/>
                </a:solidFill>
              </a:rPr>
              <a:t>   </a:t>
            </a:r>
            <a:r>
              <a:rPr lang="hu-HU" sz="1400" dirty="0" smtClean="0">
                <a:solidFill>
                  <a:srgbClr val="FF0000"/>
                </a:solidFill>
              </a:rPr>
              <a:t> </a:t>
            </a:r>
            <a:r>
              <a:rPr lang="hu-HU" sz="1400" dirty="0" err="1" smtClean="0">
                <a:solidFill>
                  <a:srgbClr val="FF0000"/>
                </a:solidFill>
              </a:rPr>
              <a:t>xmlns</a:t>
            </a:r>
            <a:r>
              <a:rPr lang="hu-HU" sz="1400" dirty="0" smtClean="0">
                <a:solidFill>
                  <a:srgbClr val="0000FF"/>
                </a:solidFill>
              </a:rPr>
              <a:t>="http://schemas.microsoft.com/winfx/2006/xaml/presentation"</a:t>
            </a:r>
          </a:p>
          <a:p>
            <a:r>
              <a:rPr lang="hu-HU" sz="1400" dirty="0" smtClean="0">
                <a:solidFill>
                  <a:srgbClr val="0000FF"/>
                </a:solidFill>
              </a:rPr>
              <a:t>   </a:t>
            </a:r>
            <a:r>
              <a:rPr lang="hu-HU" sz="1400" dirty="0" smtClean="0">
                <a:solidFill>
                  <a:srgbClr val="FF0000"/>
                </a:solidFill>
              </a:rPr>
              <a:t> </a:t>
            </a:r>
            <a:r>
              <a:rPr lang="hu-HU" sz="1400" dirty="0" err="1" smtClean="0">
                <a:solidFill>
                  <a:srgbClr val="FF0000"/>
                </a:solidFill>
              </a:rPr>
              <a:t>xmlns</a:t>
            </a:r>
            <a:r>
              <a:rPr lang="hu-HU" sz="1400" dirty="0" smtClean="0">
                <a:solidFill>
                  <a:srgbClr val="0000FF"/>
                </a:solidFill>
              </a:rPr>
              <a:t>:</a:t>
            </a:r>
            <a:r>
              <a:rPr lang="hu-HU" sz="1400" dirty="0" smtClean="0">
                <a:solidFill>
                  <a:srgbClr val="FF0000"/>
                </a:solidFill>
              </a:rPr>
              <a:t>x</a:t>
            </a:r>
            <a:r>
              <a:rPr lang="hu-HU" sz="1400" dirty="0" smtClean="0">
                <a:solidFill>
                  <a:srgbClr val="0000FF"/>
                </a:solidFill>
              </a:rPr>
              <a:t>="http://schemas.microsoft.com/winfx/2006/xaml"</a:t>
            </a:r>
          </a:p>
          <a:p>
            <a:r>
              <a:rPr lang="en-US" sz="1400" dirty="0" smtClean="0">
                <a:solidFill>
                  <a:srgbClr val="0000FF"/>
                </a:solidFill>
              </a:rPr>
              <a:t>   </a:t>
            </a:r>
            <a:r>
              <a:rPr lang="en-US" sz="1400" dirty="0" smtClean="0">
                <a:solidFill>
                  <a:srgbClr val="FF0000"/>
                </a:solidFill>
              </a:rPr>
              <a:t> </a:t>
            </a:r>
            <a:r>
              <a:rPr lang="en-US" sz="1400" dirty="0" err="1" smtClean="0">
                <a:solidFill>
                  <a:srgbClr val="FF0000"/>
                </a:solidFill>
              </a:rPr>
              <a:t>StartupUri</a:t>
            </a:r>
            <a:r>
              <a:rPr lang="en-US" sz="1400" dirty="0" smtClean="0">
                <a:solidFill>
                  <a:srgbClr val="0000FF"/>
                </a:solidFill>
              </a:rPr>
              <a:t>="</a:t>
            </a:r>
            <a:r>
              <a:rPr lang="hu-HU" sz="1400" dirty="0" smtClean="0">
                <a:solidFill>
                  <a:srgbClr val="0000FF"/>
                </a:solidFill>
              </a:rPr>
              <a:t>Main</a:t>
            </a:r>
            <a:r>
              <a:rPr lang="en-US" sz="1400" dirty="0" err="1" smtClean="0">
                <a:solidFill>
                  <a:srgbClr val="0000FF"/>
                </a:solidFill>
              </a:rPr>
              <a:t>Window.xaml</a:t>
            </a:r>
            <a:r>
              <a:rPr lang="en-US" sz="1400" dirty="0" smtClean="0">
                <a:solidFill>
                  <a:srgbClr val="0000FF"/>
                </a:solidFill>
              </a:rPr>
              <a:t>"</a:t>
            </a:r>
            <a:r>
              <a:rPr lang="en-US" sz="1400" dirty="0" smtClean="0">
                <a:solidFill>
                  <a:srgbClr val="FF0000"/>
                </a:solidFill>
              </a:rPr>
              <a:t> Exit</a:t>
            </a:r>
            <a:r>
              <a:rPr lang="en-US" sz="1400" dirty="0" smtClean="0">
                <a:solidFill>
                  <a:srgbClr val="0000FF"/>
                </a:solidFill>
              </a:rPr>
              <a:t>="</a:t>
            </a:r>
            <a:r>
              <a:rPr lang="en-US" sz="1400" dirty="0" err="1" smtClean="0">
                <a:solidFill>
                  <a:srgbClr val="0000FF"/>
                </a:solidFill>
              </a:rPr>
              <a:t>Application_Exit</a:t>
            </a:r>
            <a:r>
              <a:rPr lang="en-US" sz="1400" dirty="0" smtClean="0">
                <a:solidFill>
                  <a:srgbClr val="0000FF"/>
                </a:solidFill>
              </a:rPr>
              <a:t>"</a:t>
            </a:r>
            <a:r>
              <a:rPr lang="en-US" sz="1400" dirty="0" smtClean="0">
                <a:solidFill>
                  <a:srgbClr val="FF0000"/>
                </a:solidFill>
              </a:rPr>
              <a:t> Startup</a:t>
            </a:r>
            <a:r>
              <a:rPr lang="en-US" sz="1400" dirty="0" smtClean="0">
                <a:solidFill>
                  <a:srgbClr val="0000FF"/>
                </a:solidFill>
              </a:rPr>
              <a:t>="</a:t>
            </a:r>
            <a:r>
              <a:rPr lang="en-US" sz="1400" dirty="0" err="1" smtClean="0">
                <a:solidFill>
                  <a:srgbClr val="0000FF"/>
                </a:solidFill>
              </a:rPr>
              <a:t>Application_Startup</a:t>
            </a:r>
            <a:r>
              <a:rPr lang="en-US" sz="1400" dirty="0" smtClean="0">
                <a:solidFill>
                  <a:srgbClr val="0000FF"/>
                </a:solidFill>
              </a:rPr>
              <a:t>"&gt;</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Application.Resources</a:t>
            </a:r>
            <a:r>
              <a:rPr lang="hu-HU" sz="1400" dirty="0" smtClean="0">
                <a:solidFill>
                  <a:srgbClr val="0000FF"/>
                </a:solidFill>
              </a:rPr>
              <a:t>&gt;</a:t>
            </a:r>
          </a:p>
        </p:txBody>
      </p:sp>
      <p:sp>
        <p:nvSpPr>
          <p:cNvPr id="9" name="Téglalap 8"/>
          <p:cNvSpPr/>
          <p:nvPr/>
        </p:nvSpPr>
        <p:spPr>
          <a:xfrm>
            <a:off x="3571868" y="6357958"/>
            <a:ext cx="4143404" cy="285752"/>
          </a:xfrm>
          <a:prstGeom prst="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Events</a:t>
            </a:r>
            <a:r>
              <a:rPr kumimoji="0" lang="hu-HU" sz="3200" b="0" i="0" u="none" strike="noStrike" kern="1200" cap="none" spc="0" normalizeH="0" noProof="0" dirty="0" smtClean="0">
                <a:ln>
                  <a:noFill/>
                </a:ln>
                <a:solidFill>
                  <a:schemeClr val="bg1"/>
                </a:solidFill>
                <a:effectLst/>
                <a:uLnTx/>
                <a:uFillTx/>
                <a:latin typeface="+mn-lt"/>
                <a:ea typeface="+mn-ea"/>
                <a:cs typeface="+mn-cs"/>
              </a:rPr>
              <a:t> and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Handling</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Configuring</a:t>
            </a:r>
            <a:r>
              <a:rPr lang="hu-HU" sz="3200" baseline="0" dirty="0" smtClean="0">
                <a:solidFill>
                  <a:schemeClr val="bg1"/>
                </a:solidFill>
              </a:rPr>
              <a:t> </a:t>
            </a:r>
            <a:r>
              <a:rPr lang="hu-HU" sz="3200" baseline="0" dirty="0" err="1" smtClean="0">
                <a:solidFill>
                  <a:schemeClr val="bg1"/>
                </a:solidFill>
              </a:rPr>
              <a:t>Commands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Application</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Settings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178592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15039"/>
          </a:xfrm>
        </p:spPr>
        <p:txBody>
          <a:bodyPr>
            <a:normAutofit fontScale="85000" lnSpcReduction="20000"/>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WPFbe</a:t>
            </a:r>
            <a:r>
              <a:rPr lang="hu-HU" sz="2800" dirty="0" smtClean="0">
                <a:solidFill>
                  <a:schemeClr val="bg1">
                    <a:lumMod val="95000"/>
                  </a:schemeClr>
                </a:solidFill>
              </a:rPr>
              <a:t> bevezetésre került egy új objektum, a </a:t>
            </a:r>
            <a:r>
              <a:rPr lang="hu-HU" sz="2800" dirty="0" err="1" smtClean="0">
                <a:solidFill>
                  <a:schemeClr val="bg1">
                    <a:lumMod val="95000"/>
                  </a:schemeClr>
                </a:solidFill>
              </a:rPr>
              <a:t>Commands</a:t>
            </a:r>
            <a:r>
              <a:rPr lang="hu-HU" sz="2800" dirty="0" smtClean="0">
                <a:solidFill>
                  <a:schemeClr val="bg1">
                    <a:lumMod val="95000"/>
                  </a:schemeClr>
                </a:solidFill>
              </a:rPr>
              <a:t>. (Magas-szintű feladat kezelő rendszer)</a:t>
            </a:r>
          </a:p>
          <a:p>
            <a:pPr algn="just">
              <a:buNone/>
            </a:pPr>
            <a:r>
              <a:rPr lang="hu-HU" sz="2800" dirty="0" smtClean="0">
                <a:solidFill>
                  <a:schemeClr val="bg1">
                    <a:lumMod val="95000"/>
                  </a:schemeClr>
                </a:solidFill>
              </a:rPr>
              <a:t>	</a:t>
            </a:r>
            <a:r>
              <a:rPr lang="hu-HU" sz="2800" dirty="0" err="1" smtClean="0">
                <a:solidFill>
                  <a:schemeClr val="bg1">
                    <a:lumMod val="95000"/>
                  </a:schemeClr>
                </a:solidFill>
              </a:rPr>
              <a:t>Pl</a:t>
            </a:r>
            <a:r>
              <a:rPr lang="hu-HU" sz="2800" dirty="0" smtClean="0">
                <a:solidFill>
                  <a:schemeClr val="bg1">
                    <a:lumMod val="95000"/>
                  </a:schemeClr>
                </a:solidFill>
              </a:rPr>
              <a:t>: </a:t>
            </a:r>
            <a:r>
              <a:rPr lang="hu-HU" sz="2800" dirty="0" err="1" smtClean="0">
                <a:solidFill>
                  <a:schemeClr val="bg1">
                    <a:lumMod val="95000"/>
                  </a:schemeClr>
                </a:solidFill>
              </a:rPr>
              <a:t>Copy</a:t>
            </a:r>
            <a:r>
              <a:rPr lang="hu-HU" sz="2800" dirty="0" smtClean="0">
                <a:solidFill>
                  <a:schemeClr val="bg1">
                    <a:lumMod val="95000"/>
                  </a:schemeClr>
                </a:solidFill>
              </a:rPr>
              <a:t>, </a:t>
            </a:r>
            <a:r>
              <a:rPr lang="hu-HU" sz="2800" dirty="0" err="1" smtClean="0">
                <a:solidFill>
                  <a:schemeClr val="bg1">
                    <a:lumMod val="95000"/>
                  </a:schemeClr>
                </a:solidFill>
              </a:rPr>
              <a:t>Paste</a:t>
            </a:r>
            <a:r>
              <a:rPr lang="hu-HU" sz="2800" dirty="0" smtClean="0">
                <a:solidFill>
                  <a:schemeClr val="bg1">
                    <a:lumMod val="95000"/>
                  </a:schemeClr>
                </a:solidFill>
              </a:rPr>
              <a:t>, </a:t>
            </a:r>
            <a:r>
              <a:rPr lang="hu-HU" sz="2800" dirty="0" err="1" smtClean="0">
                <a:solidFill>
                  <a:schemeClr val="bg1">
                    <a:lumMod val="95000"/>
                  </a:schemeClr>
                </a:solidFill>
              </a:rPr>
              <a:t>Cut</a:t>
            </a:r>
            <a:r>
              <a:rPr lang="hu-HU" sz="2800" dirty="0" smtClean="0">
                <a:solidFill>
                  <a:schemeClr val="bg1">
                    <a:lumMod val="95000"/>
                  </a:schemeClr>
                </a:solidFill>
              </a:rPr>
              <a:t> stb. </a:t>
            </a:r>
          </a:p>
          <a:p>
            <a:pPr algn="just">
              <a:buNone/>
            </a:pPr>
            <a:r>
              <a:rPr lang="hu-HU" sz="2800" dirty="0" smtClean="0">
                <a:solidFill>
                  <a:schemeClr val="bg1">
                    <a:lumMod val="95000"/>
                  </a:schemeClr>
                </a:solidFill>
              </a:rPr>
              <a:t/>
            </a:r>
            <a:br>
              <a:rPr lang="hu-HU" sz="2800" dirty="0" smtClean="0">
                <a:solidFill>
                  <a:schemeClr val="bg1">
                    <a:lumMod val="95000"/>
                  </a:schemeClr>
                </a:solidFill>
              </a:rPr>
            </a:br>
            <a:r>
              <a:rPr lang="hu-HU" sz="2800" dirty="0" smtClean="0">
                <a:solidFill>
                  <a:schemeClr val="bg1">
                    <a:lumMod val="95000"/>
                  </a:schemeClr>
                </a:solidFill>
              </a:rPr>
              <a:t>A .NET FW korábbi verzióiban nem volt olyan architektúra amely lehetővé tette volna azt, hogy egy </a:t>
            </a:r>
            <a:r>
              <a:rPr lang="hu-HU" sz="2800" dirty="0" err="1" smtClean="0">
                <a:solidFill>
                  <a:schemeClr val="bg1">
                    <a:lumMod val="95000"/>
                  </a:schemeClr>
                </a:solidFill>
              </a:rPr>
              <a:t>Taskot</a:t>
            </a:r>
            <a:r>
              <a:rPr lang="hu-HU" sz="2800" dirty="0" smtClean="0">
                <a:solidFill>
                  <a:schemeClr val="bg1">
                    <a:lumMod val="95000"/>
                  </a:schemeClr>
                </a:solidFill>
              </a:rPr>
              <a:t> az adott kódhoz asszociáljunk.  </a:t>
            </a: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Eddig, ha a menün és a </a:t>
            </a:r>
            <a:r>
              <a:rPr lang="hu-HU" sz="2800" dirty="0" err="1" smtClean="0">
                <a:solidFill>
                  <a:schemeClr val="bg1">
                    <a:lumMod val="95000"/>
                  </a:schemeClr>
                </a:solidFill>
              </a:rPr>
              <a:t>ContextMenüben</a:t>
            </a:r>
            <a:r>
              <a:rPr lang="hu-HU" sz="2800" dirty="0" smtClean="0">
                <a:solidFill>
                  <a:schemeClr val="bg1">
                    <a:lumMod val="95000"/>
                  </a:schemeClr>
                </a:solidFill>
              </a:rPr>
              <a:t> vagy egy gomb segítségével hívtunk meg egy parancsot akkor azt minden menüpontnál egy esemény kezelővel kellet megtennünk. </a:t>
            </a:r>
            <a:r>
              <a:rPr lang="hu-HU" sz="2000" i="1" dirty="0" smtClean="0">
                <a:solidFill>
                  <a:schemeClr val="bg1">
                    <a:lumMod val="95000"/>
                  </a:schemeClr>
                </a:solidFill>
              </a:rPr>
              <a:t>(Lehetet hivatkozni is már korábbi eseménykezelőkre)</a:t>
            </a:r>
            <a:r>
              <a:rPr lang="hu-HU" sz="2800" dirty="0" smtClean="0">
                <a:solidFill>
                  <a:schemeClr val="bg1">
                    <a:lumMod val="95000"/>
                  </a:schemeClr>
                </a:solidFill>
              </a:rPr>
              <a:t> </a:t>
            </a:r>
          </a:p>
          <a:p>
            <a:pPr algn="just">
              <a:buNone/>
            </a:pPr>
            <a:r>
              <a:rPr lang="hu-HU" sz="2800" dirty="0" smtClean="0">
                <a:solidFill>
                  <a:schemeClr val="bg1">
                    <a:lumMod val="95000"/>
                  </a:schemeClr>
                </a:solidFill>
              </a:rPr>
              <a:t>	De mi volt akkor, ha az adott kontextusban a parancsnak nem volt szabad lefutnia. Külön gondoskodnunk kellet arról, hogy minden menüpont inaktív legyen. Erre is nyújt egységes megoldást a </a:t>
            </a:r>
            <a:r>
              <a:rPr lang="hu-HU" sz="2800" dirty="0" err="1" smtClean="0">
                <a:solidFill>
                  <a:schemeClr val="bg1">
                    <a:lumMod val="95000"/>
                  </a:schemeClr>
                </a:solidFill>
              </a:rPr>
              <a:t>Command</a:t>
            </a:r>
            <a:r>
              <a:rPr lang="hu-HU" sz="2800" dirty="0" smtClean="0">
                <a:solidFill>
                  <a:schemeClr val="bg1">
                    <a:lumMod val="95000"/>
                  </a:schemeClr>
                </a:solidFill>
              </a:rPr>
              <a:t> objektum.</a:t>
            </a:r>
            <a:br>
              <a:rPr lang="hu-HU" sz="2800" dirty="0" smtClean="0">
                <a:solidFill>
                  <a:schemeClr val="bg1">
                    <a:lumMod val="95000"/>
                  </a:schemeClr>
                </a:solidFill>
              </a:rPr>
            </a:br>
            <a:endParaRPr lang="hu-HU" sz="2800" i="1"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72230"/>
          </a:xfrm>
        </p:spPr>
        <p:txBody>
          <a:bodyPr>
            <a:normAutofit fontScale="92500" lnSpcReduction="10000"/>
          </a:bodyPr>
          <a:lstStyle/>
          <a:p>
            <a:pPr>
              <a:buNone/>
            </a:pPr>
            <a:r>
              <a:rPr lang="hu-HU" sz="2800" dirty="0" smtClean="0">
                <a:solidFill>
                  <a:schemeClr val="bg1">
                    <a:lumMod val="95000"/>
                  </a:schemeClr>
                </a:solidFill>
              </a:rPr>
              <a:t>	A .NET FW nyújt a számunkra néhány előredefiniált </a:t>
            </a:r>
            <a:r>
              <a:rPr lang="hu-HU" sz="2800" dirty="0" err="1" smtClean="0">
                <a:solidFill>
                  <a:schemeClr val="bg1">
                    <a:lumMod val="95000"/>
                  </a:schemeClr>
                </a:solidFill>
              </a:rPr>
              <a:t>Commandot</a:t>
            </a:r>
            <a:r>
              <a:rPr lang="hu-HU" sz="2800" dirty="0" smtClean="0">
                <a:solidFill>
                  <a:schemeClr val="bg1">
                    <a:lumMod val="95000"/>
                  </a:schemeClr>
                </a:solidFill>
              </a:rPr>
              <a:t>.</a:t>
            </a:r>
            <a:br>
              <a:rPr lang="hu-HU" sz="2800" dirty="0" smtClean="0">
                <a:solidFill>
                  <a:schemeClr val="bg1">
                    <a:lumMod val="95000"/>
                  </a:schemeClr>
                </a:solidFill>
              </a:rPr>
            </a:br>
            <a:r>
              <a:rPr lang="hu-HU" sz="2800" dirty="0" smtClean="0">
                <a:solidFill>
                  <a:schemeClr val="bg1">
                    <a:lumMod val="95000"/>
                  </a:schemeClr>
                </a:solidFill>
              </a:rPr>
              <a:t> </a:t>
            </a:r>
          </a:p>
          <a:p>
            <a:r>
              <a:rPr lang="hu-HU" sz="2800" dirty="0" err="1" smtClean="0">
                <a:solidFill>
                  <a:schemeClr val="bg1">
                    <a:lumMod val="95000"/>
                  </a:schemeClr>
                </a:solidFill>
              </a:rPr>
              <a:t>ApplicationCommand</a:t>
            </a:r>
            <a:endParaRPr lang="hu-HU" sz="2800" dirty="0" smtClean="0">
              <a:solidFill>
                <a:schemeClr val="bg1">
                  <a:lumMod val="95000"/>
                </a:schemeClr>
              </a:solidFill>
            </a:endParaRPr>
          </a:p>
          <a:p>
            <a:r>
              <a:rPr lang="hu-HU" sz="2800" dirty="0" err="1" smtClean="0">
                <a:solidFill>
                  <a:schemeClr val="bg1">
                    <a:lumMod val="95000"/>
                  </a:schemeClr>
                </a:solidFill>
              </a:rPr>
              <a:t>ComponentCommand</a:t>
            </a:r>
            <a:endParaRPr lang="hu-HU" sz="2800" dirty="0" smtClean="0">
              <a:solidFill>
                <a:schemeClr val="bg1">
                  <a:lumMod val="95000"/>
                </a:schemeClr>
              </a:solidFill>
            </a:endParaRPr>
          </a:p>
          <a:p>
            <a:r>
              <a:rPr lang="hu-HU" sz="2800" dirty="0" err="1" smtClean="0">
                <a:solidFill>
                  <a:schemeClr val="bg1">
                    <a:lumMod val="95000"/>
                  </a:schemeClr>
                </a:solidFill>
              </a:rPr>
              <a:t>EditingCommand</a:t>
            </a:r>
            <a:endParaRPr lang="hu-HU" sz="2800" dirty="0" smtClean="0">
              <a:solidFill>
                <a:schemeClr val="bg1">
                  <a:lumMod val="95000"/>
                </a:schemeClr>
              </a:solidFill>
            </a:endParaRPr>
          </a:p>
          <a:p>
            <a:r>
              <a:rPr lang="hu-HU" sz="2800" dirty="0" err="1" smtClean="0">
                <a:solidFill>
                  <a:schemeClr val="bg1">
                    <a:lumMod val="95000"/>
                  </a:schemeClr>
                </a:solidFill>
              </a:rPr>
              <a:t>MediaCommand</a:t>
            </a:r>
            <a:endParaRPr lang="hu-HU" sz="2800" dirty="0" smtClean="0">
              <a:solidFill>
                <a:schemeClr val="bg1">
                  <a:lumMod val="95000"/>
                </a:schemeClr>
              </a:solidFill>
            </a:endParaRPr>
          </a:p>
          <a:p>
            <a:r>
              <a:rPr lang="hu-HU" sz="2800" dirty="0" err="1" smtClean="0">
                <a:solidFill>
                  <a:schemeClr val="bg1">
                    <a:lumMod val="95000"/>
                  </a:schemeClr>
                </a:solidFill>
              </a:rPr>
              <a:t>NavigationCommand</a:t>
            </a:r>
            <a:endParaRPr lang="hu-HU" sz="2800" dirty="0" smtClean="0">
              <a:solidFill>
                <a:schemeClr val="bg1">
                  <a:lumMod val="95000"/>
                </a:schemeClr>
              </a:solidFill>
            </a:endParaRPr>
          </a:p>
          <a:p>
            <a:endParaRPr lang="hu-HU" sz="2800" dirty="0" smtClean="0">
              <a:solidFill>
                <a:schemeClr val="bg1">
                  <a:lumMod val="95000"/>
                </a:schemeClr>
              </a:solidFill>
            </a:endParaRPr>
          </a:p>
          <a:p>
            <a:pPr>
              <a:buNone/>
            </a:pPr>
            <a:r>
              <a:rPr lang="hu-HU" sz="2800" dirty="0" smtClean="0">
                <a:solidFill>
                  <a:schemeClr val="bg1">
                    <a:lumMod val="95000"/>
                  </a:schemeClr>
                </a:solidFill>
              </a:rPr>
              <a:t>	Ezeket a </a:t>
            </a:r>
            <a:r>
              <a:rPr lang="hu-HU" sz="2800" dirty="0" err="1" smtClean="0">
                <a:solidFill>
                  <a:schemeClr val="bg1">
                    <a:lumMod val="95000"/>
                  </a:schemeClr>
                </a:solidFill>
              </a:rPr>
              <a:t>Commandokat</a:t>
            </a:r>
            <a:r>
              <a:rPr lang="hu-HU" sz="2800" dirty="0" smtClean="0">
                <a:solidFill>
                  <a:schemeClr val="bg1">
                    <a:lumMod val="95000"/>
                  </a:schemeClr>
                </a:solidFill>
              </a:rPr>
              <a:t> szabadon felhasználhatjuk a saját alkalmazásunk készítésekor.  Néhány </a:t>
            </a:r>
            <a:r>
              <a:rPr lang="hu-HU" sz="2800" dirty="0" err="1" smtClean="0">
                <a:solidFill>
                  <a:schemeClr val="bg1">
                    <a:lumMod val="95000"/>
                  </a:schemeClr>
                </a:solidFill>
              </a:rPr>
              <a:t>Commandnak</a:t>
            </a:r>
            <a:r>
              <a:rPr lang="hu-HU" sz="2800" dirty="0" smtClean="0">
                <a:solidFill>
                  <a:schemeClr val="bg1">
                    <a:lumMod val="95000"/>
                  </a:schemeClr>
                </a:solidFill>
              </a:rPr>
              <a:t> előredefiniált </a:t>
            </a:r>
            <a:r>
              <a:rPr lang="hu-HU" sz="2800" dirty="0" err="1" smtClean="0">
                <a:solidFill>
                  <a:schemeClr val="bg1">
                    <a:lumMod val="95000"/>
                  </a:schemeClr>
                </a:solidFill>
              </a:rPr>
              <a:t>HotKey-e</a:t>
            </a:r>
            <a:r>
              <a:rPr lang="hu-HU" sz="2800" dirty="0" smtClean="0">
                <a:solidFill>
                  <a:schemeClr val="bg1">
                    <a:lumMod val="95000"/>
                  </a:schemeClr>
                </a:solidFill>
              </a:rPr>
              <a:t> van, </a:t>
            </a:r>
            <a:br>
              <a:rPr lang="hu-HU" sz="2800" dirty="0" smtClean="0">
                <a:solidFill>
                  <a:schemeClr val="bg1">
                    <a:lumMod val="95000"/>
                  </a:schemeClr>
                </a:solidFill>
              </a:rPr>
            </a:br>
            <a:r>
              <a:rPr lang="hu-HU" sz="2000" i="1" dirty="0" smtClean="0">
                <a:solidFill>
                  <a:schemeClr val="bg1">
                    <a:lumMod val="95000"/>
                  </a:schemeClr>
                </a:solidFill>
              </a:rPr>
              <a:t>(Pl. </a:t>
            </a:r>
            <a:r>
              <a:rPr lang="hu-HU" sz="2000" i="1" dirty="0" err="1" smtClean="0">
                <a:solidFill>
                  <a:schemeClr val="bg1">
                    <a:lumMod val="95000"/>
                  </a:schemeClr>
                </a:solidFill>
              </a:rPr>
              <a:t>ApplicationCommands.Open</a:t>
            </a:r>
            <a:r>
              <a:rPr lang="hu-HU" sz="2000" i="1" dirty="0" smtClean="0">
                <a:solidFill>
                  <a:schemeClr val="bg1">
                    <a:lumMod val="95000"/>
                  </a:schemeClr>
                </a:solidFill>
              </a:rPr>
              <a:t> ami a </a:t>
            </a:r>
            <a:r>
              <a:rPr lang="hu-HU" sz="2000" i="1" dirty="0" err="1" smtClean="0">
                <a:solidFill>
                  <a:schemeClr val="bg1">
                    <a:lumMod val="95000"/>
                  </a:schemeClr>
                </a:solidFill>
              </a:rPr>
              <a:t>Ctrl</a:t>
            </a:r>
            <a:r>
              <a:rPr lang="hu-HU" sz="2000" i="1" dirty="0" smtClean="0">
                <a:solidFill>
                  <a:schemeClr val="bg1">
                    <a:lumMod val="95000"/>
                  </a:schemeClr>
                </a:solidFill>
              </a:rPr>
              <a:t>+O hoz van rendelve) </a:t>
            </a:r>
            <a:br>
              <a:rPr lang="hu-HU" sz="2000" i="1" dirty="0" smtClean="0">
                <a:solidFill>
                  <a:schemeClr val="bg1">
                    <a:lumMod val="95000"/>
                  </a:schemeClr>
                </a:solidFill>
              </a:rPr>
            </a:br>
            <a:r>
              <a:rPr lang="hu-HU" sz="2800" dirty="0" smtClean="0">
                <a:solidFill>
                  <a:schemeClr val="bg2">
                    <a:lumMod val="90000"/>
                  </a:schemeClr>
                </a:solidFill>
              </a:rPr>
              <a:t>de funkcionalitásuk már nincs</a:t>
            </a:r>
            <a:r>
              <a:rPr lang="hu-HU" sz="2800" dirty="0" smtClean="0">
                <a:solidFill>
                  <a:schemeClr val="bg1">
                    <a:lumMod val="95000"/>
                  </a:schemeClr>
                </a:solidFill>
              </a:rPr>
              <a:t>. Azt nekünk kell definiálnunk.</a:t>
            </a:r>
          </a:p>
          <a:p>
            <a:pPr>
              <a:buNone/>
            </a:pPr>
            <a:endParaRPr lang="hu-HU" sz="2800"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asszociálása kontrolhoz</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4572031"/>
          </a:xfrm>
        </p:spPr>
        <p:txBody>
          <a:bodyPr>
            <a:normAutofit/>
          </a:bodyPr>
          <a:lstStyle/>
          <a:p>
            <a:pPr algn="just">
              <a:buNone/>
            </a:pPr>
            <a:r>
              <a:rPr lang="hu-HU" sz="2800" dirty="0" smtClean="0">
                <a:solidFill>
                  <a:schemeClr val="bg1">
                    <a:lumMod val="95000"/>
                  </a:schemeClr>
                </a:solidFill>
              </a:rPr>
              <a:t>	Azokhoz a kontrolokhoz amelyek megvalósítják az </a:t>
            </a:r>
            <a:r>
              <a:rPr lang="hu-HU" sz="2800" i="1" dirty="0" err="1" smtClean="0">
                <a:solidFill>
                  <a:schemeClr val="bg2">
                    <a:lumMod val="90000"/>
                  </a:schemeClr>
                </a:solidFill>
              </a:rPr>
              <a:t>ICommandSource</a:t>
            </a:r>
            <a:r>
              <a:rPr lang="hu-HU" sz="2800" dirty="0" smtClean="0">
                <a:solidFill>
                  <a:schemeClr val="bg1">
                    <a:lumMod val="95000"/>
                  </a:schemeClr>
                </a:solidFill>
              </a:rPr>
              <a:t> </a:t>
            </a:r>
            <a:r>
              <a:rPr lang="hu-HU" sz="2800" dirty="0" err="1" smtClean="0">
                <a:solidFill>
                  <a:schemeClr val="bg1">
                    <a:lumMod val="95000"/>
                  </a:schemeClr>
                </a:solidFill>
              </a:rPr>
              <a:t>interface-t</a:t>
            </a:r>
            <a:r>
              <a:rPr lang="hu-HU" sz="2800" dirty="0" smtClean="0">
                <a:solidFill>
                  <a:schemeClr val="bg1">
                    <a:lumMod val="95000"/>
                  </a:schemeClr>
                </a:solidFill>
              </a:rPr>
              <a:t>, ahhoz tudunk </a:t>
            </a:r>
            <a:r>
              <a:rPr lang="hu-HU" sz="2800" dirty="0" err="1" smtClean="0">
                <a:solidFill>
                  <a:schemeClr val="bg1">
                    <a:lumMod val="95000"/>
                  </a:schemeClr>
                </a:solidFill>
              </a:rPr>
              <a:t>commandokat</a:t>
            </a:r>
            <a:r>
              <a:rPr lang="hu-HU" sz="2800" dirty="0" smtClean="0">
                <a:solidFill>
                  <a:schemeClr val="bg1">
                    <a:lumMod val="95000"/>
                  </a:schemeClr>
                </a:solidFill>
              </a:rPr>
              <a:t> kapcsolni. (PL.: </a:t>
            </a:r>
            <a:r>
              <a:rPr lang="hu-HU" sz="2800" dirty="0" err="1" smtClean="0">
                <a:solidFill>
                  <a:schemeClr val="bg1">
                    <a:lumMod val="95000"/>
                  </a:schemeClr>
                </a:solidFill>
              </a:rPr>
              <a:t>Button</a:t>
            </a:r>
            <a:r>
              <a:rPr lang="hu-HU" sz="2800" dirty="0" smtClean="0">
                <a:solidFill>
                  <a:schemeClr val="bg1">
                    <a:lumMod val="95000"/>
                  </a:schemeClr>
                </a:solidFill>
              </a:rPr>
              <a:t>, </a:t>
            </a:r>
            <a:r>
              <a:rPr lang="hu-HU" sz="2800" dirty="0" err="1" smtClean="0">
                <a:solidFill>
                  <a:schemeClr val="bg1">
                    <a:lumMod val="95000"/>
                  </a:schemeClr>
                </a:solidFill>
              </a:rPr>
              <a:t>MenuItem</a:t>
            </a:r>
            <a:r>
              <a:rPr lang="hu-HU" sz="2800" dirty="0" smtClean="0">
                <a:solidFill>
                  <a:schemeClr val="bg1">
                    <a:lumMod val="95000"/>
                  </a:schemeClr>
                </a:solidFill>
              </a:rPr>
              <a:t> </a:t>
            </a:r>
            <a:r>
              <a:rPr lang="hu-HU" sz="2800" dirty="0" err="1" smtClean="0">
                <a:solidFill>
                  <a:schemeClr val="bg1">
                    <a:lumMod val="95000"/>
                  </a:schemeClr>
                </a:solidFill>
              </a:rPr>
              <a:t>stb</a:t>
            </a:r>
            <a:r>
              <a:rPr lang="hu-HU" sz="2800" dirty="0" smtClean="0">
                <a:solidFill>
                  <a:schemeClr val="bg1">
                    <a:lumMod val="95000"/>
                  </a:schemeClr>
                </a:solidFill>
              </a:rPr>
              <a:t>) Ezeknek a </a:t>
            </a:r>
            <a:r>
              <a:rPr lang="hu-HU" sz="2800" dirty="0" smtClean="0">
                <a:solidFill>
                  <a:schemeClr val="bg1">
                    <a:lumMod val="95000"/>
                  </a:schemeClr>
                </a:solidFill>
              </a:rPr>
              <a:t>kontroloknak </a:t>
            </a:r>
            <a:r>
              <a:rPr lang="hu-HU" sz="2800" dirty="0" smtClean="0">
                <a:solidFill>
                  <a:schemeClr val="bg1">
                    <a:lumMod val="95000"/>
                  </a:schemeClr>
                </a:solidFill>
              </a:rPr>
              <a:t>van </a:t>
            </a:r>
            <a:r>
              <a:rPr lang="hu-HU" sz="2800" dirty="0" err="1" smtClean="0">
                <a:solidFill>
                  <a:schemeClr val="bg1">
                    <a:lumMod val="95000"/>
                  </a:schemeClr>
                </a:solidFill>
              </a:rPr>
              <a:t>Command</a:t>
            </a:r>
            <a:r>
              <a:rPr lang="hu-HU" sz="2800" dirty="0" smtClean="0">
                <a:solidFill>
                  <a:schemeClr val="bg1">
                    <a:lumMod val="95000"/>
                  </a:schemeClr>
                </a:solidFill>
              </a:rPr>
              <a:t> tulajdonsága.</a:t>
            </a:r>
          </a:p>
          <a:p>
            <a:pPr algn="just">
              <a:buNone/>
            </a:pPr>
            <a:r>
              <a:rPr lang="hu-HU" sz="2800" dirty="0" smtClean="0">
                <a:solidFill>
                  <a:schemeClr val="bg1">
                    <a:lumMod val="95000"/>
                  </a:schemeClr>
                </a:solidFill>
              </a:rPr>
              <a:t>	Pl.: Ha egy </a:t>
            </a:r>
            <a:r>
              <a:rPr lang="hu-HU" sz="2800" dirty="0" err="1" smtClean="0">
                <a:solidFill>
                  <a:schemeClr val="bg1">
                    <a:lumMod val="95000"/>
                  </a:schemeClr>
                </a:solidFill>
              </a:rPr>
              <a:t>Command</a:t>
            </a:r>
            <a:r>
              <a:rPr lang="hu-HU" sz="2800" dirty="0" smtClean="0">
                <a:solidFill>
                  <a:schemeClr val="bg1">
                    <a:lumMod val="95000"/>
                  </a:schemeClr>
                </a:solidFill>
              </a:rPr>
              <a:t> hozzá van fűzve egy </a:t>
            </a:r>
            <a:r>
              <a:rPr lang="hu-HU" sz="2800" dirty="0" err="1" smtClean="0">
                <a:solidFill>
                  <a:schemeClr val="bg1">
                    <a:lumMod val="95000"/>
                  </a:schemeClr>
                </a:solidFill>
              </a:rPr>
              <a:t>buttonhoz</a:t>
            </a:r>
            <a:r>
              <a:rPr lang="hu-HU" sz="2800" dirty="0" smtClean="0">
                <a:solidFill>
                  <a:schemeClr val="bg1">
                    <a:lumMod val="95000"/>
                  </a:schemeClr>
                </a:solidFill>
              </a:rPr>
              <a:t>, akkor a </a:t>
            </a:r>
            <a:r>
              <a:rPr lang="hu-HU" sz="2800" dirty="0" err="1" smtClean="0">
                <a:solidFill>
                  <a:schemeClr val="bg1">
                    <a:lumMod val="95000"/>
                  </a:schemeClr>
                </a:solidFill>
              </a:rPr>
              <a:t>command</a:t>
            </a:r>
            <a:r>
              <a:rPr lang="hu-HU" sz="2800" dirty="0" smtClean="0">
                <a:solidFill>
                  <a:schemeClr val="bg1">
                    <a:lumMod val="95000"/>
                  </a:schemeClr>
                </a:solidFill>
              </a:rPr>
              <a:t> akkor fut le ha </a:t>
            </a:r>
            <a:r>
              <a:rPr lang="hu-HU" sz="2800" dirty="0" err="1" smtClean="0">
                <a:solidFill>
                  <a:schemeClr val="bg1">
                    <a:lumMod val="95000"/>
                  </a:schemeClr>
                </a:solidFill>
              </a:rPr>
              <a:t>buttonra</a:t>
            </a:r>
            <a:r>
              <a:rPr lang="hu-HU" sz="2800" dirty="0" smtClean="0">
                <a:solidFill>
                  <a:schemeClr val="bg1">
                    <a:lumMod val="95000"/>
                  </a:schemeClr>
                </a:solidFill>
              </a:rPr>
              <a:t> rákattintunk.</a:t>
            </a:r>
            <a:endParaRPr lang="hu-HU" sz="2800" dirty="0">
              <a:solidFill>
                <a:schemeClr val="bg1">
                  <a:lumMod val="95000"/>
                </a:schemeClr>
              </a:solidFill>
            </a:endParaRPr>
          </a:p>
        </p:txBody>
      </p:sp>
      <p:sp>
        <p:nvSpPr>
          <p:cNvPr id="4" name="Szövegdoboz 3"/>
          <p:cNvSpPr txBox="1"/>
          <p:nvPr/>
        </p:nvSpPr>
        <p:spPr>
          <a:xfrm>
            <a:off x="928662" y="4071942"/>
            <a:ext cx="7143800"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Button</a:t>
            </a:r>
            <a:r>
              <a:rPr lang="en-US" sz="1600" dirty="0" smtClean="0">
                <a:solidFill>
                  <a:srgbClr val="FF0000"/>
                </a:solidFill>
              </a:rPr>
              <a:t> </a:t>
            </a:r>
            <a:r>
              <a:rPr lang="en-US" sz="1600" b="1" dirty="0" smtClean="0">
                <a:solidFill>
                  <a:srgbClr val="FF0000"/>
                </a:solidFill>
              </a:rPr>
              <a:t>Command</a:t>
            </a:r>
            <a:r>
              <a:rPr lang="en-US" sz="1600" b="1" dirty="0" smtClean="0">
                <a:solidFill>
                  <a:srgbClr val="0000FF"/>
                </a:solidFill>
              </a:rPr>
              <a:t>="</a:t>
            </a:r>
            <a:r>
              <a:rPr lang="en-US" sz="1600" b="1" dirty="0" err="1" smtClean="0">
                <a:solidFill>
                  <a:srgbClr val="0000FF"/>
                </a:solidFill>
              </a:rPr>
              <a:t>ApplicationCommands.Find</a:t>
            </a:r>
            <a:r>
              <a:rPr lang="en-US" sz="1600" b="1" dirty="0" smtClean="0">
                <a:solidFill>
                  <a:srgbClr val="0000FF"/>
                </a:solidFill>
              </a:rPr>
              <a:t>"</a:t>
            </a:r>
            <a:r>
              <a:rPr lang="en-US" sz="1600" b="1" dirty="0" smtClean="0">
                <a:solidFill>
                  <a:srgbClr val="FF0000"/>
                </a:solidFill>
              </a:rPr>
              <a:t> </a:t>
            </a:r>
            <a:r>
              <a:rPr lang="en-US" sz="1600" dirty="0" smtClean="0">
                <a:solidFill>
                  <a:srgbClr val="FF0000"/>
                </a:solidFill>
              </a:rPr>
              <a:t>Height</a:t>
            </a:r>
            <a:r>
              <a:rPr lang="en-US" sz="1600" dirty="0" smtClean="0">
                <a:solidFill>
                  <a:srgbClr val="0000FF"/>
                </a:solidFill>
              </a:rPr>
              <a:t>="23"</a:t>
            </a:r>
            <a:r>
              <a:rPr lang="en-US" sz="1600" dirty="0" smtClean="0">
                <a:solidFill>
                  <a:srgbClr val="FF0000"/>
                </a:solidFill>
              </a:rPr>
              <a:t> Name</a:t>
            </a:r>
            <a:r>
              <a:rPr lang="en-US" sz="1600" dirty="0" smtClean="0">
                <a:solidFill>
                  <a:srgbClr val="0000FF"/>
                </a:solidFill>
              </a:rPr>
              <a:t>="button3"</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VerticalAlignment</a:t>
            </a:r>
            <a:r>
              <a:rPr lang="hu-HU" sz="1600" dirty="0" smtClean="0">
                <a:solidFill>
                  <a:srgbClr val="0000FF"/>
                </a:solidFill>
              </a:rPr>
              <a:t>="</a:t>
            </a:r>
            <a:r>
              <a:rPr lang="hu-HU" sz="1600" dirty="0" err="1" smtClean="0">
                <a:solidFill>
                  <a:srgbClr val="0000FF"/>
                </a:solidFill>
              </a:rPr>
              <a:t>Bottom</a:t>
            </a:r>
            <a:r>
              <a:rPr lang="hu-HU" sz="1600" dirty="0" smtClean="0">
                <a:solidFill>
                  <a:srgbClr val="0000FF"/>
                </a:solidFill>
              </a:rPr>
              <a:t>"</a:t>
            </a:r>
            <a:r>
              <a:rPr lang="hu-HU" sz="1600" dirty="0" smtClean="0">
                <a:solidFill>
                  <a:srgbClr val="FF0000"/>
                </a:solidFill>
              </a:rPr>
              <a:t> </a:t>
            </a:r>
            <a:r>
              <a:rPr lang="hu-HU" sz="1600" dirty="0" err="1" smtClean="0">
                <a:solidFill>
                  <a:srgbClr val="FF0000"/>
                </a:solidFill>
              </a:rPr>
              <a:t>Margin</a:t>
            </a:r>
            <a:r>
              <a:rPr lang="hu-HU" sz="1600" dirty="0" smtClean="0">
                <a:solidFill>
                  <a:srgbClr val="0000FF"/>
                </a:solidFill>
              </a:rPr>
              <a:t>="104,0,99,81"&gt;</a:t>
            </a:r>
            <a:r>
              <a:rPr lang="hu-HU" sz="1600" dirty="0" err="1" smtClean="0">
                <a:solidFill>
                  <a:srgbClr val="A31515"/>
                </a:solidFill>
              </a:rPr>
              <a:t>Button</a:t>
            </a:r>
            <a:r>
              <a:rPr lang="hu-HU" sz="1600" dirty="0" smtClean="0">
                <a:solidFill>
                  <a:srgbClr val="0000FF"/>
                </a:solidFill>
              </a:rPr>
              <a:t>&lt;/</a:t>
            </a:r>
            <a:r>
              <a:rPr lang="hu-HU" sz="1600" dirty="0" err="1" smtClean="0">
                <a:solidFill>
                  <a:srgbClr val="A31515"/>
                </a:solidFill>
              </a:rPr>
              <a:t>Button</a:t>
            </a:r>
            <a:r>
              <a:rPr lang="hu-HU" sz="1600" dirty="0" smtClean="0">
                <a:solidFill>
                  <a:srgbClr val="0000FF"/>
                </a:solidFill>
              </a:rPr>
              <a:t>&gt;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Commandok</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és a gesztikuláció</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3143272"/>
          </a:xfrm>
        </p:spPr>
        <p:txBody>
          <a:bodyPr>
            <a:normAutofit/>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Commandokhoz</a:t>
            </a:r>
            <a:r>
              <a:rPr lang="hu-HU" sz="2800" dirty="0" smtClean="0">
                <a:solidFill>
                  <a:schemeClr val="bg1">
                    <a:lumMod val="95000"/>
                  </a:schemeClr>
                </a:solidFill>
              </a:rPr>
              <a:t> egér és billentyű gesztikulációkat is fűzhetünk. Például: </a:t>
            </a:r>
            <a:r>
              <a:rPr lang="hu-HU" sz="2800" dirty="0" smtClean="0">
                <a:solidFill>
                  <a:schemeClr val="bg1">
                    <a:lumMod val="95000"/>
                  </a:schemeClr>
                </a:solidFill>
              </a:rPr>
              <a:t>Ez a </a:t>
            </a:r>
            <a:r>
              <a:rPr lang="hu-HU" sz="2800" dirty="0" err="1" smtClean="0">
                <a:solidFill>
                  <a:schemeClr val="bg1">
                    <a:lumMod val="95000"/>
                  </a:schemeClr>
                </a:solidFill>
              </a:rPr>
              <a:t>command</a:t>
            </a:r>
            <a:r>
              <a:rPr lang="hu-HU" sz="2800" dirty="0" smtClean="0">
                <a:solidFill>
                  <a:schemeClr val="bg1">
                    <a:lumMod val="95000"/>
                  </a:schemeClr>
                </a:solidFill>
              </a:rPr>
              <a:t> akkor is lefuthat, hogy ha jobb egérgombot és </a:t>
            </a:r>
            <a:r>
              <a:rPr lang="hu-HU" sz="2800" dirty="0" err="1" smtClean="0">
                <a:solidFill>
                  <a:schemeClr val="bg1">
                    <a:lumMod val="95000"/>
                  </a:schemeClr>
                </a:solidFill>
              </a:rPr>
              <a:t>Ctrl</a:t>
            </a:r>
            <a:r>
              <a:rPr lang="hu-HU" sz="2800" dirty="0" smtClean="0">
                <a:solidFill>
                  <a:schemeClr val="bg1">
                    <a:lumMod val="95000"/>
                  </a:schemeClr>
                </a:solidFill>
              </a:rPr>
              <a:t> módosítót  </a:t>
            </a:r>
            <a:r>
              <a:rPr lang="hu-HU" sz="2800" dirty="0" smtClean="0">
                <a:solidFill>
                  <a:schemeClr val="bg1">
                    <a:lumMod val="95000"/>
                  </a:schemeClr>
                </a:solidFill>
              </a:rPr>
              <a:t>lenyomjuk, vagy épp </a:t>
            </a:r>
            <a:r>
              <a:rPr lang="hu-HU" sz="2800" dirty="0" smtClean="0">
                <a:solidFill>
                  <a:schemeClr val="bg1">
                    <a:lumMod val="95000"/>
                  </a:schemeClr>
                </a:solidFill>
              </a:rPr>
              <a:t>a </a:t>
            </a:r>
            <a:r>
              <a:rPr lang="hu-HU" sz="2800" dirty="0" err="1" smtClean="0">
                <a:solidFill>
                  <a:schemeClr val="bg1">
                    <a:lumMod val="95000"/>
                  </a:schemeClr>
                </a:solidFill>
              </a:rPr>
              <a:t>Ctrl</a:t>
            </a:r>
            <a:r>
              <a:rPr lang="hu-HU" sz="2800" dirty="0" smtClean="0">
                <a:solidFill>
                  <a:schemeClr val="bg1">
                    <a:lumMod val="95000"/>
                  </a:schemeClr>
                </a:solidFill>
              </a:rPr>
              <a:t> + Q</a:t>
            </a:r>
            <a:r>
              <a:rPr lang="hu-HU" sz="2800" dirty="0" smtClean="0">
                <a:solidFill>
                  <a:schemeClr val="bg1">
                    <a:lumMod val="95000"/>
                  </a:schemeClr>
                </a:solidFill>
              </a:rPr>
              <a:t> </a:t>
            </a:r>
            <a:r>
              <a:rPr lang="hu-HU" sz="2800" dirty="0" smtClean="0">
                <a:solidFill>
                  <a:schemeClr val="bg1">
                    <a:lumMod val="95000"/>
                  </a:schemeClr>
                </a:solidFill>
              </a:rPr>
              <a:t>billentyű parancsra.</a:t>
            </a:r>
          </a:p>
          <a:p>
            <a:pPr algn="just">
              <a:buNone/>
            </a:pPr>
            <a:r>
              <a:rPr lang="hu-HU" sz="2800" dirty="0" smtClean="0">
                <a:solidFill>
                  <a:schemeClr val="bg1">
                    <a:lumMod val="95000"/>
                  </a:schemeClr>
                </a:solidFill>
              </a:rPr>
              <a:t>	Ezt a </a:t>
            </a:r>
            <a:r>
              <a:rPr lang="hu-HU" sz="2800" dirty="0" err="1" smtClean="0">
                <a:solidFill>
                  <a:schemeClr val="bg1">
                    <a:lumMod val="95000"/>
                  </a:schemeClr>
                </a:solidFill>
              </a:rPr>
              <a:t>Command</a:t>
            </a:r>
            <a:r>
              <a:rPr lang="hu-HU" sz="2800" dirty="0" smtClean="0">
                <a:solidFill>
                  <a:schemeClr val="bg1">
                    <a:lumMod val="95000"/>
                  </a:schemeClr>
                </a:solidFill>
              </a:rPr>
              <a:t> </a:t>
            </a:r>
            <a:r>
              <a:rPr lang="hu-HU" sz="2800" i="1" dirty="0" err="1" smtClean="0">
                <a:solidFill>
                  <a:schemeClr val="bg1">
                    <a:lumMod val="95000"/>
                  </a:schemeClr>
                </a:solidFill>
              </a:rPr>
              <a:t>InputGestures</a:t>
            </a:r>
            <a:r>
              <a:rPr lang="hu-HU" sz="2800" dirty="0" smtClean="0">
                <a:solidFill>
                  <a:schemeClr val="bg1">
                    <a:lumMod val="95000"/>
                  </a:schemeClr>
                </a:solidFill>
              </a:rPr>
              <a:t> kollekciójához kell hozzáadnunk. </a:t>
            </a:r>
            <a:endParaRPr lang="hu-HU" sz="2800" dirty="0">
              <a:solidFill>
                <a:schemeClr val="bg1">
                  <a:lumMod val="95000"/>
                </a:schemeClr>
              </a:solidFill>
            </a:endParaRPr>
          </a:p>
        </p:txBody>
      </p:sp>
      <p:sp>
        <p:nvSpPr>
          <p:cNvPr id="4" name="Szövegdoboz 3"/>
          <p:cNvSpPr txBox="1"/>
          <p:nvPr/>
        </p:nvSpPr>
        <p:spPr>
          <a:xfrm>
            <a:off x="928662" y="4071942"/>
            <a:ext cx="7143800"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t> </a:t>
            </a:r>
            <a:r>
              <a:rPr lang="hu-HU" sz="1600" dirty="0" err="1" smtClean="0">
                <a:solidFill>
                  <a:srgbClr val="2B91AF"/>
                </a:solidFill>
              </a:rPr>
              <a:t>ApplicationCommands</a:t>
            </a:r>
            <a:r>
              <a:rPr lang="hu-HU" sz="1600" dirty="0" err="1" smtClean="0">
                <a:solidFill>
                  <a:schemeClr val="tx1"/>
                </a:solidFill>
              </a:rPr>
              <a:t>.Find.InputGestures.Add</a:t>
            </a:r>
            <a:r>
              <a:rPr lang="hu-HU" sz="1600" dirty="0" smtClean="0">
                <a:solidFill>
                  <a:schemeClr val="tx1"/>
                </a:solidFill>
              </a:rPr>
              <a:t>(</a:t>
            </a:r>
            <a:r>
              <a:rPr lang="hu-HU" sz="1600" dirty="0" err="1" smtClean="0">
                <a:solidFill>
                  <a:srgbClr val="0000FF"/>
                </a:solidFill>
              </a:rPr>
              <a:t>new</a:t>
            </a:r>
            <a:endParaRPr lang="hu-HU" sz="1600" dirty="0" smtClean="0">
              <a:solidFill>
                <a:srgbClr val="0000FF"/>
              </a:solidFill>
            </a:endParaRPr>
          </a:p>
          <a:p>
            <a:r>
              <a:rPr lang="hu-HU" sz="1600" dirty="0" smtClean="0">
                <a:solidFill>
                  <a:srgbClr val="0000FF"/>
                </a:solidFill>
              </a:rPr>
              <a:t>                </a:t>
            </a:r>
            <a:r>
              <a:rPr lang="hu-HU" sz="1600" dirty="0" err="1" smtClean="0">
                <a:solidFill>
                  <a:srgbClr val="2B91AF"/>
                </a:solidFill>
              </a:rPr>
              <a:t>MouseGesture</a:t>
            </a:r>
            <a:r>
              <a:rPr lang="hu-HU" sz="1600" dirty="0" smtClean="0">
                <a:solidFill>
                  <a:schemeClr val="tx1"/>
                </a:solidFill>
              </a:rPr>
              <a:t>(</a:t>
            </a:r>
            <a:r>
              <a:rPr lang="hu-HU" sz="1600" dirty="0" err="1" smtClean="0">
                <a:solidFill>
                  <a:srgbClr val="2B91AF"/>
                </a:solidFill>
              </a:rPr>
              <a:t>MouseAction</a:t>
            </a:r>
            <a:r>
              <a:rPr lang="hu-HU" sz="1600" dirty="0" err="1" smtClean="0">
                <a:solidFill>
                  <a:schemeClr val="tx1"/>
                </a:solidFill>
              </a:rPr>
              <a:t>.LeftClick</a:t>
            </a:r>
            <a:r>
              <a:rPr lang="hu-HU" sz="1600" dirty="0" smtClean="0">
                <a:solidFill>
                  <a:schemeClr val="tx1"/>
                </a:solidFill>
              </a:rPr>
              <a:t>, </a:t>
            </a:r>
            <a:r>
              <a:rPr lang="hu-HU" sz="1600" dirty="0" err="1" smtClean="0">
                <a:solidFill>
                  <a:srgbClr val="2B91AF"/>
                </a:solidFill>
              </a:rPr>
              <a:t>ModifierKeys</a:t>
            </a:r>
            <a:r>
              <a:rPr lang="hu-HU" sz="1600" dirty="0" err="1" smtClean="0">
                <a:solidFill>
                  <a:schemeClr val="tx1"/>
                </a:solidFill>
              </a:rPr>
              <a:t>.Control</a:t>
            </a:r>
            <a:r>
              <a:rPr lang="hu-HU" sz="1600" dirty="0" smtClean="0">
                <a:solidFill>
                  <a:schemeClr val="tx1"/>
                </a:solidFill>
              </a:rPr>
              <a:t>));</a:t>
            </a:r>
          </a:p>
          <a:p>
            <a:r>
              <a:rPr lang="hu-HU" sz="1600" dirty="0" err="1" smtClean="0">
                <a:solidFill>
                  <a:srgbClr val="2B91AF"/>
                </a:solidFill>
              </a:rPr>
              <a:t>ApplicationCommands</a:t>
            </a:r>
            <a:r>
              <a:rPr lang="hu-HU" sz="1600" dirty="0" err="1" smtClean="0">
                <a:solidFill>
                  <a:schemeClr val="tx1"/>
                </a:solidFill>
              </a:rPr>
              <a:t>.Find.InputGestures.Add</a:t>
            </a:r>
            <a:r>
              <a:rPr lang="hu-HU" sz="1600" dirty="0" smtClean="0">
                <a:solidFill>
                  <a:schemeClr val="tx1"/>
                </a:solidFill>
              </a:rPr>
              <a:t>(</a:t>
            </a:r>
            <a:r>
              <a:rPr lang="hu-HU" sz="1600" dirty="0" err="1" smtClean="0">
                <a:solidFill>
                  <a:srgbClr val="0000FF"/>
                </a:solidFill>
              </a:rPr>
              <a:t>new</a:t>
            </a:r>
            <a:endParaRPr lang="hu-HU" sz="1600" dirty="0" smtClean="0">
              <a:solidFill>
                <a:srgbClr val="0000FF"/>
              </a:solidFill>
            </a:endParaRPr>
          </a:p>
          <a:p>
            <a:r>
              <a:rPr lang="hu-HU" sz="1600" dirty="0" smtClean="0">
                <a:solidFill>
                  <a:srgbClr val="0000FF"/>
                </a:solidFill>
              </a:rPr>
              <a:t>                </a:t>
            </a:r>
            <a:r>
              <a:rPr lang="hu-HU" sz="1600" dirty="0" err="1" smtClean="0">
                <a:solidFill>
                  <a:srgbClr val="2B91AF"/>
                </a:solidFill>
              </a:rPr>
              <a:t>KeyGesture</a:t>
            </a:r>
            <a:r>
              <a:rPr lang="hu-HU" sz="1600" dirty="0" smtClean="0">
                <a:solidFill>
                  <a:schemeClr val="tx1"/>
                </a:solidFill>
              </a:rPr>
              <a:t>(</a:t>
            </a:r>
            <a:r>
              <a:rPr lang="hu-HU" sz="1600" dirty="0" err="1" smtClean="0">
                <a:solidFill>
                  <a:srgbClr val="2B91AF"/>
                </a:solidFill>
              </a:rPr>
              <a:t>Key</a:t>
            </a:r>
            <a:r>
              <a:rPr lang="hu-HU" sz="1600" dirty="0" err="1" smtClean="0">
                <a:solidFill>
                  <a:schemeClr val="tx1"/>
                </a:solidFill>
              </a:rPr>
              <a:t>.Q</a:t>
            </a:r>
            <a:r>
              <a:rPr lang="hu-HU" sz="1600" dirty="0" smtClean="0">
                <a:solidFill>
                  <a:schemeClr val="tx1"/>
                </a:solidFill>
              </a:rPr>
              <a:t>, </a:t>
            </a:r>
            <a:r>
              <a:rPr lang="hu-HU" sz="1600" dirty="0" err="1" smtClean="0">
                <a:solidFill>
                  <a:srgbClr val="2B91AF"/>
                </a:solidFill>
              </a:rPr>
              <a:t>ModifierKeys</a:t>
            </a:r>
            <a:r>
              <a:rPr lang="hu-HU" sz="1600" dirty="0" err="1" smtClean="0">
                <a:solidFill>
                  <a:schemeClr val="tx1"/>
                </a:solidFill>
              </a:rPr>
              <a:t>.Control</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meghívása kódból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3357586"/>
          </a:xfrm>
        </p:spPr>
        <p:txBody>
          <a:bodyPr>
            <a:normAutofit/>
          </a:bodyPr>
          <a:lstStyle/>
          <a:p>
            <a:pPr algn="just">
              <a:buNone/>
            </a:pPr>
            <a:r>
              <a:rPr lang="hu-HU" sz="2800" dirty="0" smtClean="0">
                <a:solidFill>
                  <a:schemeClr val="bg1">
                    <a:lumMod val="95000"/>
                  </a:schemeClr>
                </a:solidFill>
              </a:rPr>
              <a:t>	Vannak helyzetek amikor direktbe kódból kell meghívnunk az adott </a:t>
            </a:r>
            <a:r>
              <a:rPr lang="hu-HU" sz="2800" dirty="0" err="1" smtClean="0">
                <a:solidFill>
                  <a:schemeClr val="bg1">
                    <a:lumMod val="95000"/>
                  </a:schemeClr>
                </a:solidFill>
              </a:rPr>
              <a:t>commandot</a:t>
            </a:r>
            <a:r>
              <a:rPr lang="hu-HU" sz="2800" dirty="0" smtClean="0">
                <a:solidFill>
                  <a:schemeClr val="bg1">
                    <a:lumMod val="95000"/>
                  </a:schemeClr>
                </a:solidFill>
              </a:rPr>
              <a:t>.  Ilyenkor a </a:t>
            </a:r>
            <a:r>
              <a:rPr lang="hu-HU" sz="2800" i="1" dirty="0" err="1" smtClean="0">
                <a:solidFill>
                  <a:schemeClr val="bg1">
                    <a:lumMod val="95000"/>
                  </a:schemeClr>
                </a:solidFill>
              </a:rPr>
              <a:t>Command</a:t>
            </a:r>
            <a:r>
              <a:rPr lang="hu-HU" sz="2800" dirty="0" err="1" smtClean="0">
                <a:solidFill>
                  <a:schemeClr val="bg1">
                    <a:lumMod val="95000"/>
                  </a:schemeClr>
                </a:solidFill>
              </a:rPr>
              <a:t>.Execute</a:t>
            </a:r>
            <a:r>
              <a:rPr lang="hu-HU" sz="2800" dirty="0" smtClean="0">
                <a:solidFill>
                  <a:schemeClr val="bg1">
                    <a:lumMod val="95000"/>
                  </a:schemeClr>
                </a:solidFill>
              </a:rPr>
              <a:t> metódusával tudjuk ezt megtenni.</a:t>
            </a: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 paraméter az amit a </a:t>
            </a:r>
            <a:r>
              <a:rPr lang="hu-HU" sz="2800" dirty="0" err="1" smtClean="0">
                <a:solidFill>
                  <a:schemeClr val="bg1">
                    <a:lumMod val="95000"/>
                  </a:schemeClr>
                </a:solidFill>
              </a:rPr>
              <a:t>command</a:t>
            </a:r>
            <a:r>
              <a:rPr lang="hu-HU" sz="2800" dirty="0" smtClean="0">
                <a:solidFill>
                  <a:schemeClr val="bg1">
                    <a:lumMod val="95000"/>
                  </a:schemeClr>
                </a:solidFill>
              </a:rPr>
              <a:t> elvár, ha nem vár semmit akkor null. A </a:t>
            </a:r>
            <a:r>
              <a:rPr lang="hu-HU" sz="2800" dirty="0" err="1" smtClean="0">
                <a:solidFill>
                  <a:schemeClr val="bg1">
                    <a:lumMod val="95000"/>
                  </a:schemeClr>
                </a:solidFill>
              </a:rPr>
              <a:t>TargetControl</a:t>
            </a:r>
            <a:r>
              <a:rPr lang="hu-HU" sz="2800" dirty="0" smtClean="0">
                <a:solidFill>
                  <a:schemeClr val="bg1">
                    <a:lumMod val="95000"/>
                  </a:schemeClr>
                </a:solidFill>
              </a:rPr>
              <a:t> pedig az ahonnan a parancsot kiváltottuk.</a:t>
            </a:r>
            <a:endParaRPr lang="hu-HU" sz="2800" dirty="0">
              <a:solidFill>
                <a:schemeClr val="bg1">
                  <a:lumMod val="95000"/>
                </a:schemeClr>
              </a:solidFill>
            </a:endParaRPr>
          </a:p>
        </p:txBody>
      </p:sp>
      <p:sp>
        <p:nvSpPr>
          <p:cNvPr id="4" name="Szövegdoboz 3"/>
          <p:cNvSpPr txBox="1"/>
          <p:nvPr/>
        </p:nvSpPr>
        <p:spPr>
          <a:xfrm>
            <a:off x="928662" y="2071678"/>
            <a:ext cx="7143800"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hu-HU" sz="1600" dirty="0" err="1" smtClean="0">
                <a:solidFill>
                  <a:srgbClr val="2B91AF"/>
                </a:solidFill>
              </a:rPr>
              <a:t>ApplicationCommands</a:t>
            </a:r>
            <a:r>
              <a:rPr lang="hu-HU" sz="1600" dirty="0" err="1" smtClean="0">
                <a:solidFill>
                  <a:schemeClr val="tx1"/>
                </a:solidFill>
              </a:rPr>
              <a:t>.Find.Execute</a:t>
            </a:r>
            <a:r>
              <a:rPr lang="hu-HU" sz="1600" dirty="0" smtClean="0">
                <a:solidFill>
                  <a:schemeClr val="tx1"/>
                </a:solidFill>
              </a:rPr>
              <a:t>(</a:t>
            </a:r>
            <a:r>
              <a:rPr lang="hu-HU" sz="1600" dirty="0" err="1" smtClean="0">
                <a:solidFill>
                  <a:schemeClr val="tx1"/>
                </a:solidFill>
              </a:rPr>
              <a:t>aParameter</a:t>
            </a:r>
            <a:r>
              <a:rPr lang="hu-HU" sz="1600" dirty="0" smtClean="0">
                <a:solidFill>
                  <a:schemeClr val="tx1"/>
                </a:solidFill>
              </a:rPr>
              <a:t>, </a:t>
            </a:r>
            <a:r>
              <a:rPr lang="hu-HU" sz="1600" dirty="0" err="1" smtClean="0">
                <a:solidFill>
                  <a:schemeClr val="tx1"/>
                </a:solidFill>
              </a:rPr>
              <a:t>TargetControl</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Events</a:t>
            </a:r>
            <a:r>
              <a:rPr kumimoji="0" lang="hu-HU" sz="3200" b="0" i="0" u="none" strike="noStrike" kern="1200" cap="none" spc="0" normalizeH="0" noProof="0" dirty="0" smtClean="0">
                <a:ln>
                  <a:noFill/>
                </a:ln>
                <a:solidFill>
                  <a:schemeClr val="bg1"/>
                </a:solidFill>
                <a:effectLst/>
                <a:uLnTx/>
                <a:uFillTx/>
                <a:latin typeface="+mn-lt"/>
                <a:ea typeface="+mn-ea"/>
                <a:cs typeface="+mn-cs"/>
              </a:rPr>
              <a:t> and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Handling</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Configuring</a:t>
            </a:r>
            <a:r>
              <a:rPr lang="hu-HU" sz="3200" baseline="0" dirty="0" smtClean="0">
                <a:solidFill>
                  <a:schemeClr val="bg1"/>
                </a:solidFill>
              </a:rPr>
              <a:t> </a:t>
            </a:r>
            <a:r>
              <a:rPr lang="hu-HU" sz="3200" baseline="0" dirty="0" err="1" smtClean="0">
                <a:solidFill>
                  <a:schemeClr val="bg1"/>
                </a:solidFill>
              </a:rPr>
              <a:t>Commands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Application</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Settings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928670"/>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Handlers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5357849"/>
          </a:xfrm>
        </p:spPr>
        <p:txBody>
          <a:bodyPr>
            <a:normAutofit fontScale="92500" lnSpcReduction="20000"/>
          </a:bodyPr>
          <a:lstStyle/>
          <a:p>
            <a:pPr algn="just">
              <a:buNone/>
            </a:pPr>
            <a:r>
              <a:rPr lang="hu-HU" sz="2800" dirty="0" smtClean="0">
                <a:solidFill>
                  <a:schemeClr val="bg1">
                    <a:lumMod val="95000"/>
                  </a:schemeClr>
                </a:solidFill>
              </a:rPr>
              <a:t>	Mivel a </a:t>
            </a:r>
            <a:r>
              <a:rPr lang="hu-HU" sz="2800" dirty="0" err="1" smtClean="0">
                <a:solidFill>
                  <a:schemeClr val="bg1">
                    <a:lumMod val="95000"/>
                  </a:schemeClr>
                </a:solidFill>
              </a:rPr>
              <a:t>Command</a:t>
            </a:r>
            <a:r>
              <a:rPr lang="hu-HU" sz="2800" dirty="0" smtClean="0">
                <a:solidFill>
                  <a:schemeClr val="bg1">
                    <a:lumMod val="95000"/>
                  </a:schemeClr>
                </a:solidFill>
              </a:rPr>
              <a:t> objektumok alapból nem tudnak semmit. Ezért a </a:t>
            </a:r>
            <a:r>
              <a:rPr lang="hu-HU" sz="2800" dirty="0" err="1" smtClean="0">
                <a:solidFill>
                  <a:schemeClr val="bg1">
                    <a:lumMod val="95000"/>
                  </a:schemeClr>
                </a:solidFill>
              </a:rPr>
              <a:t>command</a:t>
            </a:r>
            <a:r>
              <a:rPr lang="hu-HU" sz="2800" dirty="0" smtClean="0">
                <a:solidFill>
                  <a:schemeClr val="bg1">
                    <a:lumMod val="95000"/>
                  </a:schemeClr>
                </a:solidFill>
              </a:rPr>
              <a:t> kódját nekünk kell már megírnunk.</a:t>
            </a:r>
          </a:p>
          <a:p>
            <a:pPr algn="just">
              <a:buNone/>
            </a:pPr>
            <a:r>
              <a:rPr lang="hu-HU" sz="2800" dirty="0" smtClean="0">
                <a:solidFill>
                  <a:schemeClr val="bg1">
                    <a:lumMod val="95000"/>
                  </a:schemeClr>
                </a:solidFill>
              </a:rPr>
              <a:t>	</a:t>
            </a:r>
          </a:p>
          <a:p>
            <a:pPr algn="just">
              <a:buNone/>
            </a:pPr>
            <a:r>
              <a:rPr lang="hu-HU" sz="2800" dirty="0" smtClean="0">
                <a:solidFill>
                  <a:schemeClr val="bg1">
                    <a:lumMod val="95000"/>
                  </a:schemeClr>
                </a:solidFill>
              </a:rPr>
              <a:t>	Egy megfelelő szignatúrájú </a:t>
            </a:r>
            <a:r>
              <a:rPr lang="hu-HU" sz="2800" dirty="0" err="1" smtClean="0">
                <a:solidFill>
                  <a:schemeClr val="bg1">
                    <a:lumMod val="95000"/>
                  </a:schemeClr>
                </a:solidFill>
              </a:rPr>
              <a:t>Command</a:t>
            </a:r>
            <a:r>
              <a:rPr lang="hu-HU" sz="2800" dirty="0" smtClean="0">
                <a:solidFill>
                  <a:schemeClr val="bg1">
                    <a:lumMod val="95000"/>
                  </a:schemeClr>
                </a:solidFill>
              </a:rPr>
              <a:t> </a:t>
            </a:r>
            <a:r>
              <a:rPr lang="hu-HU" sz="2800" dirty="0" err="1" smtClean="0">
                <a:solidFill>
                  <a:schemeClr val="bg1">
                    <a:lumMod val="95000"/>
                  </a:schemeClr>
                </a:solidFill>
              </a:rPr>
              <a:t>Handlerre</a:t>
            </a:r>
            <a:r>
              <a:rPr lang="hu-HU" sz="2800" dirty="0" smtClean="0">
                <a:solidFill>
                  <a:schemeClr val="bg1">
                    <a:lumMod val="95000"/>
                  </a:schemeClr>
                </a:solidFill>
              </a:rPr>
              <a:t> van szükségünk. </a:t>
            </a: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t>
            </a:r>
          </a:p>
          <a:p>
            <a:pPr algn="just">
              <a:buNone/>
            </a:pPr>
            <a:r>
              <a:rPr lang="hu-HU" sz="2800" dirty="0" smtClean="0">
                <a:solidFill>
                  <a:schemeClr val="bg1">
                    <a:lumMod val="95000"/>
                  </a:schemeClr>
                </a:solidFill>
              </a:rPr>
              <a:t>	Az </a:t>
            </a:r>
            <a:r>
              <a:rPr lang="hu-HU" sz="2800" i="1" dirty="0" err="1" smtClean="0">
                <a:solidFill>
                  <a:schemeClr val="bg1">
                    <a:lumMod val="95000"/>
                  </a:schemeClr>
                </a:solidFill>
              </a:rPr>
              <a:t>ExecutedRoutedEventArgs</a:t>
            </a:r>
            <a:r>
              <a:rPr lang="hu-HU" sz="2800" dirty="0" smtClean="0">
                <a:solidFill>
                  <a:schemeClr val="bg1">
                    <a:lumMod val="95000"/>
                  </a:schemeClr>
                </a:solidFill>
              </a:rPr>
              <a:t> a </a:t>
            </a:r>
            <a:r>
              <a:rPr lang="hu-HU" sz="2800" i="1" dirty="0" err="1" smtClean="0">
                <a:solidFill>
                  <a:schemeClr val="bg1">
                    <a:lumMod val="95000"/>
                  </a:schemeClr>
                </a:solidFill>
              </a:rPr>
              <a:t>RoutedEventArgs</a:t>
            </a:r>
            <a:r>
              <a:rPr lang="hu-HU" sz="2800" dirty="0" smtClean="0">
                <a:solidFill>
                  <a:schemeClr val="bg1">
                    <a:lumMod val="95000"/>
                  </a:schemeClr>
                </a:solidFill>
              </a:rPr>
              <a:t> –</a:t>
            </a:r>
            <a:r>
              <a:rPr lang="hu-HU" sz="2800" dirty="0" err="1" smtClean="0">
                <a:solidFill>
                  <a:schemeClr val="bg1">
                    <a:lumMod val="95000"/>
                  </a:schemeClr>
                </a:solidFill>
              </a:rPr>
              <a:t>ból</a:t>
            </a:r>
            <a:r>
              <a:rPr lang="hu-HU" sz="2800" dirty="0" smtClean="0">
                <a:solidFill>
                  <a:schemeClr val="bg1">
                    <a:lumMod val="95000"/>
                  </a:schemeClr>
                </a:solidFill>
              </a:rPr>
              <a:t> származik, így mindene meg van ami a </a:t>
            </a:r>
            <a:r>
              <a:rPr lang="hu-HU" sz="2800" dirty="0" err="1" smtClean="0">
                <a:solidFill>
                  <a:schemeClr val="bg1">
                    <a:lumMod val="95000"/>
                  </a:schemeClr>
                </a:solidFill>
              </a:rPr>
              <a:t>RoutedEventArgsnak</a:t>
            </a:r>
            <a:r>
              <a:rPr lang="hu-HU" sz="2800" dirty="0" smtClean="0">
                <a:solidFill>
                  <a:schemeClr val="bg1">
                    <a:lumMod val="95000"/>
                  </a:schemeClr>
                </a:solidFill>
              </a:rPr>
              <a:t> , de emelet van egy </a:t>
            </a:r>
            <a:r>
              <a:rPr lang="hu-HU" sz="2800" dirty="0" err="1" smtClean="0">
                <a:solidFill>
                  <a:schemeClr val="bg1">
                    <a:lumMod val="95000"/>
                  </a:schemeClr>
                </a:solidFill>
              </a:rPr>
              <a:t>Command</a:t>
            </a:r>
            <a:r>
              <a:rPr lang="hu-HU" sz="2800" dirty="0" smtClean="0">
                <a:solidFill>
                  <a:schemeClr val="bg1">
                    <a:lumMod val="95000"/>
                  </a:schemeClr>
                </a:solidFill>
              </a:rPr>
              <a:t> tulajdonsága is. Amiben benne van az a </a:t>
            </a:r>
            <a:r>
              <a:rPr lang="hu-HU" sz="2800" dirty="0" err="1" smtClean="0">
                <a:solidFill>
                  <a:schemeClr val="bg1">
                    <a:lumMod val="95000"/>
                  </a:schemeClr>
                </a:solidFill>
              </a:rPr>
              <a:t>Command</a:t>
            </a:r>
            <a:r>
              <a:rPr lang="hu-HU" sz="2800" dirty="0" smtClean="0">
                <a:solidFill>
                  <a:schemeClr val="bg1">
                    <a:lumMod val="95000"/>
                  </a:schemeClr>
                </a:solidFill>
              </a:rPr>
              <a:t> </a:t>
            </a:r>
            <a:r>
              <a:rPr lang="hu-HU" sz="2800" dirty="0" err="1" smtClean="0">
                <a:solidFill>
                  <a:schemeClr val="bg1">
                    <a:lumMod val="95000"/>
                  </a:schemeClr>
                </a:solidFill>
              </a:rPr>
              <a:t>object</a:t>
            </a:r>
            <a:r>
              <a:rPr lang="hu-HU" sz="2800" dirty="0" smtClean="0">
                <a:solidFill>
                  <a:schemeClr val="bg1">
                    <a:lumMod val="95000"/>
                  </a:schemeClr>
                </a:solidFill>
              </a:rPr>
              <a:t> </a:t>
            </a:r>
            <a:r>
              <a:rPr lang="hu-HU" sz="2800" dirty="0" smtClean="0">
                <a:solidFill>
                  <a:schemeClr val="bg1">
                    <a:lumMod val="95000"/>
                  </a:schemeClr>
                </a:solidFill>
              </a:rPr>
              <a:t>amit lekezelt.</a:t>
            </a:r>
          </a:p>
          <a:p>
            <a:pPr>
              <a:buNone/>
            </a:pPr>
            <a:endParaRPr lang="hu-HU" sz="2800" dirty="0">
              <a:solidFill>
                <a:schemeClr val="bg1">
                  <a:lumMod val="95000"/>
                </a:schemeClr>
              </a:solidFill>
            </a:endParaRPr>
          </a:p>
        </p:txBody>
      </p:sp>
      <p:sp>
        <p:nvSpPr>
          <p:cNvPr id="4" name="Szövegdoboz 3"/>
          <p:cNvSpPr txBox="1"/>
          <p:nvPr/>
        </p:nvSpPr>
        <p:spPr>
          <a:xfrm>
            <a:off x="857224" y="2786058"/>
            <a:ext cx="7143800"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t> </a:t>
            </a:r>
            <a:r>
              <a:rPr lang="en-US" sz="1600" dirty="0" smtClean="0">
                <a:solidFill>
                  <a:srgbClr val="0000FF"/>
                </a:solidFill>
              </a:rPr>
              <a:t>private void </a:t>
            </a:r>
            <a:r>
              <a:rPr lang="en-US" sz="1600" dirty="0" err="1" smtClean="0">
                <a:solidFill>
                  <a:schemeClr val="tx1"/>
                </a:solidFill>
              </a:rPr>
              <a:t>myCommandHandler</a:t>
            </a:r>
            <a:r>
              <a:rPr lang="en-US" sz="1600" dirty="0" smtClean="0">
                <a:solidFill>
                  <a:schemeClr val="tx1"/>
                </a:solidFill>
              </a:rPr>
              <a:t>(</a:t>
            </a:r>
            <a:r>
              <a:rPr lang="en-US" sz="1600" dirty="0" smtClean="0">
                <a:solidFill>
                  <a:srgbClr val="0000FF"/>
                </a:solidFill>
              </a:rPr>
              <a:t>object </a:t>
            </a:r>
            <a:r>
              <a:rPr lang="en-US" sz="1600" dirty="0" smtClean="0">
                <a:solidFill>
                  <a:schemeClr val="tx1"/>
                </a:solidFill>
              </a:rPr>
              <a:t>sender, </a:t>
            </a:r>
            <a:r>
              <a:rPr lang="en-US" sz="1600" dirty="0" err="1" smtClean="0">
                <a:solidFill>
                  <a:srgbClr val="2B91AF"/>
                </a:solidFill>
              </a:rPr>
              <a:t>ExecutedRoutedEventArgs</a:t>
            </a:r>
            <a:r>
              <a:rPr lang="en-US" sz="1600" dirty="0" smtClean="0">
                <a:solidFill>
                  <a:schemeClr val="tx1"/>
                </a:solidFill>
              </a:rPr>
              <a:t> e)</a:t>
            </a:r>
          </a:p>
          <a:p>
            <a:r>
              <a:rPr lang="hu-HU" sz="1600" dirty="0" smtClean="0">
                <a:solidFill>
                  <a:schemeClr val="tx1"/>
                </a:solidFill>
              </a:rPr>
              <a:t>{</a:t>
            </a:r>
          </a:p>
          <a:p>
            <a:r>
              <a:rPr lang="hu-HU" sz="1600" dirty="0" smtClean="0">
                <a:solidFill>
                  <a:srgbClr val="2B91AF"/>
                </a:solidFill>
              </a:rPr>
              <a:t>            </a:t>
            </a:r>
            <a:r>
              <a:rPr lang="hu-HU" sz="1600" dirty="0" smtClean="0">
                <a:solidFill>
                  <a:srgbClr val="008000"/>
                </a:solidFill>
              </a:rPr>
              <a:t>//</a:t>
            </a:r>
            <a:r>
              <a:rPr lang="hu-HU" sz="1600" dirty="0" err="1" smtClean="0">
                <a:solidFill>
                  <a:srgbClr val="008000"/>
                </a:solidFill>
              </a:rPr>
              <a:t>Handle</a:t>
            </a:r>
            <a:r>
              <a:rPr lang="hu-HU" sz="1600" dirty="0" smtClean="0">
                <a:solidFill>
                  <a:srgbClr val="008000"/>
                </a:solidFill>
              </a:rPr>
              <a:t> </a:t>
            </a:r>
            <a:r>
              <a:rPr lang="hu-HU" sz="1600" dirty="0" err="1" smtClean="0">
                <a:solidFill>
                  <a:srgbClr val="008000"/>
                </a:solidFill>
              </a:rPr>
              <a:t>the</a:t>
            </a:r>
            <a:r>
              <a:rPr lang="hu-HU" sz="1600" dirty="0" smtClean="0">
                <a:solidFill>
                  <a:srgbClr val="008000"/>
                </a:solidFill>
              </a:rPr>
              <a:t> </a:t>
            </a:r>
            <a:r>
              <a:rPr lang="hu-HU" sz="1600" dirty="0" err="1" smtClean="0">
                <a:solidFill>
                  <a:srgbClr val="008000"/>
                </a:solidFill>
              </a:rPr>
              <a:t>command</a:t>
            </a:r>
            <a:r>
              <a:rPr lang="hu-HU" sz="1600" dirty="0" smtClean="0">
                <a:solidFill>
                  <a:srgbClr val="008000"/>
                </a:solidFill>
              </a:rPr>
              <a:t> here</a:t>
            </a:r>
          </a:p>
          <a:p>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Bindings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543956" cy="5072097"/>
          </a:xfrm>
        </p:spPr>
        <p:txBody>
          <a:bodyPr>
            <a:normAutofit/>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CommandBinding</a:t>
            </a:r>
            <a:r>
              <a:rPr lang="hu-HU" sz="2800" dirty="0" smtClean="0">
                <a:solidFill>
                  <a:schemeClr val="bg1">
                    <a:lumMod val="95000"/>
                  </a:schemeClr>
                </a:solidFill>
              </a:rPr>
              <a:t> egy olyan objektum amivel a </a:t>
            </a:r>
            <a:r>
              <a:rPr lang="hu-HU" sz="2800" dirty="0" err="1" smtClean="0">
                <a:solidFill>
                  <a:schemeClr val="bg1">
                    <a:lumMod val="95000"/>
                  </a:schemeClr>
                </a:solidFill>
              </a:rPr>
              <a:t>Commandhoz</a:t>
            </a:r>
            <a:r>
              <a:rPr lang="hu-HU" sz="2800" dirty="0" smtClean="0">
                <a:solidFill>
                  <a:schemeClr val="bg1">
                    <a:lumMod val="95000"/>
                  </a:schemeClr>
                </a:solidFill>
              </a:rPr>
              <a:t> ragaszthatjuk a </a:t>
            </a:r>
            <a:r>
              <a:rPr lang="hu-HU" sz="2800" dirty="0" err="1" smtClean="0">
                <a:solidFill>
                  <a:schemeClr val="bg1">
                    <a:lumMod val="95000"/>
                  </a:schemeClr>
                </a:solidFill>
              </a:rPr>
              <a:t>Command</a:t>
            </a:r>
            <a:r>
              <a:rPr lang="hu-HU" sz="2800" dirty="0" smtClean="0">
                <a:solidFill>
                  <a:schemeClr val="bg1">
                    <a:lumMod val="95000"/>
                  </a:schemeClr>
                </a:solidFill>
              </a:rPr>
              <a:t> </a:t>
            </a:r>
            <a:r>
              <a:rPr lang="hu-HU" sz="2800" dirty="0" err="1" smtClean="0">
                <a:solidFill>
                  <a:schemeClr val="bg1">
                    <a:lumMod val="95000"/>
                  </a:schemeClr>
                </a:solidFill>
              </a:rPr>
              <a:t>Handlert</a:t>
            </a:r>
            <a:r>
              <a:rPr lang="hu-HU" sz="2800" dirty="0" smtClean="0">
                <a:solidFill>
                  <a:schemeClr val="bg1">
                    <a:lumMod val="95000"/>
                  </a:schemeClr>
                </a:solidFill>
              </a:rPr>
              <a:t>.</a:t>
            </a:r>
          </a:p>
          <a:p>
            <a:pPr algn="just">
              <a:buNone/>
            </a:pPr>
            <a:r>
              <a:rPr lang="hu-HU" sz="2800" dirty="0" smtClean="0">
                <a:solidFill>
                  <a:schemeClr val="bg1">
                    <a:lumMod val="95000"/>
                  </a:schemeClr>
                </a:solidFill>
              </a:rPr>
              <a:t>	A </a:t>
            </a:r>
            <a:r>
              <a:rPr lang="hu-HU" sz="2800" dirty="0" err="1" smtClean="0">
                <a:solidFill>
                  <a:schemeClr val="bg1">
                    <a:lumMod val="95000"/>
                  </a:schemeClr>
                </a:solidFill>
              </a:rPr>
              <a:t>Window</a:t>
            </a:r>
            <a:r>
              <a:rPr lang="hu-HU" sz="2800" dirty="0" smtClean="0">
                <a:solidFill>
                  <a:schemeClr val="bg1">
                    <a:lumMod val="95000"/>
                  </a:schemeClr>
                </a:solidFill>
              </a:rPr>
              <a:t> </a:t>
            </a:r>
            <a:r>
              <a:rPr lang="hu-HU" sz="1800" i="1" dirty="0" smtClean="0">
                <a:solidFill>
                  <a:schemeClr val="bg1">
                    <a:lumMod val="95000"/>
                  </a:schemeClr>
                </a:solidFill>
              </a:rPr>
              <a:t>(vagy más)</a:t>
            </a:r>
            <a:r>
              <a:rPr lang="hu-HU" sz="2400" dirty="0" smtClean="0">
                <a:solidFill>
                  <a:schemeClr val="bg1">
                    <a:lumMod val="95000"/>
                  </a:schemeClr>
                </a:solidFill>
              </a:rPr>
              <a:t> </a:t>
            </a:r>
            <a:r>
              <a:rPr lang="hu-HU" sz="2800" dirty="0" err="1" smtClean="0">
                <a:solidFill>
                  <a:schemeClr val="bg1">
                    <a:lumMod val="95000"/>
                  </a:schemeClr>
                </a:solidFill>
              </a:rPr>
              <a:t>CommandBindings</a:t>
            </a:r>
            <a:r>
              <a:rPr lang="hu-HU" sz="2800" dirty="0" smtClean="0">
                <a:solidFill>
                  <a:schemeClr val="bg1">
                    <a:lumMod val="95000"/>
                  </a:schemeClr>
                </a:solidFill>
              </a:rPr>
              <a:t> kollekciójához kell hozzáadnunk.</a:t>
            </a: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 </a:t>
            </a:r>
            <a:r>
              <a:rPr lang="hu-HU" sz="2800" dirty="0" err="1" smtClean="0">
                <a:solidFill>
                  <a:schemeClr val="bg1">
                    <a:lumMod val="95000"/>
                  </a:schemeClr>
                </a:solidFill>
              </a:rPr>
              <a:t>CommandBindingot</a:t>
            </a:r>
            <a:r>
              <a:rPr lang="hu-HU" sz="2800" dirty="0" smtClean="0">
                <a:solidFill>
                  <a:schemeClr val="bg1">
                    <a:lumMod val="95000"/>
                  </a:schemeClr>
                </a:solidFill>
              </a:rPr>
              <a:t> </a:t>
            </a:r>
            <a:r>
              <a:rPr lang="hu-HU" sz="2800" dirty="0" smtClean="0">
                <a:solidFill>
                  <a:schemeClr val="bg1">
                    <a:lumMod val="95000"/>
                  </a:schemeClr>
                </a:solidFill>
              </a:rPr>
              <a:t>hozzáfűzhetjük </a:t>
            </a:r>
            <a:r>
              <a:rPr lang="hu-HU" sz="2800" dirty="0" err="1" smtClean="0">
                <a:solidFill>
                  <a:schemeClr val="bg1">
                    <a:lumMod val="95000"/>
                  </a:schemeClr>
                </a:solidFill>
              </a:rPr>
              <a:t>XAML-ben</a:t>
            </a:r>
            <a:r>
              <a:rPr lang="hu-HU" sz="2800" dirty="0" smtClean="0">
                <a:solidFill>
                  <a:schemeClr val="bg1">
                    <a:lumMod val="95000"/>
                  </a:schemeClr>
                </a:solidFill>
              </a:rPr>
              <a:t> is.</a:t>
            </a:r>
            <a:endParaRPr lang="hu-HU" sz="2800" dirty="0">
              <a:solidFill>
                <a:schemeClr val="bg1">
                  <a:lumMod val="95000"/>
                </a:schemeClr>
              </a:solidFill>
            </a:endParaRPr>
          </a:p>
        </p:txBody>
      </p:sp>
      <p:sp>
        <p:nvSpPr>
          <p:cNvPr id="5" name="Szövegdoboz 4"/>
          <p:cNvSpPr txBox="1"/>
          <p:nvPr/>
        </p:nvSpPr>
        <p:spPr>
          <a:xfrm>
            <a:off x="785786" y="2643182"/>
            <a:ext cx="7143800"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solidFill>
                  <a:srgbClr val="2B91AF"/>
                </a:solidFill>
              </a:rPr>
              <a:t>CommandBinding</a:t>
            </a:r>
            <a:r>
              <a:rPr lang="hu-HU" sz="1600" dirty="0" smtClean="0">
                <a:solidFill>
                  <a:srgbClr val="2B91AF"/>
                </a:solidFill>
              </a:rPr>
              <a:t> </a:t>
            </a:r>
            <a:r>
              <a:rPr lang="hu-HU" sz="1600" dirty="0" err="1" smtClean="0">
                <a:solidFill>
                  <a:schemeClr val="tx1"/>
                </a:solidFill>
              </a:rPr>
              <a:t>abinding</a:t>
            </a:r>
            <a:r>
              <a:rPr lang="hu-HU" sz="1600" dirty="0" smtClean="0">
                <a:solidFill>
                  <a:schemeClr val="tx1"/>
                </a:solidFill>
              </a:rPr>
              <a:t> =</a:t>
            </a:r>
            <a:r>
              <a:rPr lang="hu-HU" sz="1600" dirty="0" smtClean="0">
                <a:solidFill>
                  <a:srgbClr val="2B91AF"/>
                </a:solidFill>
              </a:rPr>
              <a:t>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CommandBinding</a:t>
            </a:r>
            <a:r>
              <a:rPr lang="hu-HU" sz="1600" dirty="0" smtClean="0">
                <a:solidFill>
                  <a:schemeClr val="tx1"/>
                </a:solidFill>
              </a:rPr>
              <a:t>();</a:t>
            </a:r>
          </a:p>
          <a:p>
            <a:r>
              <a:rPr lang="hu-HU" sz="1600" dirty="0" err="1" smtClean="0">
                <a:solidFill>
                  <a:schemeClr val="tx1"/>
                </a:solidFill>
              </a:rPr>
              <a:t>abinding.Command</a:t>
            </a:r>
            <a:r>
              <a:rPr lang="hu-HU" sz="1600" dirty="0" smtClean="0">
                <a:solidFill>
                  <a:schemeClr val="tx1"/>
                </a:solidFill>
              </a:rPr>
              <a:t> = </a:t>
            </a:r>
            <a:r>
              <a:rPr lang="hu-HU" sz="1600" dirty="0" err="1" smtClean="0">
                <a:solidFill>
                  <a:srgbClr val="2B91AF"/>
                </a:solidFill>
              </a:rPr>
              <a:t>ApplicationCommands</a:t>
            </a:r>
            <a:r>
              <a:rPr lang="hu-HU" sz="1600" dirty="0" err="1" smtClean="0">
                <a:solidFill>
                  <a:schemeClr val="tx1"/>
                </a:solidFill>
              </a:rPr>
              <a:t>.Find</a:t>
            </a:r>
            <a:r>
              <a:rPr lang="hu-HU" sz="1600" dirty="0" smtClean="0">
                <a:solidFill>
                  <a:schemeClr val="tx1"/>
                </a:solidFill>
              </a:rPr>
              <a:t>;</a:t>
            </a:r>
          </a:p>
          <a:p>
            <a:r>
              <a:rPr lang="hu-HU" sz="1600" dirty="0" err="1" smtClean="0">
                <a:solidFill>
                  <a:schemeClr val="tx1"/>
                </a:solidFill>
              </a:rPr>
              <a:t>abinding.Executed</a:t>
            </a:r>
            <a:r>
              <a:rPr lang="hu-HU" sz="1600" dirty="0" smtClean="0">
                <a:solidFill>
                  <a:schemeClr val="tx1"/>
                </a:solidFill>
              </a:rPr>
              <a:t> +=</a:t>
            </a:r>
            <a:r>
              <a:rPr lang="hu-HU" sz="1600" dirty="0" smtClean="0">
                <a:solidFill>
                  <a:srgbClr val="2B91AF"/>
                </a:solidFill>
              </a:rPr>
              <a:t>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ExecutedRoutedEventHandler</a:t>
            </a:r>
            <a:r>
              <a:rPr lang="hu-HU" sz="1600" dirty="0" smtClean="0">
                <a:solidFill>
                  <a:schemeClr val="tx1"/>
                </a:solidFill>
              </a:rPr>
              <a:t>(</a:t>
            </a:r>
            <a:r>
              <a:rPr lang="hu-HU" sz="1600" dirty="0" err="1" smtClean="0">
                <a:solidFill>
                  <a:schemeClr val="tx1"/>
                </a:solidFill>
              </a:rPr>
              <a:t>abinding</a:t>
            </a:r>
            <a:r>
              <a:rPr lang="hu-HU" sz="1600" dirty="0" smtClean="0">
                <a:solidFill>
                  <a:schemeClr val="tx1"/>
                </a:solidFill>
              </a:rPr>
              <a:t>_</a:t>
            </a:r>
            <a:r>
              <a:rPr lang="hu-HU" sz="1600" dirty="0" err="1" smtClean="0">
                <a:solidFill>
                  <a:schemeClr val="tx1"/>
                </a:solidFill>
              </a:rPr>
              <a:t>Executed</a:t>
            </a:r>
            <a:r>
              <a:rPr lang="hu-HU" sz="1600" dirty="0" smtClean="0">
                <a:solidFill>
                  <a:schemeClr val="tx1"/>
                </a:solidFill>
              </a:rPr>
              <a:t>);</a:t>
            </a:r>
          </a:p>
          <a:p>
            <a:r>
              <a:rPr lang="hu-HU" sz="1600" dirty="0" err="1" smtClean="0">
                <a:solidFill>
                  <a:srgbClr val="0000FF"/>
                </a:solidFill>
              </a:rPr>
              <a:t>this</a:t>
            </a:r>
            <a:r>
              <a:rPr lang="hu-HU" sz="1600" dirty="0" err="1" smtClean="0">
                <a:solidFill>
                  <a:schemeClr val="tx1"/>
                </a:solidFill>
              </a:rPr>
              <a:t>.CommandBindings.Add</a:t>
            </a:r>
            <a:r>
              <a:rPr lang="hu-HU" sz="1600" dirty="0" smtClean="0">
                <a:solidFill>
                  <a:schemeClr val="tx1"/>
                </a:solidFill>
              </a:rPr>
              <a:t>(</a:t>
            </a:r>
            <a:r>
              <a:rPr lang="hu-HU" sz="1600" dirty="0" err="1" smtClean="0">
                <a:solidFill>
                  <a:schemeClr val="tx1"/>
                </a:solidFill>
              </a:rPr>
              <a:t>abinding</a:t>
            </a:r>
            <a:r>
              <a:rPr lang="hu-HU" sz="1600" dirty="0" smtClean="0">
                <a:solidFill>
                  <a:schemeClr val="tx1"/>
                </a:solidFill>
              </a:rPr>
              <a:t>);</a:t>
            </a:r>
          </a:p>
        </p:txBody>
      </p:sp>
      <p:sp>
        <p:nvSpPr>
          <p:cNvPr id="6" name="Szövegdoboz 5"/>
          <p:cNvSpPr txBox="1"/>
          <p:nvPr/>
        </p:nvSpPr>
        <p:spPr>
          <a:xfrm>
            <a:off x="0" y="4643446"/>
            <a:ext cx="9144000" cy="83099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Window.CommandBindings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CommandBinding</a:t>
            </a:r>
            <a:r>
              <a:rPr lang="en-US" sz="1600" dirty="0" smtClean="0">
                <a:solidFill>
                  <a:srgbClr val="FF0000"/>
                </a:solidFill>
              </a:rPr>
              <a:t> Command</a:t>
            </a:r>
            <a:r>
              <a:rPr lang="en-US" sz="1600" dirty="0" smtClean="0">
                <a:solidFill>
                  <a:srgbClr val="0000FF"/>
                </a:solidFill>
              </a:rPr>
              <a:t>="</a:t>
            </a:r>
            <a:r>
              <a:rPr lang="en-US" sz="1600" dirty="0" err="1" smtClean="0">
                <a:solidFill>
                  <a:srgbClr val="0000FF"/>
                </a:solidFill>
              </a:rPr>
              <a:t>ApplicationCommands.Find</a:t>
            </a:r>
            <a:r>
              <a:rPr lang="en-US" sz="1600" dirty="0" smtClean="0">
                <a:solidFill>
                  <a:srgbClr val="0000FF"/>
                </a:solidFill>
              </a:rPr>
              <a:t>"</a:t>
            </a:r>
            <a:r>
              <a:rPr lang="en-US" sz="1600" dirty="0" smtClean="0">
                <a:solidFill>
                  <a:srgbClr val="FF0000"/>
                </a:solidFill>
              </a:rPr>
              <a:t> Executed</a:t>
            </a:r>
            <a:r>
              <a:rPr lang="en-US" sz="1600" dirty="0" smtClean="0">
                <a:solidFill>
                  <a:srgbClr val="0000FF"/>
                </a:solidFill>
              </a:rPr>
              <a:t>="</a:t>
            </a:r>
            <a:r>
              <a:rPr lang="en-US" sz="1600" dirty="0" err="1" smtClean="0">
                <a:solidFill>
                  <a:srgbClr val="0000FF"/>
                </a:solidFill>
              </a:rPr>
              <a:t>myCommandHandler</a:t>
            </a:r>
            <a:r>
              <a:rPr lang="en-US" sz="1600" dirty="0" smtClean="0">
                <a:solidFill>
                  <a:srgbClr val="0000FF"/>
                </a:solidFill>
              </a:rPr>
              <a:t>" /&gt;</a:t>
            </a:r>
          </a:p>
          <a:p>
            <a:r>
              <a:rPr lang="hu-HU" sz="1600" dirty="0" smtClean="0">
                <a:solidFill>
                  <a:srgbClr val="0000FF"/>
                </a:solidFill>
              </a:rPr>
              <a:t>&lt;/</a:t>
            </a:r>
            <a:r>
              <a:rPr lang="hu-HU" sz="1600" dirty="0" err="1" smtClean="0">
                <a:solidFill>
                  <a:srgbClr val="A31515"/>
                </a:solidFill>
              </a:rPr>
              <a:t>Window.CommandBindings</a:t>
            </a:r>
            <a:r>
              <a:rPr lang="hu-HU" sz="1600" dirty="0" smtClean="0">
                <a:solidFill>
                  <a:srgbClr val="0000FF"/>
                </a:solidFill>
              </a:rPr>
              <a:t>&gt;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Bubbling</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6000791"/>
          </a:xfrm>
        </p:spPr>
        <p:txBody>
          <a:bodyPr>
            <a:normAutofit/>
          </a:bodyPr>
          <a:lstStyle/>
          <a:p>
            <a:pPr algn="just">
              <a:buNone/>
            </a:pPr>
            <a:r>
              <a:rPr lang="hu-HU" sz="2800" dirty="0" smtClean="0">
                <a:solidFill>
                  <a:schemeClr val="bg1">
                    <a:lumMod val="95000"/>
                  </a:schemeClr>
                </a:solidFill>
              </a:rPr>
              <a:t>	A </a:t>
            </a:r>
            <a:r>
              <a:rPr lang="hu-HU" sz="2800" dirty="0" err="1" smtClean="0">
                <a:solidFill>
                  <a:schemeClr val="bg1">
                    <a:lumMod val="95000"/>
                  </a:schemeClr>
                </a:solidFill>
              </a:rPr>
              <a:t>Commandok</a:t>
            </a:r>
            <a:r>
              <a:rPr lang="hu-HU" sz="2800" dirty="0" smtClean="0">
                <a:solidFill>
                  <a:schemeClr val="bg1">
                    <a:lumMod val="95000"/>
                  </a:schemeClr>
                </a:solidFill>
              </a:rPr>
              <a:t> is </a:t>
            </a:r>
            <a:r>
              <a:rPr lang="hu-HU" sz="2800" dirty="0" err="1" smtClean="0">
                <a:solidFill>
                  <a:schemeClr val="bg2">
                    <a:lumMod val="90000"/>
                  </a:schemeClr>
                </a:solidFill>
              </a:rPr>
              <a:t>RoutedEventet</a:t>
            </a:r>
            <a:r>
              <a:rPr lang="hu-HU" sz="2800" dirty="0" smtClean="0">
                <a:solidFill>
                  <a:schemeClr val="bg1">
                    <a:lumMod val="95000"/>
                  </a:schemeClr>
                </a:solidFill>
              </a:rPr>
              <a:t> használnak!</a:t>
            </a:r>
          </a:p>
          <a:p>
            <a:pPr algn="just">
              <a:buNone/>
            </a:pPr>
            <a:r>
              <a:rPr lang="hu-HU" sz="2800" dirty="0" smtClean="0">
                <a:solidFill>
                  <a:schemeClr val="bg1">
                    <a:lumMod val="95000"/>
                  </a:schemeClr>
                </a:solidFill>
              </a:rPr>
              <a:t>	Így itt is mint a többi </a:t>
            </a:r>
            <a:r>
              <a:rPr lang="hu-HU" sz="2800" dirty="0" err="1" smtClean="0">
                <a:solidFill>
                  <a:schemeClr val="bg1">
                    <a:lumMod val="95000"/>
                  </a:schemeClr>
                </a:solidFill>
              </a:rPr>
              <a:t>R</a:t>
            </a:r>
            <a:r>
              <a:rPr lang="hu-HU" sz="2800" dirty="0" err="1" smtClean="0">
                <a:solidFill>
                  <a:schemeClr val="bg1">
                    <a:lumMod val="95000"/>
                  </a:schemeClr>
                </a:solidFill>
              </a:rPr>
              <a:t>outedEventnél</a:t>
            </a:r>
            <a:r>
              <a:rPr lang="hu-HU" sz="2800" dirty="0" smtClean="0">
                <a:solidFill>
                  <a:schemeClr val="bg1">
                    <a:lumMod val="95000"/>
                  </a:schemeClr>
                </a:solidFill>
              </a:rPr>
              <a:t> </a:t>
            </a:r>
            <a:r>
              <a:rPr lang="hu-HU" sz="2800" dirty="0" smtClean="0">
                <a:solidFill>
                  <a:schemeClr val="bg1">
                    <a:lumMod val="95000"/>
                  </a:schemeClr>
                </a:solidFill>
              </a:rPr>
              <a:t>az </a:t>
            </a:r>
            <a:r>
              <a:rPr lang="hu-HU" sz="2800" dirty="0" err="1" smtClean="0">
                <a:solidFill>
                  <a:schemeClr val="bg1">
                    <a:lumMod val="95000"/>
                  </a:schemeClr>
                </a:solidFill>
              </a:rPr>
              <a:t>ExecutedRoutedEventArgs</a:t>
            </a:r>
            <a:r>
              <a:rPr lang="hu-HU" sz="2800" dirty="0" smtClean="0">
                <a:solidFill>
                  <a:schemeClr val="bg1">
                    <a:lumMod val="95000"/>
                  </a:schemeClr>
                </a:solidFill>
              </a:rPr>
              <a:t> </a:t>
            </a:r>
            <a:r>
              <a:rPr lang="hu-HU" sz="2800" dirty="0" err="1" smtClean="0">
                <a:solidFill>
                  <a:schemeClr val="bg2">
                    <a:lumMod val="90000"/>
                  </a:schemeClr>
                </a:solidFill>
              </a:rPr>
              <a:t>Handled</a:t>
            </a:r>
            <a:r>
              <a:rPr lang="hu-HU" sz="2800" dirty="0" smtClean="0">
                <a:solidFill>
                  <a:schemeClr val="bg1">
                    <a:lumMod val="95000"/>
                  </a:schemeClr>
                </a:solidFill>
              </a:rPr>
              <a:t> tulajdonságát kell </a:t>
            </a:r>
            <a:r>
              <a:rPr lang="hu-HU" sz="2800" dirty="0" err="1" smtClean="0">
                <a:solidFill>
                  <a:schemeClr val="bg1">
                    <a:lumMod val="95000"/>
                  </a:schemeClr>
                </a:solidFill>
              </a:rPr>
              <a:t>True</a:t>
            </a:r>
            <a:r>
              <a:rPr lang="hu-HU" sz="2800" dirty="0" smtClean="0">
                <a:solidFill>
                  <a:schemeClr val="bg1">
                    <a:lumMod val="95000"/>
                  </a:schemeClr>
                </a:solidFill>
              </a:rPr>
              <a:t> –</a:t>
            </a:r>
            <a:r>
              <a:rPr lang="hu-HU" sz="2800" dirty="0" err="1" smtClean="0">
                <a:solidFill>
                  <a:schemeClr val="bg1">
                    <a:lumMod val="95000"/>
                  </a:schemeClr>
                </a:solidFill>
              </a:rPr>
              <a:t>ra</a:t>
            </a:r>
            <a:r>
              <a:rPr lang="hu-HU" sz="2800" dirty="0" smtClean="0">
                <a:solidFill>
                  <a:schemeClr val="bg1">
                    <a:lumMod val="95000"/>
                  </a:schemeClr>
                </a:solidFill>
              </a:rPr>
              <a:t> állítani ahhoz, hogy lekezeltnek tekintsük az eseményt a vizuális fában.</a:t>
            </a: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buNone/>
            </a:pPr>
            <a:endParaRPr lang="hu-HU" sz="2800" dirty="0" smtClean="0">
              <a:solidFill>
                <a:schemeClr val="bg1">
                  <a:lumMod val="95000"/>
                </a:schemeClr>
              </a:solidFill>
            </a:endParaRPr>
          </a:p>
          <a:p>
            <a:pPr algn="ctr">
              <a:buNone/>
            </a:pPr>
            <a:r>
              <a:rPr lang="hu-HU" sz="2800" dirty="0" smtClean="0">
                <a:solidFill>
                  <a:schemeClr val="bg1">
                    <a:lumMod val="95000"/>
                  </a:schemeClr>
                </a:solidFill>
              </a:rPr>
              <a:t>	</a:t>
            </a:r>
          </a:p>
          <a:p>
            <a:pPr algn="ctr">
              <a:buNone/>
            </a:pPr>
            <a:endParaRPr lang="hu-HU" sz="2800" i="1" dirty="0" smtClean="0">
              <a:solidFill>
                <a:schemeClr val="bg1">
                  <a:lumMod val="95000"/>
                </a:schemeClr>
              </a:solidFill>
            </a:endParaRPr>
          </a:p>
          <a:p>
            <a:pPr algn="ctr">
              <a:buNone/>
            </a:pPr>
            <a:endParaRPr lang="hu-HU" sz="2800" i="1" dirty="0" smtClean="0">
              <a:solidFill>
                <a:schemeClr val="bg1">
                  <a:lumMod val="95000"/>
                </a:schemeClr>
              </a:solidFill>
            </a:endParaRPr>
          </a:p>
          <a:p>
            <a:pPr algn="ctr">
              <a:buNone/>
            </a:pPr>
            <a:r>
              <a:rPr lang="hu-HU" sz="1800" i="1" dirty="0" smtClean="0">
                <a:solidFill>
                  <a:schemeClr val="bg1">
                    <a:lumMod val="95000"/>
                  </a:schemeClr>
                </a:solidFill>
              </a:rPr>
              <a:t>(Ne feledjük az </a:t>
            </a:r>
            <a:r>
              <a:rPr lang="hu-HU" sz="1800" i="1" dirty="0" err="1" smtClean="0">
                <a:solidFill>
                  <a:schemeClr val="bg1">
                    <a:lumMod val="95000"/>
                  </a:schemeClr>
                </a:solidFill>
              </a:rPr>
              <a:t>ExecutedRoutedEventArgs</a:t>
            </a:r>
            <a:r>
              <a:rPr lang="hu-HU" sz="1800" i="1" dirty="0" smtClean="0">
                <a:solidFill>
                  <a:schemeClr val="bg1">
                    <a:lumMod val="95000"/>
                  </a:schemeClr>
                </a:solidFill>
              </a:rPr>
              <a:t> is a </a:t>
            </a:r>
            <a:r>
              <a:rPr lang="hu-HU" sz="1800" i="1" dirty="0" err="1" smtClean="0">
                <a:solidFill>
                  <a:schemeClr val="bg1">
                    <a:lumMod val="95000"/>
                  </a:schemeClr>
                </a:solidFill>
              </a:rPr>
              <a:t>RoutedEventArgsból</a:t>
            </a:r>
            <a:r>
              <a:rPr lang="hu-HU" sz="1800" i="1" dirty="0" smtClean="0">
                <a:solidFill>
                  <a:schemeClr val="bg1">
                    <a:lumMod val="95000"/>
                  </a:schemeClr>
                </a:solidFill>
              </a:rPr>
              <a:t> származik)</a:t>
            </a:r>
            <a:endParaRPr lang="hu-HU" sz="1800" i="1" dirty="0">
              <a:solidFill>
                <a:schemeClr val="bg1">
                  <a:lumMod val="95000"/>
                </a:schemeClr>
              </a:solidFill>
            </a:endParaRPr>
          </a:p>
        </p:txBody>
      </p:sp>
      <p:sp>
        <p:nvSpPr>
          <p:cNvPr id="7" name="Szövegdoboz 6"/>
          <p:cNvSpPr txBox="1"/>
          <p:nvPr/>
        </p:nvSpPr>
        <p:spPr>
          <a:xfrm>
            <a:off x="857224" y="3214686"/>
            <a:ext cx="7143800"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private void </a:t>
            </a:r>
            <a:r>
              <a:rPr lang="en-US" sz="1600" dirty="0" err="1" smtClean="0">
                <a:solidFill>
                  <a:schemeClr val="tx1"/>
                </a:solidFill>
              </a:rPr>
              <a:t>myCommandHandler</a:t>
            </a:r>
            <a:r>
              <a:rPr lang="en-US" sz="1600" dirty="0" smtClean="0">
                <a:solidFill>
                  <a:schemeClr val="tx1"/>
                </a:solidFill>
              </a:rPr>
              <a:t>(</a:t>
            </a:r>
            <a:r>
              <a:rPr lang="en-US" sz="1600" dirty="0" smtClean="0">
                <a:solidFill>
                  <a:srgbClr val="0000FF"/>
                </a:solidFill>
              </a:rPr>
              <a:t>object</a:t>
            </a:r>
            <a:r>
              <a:rPr lang="en-US" sz="1600" dirty="0" smtClean="0">
                <a:solidFill>
                  <a:schemeClr val="tx1"/>
                </a:solidFill>
              </a:rPr>
              <a:t> sender,</a:t>
            </a:r>
            <a:r>
              <a:rPr lang="en-US" sz="1600" dirty="0" smtClean="0">
                <a:solidFill>
                  <a:srgbClr val="0000FF"/>
                </a:solidFill>
              </a:rPr>
              <a:t> </a:t>
            </a:r>
            <a:r>
              <a:rPr lang="en-US" sz="1600" dirty="0" err="1" smtClean="0">
                <a:solidFill>
                  <a:srgbClr val="2B91AF"/>
                </a:solidFill>
              </a:rPr>
              <a:t>ExecutedRoutedEventArgs</a:t>
            </a:r>
            <a:r>
              <a:rPr lang="en-US" sz="1600" dirty="0" smtClean="0">
                <a:solidFill>
                  <a:schemeClr val="tx1"/>
                </a:solidFill>
              </a:rPr>
              <a:t> e)</a:t>
            </a:r>
          </a:p>
          <a:p>
            <a:r>
              <a:rPr lang="hu-HU" sz="1600" dirty="0" smtClean="0">
                <a:solidFill>
                  <a:srgbClr val="2B91AF"/>
                </a:solidFill>
              </a:rPr>
              <a:t>{</a:t>
            </a:r>
          </a:p>
          <a:p>
            <a:r>
              <a:rPr lang="hu-HU" sz="1600" dirty="0" smtClean="0">
                <a:solidFill>
                  <a:srgbClr val="2B91AF"/>
                </a:solidFill>
              </a:rPr>
              <a:t>            </a:t>
            </a:r>
            <a:r>
              <a:rPr lang="hu-HU" sz="1600" dirty="0" smtClean="0">
                <a:solidFill>
                  <a:srgbClr val="008000"/>
                </a:solidFill>
              </a:rPr>
              <a:t>//</a:t>
            </a:r>
            <a:r>
              <a:rPr lang="hu-HU" sz="1600" dirty="0" err="1" smtClean="0">
                <a:solidFill>
                  <a:srgbClr val="008000"/>
                </a:solidFill>
              </a:rPr>
              <a:t>Handle</a:t>
            </a:r>
            <a:r>
              <a:rPr lang="hu-HU" sz="1600" dirty="0" smtClean="0">
                <a:solidFill>
                  <a:srgbClr val="008000"/>
                </a:solidFill>
              </a:rPr>
              <a:t> </a:t>
            </a:r>
            <a:r>
              <a:rPr lang="hu-HU" sz="1600" dirty="0" err="1" smtClean="0">
                <a:solidFill>
                  <a:srgbClr val="008000"/>
                </a:solidFill>
              </a:rPr>
              <a:t>the</a:t>
            </a:r>
            <a:r>
              <a:rPr lang="hu-HU" sz="1600" dirty="0" smtClean="0">
                <a:solidFill>
                  <a:srgbClr val="008000"/>
                </a:solidFill>
              </a:rPr>
              <a:t> </a:t>
            </a:r>
            <a:r>
              <a:rPr lang="hu-HU" sz="1600" dirty="0" err="1" smtClean="0">
                <a:solidFill>
                  <a:srgbClr val="008000"/>
                </a:solidFill>
              </a:rPr>
              <a:t>command</a:t>
            </a:r>
            <a:r>
              <a:rPr lang="hu-HU" sz="1600" dirty="0" smtClean="0">
                <a:solidFill>
                  <a:srgbClr val="008000"/>
                </a:solidFill>
              </a:rPr>
              <a:t> here</a:t>
            </a:r>
          </a:p>
          <a:p>
            <a:r>
              <a:rPr lang="hu-HU" sz="1600" dirty="0" smtClean="0">
                <a:solidFill>
                  <a:srgbClr val="008000"/>
                </a:solidFill>
              </a:rPr>
              <a:t>            </a:t>
            </a:r>
            <a:r>
              <a:rPr lang="hu-HU" sz="1600" dirty="0" err="1" smtClean="0">
                <a:solidFill>
                  <a:schemeClr val="tx1"/>
                </a:solidFill>
              </a:rPr>
              <a:t>e.Handled</a:t>
            </a:r>
            <a:r>
              <a:rPr lang="hu-HU" sz="1600" dirty="0" smtClean="0">
                <a:solidFill>
                  <a:schemeClr val="tx1"/>
                </a:solidFill>
              </a:rPr>
              <a:t> = </a:t>
            </a:r>
            <a:r>
              <a:rPr lang="hu-HU" sz="1600" dirty="0" err="1" smtClean="0">
                <a:solidFill>
                  <a:srgbClr val="0000FF"/>
                </a:solidFill>
              </a:rPr>
              <a:t>true</a:t>
            </a:r>
            <a:r>
              <a:rPr lang="hu-HU" sz="1600" dirty="0" smtClean="0">
                <a:solidFill>
                  <a:schemeClr val="tx1"/>
                </a:solidFill>
              </a:rPr>
              <a:t>;</a:t>
            </a:r>
          </a:p>
          <a:p>
            <a:r>
              <a:rPr lang="hu-HU" sz="1600" dirty="0" smtClean="0">
                <a:solidFill>
                  <a:srgbClr val="0000FF"/>
                </a:solidFill>
              </a:rPr>
              <a:t>}</a:t>
            </a:r>
            <a:endParaRPr lang="hu-HU" sz="1600" dirty="0" smtClean="0">
              <a:solidFill>
                <a:schemeClr val="tx1"/>
              </a:solidFill>
            </a:endParaRPr>
          </a:p>
        </p:txBody>
      </p:sp>
      <p:pic>
        <p:nvPicPr>
          <p:cNvPr id="5" name="Kép 4" descr="Info.png"/>
          <p:cNvPicPr>
            <a:picLocks noChangeAspect="1"/>
          </p:cNvPicPr>
          <p:nvPr/>
        </p:nvPicPr>
        <p:blipFill>
          <a:blip r:embed="rId2" cstate="print"/>
          <a:stretch>
            <a:fillRect/>
          </a:stretch>
        </p:blipFill>
        <p:spPr>
          <a:xfrm>
            <a:off x="642910" y="6000768"/>
            <a:ext cx="285752" cy="285752"/>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a:t>
            </a:r>
            <a:r>
              <a:rPr lang="hu-HU" sz="2400" smtClean="0">
                <a:solidFill>
                  <a:schemeClr val="bg2">
                    <a:lumMod val="90000"/>
                  </a:schemeClr>
                </a:solidFill>
                <a:effectLst>
                  <a:outerShdw blurRad="38100" dist="38100" dir="2700000" algn="tl">
                    <a:srgbClr val="000000">
                      <a:alpha val="43137"/>
                    </a:srgbClr>
                  </a:outerShdw>
                </a:effectLst>
                <a:latin typeface="+mn-lt"/>
                <a:ea typeface="+mn-ea"/>
                <a:cs typeface="+mn-cs"/>
              </a:rPr>
              <a:t> letiltása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285720" y="571481"/>
            <a:ext cx="8401080" cy="6000791"/>
          </a:xfrm>
        </p:spPr>
        <p:txBody>
          <a:bodyPr>
            <a:normAutofit/>
          </a:bodyPr>
          <a:lstStyle/>
          <a:p>
            <a:pPr algn="just">
              <a:buNone/>
            </a:pPr>
            <a:r>
              <a:rPr lang="hu-HU" sz="2400" dirty="0" smtClean="0">
                <a:solidFill>
                  <a:schemeClr val="bg1">
                    <a:lumMod val="95000"/>
                  </a:schemeClr>
                </a:solidFill>
              </a:rPr>
              <a:t>	</a:t>
            </a:r>
            <a:r>
              <a:rPr lang="hu-HU" sz="2000" dirty="0" smtClean="0">
                <a:solidFill>
                  <a:schemeClr val="bg1">
                    <a:lumMod val="95000"/>
                  </a:schemeClr>
                </a:solidFill>
              </a:rPr>
              <a:t>Ha a </a:t>
            </a:r>
            <a:r>
              <a:rPr lang="hu-HU" sz="2000" dirty="0" err="1" smtClean="0">
                <a:solidFill>
                  <a:schemeClr val="bg1">
                    <a:lumMod val="95000"/>
                  </a:schemeClr>
                </a:solidFill>
              </a:rPr>
              <a:t>command</a:t>
            </a:r>
            <a:r>
              <a:rPr lang="hu-HU" sz="2000" dirty="0" smtClean="0">
                <a:solidFill>
                  <a:schemeClr val="bg1">
                    <a:lumMod val="95000"/>
                  </a:schemeClr>
                </a:solidFill>
              </a:rPr>
              <a:t> objektumot letiltjuk az összes ráhivatkozó menüpont, </a:t>
            </a:r>
            <a:r>
              <a:rPr lang="hu-HU" sz="2000" dirty="0" smtClean="0">
                <a:solidFill>
                  <a:schemeClr val="bg1">
                    <a:lumMod val="95000"/>
                  </a:schemeClr>
                </a:solidFill>
              </a:rPr>
              <a:t>kontrol </a:t>
            </a:r>
            <a:r>
              <a:rPr lang="hu-HU" sz="2000" dirty="0" smtClean="0">
                <a:solidFill>
                  <a:schemeClr val="bg1">
                    <a:lumMod val="95000"/>
                  </a:schemeClr>
                </a:solidFill>
              </a:rPr>
              <a:t>is inaktívé válik. Így nem kell arról gondoskodnunk, hogy minden menüpontot egyesével letiltsuk!</a:t>
            </a:r>
          </a:p>
          <a:p>
            <a:pPr algn="just">
              <a:buNone/>
            </a:pPr>
            <a:r>
              <a:rPr lang="hu-HU" sz="2000" dirty="0" smtClean="0">
                <a:solidFill>
                  <a:schemeClr val="bg1">
                    <a:lumMod val="95000"/>
                  </a:schemeClr>
                </a:solidFill>
              </a:rPr>
              <a:t>	Minden </a:t>
            </a:r>
            <a:r>
              <a:rPr lang="hu-HU" sz="2000" dirty="0" err="1" smtClean="0">
                <a:solidFill>
                  <a:schemeClr val="bg1">
                    <a:lumMod val="95000"/>
                  </a:schemeClr>
                </a:solidFill>
              </a:rPr>
              <a:t>Commandnak</a:t>
            </a:r>
            <a:r>
              <a:rPr lang="hu-HU" sz="2000" dirty="0" smtClean="0">
                <a:solidFill>
                  <a:schemeClr val="bg1">
                    <a:lumMod val="95000"/>
                  </a:schemeClr>
                </a:solidFill>
              </a:rPr>
              <a:t> van egy </a:t>
            </a:r>
            <a:r>
              <a:rPr lang="hu-HU" sz="2000" dirty="0" err="1" smtClean="0">
                <a:solidFill>
                  <a:schemeClr val="bg1">
                    <a:lumMod val="95000"/>
                  </a:schemeClr>
                </a:solidFill>
              </a:rPr>
              <a:t>CanExecute</a:t>
            </a:r>
            <a:r>
              <a:rPr lang="hu-HU" sz="2000" dirty="0" smtClean="0">
                <a:solidFill>
                  <a:schemeClr val="bg1">
                    <a:lumMod val="95000"/>
                  </a:schemeClr>
                </a:solidFill>
              </a:rPr>
              <a:t> eseménye melyben feltételeket adhatunk meg, hogy mikor milyen körülmények között váljon </a:t>
            </a:r>
            <a:r>
              <a:rPr lang="hu-HU" sz="2000" dirty="0" smtClean="0">
                <a:solidFill>
                  <a:schemeClr val="bg1">
                    <a:lumMod val="95000"/>
                  </a:schemeClr>
                </a:solidFill>
              </a:rPr>
              <a:t>inaktívvá </a:t>
            </a:r>
            <a:r>
              <a:rPr lang="hu-HU" sz="2000" dirty="0" smtClean="0">
                <a:solidFill>
                  <a:schemeClr val="bg1">
                    <a:lumMod val="95000"/>
                  </a:schemeClr>
                </a:solidFill>
              </a:rPr>
              <a:t>vagy épp aktivá. </a:t>
            </a:r>
          </a:p>
          <a:p>
            <a:pPr algn="just">
              <a:buNone/>
            </a:pPr>
            <a:r>
              <a:rPr lang="hu-HU" sz="2000" dirty="0" smtClean="0">
                <a:solidFill>
                  <a:schemeClr val="bg1">
                    <a:lumMod val="95000"/>
                  </a:schemeClr>
                </a:solidFill>
              </a:rPr>
              <a:t>	A </a:t>
            </a:r>
            <a:r>
              <a:rPr lang="hu-HU" sz="2000" dirty="0" err="1" smtClean="0">
                <a:solidFill>
                  <a:schemeClr val="bg1">
                    <a:lumMod val="95000"/>
                  </a:schemeClr>
                </a:solidFill>
              </a:rPr>
              <a:t>CanExecutedEventArgs</a:t>
            </a:r>
            <a:r>
              <a:rPr lang="hu-HU" sz="2000" dirty="0" smtClean="0">
                <a:solidFill>
                  <a:schemeClr val="bg1">
                    <a:lumMod val="95000"/>
                  </a:schemeClr>
                </a:solidFill>
              </a:rPr>
              <a:t> </a:t>
            </a:r>
            <a:r>
              <a:rPr lang="hu-HU" sz="2000" dirty="0" err="1" smtClean="0">
                <a:solidFill>
                  <a:schemeClr val="bg1">
                    <a:lumMod val="95000"/>
                  </a:schemeClr>
                </a:solidFill>
              </a:rPr>
              <a:t>CanExecute</a:t>
            </a:r>
            <a:r>
              <a:rPr lang="hu-HU" sz="2000" dirty="0" smtClean="0">
                <a:solidFill>
                  <a:schemeClr val="bg1">
                    <a:lumMod val="95000"/>
                  </a:schemeClr>
                </a:solidFill>
              </a:rPr>
              <a:t> tulajdonságát ha </a:t>
            </a:r>
            <a:r>
              <a:rPr lang="hu-HU" sz="2000" dirty="0" err="1" smtClean="0">
                <a:solidFill>
                  <a:schemeClr val="bg1">
                    <a:lumMod val="95000"/>
                  </a:schemeClr>
                </a:solidFill>
              </a:rPr>
              <a:t>false-ra</a:t>
            </a:r>
            <a:r>
              <a:rPr lang="hu-HU" sz="2000" dirty="0" smtClean="0">
                <a:solidFill>
                  <a:schemeClr val="bg1">
                    <a:lumMod val="95000"/>
                  </a:schemeClr>
                </a:solidFill>
              </a:rPr>
              <a:t> állítjuk letiltásra kerül a </a:t>
            </a:r>
            <a:r>
              <a:rPr lang="hu-HU" sz="2000" dirty="0" err="1" smtClean="0">
                <a:solidFill>
                  <a:schemeClr val="bg1">
                    <a:lumMod val="95000"/>
                  </a:schemeClr>
                </a:solidFill>
              </a:rPr>
              <a:t>command</a:t>
            </a:r>
            <a:r>
              <a:rPr lang="hu-HU" sz="2000" dirty="0" smtClean="0">
                <a:solidFill>
                  <a:schemeClr val="bg1">
                    <a:lumMod val="95000"/>
                  </a:schemeClr>
                </a:solidFill>
              </a:rPr>
              <a:t> és vele </a:t>
            </a:r>
            <a:r>
              <a:rPr lang="hu-HU" sz="2000" dirty="0" smtClean="0">
                <a:solidFill>
                  <a:schemeClr val="bg1">
                    <a:lumMod val="95000"/>
                  </a:schemeClr>
                </a:solidFill>
              </a:rPr>
              <a:t>egyűt </a:t>
            </a:r>
            <a:r>
              <a:rPr lang="hu-HU" sz="2000" dirty="0" smtClean="0">
                <a:solidFill>
                  <a:schemeClr val="bg1">
                    <a:lumMod val="95000"/>
                  </a:schemeClr>
                </a:solidFill>
              </a:rPr>
              <a:t>az összes </a:t>
            </a:r>
            <a:r>
              <a:rPr lang="hu-HU" sz="2000" dirty="0" smtClean="0">
                <a:solidFill>
                  <a:schemeClr val="bg1">
                    <a:lumMod val="95000"/>
                  </a:schemeClr>
                </a:solidFill>
              </a:rPr>
              <a:t>kontrol </a:t>
            </a:r>
            <a:r>
              <a:rPr lang="hu-HU" sz="2000" dirty="0" smtClean="0">
                <a:solidFill>
                  <a:schemeClr val="bg1">
                    <a:lumMod val="95000"/>
                  </a:schemeClr>
                </a:solidFill>
              </a:rPr>
              <a:t>ami rá hivatkozik. </a:t>
            </a: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r>
              <a:rPr lang="hu-HU" sz="1800" dirty="0" smtClean="0">
                <a:solidFill>
                  <a:schemeClr val="bg1">
                    <a:lumMod val="95000"/>
                  </a:schemeClr>
                </a:solidFill>
              </a:rPr>
              <a:t>	</a:t>
            </a:r>
            <a:r>
              <a:rPr lang="hu-HU" sz="2000" dirty="0" err="1" smtClean="0">
                <a:solidFill>
                  <a:schemeClr val="bg1">
                    <a:lumMod val="95000"/>
                  </a:schemeClr>
                </a:solidFill>
              </a:rPr>
              <a:t>XAML-ből</a:t>
            </a:r>
            <a:endParaRPr lang="hu-HU" sz="20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smtClean="0">
              <a:solidFill>
                <a:schemeClr val="bg1">
                  <a:lumMod val="95000"/>
                </a:schemeClr>
              </a:solidFill>
            </a:endParaRPr>
          </a:p>
          <a:p>
            <a:pPr>
              <a:buNone/>
            </a:pPr>
            <a:endParaRPr lang="hu-HU" sz="2400" dirty="0">
              <a:solidFill>
                <a:schemeClr val="bg1">
                  <a:lumMod val="95000"/>
                </a:schemeClr>
              </a:solidFill>
            </a:endParaRPr>
          </a:p>
        </p:txBody>
      </p:sp>
      <p:sp>
        <p:nvSpPr>
          <p:cNvPr id="4" name="Szövegdoboz 3"/>
          <p:cNvSpPr txBox="1"/>
          <p:nvPr/>
        </p:nvSpPr>
        <p:spPr>
          <a:xfrm>
            <a:off x="642910" y="3677197"/>
            <a:ext cx="7358114"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solidFill>
                  <a:srgbClr val="0000FF"/>
                </a:solidFill>
              </a:rPr>
              <a:t>bool</a:t>
            </a:r>
            <a:r>
              <a:rPr lang="hu-HU" sz="1600" dirty="0" smtClean="0">
                <a:solidFill>
                  <a:srgbClr val="0000FF"/>
                </a:solidFill>
              </a:rPr>
              <a:t> </a:t>
            </a:r>
            <a:r>
              <a:rPr lang="hu-HU" sz="1600" dirty="0" err="1" smtClean="0">
                <a:solidFill>
                  <a:schemeClr val="tx1"/>
                </a:solidFill>
              </a:rPr>
              <a:t>canExecute</a:t>
            </a:r>
            <a:r>
              <a:rPr lang="hu-HU" sz="1600" dirty="0" smtClean="0">
                <a:solidFill>
                  <a:schemeClr val="tx1"/>
                </a:solidFill>
              </a:rPr>
              <a:t>;</a:t>
            </a:r>
          </a:p>
          <a:p>
            <a:r>
              <a:rPr lang="en-US" sz="1600" dirty="0" smtClean="0">
                <a:solidFill>
                  <a:srgbClr val="0000FF"/>
                </a:solidFill>
              </a:rPr>
              <a:t>void </a:t>
            </a:r>
            <a:r>
              <a:rPr lang="en-US" sz="1600" dirty="0" err="1" smtClean="0">
                <a:solidFill>
                  <a:schemeClr val="tx1"/>
                </a:solidFill>
              </a:rPr>
              <a:t>abinding_CanExecute</a:t>
            </a:r>
            <a:r>
              <a:rPr lang="en-US" sz="1600" dirty="0" smtClean="0">
                <a:solidFill>
                  <a:schemeClr val="tx1"/>
                </a:solidFill>
              </a:rPr>
              <a:t>(</a:t>
            </a:r>
            <a:r>
              <a:rPr lang="en-US" sz="1600" dirty="0" smtClean="0">
                <a:solidFill>
                  <a:srgbClr val="0000FF"/>
                </a:solidFill>
              </a:rPr>
              <a:t>object</a:t>
            </a:r>
            <a:r>
              <a:rPr lang="en-US" sz="1600" dirty="0" smtClean="0">
                <a:solidFill>
                  <a:schemeClr val="tx1"/>
                </a:solidFill>
              </a:rPr>
              <a:t> sender,</a:t>
            </a:r>
            <a:r>
              <a:rPr lang="en-US" sz="1600" dirty="0" smtClean="0">
                <a:solidFill>
                  <a:srgbClr val="0000FF"/>
                </a:solidFill>
              </a:rPr>
              <a:t> </a:t>
            </a:r>
            <a:r>
              <a:rPr lang="en-US" sz="1600" dirty="0" err="1" smtClean="0">
                <a:solidFill>
                  <a:srgbClr val="2B91AF"/>
                </a:solidFill>
              </a:rPr>
              <a:t>CanExecuteRoutedEventArgs</a:t>
            </a:r>
            <a:r>
              <a:rPr lang="en-US" sz="1600" dirty="0" smtClean="0">
                <a:solidFill>
                  <a:schemeClr val="tx1"/>
                </a:solidFill>
              </a:rPr>
              <a:t> e)</a:t>
            </a:r>
          </a:p>
          <a:p>
            <a:r>
              <a:rPr lang="hu-HU" sz="1600" dirty="0" smtClean="0">
                <a:solidFill>
                  <a:schemeClr val="tx1"/>
                </a:solidFill>
              </a:rPr>
              <a:t>{</a:t>
            </a:r>
          </a:p>
          <a:p>
            <a:r>
              <a:rPr lang="hu-HU" sz="1600" dirty="0" smtClean="0">
                <a:solidFill>
                  <a:srgbClr val="2B91AF"/>
                </a:solidFill>
              </a:rPr>
              <a:t>        </a:t>
            </a:r>
            <a:r>
              <a:rPr lang="hu-HU" sz="1600" dirty="0" err="1" smtClean="0">
                <a:solidFill>
                  <a:schemeClr val="tx1"/>
                </a:solidFill>
              </a:rPr>
              <a:t>e.CanExecute</a:t>
            </a:r>
            <a:r>
              <a:rPr lang="hu-HU" sz="1600" dirty="0" smtClean="0">
                <a:solidFill>
                  <a:schemeClr val="tx1"/>
                </a:solidFill>
              </a:rPr>
              <a:t> = </a:t>
            </a:r>
            <a:r>
              <a:rPr lang="hu-HU" sz="1600" dirty="0" err="1" smtClean="0">
                <a:solidFill>
                  <a:schemeClr val="tx1"/>
                </a:solidFill>
              </a:rPr>
              <a:t>canExecute</a:t>
            </a:r>
            <a:r>
              <a:rPr lang="hu-HU" sz="1600" dirty="0" smtClean="0">
                <a:solidFill>
                  <a:schemeClr val="tx1"/>
                </a:solidFill>
              </a:rPr>
              <a:t>;</a:t>
            </a:r>
          </a:p>
          <a:p>
            <a:r>
              <a:rPr lang="hu-HU" sz="1600" dirty="0" smtClean="0">
                <a:solidFill>
                  <a:schemeClr val="tx1"/>
                </a:solidFill>
              </a:rPr>
              <a:t>}</a:t>
            </a:r>
          </a:p>
        </p:txBody>
      </p:sp>
      <p:sp>
        <p:nvSpPr>
          <p:cNvPr id="8" name="Szövegdoboz 7"/>
          <p:cNvSpPr txBox="1"/>
          <p:nvPr/>
        </p:nvSpPr>
        <p:spPr>
          <a:xfrm>
            <a:off x="428596" y="5500702"/>
            <a:ext cx="8429684"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0000FF"/>
                </a:solidFill>
              </a:rPr>
              <a:t>&lt;</a:t>
            </a:r>
            <a:r>
              <a:rPr lang="hu-HU" sz="1600" dirty="0" err="1" smtClean="0">
                <a:solidFill>
                  <a:srgbClr val="A31515"/>
                </a:solidFill>
              </a:rPr>
              <a:t>Window.CommandBindings</a:t>
            </a:r>
            <a:r>
              <a:rPr lang="hu-HU" sz="1600"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err="1" smtClean="0">
                <a:solidFill>
                  <a:srgbClr val="A31515"/>
                </a:solidFill>
              </a:rPr>
              <a:t>CommandBinding</a:t>
            </a:r>
            <a:r>
              <a:rPr lang="en-US" sz="1600" dirty="0" smtClean="0">
                <a:solidFill>
                  <a:srgbClr val="FF0000"/>
                </a:solidFill>
              </a:rPr>
              <a:t> Command</a:t>
            </a:r>
            <a:r>
              <a:rPr lang="en-US" sz="1600" dirty="0" smtClean="0">
                <a:solidFill>
                  <a:srgbClr val="0000FF"/>
                </a:solidFill>
              </a:rPr>
              <a:t>="</a:t>
            </a:r>
            <a:r>
              <a:rPr lang="en-US" sz="1600" dirty="0" err="1" smtClean="0">
                <a:solidFill>
                  <a:srgbClr val="0000FF"/>
                </a:solidFill>
              </a:rPr>
              <a:t>ApplicationCommands.Find</a:t>
            </a:r>
            <a:r>
              <a:rPr lang="en-US" sz="1600" dirty="0" smtClean="0">
                <a:solidFill>
                  <a:srgbClr val="0000FF"/>
                </a:solidFill>
              </a:rPr>
              <a:t>"</a:t>
            </a:r>
            <a:r>
              <a:rPr lang="en-US" sz="1600" dirty="0" smtClean="0">
                <a:solidFill>
                  <a:srgbClr val="FF0000"/>
                </a:solidFill>
              </a:rPr>
              <a:t> Executed</a:t>
            </a:r>
            <a:r>
              <a:rPr lang="en-US" sz="1600" dirty="0" smtClean="0">
                <a:solidFill>
                  <a:srgbClr val="0000FF"/>
                </a:solidFill>
              </a:rPr>
              <a:t>="</a:t>
            </a:r>
            <a:r>
              <a:rPr lang="en-US" sz="1600" dirty="0" err="1" smtClean="0">
                <a:solidFill>
                  <a:srgbClr val="0000FF"/>
                </a:solidFill>
              </a:rPr>
              <a:t>myCommandHandler</a:t>
            </a:r>
            <a:r>
              <a:rPr lang="en-US" sz="1600" dirty="0" smtClean="0">
                <a:solidFill>
                  <a:srgbClr val="0000FF"/>
                </a:solidFill>
              </a:rPr>
              <a:t>"</a:t>
            </a:r>
          </a:p>
          <a:p>
            <a:r>
              <a:rPr lang="hu-HU" sz="1600" dirty="0" smtClean="0">
                <a:solidFill>
                  <a:srgbClr val="0000FF"/>
                </a:solidFill>
              </a:rPr>
              <a:t>             </a:t>
            </a:r>
            <a:r>
              <a:rPr lang="hu-HU" sz="1600" dirty="0" smtClean="0">
                <a:solidFill>
                  <a:srgbClr val="FF0000"/>
                </a:solidFill>
              </a:rPr>
              <a:t> </a:t>
            </a:r>
            <a:r>
              <a:rPr lang="hu-HU" sz="1600" dirty="0" err="1" smtClean="0">
                <a:solidFill>
                  <a:srgbClr val="FF0000"/>
                </a:solidFill>
              </a:rPr>
              <a:t>CanExecute</a:t>
            </a:r>
            <a:r>
              <a:rPr lang="hu-HU" sz="1600" dirty="0" smtClean="0">
                <a:solidFill>
                  <a:srgbClr val="0000FF"/>
                </a:solidFill>
              </a:rPr>
              <a:t>="</a:t>
            </a:r>
            <a:r>
              <a:rPr lang="hu-HU" sz="1600" dirty="0" err="1" smtClean="0">
                <a:solidFill>
                  <a:srgbClr val="0000FF"/>
                </a:solidFill>
              </a:rPr>
              <a:t>abinding</a:t>
            </a:r>
            <a:r>
              <a:rPr lang="hu-HU" sz="1600" dirty="0" smtClean="0">
                <a:solidFill>
                  <a:srgbClr val="0000FF"/>
                </a:solidFill>
              </a:rPr>
              <a:t>_</a:t>
            </a:r>
            <a:r>
              <a:rPr lang="hu-HU" sz="1600" dirty="0" err="1" smtClean="0">
                <a:solidFill>
                  <a:srgbClr val="0000FF"/>
                </a:solidFill>
              </a:rPr>
              <a:t>CanExecute</a:t>
            </a:r>
            <a:r>
              <a:rPr lang="hu-HU" sz="1600" dirty="0" smtClean="0">
                <a:solidFill>
                  <a:srgbClr val="0000FF"/>
                </a:solidFill>
              </a:rPr>
              <a:t>" /&gt;</a:t>
            </a:r>
          </a:p>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Window.CommandBindings</a:t>
            </a:r>
            <a:r>
              <a:rPr lang="hu-HU" sz="1600" dirty="0" smtClean="0">
                <a:solidFill>
                  <a:srgbClr val="0000FF"/>
                </a:solidFill>
              </a:rPr>
              <a:t>&gt;</a:t>
            </a:r>
            <a:endParaRPr lang="hu-HU" sz="1600" dirty="0" smtClean="0">
              <a:solidFill>
                <a:schemeClr val="tx1"/>
              </a:solidFill>
            </a:endParaRPr>
          </a:p>
        </p:txBody>
      </p:sp>
      <p:sp>
        <p:nvSpPr>
          <p:cNvPr id="9" name="Szövegdoboz 8"/>
          <p:cNvSpPr txBox="1"/>
          <p:nvPr/>
        </p:nvSpPr>
        <p:spPr>
          <a:xfrm>
            <a:off x="642910" y="3286124"/>
            <a:ext cx="7358114" cy="33855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hu-HU" sz="1600" dirty="0" err="1" smtClean="0"/>
              <a:t>abinding.CanExecute</a:t>
            </a:r>
            <a:r>
              <a:rPr lang="hu-HU" sz="1600" dirty="0" smtClean="0"/>
              <a:t> += </a:t>
            </a:r>
            <a:r>
              <a:rPr lang="hu-HU" sz="1600" dirty="0" err="1" smtClean="0">
                <a:solidFill>
                  <a:srgbClr val="0000FF"/>
                </a:solidFill>
              </a:rPr>
              <a:t>new</a:t>
            </a:r>
            <a:r>
              <a:rPr lang="hu-HU" sz="1600" dirty="0" smtClean="0">
                <a:solidFill>
                  <a:srgbClr val="0000FF"/>
                </a:solidFill>
              </a:rPr>
              <a:t> </a:t>
            </a:r>
            <a:r>
              <a:rPr lang="hu-HU" sz="1600" dirty="0" err="1" smtClean="0">
                <a:solidFill>
                  <a:srgbClr val="2B91AF"/>
                </a:solidFill>
              </a:rPr>
              <a:t>CanExecuteRoutedEventHandler</a:t>
            </a:r>
            <a:r>
              <a:rPr lang="hu-HU" sz="1600" dirty="0" smtClean="0">
                <a:solidFill>
                  <a:schemeClr val="tx1"/>
                </a:solidFill>
              </a:rPr>
              <a:t>(</a:t>
            </a:r>
            <a:r>
              <a:rPr lang="hu-HU" sz="1600" dirty="0" err="1" smtClean="0">
                <a:solidFill>
                  <a:schemeClr val="tx1"/>
                </a:solidFill>
              </a:rPr>
              <a:t>abinding</a:t>
            </a:r>
            <a:r>
              <a:rPr lang="hu-HU" sz="1600" dirty="0" smtClean="0">
                <a:solidFill>
                  <a:schemeClr val="tx1"/>
                </a:solidFill>
              </a:rPr>
              <a:t>_</a:t>
            </a:r>
            <a:r>
              <a:rPr lang="hu-HU" sz="1600" dirty="0" err="1" smtClean="0">
                <a:solidFill>
                  <a:schemeClr val="tx1"/>
                </a:solidFill>
              </a:rPr>
              <a:t>CanExecute</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Custom</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Commands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6000791"/>
          </a:xfrm>
        </p:spPr>
        <p:txBody>
          <a:bodyPr>
            <a:normAutofit/>
          </a:bodyPr>
          <a:lstStyle/>
          <a:p>
            <a:pPr>
              <a:buNone/>
            </a:pPr>
            <a:r>
              <a:rPr lang="hu-HU" sz="1800" i="1" dirty="0" smtClean="0">
                <a:solidFill>
                  <a:schemeClr val="bg1">
                    <a:lumMod val="95000"/>
                  </a:schemeClr>
                </a:solidFill>
              </a:rPr>
              <a:t>	</a:t>
            </a:r>
            <a:r>
              <a:rPr lang="hu-HU" sz="2800" dirty="0" smtClean="0">
                <a:solidFill>
                  <a:schemeClr val="bg1">
                    <a:lumMod val="95000"/>
                  </a:schemeClr>
                </a:solidFill>
              </a:rPr>
              <a:t>Elég sok előredefiniált </a:t>
            </a:r>
            <a:r>
              <a:rPr lang="hu-HU" sz="2800" dirty="0" err="1" smtClean="0">
                <a:solidFill>
                  <a:schemeClr val="bg1">
                    <a:lumMod val="95000"/>
                  </a:schemeClr>
                </a:solidFill>
              </a:rPr>
              <a:t>command</a:t>
            </a:r>
            <a:r>
              <a:rPr lang="hu-HU" sz="2800" dirty="0" smtClean="0">
                <a:solidFill>
                  <a:schemeClr val="bg1">
                    <a:lumMod val="95000"/>
                  </a:schemeClr>
                </a:solidFill>
              </a:rPr>
              <a:t> létezik, de akár saját </a:t>
            </a:r>
            <a:r>
              <a:rPr lang="hu-HU" sz="2800" dirty="0" err="1" smtClean="0">
                <a:solidFill>
                  <a:schemeClr val="bg1">
                    <a:lumMod val="95000"/>
                  </a:schemeClr>
                </a:solidFill>
              </a:rPr>
              <a:t>commandot</a:t>
            </a:r>
            <a:r>
              <a:rPr lang="hu-HU" sz="2800" dirty="0" smtClean="0">
                <a:solidFill>
                  <a:schemeClr val="bg1">
                    <a:lumMod val="95000"/>
                  </a:schemeClr>
                </a:solidFill>
              </a:rPr>
              <a:t> is készíthetünk.</a:t>
            </a:r>
          </a:p>
          <a:p>
            <a:pPr>
              <a:buNone/>
            </a:pPr>
            <a:r>
              <a:rPr lang="hu-HU" sz="2800" i="1" dirty="0" smtClean="0">
                <a:solidFill>
                  <a:schemeClr val="bg1">
                    <a:lumMod val="95000"/>
                  </a:schemeClr>
                </a:solidFill>
              </a:rPr>
              <a:t>	</a:t>
            </a:r>
            <a:endParaRPr lang="hu-HU" sz="1800" i="1" dirty="0">
              <a:solidFill>
                <a:schemeClr val="bg1">
                  <a:lumMod val="95000"/>
                </a:schemeClr>
              </a:solidFill>
            </a:endParaRPr>
          </a:p>
        </p:txBody>
      </p:sp>
      <p:sp>
        <p:nvSpPr>
          <p:cNvPr id="7" name="Szövegdoboz 6"/>
          <p:cNvSpPr txBox="1"/>
          <p:nvPr/>
        </p:nvSpPr>
        <p:spPr>
          <a:xfrm>
            <a:off x="857224" y="3214686"/>
            <a:ext cx="7143800" cy="132343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private void </a:t>
            </a:r>
            <a:r>
              <a:rPr lang="en-US" sz="1600" dirty="0" err="1" smtClean="0">
                <a:solidFill>
                  <a:schemeClr val="tx1"/>
                </a:solidFill>
              </a:rPr>
              <a:t>myCommandHandler</a:t>
            </a:r>
            <a:r>
              <a:rPr lang="en-US" sz="1600" dirty="0" smtClean="0">
                <a:solidFill>
                  <a:schemeClr val="tx1"/>
                </a:solidFill>
              </a:rPr>
              <a:t>(</a:t>
            </a:r>
            <a:r>
              <a:rPr lang="en-US" sz="1600" dirty="0" smtClean="0">
                <a:solidFill>
                  <a:srgbClr val="0000FF"/>
                </a:solidFill>
              </a:rPr>
              <a:t>object</a:t>
            </a:r>
            <a:r>
              <a:rPr lang="en-US" sz="1600" dirty="0" smtClean="0">
                <a:solidFill>
                  <a:schemeClr val="tx1"/>
                </a:solidFill>
              </a:rPr>
              <a:t> sender,</a:t>
            </a:r>
            <a:r>
              <a:rPr lang="en-US" sz="1600" dirty="0" smtClean="0">
                <a:solidFill>
                  <a:srgbClr val="0000FF"/>
                </a:solidFill>
              </a:rPr>
              <a:t> </a:t>
            </a:r>
            <a:r>
              <a:rPr lang="en-US" sz="1600" dirty="0" err="1" smtClean="0">
                <a:solidFill>
                  <a:srgbClr val="2B91AF"/>
                </a:solidFill>
              </a:rPr>
              <a:t>ExecutedRoutedEventArgs</a:t>
            </a:r>
            <a:r>
              <a:rPr lang="en-US" sz="1600" dirty="0" smtClean="0">
                <a:solidFill>
                  <a:schemeClr val="tx1"/>
                </a:solidFill>
              </a:rPr>
              <a:t> e)</a:t>
            </a:r>
          </a:p>
          <a:p>
            <a:r>
              <a:rPr lang="hu-HU" sz="1600" dirty="0" smtClean="0">
                <a:solidFill>
                  <a:srgbClr val="2B91AF"/>
                </a:solidFill>
              </a:rPr>
              <a:t>{</a:t>
            </a:r>
          </a:p>
          <a:p>
            <a:r>
              <a:rPr lang="hu-HU" sz="1600" dirty="0" smtClean="0">
                <a:solidFill>
                  <a:srgbClr val="2B91AF"/>
                </a:solidFill>
              </a:rPr>
              <a:t>            </a:t>
            </a:r>
            <a:r>
              <a:rPr lang="hu-HU" sz="1600" dirty="0" smtClean="0">
                <a:solidFill>
                  <a:srgbClr val="008000"/>
                </a:solidFill>
              </a:rPr>
              <a:t>//</a:t>
            </a:r>
            <a:r>
              <a:rPr lang="hu-HU" sz="1600" dirty="0" err="1" smtClean="0">
                <a:solidFill>
                  <a:srgbClr val="008000"/>
                </a:solidFill>
              </a:rPr>
              <a:t>Handle</a:t>
            </a:r>
            <a:r>
              <a:rPr lang="hu-HU" sz="1600" dirty="0" smtClean="0">
                <a:solidFill>
                  <a:srgbClr val="008000"/>
                </a:solidFill>
              </a:rPr>
              <a:t> </a:t>
            </a:r>
            <a:r>
              <a:rPr lang="hu-HU" sz="1600" dirty="0" err="1" smtClean="0">
                <a:solidFill>
                  <a:srgbClr val="008000"/>
                </a:solidFill>
              </a:rPr>
              <a:t>the</a:t>
            </a:r>
            <a:r>
              <a:rPr lang="hu-HU" sz="1600" dirty="0" smtClean="0">
                <a:solidFill>
                  <a:srgbClr val="008000"/>
                </a:solidFill>
              </a:rPr>
              <a:t> </a:t>
            </a:r>
            <a:r>
              <a:rPr lang="hu-HU" sz="1600" dirty="0" err="1" smtClean="0">
                <a:solidFill>
                  <a:srgbClr val="008000"/>
                </a:solidFill>
              </a:rPr>
              <a:t>command</a:t>
            </a:r>
            <a:r>
              <a:rPr lang="hu-HU" sz="1600" dirty="0" smtClean="0">
                <a:solidFill>
                  <a:srgbClr val="008000"/>
                </a:solidFill>
              </a:rPr>
              <a:t> here</a:t>
            </a:r>
          </a:p>
          <a:p>
            <a:r>
              <a:rPr lang="hu-HU" sz="1600" dirty="0" smtClean="0">
                <a:solidFill>
                  <a:srgbClr val="008000"/>
                </a:solidFill>
              </a:rPr>
              <a:t>            </a:t>
            </a:r>
            <a:r>
              <a:rPr lang="hu-HU" sz="1600" dirty="0" err="1" smtClean="0">
                <a:solidFill>
                  <a:schemeClr val="tx1"/>
                </a:solidFill>
              </a:rPr>
              <a:t>e.Handled</a:t>
            </a:r>
            <a:r>
              <a:rPr lang="hu-HU" sz="1600" dirty="0" smtClean="0">
                <a:solidFill>
                  <a:schemeClr val="tx1"/>
                </a:solidFill>
              </a:rPr>
              <a:t> = </a:t>
            </a:r>
            <a:r>
              <a:rPr lang="hu-HU" sz="1600" dirty="0" err="1" smtClean="0">
                <a:solidFill>
                  <a:srgbClr val="0000FF"/>
                </a:solidFill>
              </a:rPr>
              <a:t>true</a:t>
            </a:r>
            <a:r>
              <a:rPr lang="hu-HU" sz="1600" dirty="0" smtClean="0">
                <a:solidFill>
                  <a:schemeClr val="tx1"/>
                </a:solidFill>
              </a:rPr>
              <a:t>;</a:t>
            </a:r>
          </a:p>
          <a:p>
            <a:r>
              <a:rPr lang="hu-HU" sz="1600" dirty="0" smtClean="0">
                <a:solidFill>
                  <a:srgbClr val="0000FF"/>
                </a:solidFill>
              </a:rPr>
              <a: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Events</a:t>
            </a:r>
            <a:r>
              <a:rPr kumimoji="0" lang="hu-HU" sz="3200" b="0" i="0" u="none" strike="noStrike" kern="1200" cap="none" spc="0" normalizeH="0" noProof="0" dirty="0" smtClean="0">
                <a:ln>
                  <a:noFill/>
                </a:ln>
                <a:solidFill>
                  <a:schemeClr val="bg1"/>
                </a:solidFill>
                <a:effectLst/>
                <a:uLnTx/>
                <a:uFillTx/>
                <a:latin typeface="+mn-lt"/>
                <a:ea typeface="+mn-ea"/>
                <a:cs typeface="+mn-cs"/>
              </a:rPr>
              <a:t> and </a:t>
            </a:r>
            <a:r>
              <a:rPr kumimoji="0" lang="hu-HU" sz="3200" b="0" i="0" u="none" strike="noStrike" kern="1200" cap="none" spc="0" normalizeH="0" noProof="0" dirty="0" err="1" smtClean="0">
                <a:ln>
                  <a:noFill/>
                </a:ln>
                <a:solidFill>
                  <a:schemeClr val="bg1"/>
                </a:solidFill>
                <a:effectLst/>
                <a:uLnTx/>
                <a:uFillTx/>
                <a:latin typeface="+mn-lt"/>
                <a:ea typeface="+mn-ea"/>
                <a:cs typeface="+mn-cs"/>
              </a:rPr>
              <a:t>Event</a:t>
            </a:r>
            <a:r>
              <a:rPr kumimoji="0" lang="hu-HU" sz="3200" b="0" i="0" u="none" strike="noStrike" kern="1200" cap="none" spc="0" normalizeH="0" noProof="0" dirty="0" smtClean="0">
                <a:ln>
                  <a:noFill/>
                </a:ln>
                <a:solidFill>
                  <a:schemeClr val="bg1"/>
                </a:solidFill>
                <a:effectLst/>
                <a:uLnTx/>
                <a:uFillTx/>
                <a:latin typeface="+mn-lt"/>
                <a:ea typeface="+mn-ea"/>
                <a:cs typeface="+mn-cs"/>
              </a:rPr>
              <a:t> </a:t>
            </a:r>
            <a:r>
              <a:rPr kumimoji="0" lang="hu-HU" sz="3200" b="0" i="0" u="none" strike="noStrike" kern="1200" cap="none" spc="0" normalizeH="0" noProof="0" dirty="0" err="1" smtClean="0">
                <a:ln>
                  <a:noFill/>
                </a:ln>
                <a:solidFill>
                  <a:schemeClr val="bg1"/>
                </a:solidFill>
                <a:effectLst/>
                <a:uLnTx/>
                <a:uFillTx/>
                <a:latin typeface="+mn-lt"/>
                <a:ea typeface="+mn-ea"/>
                <a:cs typeface="+mn-cs"/>
              </a:rPr>
              <a:t>Handling</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Configuring</a:t>
            </a:r>
            <a:r>
              <a:rPr lang="hu-HU" sz="3200" baseline="0" dirty="0" smtClean="0">
                <a:solidFill>
                  <a:schemeClr val="bg1"/>
                </a:solidFill>
              </a:rPr>
              <a:t> </a:t>
            </a:r>
            <a:r>
              <a:rPr lang="hu-HU" sz="3200" baseline="0" dirty="0" err="1" smtClean="0">
                <a:solidFill>
                  <a:schemeClr val="bg1"/>
                </a:solidFill>
              </a:rPr>
              <a:t>Commands</a:t>
            </a:r>
            <a:endParaRPr lang="hu-HU" sz="3200" dirty="0" smtClean="0">
              <a:solidFill>
                <a:schemeClr val="bg1"/>
              </a:solidFill>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Configuring</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Application</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t>
            </a: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Settings</a:t>
            </a:r>
            <a:endParaRPr kumimoji="0" lang="hu-HU" sz="3200" b="0" i="0" u="none" strike="noStrike" kern="1200" cap="none" spc="0" normalizeH="0" noProof="0" dirty="0" smtClean="0">
              <a:ln>
                <a:noFill/>
              </a:ln>
              <a:solidFill>
                <a:schemeClr val="bg1"/>
              </a:solidFill>
              <a:effectLst/>
              <a:uLnTx/>
              <a:uFillTx/>
              <a:latin typeface="+mn-lt"/>
              <a:ea typeface="+mn-ea"/>
              <a:cs typeface="+mn-cs"/>
            </a:endParaRP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2571744"/>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Alkalmazás beállítások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00792"/>
          </a:xfrm>
        </p:spPr>
        <p:txBody>
          <a:bodyPr>
            <a:normAutofit lnSpcReduction="10000"/>
          </a:bodyPr>
          <a:lstStyle/>
          <a:p>
            <a:pPr algn="just">
              <a:buNone/>
            </a:pPr>
            <a:r>
              <a:rPr lang="hu-HU" dirty="0" smtClean="0">
                <a:solidFill>
                  <a:schemeClr val="bg1">
                    <a:lumMod val="95000"/>
                  </a:schemeClr>
                </a:solidFill>
              </a:rPr>
              <a:t>  	</a:t>
            </a:r>
            <a:r>
              <a:rPr lang="hu-HU" sz="2400" dirty="0" smtClean="0">
                <a:solidFill>
                  <a:schemeClr val="bg1">
                    <a:lumMod val="95000"/>
                  </a:schemeClr>
                </a:solidFill>
              </a:rPr>
              <a:t>A .NET FW lehetőséget biztosít arra, hogy készítsünk, megváltoztassuk, hozzáférjünk az alkalmazásunk </a:t>
            </a:r>
            <a:r>
              <a:rPr lang="hu-HU" sz="2400" dirty="0" err="1" smtClean="0">
                <a:solidFill>
                  <a:schemeClr val="bg1">
                    <a:lumMod val="95000"/>
                  </a:schemeClr>
                </a:solidFill>
              </a:rPr>
              <a:t>perzisztens</a:t>
            </a:r>
            <a:r>
              <a:rPr lang="hu-HU" sz="2400" dirty="0" smtClean="0">
                <a:solidFill>
                  <a:schemeClr val="bg1">
                    <a:lumMod val="95000"/>
                  </a:schemeClr>
                </a:solidFill>
              </a:rPr>
              <a:t> adataihoz. Beállításaihoz!</a:t>
            </a:r>
          </a:p>
          <a:p>
            <a:pPr algn="just">
              <a:buNone/>
            </a:pPr>
            <a:r>
              <a:rPr lang="hu-HU" sz="2400" dirty="0" smtClean="0">
                <a:solidFill>
                  <a:schemeClr val="bg1">
                    <a:lumMod val="95000"/>
                  </a:schemeClr>
                </a:solidFill>
              </a:rPr>
              <a:t>	Egy teljes </a:t>
            </a:r>
            <a:r>
              <a:rPr lang="hu-HU" sz="2400" dirty="0" err="1" smtClean="0">
                <a:solidFill>
                  <a:schemeClr val="bg1">
                    <a:lumMod val="95000"/>
                  </a:schemeClr>
                </a:solidFill>
              </a:rPr>
              <a:t>Settings</a:t>
            </a:r>
            <a:r>
              <a:rPr lang="hu-HU" sz="2400" dirty="0" smtClean="0">
                <a:solidFill>
                  <a:schemeClr val="bg1">
                    <a:lumMod val="95000"/>
                  </a:schemeClr>
                </a:solidFill>
              </a:rPr>
              <a:t> alrendszert kapunk a Frameworktől.</a:t>
            </a:r>
          </a:p>
          <a:p>
            <a:pPr algn="just">
              <a:buNone/>
            </a:pPr>
            <a:r>
              <a:rPr lang="hu-HU" sz="2400" dirty="0" smtClean="0">
                <a:solidFill>
                  <a:schemeClr val="bg1">
                    <a:lumMod val="95000"/>
                  </a:schemeClr>
                </a:solidFill>
              </a:rPr>
              <a:t>	Ezek a beállítások az </a:t>
            </a:r>
            <a:r>
              <a:rPr lang="hu-HU" sz="2400" dirty="0" err="1" smtClean="0">
                <a:solidFill>
                  <a:schemeClr val="bg1">
                    <a:lumMod val="95000"/>
                  </a:schemeClr>
                </a:solidFill>
              </a:rPr>
              <a:t>app.config</a:t>
            </a:r>
            <a:r>
              <a:rPr lang="hu-HU" sz="2400" dirty="0" smtClean="0">
                <a:solidFill>
                  <a:schemeClr val="bg1">
                    <a:lumMod val="95000"/>
                  </a:schemeClr>
                </a:solidFill>
              </a:rPr>
              <a:t> XML fájlban lesznek letárolva.</a:t>
            </a:r>
            <a:endParaRPr lang="hu-HU" dirty="0" smtClean="0">
              <a:solidFill>
                <a:schemeClr val="bg1">
                  <a:lumMod val="95000"/>
                </a:schemeClr>
              </a:solidFill>
            </a:endParaRPr>
          </a:p>
          <a:p>
            <a:pPr algn="just">
              <a:buNone/>
            </a:pPr>
            <a:r>
              <a:rPr lang="hu-HU" sz="2800" dirty="0" smtClean="0">
                <a:solidFill>
                  <a:schemeClr val="bg1">
                    <a:lumMod val="95000"/>
                  </a:schemeClr>
                </a:solidFill>
              </a:rPr>
              <a:t>	</a:t>
            </a:r>
          </a:p>
          <a:p>
            <a:pPr algn="just">
              <a:buNone/>
            </a:pPr>
            <a:r>
              <a:rPr lang="hu-HU" sz="2800" dirty="0" smtClean="0">
                <a:solidFill>
                  <a:schemeClr val="bg1">
                    <a:lumMod val="95000"/>
                  </a:schemeClr>
                </a:solidFill>
              </a:rPr>
              <a:t>4 </a:t>
            </a:r>
            <a:r>
              <a:rPr lang="hu-HU" sz="2800" dirty="0" smtClean="0">
                <a:solidFill>
                  <a:schemeClr val="bg1">
                    <a:lumMod val="95000"/>
                  </a:schemeClr>
                </a:solidFill>
              </a:rPr>
              <a:t>tulajdonsága van:</a:t>
            </a:r>
          </a:p>
          <a:p>
            <a:pPr algn="just"/>
            <a:r>
              <a:rPr lang="hu-HU" sz="2800" dirty="0" err="1" smtClean="0">
                <a:solidFill>
                  <a:schemeClr val="bg2">
                    <a:lumMod val="90000"/>
                  </a:schemeClr>
                </a:solidFill>
              </a:rPr>
              <a:t>Name</a:t>
            </a:r>
            <a:r>
              <a:rPr lang="hu-HU" sz="2800" dirty="0" smtClean="0">
                <a:solidFill>
                  <a:schemeClr val="bg2">
                    <a:lumMod val="90000"/>
                  </a:schemeClr>
                </a:solidFill>
              </a:rPr>
              <a:t> </a:t>
            </a:r>
            <a:r>
              <a:rPr lang="hu-HU" sz="2000" i="1" dirty="0" smtClean="0">
                <a:solidFill>
                  <a:schemeClr val="bg1">
                    <a:lumMod val="95000"/>
                  </a:schemeClr>
                </a:solidFill>
              </a:rPr>
              <a:t>(A beállítás neve, amellyel hivatkozunk rá. Egyedinek kell lennie!)</a:t>
            </a:r>
            <a:endParaRPr lang="hu-HU" sz="2800" i="1" dirty="0" smtClean="0">
              <a:solidFill>
                <a:schemeClr val="bg1">
                  <a:lumMod val="95000"/>
                </a:schemeClr>
              </a:solidFill>
            </a:endParaRPr>
          </a:p>
          <a:p>
            <a:pPr algn="just"/>
            <a:r>
              <a:rPr lang="hu-HU" sz="2800" dirty="0" err="1" smtClean="0">
                <a:solidFill>
                  <a:schemeClr val="bg2">
                    <a:lumMod val="90000"/>
                  </a:schemeClr>
                </a:solidFill>
              </a:rPr>
              <a:t>Type</a:t>
            </a:r>
            <a:r>
              <a:rPr lang="hu-HU" sz="2800" dirty="0" smtClean="0">
                <a:solidFill>
                  <a:schemeClr val="bg1">
                    <a:lumMod val="95000"/>
                  </a:schemeClr>
                </a:solidFill>
              </a:rPr>
              <a:t> </a:t>
            </a:r>
            <a:r>
              <a:rPr lang="hu-HU" sz="2000" i="1" dirty="0" smtClean="0">
                <a:solidFill>
                  <a:schemeClr val="bg1">
                    <a:lumMod val="95000"/>
                  </a:schemeClr>
                </a:solidFill>
              </a:rPr>
              <a:t>(Beállítás típusa. Int, </a:t>
            </a:r>
            <a:r>
              <a:rPr lang="hu-HU" sz="2000" i="1" dirty="0" err="1" smtClean="0">
                <a:solidFill>
                  <a:schemeClr val="bg1">
                    <a:lumMod val="95000"/>
                  </a:schemeClr>
                </a:solidFill>
              </a:rPr>
              <a:t>bool</a:t>
            </a:r>
            <a:r>
              <a:rPr lang="hu-HU" sz="2000" i="1" dirty="0" smtClean="0">
                <a:solidFill>
                  <a:schemeClr val="bg1">
                    <a:lumMod val="95000"/>
                  </a:schemeClr>
                </a:solidFill>
              </a:rPr>
              <a:t>, </a:t>
            </a:r>
            <a:r>
              <a:rPr lang="hu-HU" sz="2000" i="1" dirty="0" err="1" smtClean="0">
                <a:solidFill>
                  <a:schemeClr val="bg1">
                    <a:lumMod val="95000"/>
                  </a:schemeClr>
                </a:solidFill>
              </a:rPr>
              <a:t>Color</a:t>
            </a:r>
            <a:r>
              <a:rPr lang="hu-HU" sz="2000" i="1" dirty="0" smtClean="0">
                <a:solidFill>
                  <a:schemeClr val="bg1">
                    <a:lumMod val="95000"/>
                  </a:schemeClr>
                </a:solidFill>
              </a:rPr>
              <a:t> </a:t>
            </a:r>
            <a:r>
              <a:rPr lang="hu-HU" sz="2000" i="1" dirty="0" err="1" smtClean="0">
                <a:solidFill>
                  <a:schemeClr val="bg1">
                    <a:lumMod val="95000"/>
                  </a:schemeClr>
                </a:solidFill>
              </a:rPr>
              <a:t>stb</a:t>
            </a:r>
            <a:r>
              <a:rPr lang="hu-HU" sz="2000" i="1" dirty="0" smtClean="0">
                <a:solidFill>
                  <a:schemeClr val="bg1">
                    <a:lumMod val="95000"/>
                  </a:schemeClr>
                </a:solidFill>
              </a:rPr>
              <a:t>)</a:t>
            </a:r>
            <a:endParaRPr lang="hu-HU" sz="2800" i="1" dirty="0" smtClean="0">
              <a:solidFill>
                <a:schemeClr val="bg1">
                  <a:lumMod val="95000"/>
                </a:schemeClr>
              </a:solidFill>
            </a:endParaRPr>
          </a:p>
          <a:p>
            <a:pPr algn="just"/>
            <a:r>
              <a:rPr lang="hu-HU" sz="2800" dirty="0" err="1" smtClean="0">
                <a:solidFill>
                  <a:schemeClr val="bg2">
                    <a:lumMod val="90000"/>
                  </a:schemeClr>
                </a:solidFill>
              </a:rPr>
              <a:t>Value</a:t>
            </a:r>
            <a:r>
              <a:rPr lang="hu-HU" sz="2800" dirty="0" smtClean="0">
                <a:solidFill>
                  <a:schemeClr val="bg2">
                    <a:lumMod val="90000"/>
                  </a:schemeClr>
                </a:solidFill>
              </a:rPr>
              <a:t> </a:t>
            </a:r>
            <a:r>
              <a:rPr lang="hu-HU" sz="2000" i="1" dirty="0" smtClean="0">
                <a:solidFill>
                  <a:schemeClr val="bg1">
                    <a:lumMod val="95000"/>
                  </a:schemeClr>
                </a:solidFill>
              </a:rPr>
              <a:t>(Értéke. Amelynek a típus kikötéseinek meg kell, hogy feleljen)</a:t>
            </a:r>
            <a:endParaRPr lang="hu-HU" sz="2800" i="1" dirty="0" smtClean="0">
              <a:solidFill>
                <a:schemeClr val="bg1">
                  <a:lumMod val="95000"/>
                </a:schemeClr>
              </a:solidFill>
            </a:endParaRPr>
          </a:p>
          <a:p>
            <a:pPr algn="just"/>
            <a:r>
              <a:rPr lang="hu-HU" sz="2800" dirty="0" err="1" smtClean="0">
                <a:solidFill>
                  <a:schemeClr val="bg2">
                    <a:lumMod val="90000"/>
                  </a:schemeClr>
                </a:solidFill>
              </a:rPr>
              <a:t>Scope</a:t>
            </a:r>
            <a:r>
              <a:rPr lang="hu-HU" sz="2800" dirty="0" smtClean="0">
                <a:solidFill>
                  <a:schemeClr val="bg2">
                    <a:lumMod val="90000"/>
                  </a:schemeClr>
                </a:solidFill>
              </a:rPr>
              <a:t> </a:t>
            </a:r>
            <a:r>
              <a:rPr lang="hu-HU" sz="2000" i="1" dirty="0" smtClean="0">
                <a:solidFill>
                  <a:schemeClr val="bg1">
                    <a:lumMod val="95000"/>
                  </a:schemeClr>
                </a:solidFill>
              </a:rPr>
              <a:t>(Hozzáférési szintje. </a:t>
            </a:r>
            <a:r>
              <a:rPr lang="hu-HU" sz="2000" i="1" dirty="0" err="1" smtClean="0">
                <a:solidFill>
                  <a:schemeClr val="bg1">
                    <a:lumMod val="95000"/>
                  </a:schemeClr>
                </a:solidFill>
              </a:rPr>
              <a:t>User</a:t>
            </a:r>
            <a:r>
              <a:rPr lang="hu-HU" sz="2000" i="1" dirty="0" smtClean="0">
                <a:solidFill>
                  <a:schemeClr val="bg1">
                    <a:lumMod val="95000"/>
                  </a:schemeClr>
                </a:solidFill>
              </a:rPr>
              <a:t> /</a:t>
            </a:r>
            <a:r>
              <a:rPr lang="hu-HU" sz="2000" i="1" dirty="0" err="1" smtClean="0">
                <a:solidFill>
                  <a:schemeClr val="bg1">
                    <a:lumMod val="95000"/>
                  </a:schemeClr>
                </a:solidFill>
              </a:rPr>
              <a:t>Application</a:t>
            </a:r>
            <a:r>
              <a:rPr lang="hu-HU" sz="2000" i="1" dirty="0" smtClean="0">
                <a:solidFill>
                  <a:schemeClr val="bg1">
                    <a:lumMod val="95000"/>
                  </a:schemeClr>
                </a:solidFill>
              </a:rPr>
              <a:t>)</a:t>
            </a:r>
            <a:endParaRPr lang="hu-HU" sz="2800" i="1" dirty="0" smtClean="0">
              <a:solidFill>
                <a:schemeClr val="bg1">
                  <a:lumMod val="95000"/>
                </a:schemeClr>
              </a:solidFill>
            </a:endParaRPr>
          </a:p>
          <a:p>
            <a:pPr algn="just">
              <a:buNone/>
            </a:pPr>
            <a:r>
              <a:rPr lang="hu-HU" sz="2800" dirty="0" smtClean="0">
                <a:solidFill>
                  <a:schemeClr val="bg1">
                    <a:lumMod val="95000"/>
                  </a:schemeClr>
                </a:solidFill>
              </a:rPr>
              <a:t>	</a:t>
            </a:r>
            <a:r>
              <a:rPr lang="hu-HU" sz="2000" i="1" dirty="0" smtClean="0">
                <a:solidFill>
                  <a:schemeClr val="bg1">
                    <a:lumMod val="95000"/>
                  </a:schemeClr>
                </a:solidFill>
              </a:rPr>
              <a:t>(Az </a:t>
            </a:r>
            <a:r>
              <a:rPr lang="hu-HU" sz="2000" i="1" dirty="0" err="1" smtClean="0">
                <a:solidFill>
                  <a:schemeClr val="bg1">
                    <a:lumMod val="95000"/>
                  </a:schemeClr>
                </a:solidFill>
              </a:rPr>
              <a:t>Application</a:t>
            </a:r>
            <a:r>
              <a:rPr lang="hu-HU" sz="2000" i="1" dirty="0" smtClean="0">
                <a:solidFill>
                  <a:schemeClr val="bg1">
                    <a:lumMod val="95000"/>
                  </a:schemeClr>
                </a:solidFill>
              </a:rPr>
              <a:t> </a:t>
            </a:r>
            <a:r>
              <a:rPr lang="hu-HU" sz="2000" i="1" dirty="0" err="1" smtClean="0">
                <a:solidFill>
                  <a:schemeClr val="bg1">
                    <a:lumMod val="95000"/>
                  </a:schemeClr>
                </a:solidFill>
              </a:rPr>
              <a:t>Scope</a:t>
            </a:r>
            <a:r>
              <a:rPr lang="hu-HU" sz="2000" i="1" dirty="0" smtClean="0">
                <a:solidFill>
                  <a:schemeClr val="bg1">
                    <a:lumMod val="95000"/>
                  </a:schemeClr>
                </a:solidFill>
              </a:rPr>
              <a:t> futási időben NEM módosítható. Míg a </a:t>
            </a:r>
            <a:r>
              <a:rPr lang="hu-HU" sz="2000" i="1" dirty="0" err="1" smtClean="0">
                <a:solidFill>
                  <a:schemeClr val="bg1">
                    <a:lumMod val="95000"/>
                  </a:schemeClr>
                </a:solidFill>
              </a:rPr>
              <a:t>User</a:t>
            </a:r>
            <a:r>
              <a:rPr lang="hu-HU" sz="2000" i="1" dirty="0" smtClean="0">
                <a:solidFill>
                  <a:schemeClr val="bg1">
                    <a:lumMod val="95000"/>
                  </a:schemeClr>
                </a:solidFill>
              </a:rPr>
              <a:t> </a:t>
            </a:r>
            <a:r>
              <a:rPr lang="hu-HU" sz="2000" i="1" dirty="0" err="1" smtClean="0">
                <a:solidFill>
                  <a:schemeClr val="bg1">
                    <a:lumMod val="95000"/>
                  </a:schemeClr>
                </a:solidFill>
              </a:rPr>
              <a:t>Scope</a:t>
            </a:r>
            <a:r>
              <a:rPr lang="hu-HU" sz="2000" i="1" dirty="0" smtClean="0">
                <a:solidFill>
                  <a:schemeClr val="bg1">
                    <a:lumMod val="95000"/>
                  </a:schemeClr>
                </a:solidFill>
              </a:rPr>
              <a:t> igen. Csak az </a:t>
            </a:r>
            <a:r>
              <a:rPr lang="hu-HU" sz="2000" i="1" dirty="0" err="1" smtClean="0">
                <a:solidFill>
                  <a:schemeClr val="bg1">
                    <a:lumMod val="95000"/>
                  </a:schemeClr>
                </a:solidFill>
              </a:rPr>
              <a:t>app.config</a:t>
            </a:r>
            <a:r>
              <a:rPr lang="hu-HU" sz="2000" i="1" dirty="0" smtClean="0">
                <a:solidFill>
                  <a:schemeClr val="bg1">
                    <a:lumMod val="95000"/>
                  </a:schemeClr>
                </a:solidFill>
              </a:rPr>
              <a:t> XML szerkesztésével módosítható)</a:t>
            </a:r>
            <a:endParaRPr lang="hu-HU" sz="2800" i="1" dirty="0">
              <a:solidFill>
                <a:schemeClr val="bg1">
                  <a:lumMod val="9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fade">
                                      <p:cBhvr>
                                        <p:cTn id="7" dur="20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Alkalmazás beállítások tervezési időben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58204" cy="5786478"/>
          </a:xfrm>
        </p:spPr>
        <p:txBody>
          <a:bodyPr>
            <a:normAutofit/>
          </a:bodyPr>
          <a:lstStyle/>
          <a:p>
            <a:pPr algn="just">
              <a:buNone/>
            </a:pPr>
            <a:r>
              <a:rPr lang="hu-HU" dirty="0" smtClean="0">
                <a:solidFill>
                  <a:schemeClr val="bg1">
                    <a:lumMod val="95000"/>
                  </a:schemeClr>
                </a:solidFill>
              </a:rPr>
              <a:t>	</a:t>
            </a:r>
            <a:r>
              <a:rPr lang="hu-HU" sz="2800" dirty="0" smtClean="0">
                <a:solidFill>
                  <a:schemeClr val="bg1">
                    <a:lumMod val="95000"/>
                  </a:schemeClr>
                </a:solidFill>
              </a:rPr>
              <a:t>A Visual </a:t>
            </a:r>
            <a:r>
              <a:rPr lang="hu-HU" sz="2800" dirty="0" err="1" smtClean="0">
                <a:solidFill>
                  <a:schemeClr val="bg1">
                    <a:lumMod val="95000"/>
                  </a:schemeClr>
                </a:solidFill>
              </a:rPr>
              <a:t>Studio</a:t>
            </a:r>
            <a:r>
              <a:rPr lang="hu-HU" sz="2800" dirty="0" smtClean="0">
                <a:solidFill>
                  <a:schemeClr val="bg1">
                    <a:lumMod val="95000"/>
                  </a:schemeClr>
                </a:solidFill>
              </a:rPr>
              <a:t> egy editor bocsájt a rendelkezésünkre, </a:t>
            </a:r>
            <a:r>
              <a:rPr lang="hu-HU" sz="2800" dirty="0" smtClean="0">
                <a:solidFill>
                  <a:schemeClr val="bg1">
                    <a:lumMod val="95000"/>
                  </a:schemeClr>
                </a:solidFill>
              </a:rPr>
              <a:t>amelynek </a:t>
            </a:r>
            <a:r>
              <a:rPr lang="hu-HU" sz="2800" dirty="0" smtClean="0">
                <a:solidFill>
                  <a:schemeClr val="bg1">
                    <a:lumMod val="95000"/>
                  </a:schemeClr>
                </a:solidFill>
              </a:rPr>
              <a:t>a segítségével a beállítások szerkesztése/létrehozása sokkal egyszerűbb, mint kézzel szerkeszteni egy XML fájlt.</a:t>
            </a:r>
          </a:p>
          <a:p>
            <a:pPr>
              <a:buNone/>
            </a:pPr>
            <a:r>
              <a:rPr lang="hu-HU" sz="2800" dirty="0" smtClean="0">
                <a:solidFill>
                  <a:schemeClr val="bg1">
                    <a:lumMod val="95000"/>
                  </a:schemeClr>
                </a:solidFill>
              </a:rPr>
              <a:t>	</a:t>
            </a:r>
          </a:p>
          <a:p>
            <a:pPr>
              <a:buNone/>
            </a:pPr>
            <a:r>
              <a:rPr lang="hu-HU" sz="2800" dirty="0" smtClean="0">
                <a:solidFill>
                  <a:schemeClr val="bg1">
                    <a:lumMod val="95000"/>
                  </a:schemeClr>
                </a:solidFill>
              </a:rPr>
              <a:t>	</a:t>
            </a:r>
            <a:r>
              <a:rPr lang="hu-HU" sz="2800" dirty="0" err="1" smtClean="0">
                <a:solidFill>
                  <a:schemeClr val="bg1">
                    <a:lumMod val="95000"/>
                  </a:schemeClr>
                </a:solidFill>
              </a:rPr>
              <a:t>Settings</a:t>
            </a:r>
            <a:r>
              <a:rPr lang="hu-HU" sz="2800" dirty="0" smtClean="0">
                <a:solidFill>
                  <a:schemeClr val="bg1">
                    <a:lumMod val="95000"/>
                  </a:schemeClr>
                </a:solidFill>
              </a:rPr>
              <a:t> </a:t>
            </a:r>
            <a:r>
              <a:rPr lang="hu-HU" sz="2800" dirty="0" smtClean="0">
                <a:solidFill>
                  <a:schemeClr val="bg1">
                    <a:lumMod val="95000"/>
                  </a:schemeClr>
                </a:solidFill>
              </a:rPr>
              <a:t>készítése </a:t>
            </a:r>
            <a:r>
              <a:rPr lang="hu-HU" sz="2800" dirty="0" smtClean="0">
                <a:solidFill>
                  <a:schemeClr val="bg1">
                    <a:lumMod val="95000"/>
                  </a:schemeClr>
                </a:solidFill>
              </a:rPr>
              <a:t>tervezési nézetben</a:t>
            </a:r>
          </a:p>
          <a:p>
            <a:pPr marL="514350" indent="-514350">
              <a:buAutoNum type="arabicPeriod"/>
            </a:pPr>
            <a:r>
              <a:rPr lang="hu-HU" sz="2800" dirty="0" err="1" smtClean="0">
                <a:solidFill>
                  <a:schemeClr val="bg1">
                    <a:lumMod val="95000"/>
                  </a:schemeClr>
                </a:solidFill>
              </a:rPr>
              <a:t>Solution</a:t>
            </a:r>
            <a:r>
              <a:rPr lang="hu-HU" sz="2800" dirty="0" smtClean="0">
                <a:solidFill>
                  <a:schemeClr val="bg1">
                    <a:lumMod val="95000"/>
                  </a:schemeClr>
                </a:solidFill>
              </a:rPr>
              <a:t> Explorer -&gt; Helyi Menü -&gt; </a:t>
            </a:r>
            <a:r>
              <a:rPr lang="hu-HU" sz="2800" dirty="0" err="1" smtClean="0">
                <a:solidFill>
                  <a:schemeClr val="bg1">
                    <a:lumMod val="95000"/>
                  </a:schemeClr>
                </a:solidFill>
              </a:rPr>
              <a:t>Properties</a:t>
            </a:r>
            <a:r>
              <a:rPr lang="hu-HU" sz="2800" dirty="0" smtClean="0">
                <a:solidFill>
                  <a:schemeClr val="bg1">
                    <a:lumMod val="95000"/>
                  </a:schemeClr>
                </a:solidFill>
              </a:rPr>
              <a:t> -&gt; </a:t>
            </a:r>
            <a:r>
              <a:rPr lang="hu-HU" sz="2800" dirty="0" err="1" smtClean="0">
                <a:solidFill>
                  <a:schemeClr val="bg1">
                    <a:lumMod val="95000"/>
                  </a:schemeClr>
                </a:solidFill>
              </a:rPr>
              <a:t>Settings</a:t>
            </a:r>
            <a:r>
              <a:rPr lang="hu-HU" sz="2800" dirty="0" smtClean="0">
                <a:solidFill>
                  <a:schemeClr val="bg1">
                    <a:lumMod val="95000"/>
                  </a:schemeClr>
                </a:solidFill>
              </a:rPr>
              <a:t> fül</a:t>
            </a:r>
          </a:p>
          <a:p>
            <a:pPr marL="514350" indent="-514350">
              <a:buAutoNum type="arabicPeriod"/>
            </a:pPr>
            <a:r>
              <a:rPr lang="hu-HU" sz="2800" dirty="0" err="1" smtClean="0">
                <a:solidFill>
                  <a:schemeClr val="bg1">
                    <a:lumMod val="95000"/>
                  </a:schemeClr>
                </a:solidFill>
              </a:rPr>
              <a:t>Name</a:t>
            </a:r>
            <a:r>
              <a:rPr lang="hu-HU" sz="2800" dirty="0" smtClean="0">
                <a:solidFill>
                  <a:schemeClr val="bg1">
                    <a:lumMod val="95000"/>
                  </a:schemeClr>
                </a:solidFill>
              </a:rPr>
              <a:t>, </a:t>
            </a:r>
            <a:r>
              <a:rPr lang="hu-HU" sz="2800" dirty="0" err="1" smtClean="0">
                <a:solidFill>
                  <a:schemeClr val="bg1">
                    <a:lumMod val="95000"/>
                  </a:schemeClr>
                </a:solidFill>
              </a:rPr>
              <a:t>Type</a:t>
            </a:r>
            <a:r>
              <a:rPr lang="hu-HU" sz="2800" dirty="0" smtClean="0">
                <a:solidFill>
                  <a:schemeClr val="bg1">
                    <a:lumMod val="95000"/>
                  </a:schemeClr>
                </a:solidFill>
              </a:rPr>
              <a:t>, </a:t>
            </a:r>
            <a:r>
              <a:rPr lang="hu-HU" sz="2800" dirty="0" err="1" smtClean="0">
                <a:solidFill>
                  <a:schemeClr val="bg1">
                    <a:lumMod val="95000"/>
                  </a:schemeClr>
                </a:solidFill>
              </a:rPr>
              <a:t>Scope</a:t>
            </a:r>
            <a:r>
              <a:rPr lang="hu-HU" sz="2800" dirty="0" smtClean="0">
                <a:solidFill>
                  <a:schemeClr val="bg1">
                    <a:lumMod val="95000"/>
                  </a:schemeClr>
                </a:solidFill>
              </a:rPr>
              <a:t> és </a:t>
            </a:r>
            <a:r>
              <a:rPr lang="hu-HU" sz="2800" dirty="0" err="1" smtClean="0">
                <a:solidFill>
                  <a:schemeClr val="bg1">
                    <a:lumMod val="95000"/>
                  </a:schemeClr>
                </a:solidFill>
              </a:rPr>
              <a:t>Value</a:t>
            </a:r>
            <a:r>
              <a:rPr lang="hu-HU" sz="2800" dirty="0" smtClean="0">
                <a:solidFill>
                  <a:schemeClr val="bg1">
                    <a:lumMod val="95000"/>
                  </a:schemeClr>
                </a:solidFill>
              </a:rPr>
              <a:t> beállítása</a:t>
            </a:r>
          </a:p>
          <a:p>
            <a:pPr marL="514350" indent="-514350">
              <a:buAutoNum type="arabicPeriod"/>
            </a:pPr>
            <a:r>
              <a:rPr lang="hu-HU" sz="2800" dirty="0" smtClean="0">
                <a:solidFill>
                  <a:schemeClr val="bg1">
                    <a:lumMod val="95000"/>
                  </a:schemeClr>
                </a:solidFill>
              </a:rPr>
              <a:t>Ha mindent beállítottunk akkor mentsük</a:t>
            </a:r>
          </a:p>
          <a:p>
            <a:pPr>
              <a:buNone/>
            </a:pPr>
            <a:r>
              <a:rPr lang="hu-HU" sz="2800" dirty="0" smtClean="0">
                <a:solidFill>
                  <a:schemeClr val="bg1">
                    <a:lumMod val="95000"/>
                  </a:schemeClr>
                </a:solidFill>
              </a:rPr>
              <a:t>	</a:t>
            </a:r>
          </a:p>
          <a:p>
            <a:pPr>
              <a:buNone/>
            </a:pPr>
            <a:endParaRPr lang="hu-HU" dirty="0">
              <a:solidFill>
                <a:schemeClr val="bg1">
                  <a:lumMod val="9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1357290" y="500042"/>
            <a:ext cx="6000750" cy="5429250"/>
          </a:xfrm>
          <a:prstGeom prst="rect">
            <a:avLst/>
          </a:prstGeom>
          <a:noFill/>
          <a:ln w="9525">
            <a:noFill/>
            <a:miter lim="800000"/>
            <a:headEnd/>
            <a:tailEnd/>
          </a:ln>
          <a:effectLst>
            <a:softEdge rad="3175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Alkalmazás beállítások  lekérése futási időben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2428891"/>
          </a:xfrm>
        </p:spPr>
        <p:txBody>
          <a:bodyPr>
            <a:normAutofit/>
          </a:bodyPr>
          <a:lstStyle/>
          <a:p>
            <a:pPr algn="just">
              <a:buNone/>
            </a:pPr>
            <a:r>
              <a:rPr lang="hu-HU" dirty="0" smtClean="0">
                <a:solidFill>
                  <a:schemeClr val="bg1">
                    <a:lumMod val="95000"/>
                  </a:schemeClr>
                </a:solidFill>
              </a:rPr>
              <a:t>	</a:t>
            </a:r>
            <a:r>
              <a:rPr lang="hu-HU" sz="2800" dirty="0" smtClean="0">
                <a:solidFill>
                  <a:schemeClr val="bg1">
                    <a:lumMod val="95000"/>
                  </a:schemeClr>
                </a:solidFill>
              </a:rPr>
              <a:t>Futási időben is letudjuk kérdezni a </a:t>
            </a:r>
            <a:r>
              <a:rPr lang="hu-HU" sz="2800" dirty="0" err="1" smtClean="0">
                <a:solidFill>
                  <a:schemeClr val="bg1">
                    <a:lumMod val="95000"/>
                  </a:schemeClr>
                </a:solidFill>
              </a:rPr>
              <a:t>Settings</a:t>
            </a:r>
            <a:r>
              <a:rPr lang="hu-HU" sz="2800" dirty="0" smtClean="0">
                <a:solidFill>
                  <a:schemeClr val="bg1">
                    <a:lumMod val="95000"/>
                  </a:schemeClr>
                </a:solidFill>
              </a:rPr>
              <a:t> értékeit. C# alatt a</a:t>
            </a:r>
            <a:r>
              <a:rPr lang="hu-HU" sz="2800" dirty="0" smtClean="0">
                <a:solidFill>
                  <a:schemeClr val="bg2">
                    <a:lumMod val="90000"/>
                  </a:schemeClr>
                </a:solidFill>
              </a:rPr>
              <a:t> </a:t>
            </a:r>
            <a:r>
              <a:rPr lang="hu-HU" sz="2800" dirty="0" err="1" smtClean="0">
                <a:solidFill>
                  <a:schemeClr val="bg2">
                    <a:lumMod val="90000"/>
                  </a:schemeClr>
                </a:solidFill>
              </a:rPr>
              <a:t>Properties.Settings.Default</a:t>
            </a:r>
            <a:r>
              <a:rPr lang="hu-HU" sz="2800" dirty="0" smtClean="0">
                <a:solidFill>
                  <a:schemeClr val="bg2">
                    <a:lumMod val="90000"/>
                  </a:schemeClr>
                </a:solidFill>
              </a:rPr>
              <a:t> </a:t>
            </a:r>
            <a:r>
              <a:rPr lang="hu-HU" sz="2800" dirty="0" smtClean="0">
                <a:solidFill>
                  <a:schemeClr val="bg1">
                    <a:lumMod val="95000"/>
                  </a:schemeClr>
                </a:solidFill>
              </a:rPr>
              <a:t>objektum lesz a segítségünk. A </a:t>
            </a:r>
            <a:r>
              <a:rPr lang="hu-HU" sz="2800" dirty="0" err="1" smtClean="0">
                <a:solidFill>
                  <a:schemeClr val="bg1">
                    <a:lumMod val="95000"/>
                  </a:schemeClr>
                </a:solidFill>
              </a:rPr>
              <a:t>type</a:t>
            </a:r>
            <a:r>
              <a:rPr lang="hu-HU" sz="2800" dirty="0" smtClean="0">
                <a:solidFill>
                  <a:schemeClr val="bg1">
                    <a:lumMod val="95000"/>
                  </a:schemeClr>
                </a:solidFill>
              </a:rPr>
              <a:t> –</a:t>
            </a:r>
            <a:r>
              <a:rPr lang="hu-HU" sz="2800" dirty="0" err="1" smtClean="0">
                <a:solidFill>
                  <a:schemeClr val="bg1">
                    <a:lumMod val="95000"/>
                  </a:schemeClr>
                </a:solidFill>
              </a:rPr>
              <a:t>ban</a:t>
            </a:r>
            <a:r>
              <a:rPr lang="hu-HU" sz="2800" dirty="0" smtClean="0">
                <a:solidFill>
                  <a:schemeClr val="bg1">
                    <a:lumMod val="95000"/>
                  </a:schemeClr>
                </a:solidFill>
              </a:rPr>
              <a:t> beállított </a:t>
            </a:r>
            <a:r>
              <a:rPr lang="hu-HU" sz="2800" dirty="0" smtClean="0">
                <a:solidFill>
                  <a:schemeClr val="bg1">
                    <a:lumMod val="95000"/>
                  </a:schemeClr>
                </a:solidFill>
              </a:rPr>
              <a:t>értéket kapjuk </a:t>
            </a:r>
            <a:r>
              <a:rPr lang="hu-HU" sz="2800" dirty="0" smtClean="0">
                <a:solidFill>
                  <a:schemeClr val="bg1">
                    <a:lumMod val="95000"/>
                  </a:schemeClr>
                </a:solidFill>
              </a:rPr>
              <a:t>vissza</a:t>
            </a:r>
            <a:r>
              <a:rPr lang="hu-HU" dirty="0" smtClean="0">
                <a:solidFill>
                  <a:schemeClr val="bg1">
                    <a:lumMod val="95000"/>
                  </a:schemeClr>
                </a:solidFill>
              </a:rPr>
              <a:t>.</a:t>
            </a:r>
            <a:endParaRPr lang="hu-HU" dirty="0">
              <a:solidFill>
                <a:schemeClr val="bg1">
                  <a:lumMod val="95000"/>
                </a:schemeClr>
              </a:solidFill>
            </a:endParaRPr>
          </a:p>
        </p:txBody>
      </p:sp>
      <p:sp>
        <p:nvSpPr>
          <p:cNvPr id="4" name="Szövegdoboz 3"/>
          <p:cNvSpPr txBox="1"/>
          <p:nvPr/>
        </p:nvSpPr>
        <p:spPr>
          <a:xfrm>
            <a:off x="785786" y="2643182"/>
            <a:ext cx="8072494"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solidFill>
                  <a:srgbClr val="2B91AF"/>
                </a:solidFill>
              </a:rPr>
              <a:t>String</a:t>
            </a:r>
            <a:r>
              <a:rPr lang="hu-HU" sz="1600" dirty="0" smtClean="0">
                <a:solidFill>
                  <a:srgbClr val="2B91AF"/>
                </a:solidFill>
              </a:rPr>
              <a:t> </a:t>
            </a:r>
            <a:r>
              <a:rPr lang="hu-HU" sz="1600" dirty="0" err="1" smtClean="0">
                <a:solidFill>
                  <a:schemeClr val="tx1"/>
                </a:solidFill>
              </a:rPr>
              <a:t>propString</a:t>
            </a:r>
            <a:r>
              <a:rPr lang="hu-HU" sz="1600" dirty="0" smtClean="0">
                <a:solidFill>
                  <a:schemeClr val="tx1"/>
                </a:solidFill>
              </a:rPr>
              <a:t>;</a:t>
            </a:r>
          </a:p>
          <a:p>
            <a:r>
              <a:rPr lang="hu-HU" sz="1600" dirty="0" err="1" smtClean="0">
                <a:solidFill>
                  <a:schemeClr val="tx1"/>
                </a:solidFill>
              </a:rPr>
              <a:t>propString</a:t>
            </a:r>
            <a:r>
              <a:rPr lang="hu-HU" sz="1600" dirty="0" smtClean="0">
                <a:solidFill>
                  <a:schemeClr val="tx1"/>
                </a:solidFill>
              </a:rPr>
              <a:t> = </a:t>
            </a:r>
            <a:r>
              <a:rPr lang="hu-HU" sz="1600" dirty="0" err="1" smtClean="0">
                <a:solidFill>
                  <a:schemeClr val="tx1"/>
                </a:solidFill>
              </a:rPr>
              <a:t>Properties.</a:t>
            </a:r>
            <a:r>
              <a:rPr lang="hu-HU" sz="1600" dirty="0" err="1" smtClean="0">
                <a:solidFill>
                  <a:srgbClr val="2B91AF"/>
                </a:solidFill>
              </a:rPr>
              <a:t>Settings</a:t>
            </a:r>
            <a:r>
              <a:rPr lang="hu-HU" sz="1600" dirty="0" err="1" smtClean="0">
                <a:solidFill>
                  <a:schemeClr val="tx1"/>
                </a:solidFill>
              </a:rPr>
              <a:t>.Default.mySetting</a:t>
            </a:r>
            <a:r>
              <a:rPr lang="hu-HU" sz="1600" dirty="0" smtClean="0">
                <a:solidFill>
                  <a:schemeClr val="tx1"/>
                </a:solidFill>
              </a:rPr>
              <a: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Events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72230"/>
          </a:xfrm>
        </p:spPr>
        <p:txBody>
          <a:bodyPr>
            <a:normAutofit/>
          </a:bodyPr>
          <a:lstStyle/>
          <a:p>
            <a:pPr algn="just">
              <a:buNone/>
            </a:pPr>
            <a:r>
              <a:rPr lang="hu-HU" dirty="0" smtClean="0">
                <a:solidFill>
                  <a:schemeClr val="bg1">
                    <a:lumMod val="95000"/>
                  </a:schemeClr>
                </a:solidFill>
              </a:rPr>
              <a:t>	</a:t>
            </a:r>
            <a:r>
              <a:rPr lang="hu-HU" sz="3000" dirty="0" smtClean="0">
                <a:solidFill>
                  <a:schemeClr val="bg1">
                    <a:lumMod val="95000"/>
                  </a:schemeClr>
                </a:solidFill>
              </a:rPr>
              <a:t>A Windows programozás világába az események fogalma és kezelése nem újdonság. </a:t>
            </a:r>
          </a:p>
          <a:p>
            <a:pPr algn="just">
              <a:buNone/>
            </a:pPr>
            <a:r>
              <a:rPr lang="hu-HU" sz="3000" dirty="0" smtClean="0">
                <a:solidFill>
                  <a:schemeClr val="bg1">
                    <a:lumMod val="95000"/>
                  </a:schemeClr>
                </a:solidFill>
              </a:rPr>
              <a:t>	</a:t>
            </a:r>
          </a:p>
          <a:p>
            <a:pPr algn="just">
              <a:buNone/>
            </a:pPr>
            <a:r>
              <a:rPr lang="hu-HU" sz="3000" dirty="0" smtClean="0">
                <a:solidFill>
                  <a:schemeClr val="bg1">
                    <a:lumMod val="95000"/>
                  </a:schemeClr>
                </a:solidFill>
              </a:rPr>
              <a:t>	Az esemény nem más mint egy üzenet, amit egy objektum (pl. kontrol vagy más UI elem) küld, és az alkalmazásnak erre válaszolnia kell. (le kell kezelnie) </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Beállítások mentése futási időben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2071701"/>
          </a:xfrm>
        </p:spPr>
        <p:txBody>
          <a:bodyPr>
            <a:normAutofit/>
          </a:bodyPr>
          <a:lstStyle/>
          <a:p>
            <a:pPr algn="just">
              <a:buNone/>
            </a:pPr>
            <a:r>
              <a:rPr lang="hu-HU" sz="2800" dirty="0" smtClean="0">
                <a:solidFill>
                  <a:schemeClr val="bg1">
                    <a:lumMod val="95000"/>
                  </a:schemeClr>
                </a:solidFill>
              </a:rPr>
              <a:t>	Futási időben megtudjuk változtatni a </a:t>
            </a:r>
            <a:r>
              <a:rPr lang="hu-HU" sz="2800" dirty="0" err="1" smtClean="0">
                <a:solidFill>
                  <a:schemeClr val="bg1">
                    <a:lumMod val="95000"/>
                  </a:schemeClr>
                </a:solidFill>
              </a:rPr>
              <a:t>Settings</a:t>
            </a:r>
            <a:r>
              <a:rPr lang="hu-HU" sz="2800" dirty="0" smtClean="0">
                <a:solidFill>
                  <a:schemeClr val="bg1">
                    <a:lumMod val="95000"/>
                  </a:schemeClr>
                </a:solidFill>
              </a:rPr>
              <a:t> értékét. </a:t>
            </a:r>
            <a:r>
              <a:rPr lang="hu-HU" sz="2400" i="1" dirty="0" smtClean="0">
                <a:solidFill>
                  <a:schemeClr val="bg1">
                    <a:lumMod val="95000"/>
                  </a:schemeClr>
                </a:solidFill>
              </a:rPr>
              <a:t>(Ha nem </a:t>
            </a:r>
            <a:r>
              <a:rPr lang="hu-HU" sz="2400" i="1" dirty="0" err="1" smtClean="0">
                <a:solidFill>
                  <a:schemeClr val="bg1">
                    <a:lumMod val="95000"/>
                  </a:schemeClr>
                </a:solidFill>
              </a:rPr>
              <a:t>Application</a:t>
            </a:r>
            <a:r>
              <a:rPr lang="hu-HU" sz="2400" i="1" dirty="0" smtClean="0">
                <a:solidFill>
                  <a:schemeClr val="bg1">
                    <a:lumMod val="95000"/>
                  </a:schemeClr>
                </a:solidFill>
              </a:rPr>
              <a:t> </a:t>
            </a:r>
            <a:r>
              <a:rPr lang="hu-HU" sz="2400" i="1" dirty="0" err="1" smtClean="0">
                <a:solidFill>
                  <a:schemeClr val="bg1">
                    <a:lumMod val="95000"/>
                  </a:schemeClr>
                </a:solidFill>
              </a:rPr>
              <a:t>Scopeban</a:t>
            </a:r>
            <a:r>
              <a:rPr lang="hu-HU" sz="2400" i="1" dirty="0" smtClean="0">
                <a:solidFill>
                  <a:schemeClr val="bg1">
                    <a:lumMod val="95000"/>
                  </a:schemeClr>
                </a:solidFill>
              </a:rPr>
              <a:t> van). </a:t>
            </a:r>
            <a:endParaRPr lang="hu-HU" sz="2800" i="1" dirty="0" smtClean="0">
              <a:solidFill>
                <a:schemeClr val="bg1">
                  <a:lumMod val="95000"/>
                </a:schemeClr>
              </a:solidFill>
            </a:endParaRPr>
          </a:p>
          <a:p>
            <a:pPr algn="just">
              <a:buNone/>
            </a:pPr>
            <a:r>
              <a:rPr lang="hu-HU" sz="2800" dirty="0" smtClean="0">
                <a:solidFill>
                  <a:schemeClr val="bg1">
                    <a:lumMod val="95000"/>
                  </a:schemeClr>
                </a:solidFill>
              </a:rPr>
              <a:t>	Egyszerűen csak adjuk át az új értéket a számára, majd hívjuk meg a </a:t>
            </a:r>
            <a:r>
              <a:rPr lang="hu-HU" sz="2800" dirty="0" err="1" smtClean="0">
                <a:solidFill>
                  <a:schemeClr val="bg2">
                    <a:lumMod val="90000"/>
                  </a:schemeClr>
                </a:solidFill>
                <a:effectLst>
                  <a:outerShdw blurRad="38100" dist="38100" dir="2700000" algn="tl">
                    <a:srgbClr val="000000">
                      <a:alpha val="43137"/>
                    </a:srgbClr>
                  </a:outerShdw>
                </a:effectLst>
              </a:rPr>
              <a:t>Save</a:t>
            </a:r>
            <a:r>
              <a:rPr lang="hu-HU" sz="2800" dirty="0" smtClean="0">
                <a:solidFill>
                  <a:schemeClr val="bg1">
                    <a:lumMod val="95000"/>
                  </a:schemeClr>
                </a:solidFill>
                <a:effectLst>
                  <a:outerShdw blurRad="38100" dist="38100" dir="2700000" algn="tl">
                    <a:srgbClr val="000000">
                      <a:alpha val="43137"/>
                    </a:srgbClr>
                  </a:outerShdw>
                </a:effectLst>
              </a:rPr>
              <a:t> </a:t>
            </a:r>
            <a:r>
              <a:rPr lang="hu-HU" sz="2800" dirty="0" smtClean="0">
                <a:solidFill>
                  <a:schemeClr val="bg1">
                    <a:lumMod val="95000"/>
                  </a:schemeClr>
                </a:solidFill>
              </a:rPr>
              <a:t>metódust</a:t>
            </a:r>
            <a:r>
              <a:rPr lang="hu-HU" sz="2800" i="1" dirty="0" smtClean="0">
                <a:solidFill>
                  <a:schemeClr val="bg1">
                    <a:lumMod val="95000"/>
                  </a:schemeClr>
                </a:solidFill>
              </a:rPr>
              <a:t>.</a:t>
            </a:r>
            <a:endParaRPr lang="hu-HU" sz="2800" i="1" dirty="0" smtClean="0">
              <a:solidFill>
                <a:schemeClr val="bg1">
                  <a:lumMod val="95000"/>
                </a:schemeClr>
              </a:solidFill>
            </a:endParaRPr>
          </a:p>
        </p:txBody>
      </p:sp>
      <p:sp>
        <p:nvSpPr>
          <p:cNvPr id="5" name="Szövegdoboz 4"/>
          <p:cNvSpPr txBox="1"/>
          <p:nvPr/>
        </p:nvSpPr>
        <p:spPr>
          <a:xfrm>
            <a:off x="1643042" y="3786190"/>
            <a:ext cx="5857916"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err="1" smtClean="0"/>
              <a:t>Properties.</a:t>
            </a:r>
            <a:r>
              <a:rPr lang="hu-HU" sz="1600" dirty="0" err="1" smtClean="0">
                <a:solidFill>
                  <a:srgbClr val="2B91AF"/>
                </a:solidFill>
              </a:rPr>
              <a:t>Settings</a:t>
            </a:r>
            <a:r>
              <a:rPr lang="hu-HU" sz="1600" dirty="0" err="1" smtClean="0">
                <a:solidFill>
                  <a:schemeClr val="tx1"/>
                </a:solidFill>
              </a:rPr>
              <a:t>.Default.mySetting</a:t>
            </a:r>
            <a:r>
              <a:rPr lang="hu-HU" sz="1600" dirty="0" smtClean="0">
                <a:solidFill>
                  <a:schemeClr val="tx1"/>
                </a:solidFill>
              </a:rPr>
              <a:t> =</a:t>
            </a:r>
            <a:r>
              <a:rPr lang="hu-HU" sz="1600" dirty="0" smtClean="0">
                <a:solidFill>
                  <a:srgbClr val="2B91AF"/>
                </a:solidFill>
              </a:rPr>
              <a:t> </a:t>
            </a:r>
            <a:r>
              <a:rPr lang="hu-HU" sz="1600" dirty="0" smtClean="0">
                <a:solidFill>
                  <a:srgbClr val="A31515"/>
                </a:solidFill>
              </a:rPr>
              <a:t>"Test </a:t>
            </a:r>
            <a:r>
              <a:rPr lang="hu-HU" sz="1600" dirty="0" err="1" smtClean="0">
                <a:solidFill>
                  <a:srgbClr val="A31515"/>
                </a:solidFill>
              </a:rPr>
              <a:t>Application</a:t>
            </a:r>
            <a:r>
              <a:rPr lang="hu-HU" sz="1600" dirty="0" smtClean="0">
                <a:solidFill>
                  <a:srgbClr val="A31515"/>
                </a:solidFill>
              </a:rPr>
              <a:t> </a:t>
            </a:r>
            <a:r>
              <a:rPr lang="hu-HU" sz="1600" dirty="0" err="1" smtClean="0">
                <a:solidFill>
                  <a:srgbClr val="A31515"/>
                </a:solidFill>
              </a:rPr>
              <a:t>Settings</a:t>
            </a:r>
            <a:r>
              <a:rPr lang="hu-HU" sz="1600" dirty="0" smtClean="0">
                <a:solidFill>
                  <a:srgbClr val="A31515"/>
                </a:solidFill>
              </a:rPr>
              <a:t>"</a:t>
            </a:r>
            <a:r>
              <a:rPr lang="hu-HU" sz="1600" dirty="0" smtClean="0">
                <a:solidFill>
                  <a:schemeClr val="tx1"/>
                </a:solidFill>
              </a:rPr>
              <a:t>;</a:t>
            </a:r>
          </a:p>
          <a:p>
            <a:r>
              <a:rPr lang="hu-HU" sz="1600" dirty="0" err="1" smtClean="0">
                <a:solidFill>
                  <a:schemeClr val="tx1"/>
                </a:solidFill>
              </a:rPr>
              <a:t>Properties.</a:t>
            </a:r>
            <a:r>
              <a:rPr lang="hu-HU" sz="1600" dirty="0" err="1" smtClean="0">
                <a:solidFill>
                  <a:srgbClr val="2B91AF"/>
                </a:solidFill>
              </a:rPr>
              <a:t>Settings</a:t>
            </a:r>
            <a:r>
              <a:rPr lang="hu-HU" sz="1600" dirty="0" err="1" smtClean="0">
                <a:solidFill>
                  <a:schemeClr val="tx1"/>
                </a:solidFill>
              </a:rPr>
              <a:t>.Default.Save</a:t>
            </a:r>
            <a:r>
              <a:rPr lang="hu-HU" sz="1600" dirty="0" smtClean="0">
                <a:solidFill>
                  <a:schemeClr val="tx1"/>
                </a:solidFill>
              </a:rPr>
              <a:t>();</a:t>
            </a:r>
          </a:p>
        </p:txBody>
      </p:sp>
      <p:sp>
        <p:nvSpPr>
          <p:cNvPr id="6" name="Tartalom helye 2"/>
          <p:cNvSpPr txBox="1">
            <a:spLocks/>
          </p:cNvSpPr>
          <p:nvPr/>
        </p:nvSpPr>
        <p:spPr>
          <a:xfrm>
            <a:off x="642910" y="5786454"/>
            <a:ext cx="8229600" cy="785818"/>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hu-HU" sz="2400" b="0" i="1" u="none" strike="noStrike" kern="1200" cap="none" spc="0" normalizeH="0" baseline="0" noProof="0" dirty="0" smtClean="0">
                <a:ln>
                  <a:noFill/>
                </a:ln>
                <a:solidFill>
                  <a:schemeClr val="bg1">
                    <a:lumMod val="95000"/>
                  </a:schemeClr>
                </a:solidFill>
                <a:effectLst/>
                <a:uLnTx/>
                <a:uFillTx/>
                <a:latin typeface="+mn-lt"/>
                <a:ea typeface="+mn-ea"/>
                <a:cs typeface="+mn-cs"/>
              </a:rPr>
              <a:t>	 </a:t>
            </a:r>
            <a:r>
              <a:rPr kumimoji="0" lang="hu-HU" sz="2000" b="0" i="1" u="none" strike="noStrike" kern="1200" cap="none" spc="0" normalizeH="0" baseline="0" noProof="0" dirty="0" smtClean="0">
                <a:ln>
                  <a:noFill/>
                </a:ln>
                <a:solidFill>
                  <a:schemeClr val="bg1">
                    <a:lumMod val="95000"/>
                  </a:schemeClr>
                </a:solidFill>
                <a:effectLst/>
                <a:uLnTx/>
                <a:uFillTx/>
                <a:latin typeface="+mn-lt"/>
                <a:ea typeface="+mn-ea"/>
                <a:cs typeface="+mn-cs"/>
              </a:rPr>
              <a:t>(Ha a </a:t>
            </a:r>
            <a:r>
              <a:rPr kumimoji="0" lang="hu-HU" sz="2000" b="0" i="1" u="none" strike="noStrike" kern="1200" cap="none" spc="0" normalizeH="0" baseline="0" noProof="0" dirty="0" err="1" smtClean="0">
                <a:ln>
                  <a:noFill/>
                </a:ln>
                <a:solidFill>
                  <a:schemeClr val="bg1">
                    <a:lumMod val="95000"/>
                  </a:schemeClr>
                </a:solidFill>
                <a:effectLst/>
                <a:uLnTx/>
                <a:uFillTx/>
                <a:latin typeface="+mn-lt"/>
                <a:ea typeface="+mn-ea"/>
                <a:cs typeface="+mn-cs"/>
              </a:rPr>
              <a:t>Save</a:t>
            </a:r>
            <a:r>
              <a:rPr kumimoji="0" lang="hu-HU" sz="2000" b="0" i="1" u="none" strike="noStrike" kern="1200" cap="none" spc="0" normalizeH="0" baseline="0" noProof="0" dirty="0" smtClean="0">
                <a:ln>
                  <a:noFill/>
                </a:ln>
                <a:solidFill>
                  <a:schemeClr val="bg1">
                    <a:lumMod val="95000"/>
                  </a:schemeClr>
                </a:solidFill>
                <a:effectLst/>
                <a:uLnTx/>
                <a:uFillTx/>
                <a:latin typeface="+mn-lt"/>
                <a:ea typeface="+mn-ea"/>
                <a:cs typeface="+mn-cs"/>
              </a:rPr>
              <a:t> metódus nem kerül meghívásra, az új érték nem fog letárolódni, és az alkalmazás bezárásakor elvész a beállított érték!)</a:t>
            </a:r>
            <a:endParaRPr kumimoji="0" lang="hu-HU" sz="3200" b="0" i="1" u="none" strike="noStrike" kern="1200" cap="none" spc="0" normalizeH="0" baseline="0" noProof="0" dirty="0">
              <a:ln>
                <a:noFill/>
              </a:ln>
              <a:solidFill>
                <a:schemeClr val="bg1">
                  <a:lumMod val="95000"/>
                </a:schemeClr>
              </a:solidFill>
              <a:effectLst/>
              <a:uLnTx/>
              <a:uFillTx/>
              <a:latin typeface="+mn-lt"/>
              <a:ea typeface="+mn-ea"/>
              <a:cs typeface="+mn-cs"/>
            </a:endParaRPr>
          </a:p>
        </p:txBody>
      </p:sp>
      <p:pic>
        <p:nvPicPr>
          <p:cNvPr id="7" name="Kép 6" descr="Info.png"/>
          <p:cNvPicPr>
            <a:picLocks noChangeAspect="1"/>
          </p:cNvPicPr>
          <p:nvPr/>
        </p:nvPicPr>
        <p:blipFill>
          <a:blip r:embed="rId2" cstate="print"/>
          <a:stretch>
            <a:fillRect/>
          </a:stretch>
        </p:blipFill>
        <p:spPr>
          <a:xfrm>
            <a:off x="500034" y="5857892"/>
            <a:ext cx="571504" cy="571504"/>
          </a:xfrm>
          <a:prstGeom prst="rect">
            <a:avLst/>
          </a:prstGeo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RoutedEvents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72230"/>
          </a:xfrm>
        </p:spPr>
        <p:txBody>
          <a:bodyPr>
            <a:normAutofit/>
          </a:bodyPr>
          <a:lstStyle/>
          <a:p>
            <a:pPr algn="just">
              <a:buNone/>
            </a:pPr>
            <a:r>
              <a:rPr lang="hu-HU" dirty="0" smtClean="0">
                <a:solidFill>
                  <a:schemeClr val="bg1">
                    <a:lumMod val="95000"/>
                  </a:schemeClr>
                </a:solidFill>
              </a:rPr>
              <a:t>	</a:t>
            </a:r>
            <a:r>
              <a:rPr lang="hu-HU" sz="2800" dirty="0" smtClean="0">
                <a:solidFill>
                  <a:schemeClr val="bg1">
                    <a:lumMod val="95000"/>
                  </a:schemeClr>
                </a:solidFill>
              </a:rPr>
              <a:t>A </a:t>
            </a:r>
            <a:r>
              <a:rPr lang="hu-HU" sz="2800" dirty="0" err="1" smtClean="0">
                <a:solidFill>
                  <a:schemeClr val="bg1">
                    <a:lumMod val="95000"/>
                  </a:schemeClr>
                </a:solidFill>
              </a:rPr>
              <a:t>WPF-es</a:t>
            </a:r>
            <a:r>
              <a:rPr lang="hu-HU" sz="2800" dirty="0" smtClean="0">
                <a:solidFill>
                  <a:schemeClr val="bg1">
                    <a:lumMod val="95000"/>
                  </a:schemeClr>
                </a:solidFill>
              </a:rPr>
              <a:t> világban az események használata nagy mértékben megváltozott a tradicionális  Windows </a:t>
            </a:r>
            <a:r>
              <a:rPr lang="hu-HU" sz="2800" dirty="0" err="1" smtClean="0">
                <a:solidFill>
                  <a:schemeClr val="bg1">
                    <a:lumMod val="95000"/>
                  </a:schemeClr>
                </a:solidFill>
              </a:rPr>
              <a:t>Forms-os</a:t>
            </a:r>
            <a:r>
              <a:rPr lang="hu-HU" sz="2800" dirty="0" smtClean="0">
                <a:solidFill>
                  <a:schemeClr val="bg1">
                    <a:lumMod val="95000"/>
                  </a:schemeClr>
                </a:solidFill>
              </a:rPr>
              <a:t> fejlesztéshez képest.</a:t>
            </a:r>
          </a:p>
          <a:p>
            <a:pPr algn="just">
              <a:buNone/>
            </a:pPr>
            <a:r>
              <a:rPr lang="hu-HU" sz="2800" dirty="0" smtClean="0">
                <a:solidFill>
                  <a:schemeClr val="bg1">
                    <a:lumMod val="95000"/>
                  </a:schemeClr>
                </a:solidFill>
              </a:rPr>
              <a:t>	</a:t>
            </a:r>
          </a:p>
          <a:p>
            <a:pPr algn="just">
              <a:buNone/>
            </a:pPr>
            <a:r>
              <a:rPr lang="hu-HU" sz="2800" dirty="0" smtClean="0">
                <a:solidFill>
                  <a:schemeClr val="bg1">
                    <a:lumMod val="95000"/>
                  </a:schemeClr>
                </a:solidFill>
              </a:rPr>
              <a:t>	A </a:t>
            </a:r>
            <a:r>
              <a:rPr lang="hu-HU" sz="2800" dirty="0" err="1" smtClean="0">
                <a:solidFill>
                  <a:schemeClr val="bg1">
                    <a:lumMod val="95000"/>
                  </a:schemeClr>
                </a:solidFill>
              </a:rPr>
              <a:t>WPF-ben</a:t>
            </a:r>
            <a:r>
              <a:rPr lang="hu-HU" sz="2800" dirty="0" smtClean="0">
                <a:solidFill>
                  <a:schemeClr val="bg1">
                    <a:lumMod val="95000"/>
                  </a:schemeClr>
                </a:solidFill>
              </a:rPr>
              <a:t> bevezetésre került a </a:t>
            </a:r>
            <a:r>
              <a:rPr lang="hu-HU" sz="2800" dirty="0" err="1" smtClean="0">
                <a:solidFill>
                  <a:schemeClr val="bg2">
                    <a:lumMod val="90000"/>
                  </a:schemeClr>
                </a:solidFill>
              </a:rPr>
              <a:t>RoutedEvents</a:t>
            </a:r>
            <a:r>
              <a:rPr lang="hu-HU" sz="2800" dirty="0" smtClean="0">
                <a:solidFill>
                  <a:schemeClr val="bg1">
                    <a:lumMod val="95000"/>
                  </a:schemeClr>
                </a:solidFill>
              </a:rPr>
              <a:t>! </a:t>
            </a:r>
          </a:p>
          <a:p>
            <a:pPr algn="just">
              <a:buNone/>
            </a:pPr>
            <a:r>
              <a:rPr lang="hu-HU" sz="2800" dirty="0" smtClean="0">
                <a:solidFill>
                  <a:schemeClr val="bg1">
                    <a:lumMod val="95000"/>
                  </a:schemeClr>
                </a:solidFill>
              </a:rPr>
              <a:t>	A koncepció lényege az, hogy a kontrolok egymásba ágyazhatók, és így egy esemény hierarchia is létrejöhet.	</a:t>
            </a: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 tradicionális esemény kezelés is a WPF része maradt!</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RoutedEvents</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példa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72230"/>
          </a:xfrm>
        </p:spPr>
        <p:txBody>
          <a:bodyPr>
            <a:normAutofit/>
          </a:bodyPr>
          <a:lstStyle/>
          <a:p>
            <a:pPr lvl="1">
              <a:buNone/>
            </a:pPr>
            <a:r>
              <a:rPr lang="hu-HU" b="1" dirty="0" err="1" smtClean="0">
                <a:solidFill>
                  <a:schemeClr val="bg1">
                    <a:lumMod val="95000"/>
                  </a:schemeClr>
                </a:solidFill>
              </a:rPr>
              <a:t>Window</a:t>
            </a:r>
            <a:endParaRPr lang="hu-HU" b="1" dirty="0" smtClean="0">
              <a:solidFill>
                <a:schemeClr val="bg1">
                  <a:lumMod val="95000"/>
                </a:schemeClr>
              </a:solidFill>
            </a:endParaRPr>
          </a:p>
          <a:p>
            <a:pPr lvl="1">
              <a:buNone/>
            </a:pPr>
            <a:r>
              <a:rPr lang="hu-HU" b="1" dirty="0" smtClean="0">
                <a:solidFill>
                  <a:schemeClr val="bg1">
                    <a:lumMod val="95000"/>
                  </a:schemeClr>
                </a:solidFill>
              </a:rPr>
              <a:t>			</a:t>
            </a:r>
            <a:r>
              <a:rPr lang="hu-HU" b="1" dirty="0" err="1" smtClean="0">
                <a:solidFill>
                  <a:schemeClr val="bg1">
                    <a:lumMod val="95000"/>
                  </a:schemeClr>
                </a:solidFill>
              </a:rPr>
              <a:t>Grid</a:t>
            </a:r>
            <a:endParaRPr lang="hu-HU" b="1" dirty="0" smtClean="0">
              <a:solidFill>
                <a:schemeClr val="bg1">
                  <a:lumMod val="95000"/>
                </a:schemeClr>
              </a:solidFill>
            </a:endParaRPr>
          </a:p>
          <a:p>
            <a:pPr lvl="1">
              <a:buNone/>
            </a:pPr>
            <a:r>
              <a:rPr lang="hu-HU" b="1" dirty="0" smtClean="0">
                <a:solidFill>
                  <a:schemeClr val="bg1">
                    <a:lumMod val="95000"/>
                  </a:schemeClr>
                </a:solidFill>
              </a:rPr>
              <a:t>				</a:t>
            </a:r>
            <a:r>
              <a:rPr lang="hu-HU" b="1" dirty="0" err="1" smtClean="0">
                <a:solidFill>
                  <a:schemeClr val="bg1">
                    <a:lumMod val="95000"/>
                  </a:schemeClr>
                </a:solidFill>
              </a:rPr>
              <a:t>ToolBar</a:t>
            </a:r>
            <a:endParaRPr lang="hu-HU" b="1" dirty="0" smtClean="0">
              <a:solidFill>
                <a:schemeClr val="bg1">
                  <a:lumMod val="95000"/>
                </a:schemeClr>
              </a:solidFill>
            </a:endParaRPr>
          </a:p>
          <a:p>
            <a:pPr lvl="1">
              <a:buNone/>
            </a:pPr>
            <a:r>
              <a:rPr lang="hu-HU" b="1" dirty="0" smtClean="0">
                <a:solidFill>
                  <a:schemeClr val="bg1">
                    <a:lumMod val="95000"/>
                  </a:schemeClr>
                </a:solidFill>
              </a:rPr>
              <a:t>					</a:t>
            </a:r>
            <a:r>
              <a:rPr lang="hu-HU" b="1" dirty="0" err="1" smtClean="0">
                <a:solidFill>
                  <a:schemeClr val="bg1">
                    <a:lumMod val="95000"/>
                  </a:schemeClr>
                </a:solidFill>
              </a:rPr>
              <a:t>Button</a:t>
            </a:r>
            <a:endParaRPr lang="hu-HU" b="1" dirty="0" smtClean="0">
              <a:solidFill>
                <a:schemeClr val="bg1">
                  <a:lumMod val="95000"/>
                </a:schemeClr>
              </a:solidFill>
            </a:endParaRPr>
          </a:p>
          <a:p>
            <a:pPr lvl="1">
              <a:buNone/>
            </a:pPr>
            <a:endParaRPr lang="hu-HU" b="1" dirty="0" smtClean="0">
              <a:solidFill>
                <a:schemeClr val="bg1">
                  <a:lumMod val="95000"/>
                </a:schemeClr>
              </a:solidFill>
            </a:endParaRPr>
          </a:p>
          <a:p>
            <a:pPr lvl="1">
              <a:buNone/>
            </a:pPr>
            <a:r>
              <a:rPr lang="hu-HU" dirty="0" smtClean="0">
                <a:solidFill>
                  <a:schemeClr val="bg1">
                    <a:lumMod val="95000"/>
                  </a:schemeClr>
                </a:solidFill>
              </a:rPr>
              <a:t>Mikor jó ez nekem?</a:t>
            </a:r>
          </a:p>
          <a:p>
            <a:pPr lvl="1">
              <a:buNone/>
            </a:pPr>
            <a:r>
              <a:rPr lang="hu-HU" dirty="0" smtClean="0">
                <a:solidFill>
                  <a:schemeClr val="bg1">
                    <a:lumMod val="95000"/>
                  </a:schemeClr>
                </a:solidFill>
              </a:rPr>
              <a:t>	</a:t>
            </a:r>
          </a:p>
        </p:txBody>
      </p:sp>
      <p:cxnSp>
        <p:nvCxnSpPr>
          <p:cNvPr id="5" name="Görbe összekötő 4"/>
          <p:cNvCxnSpPr/>
          <p:nvPr/>
        </p:nvCxnSpPr>
        <p:spPr>
          <a:xfrm rot="10800000">
            <a:off x="4429124" y="1857364"/>
            <a:ext cx="500066" cy="428628"/>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7" name="Görbe összekötő 6"/>
          <p:cNvCxnSpPr/>
          <p:nvPr/>
        </p:nvCxnSpPr>
        <p:spPr>
          <a:xfrm rot="10800000">
            <a:off x="3000364" y="1357298"/>
            <a:ext cx="1071570" cy="357190"/>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cxnSp>
        <p:nvCxnSpPr>
          <p:cNvPr id="11" name="Görbe összekötő 10"/>
          <p:cNvCxnSpPr/>
          <p:nvPr/>
        </p:nvCxnSpPr>
        <p:spPr>
          <a:xfrm rot="10800000">
            <a:off x="2285984" y="857232"/>
            <a:ext cx="571504" cy="357190"/>
          </a:xfrm>
          <a:prstGeom prst="curvedConnector3">
            <a:avLst>
              <a:gd name="adj1" fmla="val 50000"/>
            </a:avLst>
          </a:prstGeom>
          <a:ln>
            <a:tailEnd type="arrow"/>
          </a:ln>
        </p:spPr>
        <p:style>
          <a:lnRef idx="3">
            <a:schemeClr val="accent6"/>
          </a:lnRef>
          <a:fillRef idx="0">
            <a:schemeClr val="accent6"/>
          </a:fillRef>
          <a:effectRef idx="2">
            <a:schemeClr val="accent6"/>
          </a:effectRef>
          <a:fontRef idx="minor">
            <a:schemeClr val="tx1"/>
          </a:fontRef>
        </p:style>
      </p:cxnSp>
      <p:pic>
        <p:nvPicPr>
          <p:cNvPr id="1027" name="Picture 3"/>
          <p:cNvPicPr>
            <a:picLocks noChangeAspect="1" noChangeArrowheads="1"/>
          </p:cNvPicPr>
          <p:nvPr/>
        </p:nvPicPr>
        <p:blipFill>
          <a:blip r:embed="rId3" cstate="print"/>
          <a:srcRect/>
          <a:stretch>
            <a:fillRect/>
          </a:stretch>
        </p:blipFill>
        <p:spPr bwMode="auto">
          <a:xfrm>
            <a:off x="6143636" y="357166"/>
            <a:ext cx="2781300" cy="2800350"/>
          </a:xfrm>
          <a:prstGeom prst="rect">
            <a:avLst/>
          </a:prstGeom>
          <a:noFill/>
          <a:ln w="9525">
            <a:noFill/>
            <a:miter lim="800000"/>
            <a:headEnd/>
            <a:tailEnd/>
          </a:ln>
          <a:effectLst>
            <a:softEdge rad="31750"/>
          </a:effectLst>
          <a:scene3d>
            <a:camera prst="orthographicFront"/>
            <a:lightRig rig="threePt" dir="t"/>
          </a:scene3d>
          <a:sp3d>
            <a:bevelT/>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hu-HU" sz="6600" b="1" i="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Esemény típusok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8" name="Tartalom helye 7"/>
          <p:cNvSpPr>
            <a:spLocks noGrp="1"/>
          </p:cNvSpPr>
          <p:nvPr>
            <p:ph idx="1"/>
          </p:nvPr>
        </p:nvSpPr>
        <p:spPr>
          <a:xfrm>
            <a:off x="457200" y="571480"/>
            <a:ext cx="8229600" cy="6143668"/>
          </a:xfrm>
        </p:spPr>
        <p:txBody>
          <a:bodyPr>
            <a:normAutofit fontScale="92500" lnSpcReduction="10000"/>
          </a:bodyPr>
          <a:lstStyle/>
          <a:p>
            <a:pPr algn="ctr">
              <a:buNone/>
            </a:pPr>
            <a:r>
              <a:rPr lang="hu-HU" sz="3000" dirty="0" smtClean="0">
                <a:solidFill>
                  <a:schemeClr val="bg1"/>
                </a:solidFill>
              </a:rPr>
              <a:t>	A </a:t>
            </a:r>
            <a:r>
              <a:rPr lang="hu-HU" sz="3000" dirty="0" err="1" smtClean="0">
                <a:solidFill>
                  <a:schemeClr val="bg1"/>
                </a:solidFill>
              </a:rPr>
              <a:t>WPF-ben</a:t>
            </a:r>
            <a:r>
              <a:rPr lang="hu-HU" sz="3000" dirty="0" smtClean="0">
                <a:solidFill>
                  <a:schemeClr val="bg1"/>
                </a:solidFill>
              </a:rPr>
              <a:t> 3 esemény típus létezik</a:t>
            </a:r>
          </a:p>
          <a:p>
            <a:pPr>
              <a:buNone/>
            </a:pPr>
            <a:r>
              <a:rPr lang="hu-HU" dirty="0" smtClean="0">
                <a:solidFill>
                  <a:schemeClr val="bg1"/>
                </a:solidFill>
              </a:rPr>
              <a:t>	</a:t>
            </a:r>
          </a:p>
          <a:p>
            <a:pPr>
              <a:buNone/>
            </a:pPr>
            <a:r>
              <a:rPr lang="hu-HU" sz="2800" dirty="0" smtClean="0">
                <a:solidFill>
                  <a:schemeClr val="bg1"/>
                </a:solidFill>
              </a:rPr>
              <a:t>	</a:t>
            </a:r>
            <a:r>
              <a:rPr lang="hu-HU" sz="2800" dirty="0" err="1" smtClean="0">
                <a:solidFill>
                  <a:schemeClr val="bg2">
                    <a:lumMod val="90000"/>
                  </a:schemeClr>
                </a:solidFill>
              </a:rPr>
              <a:t>Direct</a:t>
            </a:r>
            <a:r>
              <a:rPr lang="hu-HU" sz="2800" dirty="0" smtClean="0">
                <a:solidFill>
                  <a:schemeClr val="bg2">
                    <a:lumMod val="90000"/>
                  </a:schemeClr>
                </a:solidFill>
              </a:rPr>
              <a:t> </a:t>
            </a:r>
            <a:r>
              <a:rPr lang="hu-HU" sz="2800" dirty="0" err="1" smtClean="0">
                <a:solidFill>
                  <a:schemeClr val="bg2">
                    <a:lumMod val="90000"/>
                  </a:schemeClr>
                </a:solidFill>
              </a:rPr>
              <a:t>Event</a:t>
            </a:r>
            <a:endParaRPr lang="hu-HU" sz="2800" dirty="0" smtClean="0">
              <a:solidFill>
                <a:schemeClr val="bg2">
                  <a:lumMod val="90000"/>
                </a:schemeClr>
              </a:solidFill>
            </a:endParaRPr>
          </a:p>
          <a:p>
            <a:pPr>
              <a:buNone/>
            </a:pPr>
            <a:r>
              <a:rPr lang="hu-HU" sz="2400" dirty="0" smtClean="0">
                <a:solidFill>
                  <a:schemeClr val="bg1"/>
                </a:solidFill>
              </a:rPr>
              <a:t>	Klasszikus .</a:t>
            </a:r>
            <a:r>
              <a:rPr lang="hu-HU" sz="2400" dirty="0" err="1" smtClean="0">
                <a:solidFill>
                  <a:schemeClr val="bg1"/>
                </a:solidFill>
              </a:rPr>
              <a:t>NET-es</a:t>
            </a:r>
            <a:r>
              <a:rPr lang="hu-HU" sz="2400" dirty="0" smtClean="0">
                <a:solidFill>
                  <a:schemeClr val="bg1"/>
                </a:solidFill>
              </a:rPr>
              <a:t> eseménykezelés. Direktben csak az az eseménykezelő fut le ami létrehozta. Pl.:</a:t>
            </a:r>
            <a:r>
              <a:rPr lang="hu-HU" sz="2400" dirty="0" err="1" smtClean="0">
                <a:solidFill>
                  <a:schemeClr val="bg1"/>
                </a:solidFill>
              </a:rPr>
              <a:t>MouseLeave</a:t>
            </a:r>
            <a:r>
              <a:rPr lang="hu-HU" sz="2400" dirty="0" smtClean="0">
                <a:solidFill>
                  <a:schemeClr val="bg1"/>
                </a:solidFill>
              </a:rPr>
              <a:t> </a:t>
            </a:r>
            <a:br>
              <a:rPr lang="hu-HU" sz="2400" dirty="0" smtClean="0">
                <a:solidFill>
                  <a:schemeClr val="bg1"/>
                </a:solidFill>
              </a:rPr>
            </a:br>
            <a:endParaRPr lang="hu-HU" dirty="0" smtClean="0">
              <a:solidFill>
                <a:schemeClr val="bg1"/>
              </a:solidFill>
            </a:endParaRPr>
          </a:p>
          <a:p>
            <a:pPr>
              <a:buNone/>
            </a:pPr>
            <a:r>
              <a:rPr lang="hu-HU" dirty="0" smtClean="0">
                <a:solidFill>
                  <a:schemeClr val="bg1"/>
                </a:solidFill>
              </a:rPr>
              <a:t>	</a:t>
            </a:r>
            <a:r>
              <a:rPr lang="hu-HU" sz="2800" dirty="0" err="1" smtClean="0">
                <a:solidFill>
                  <a:schemeClr val="bg2">
                    <a:lumMod val="90000"/>
                  </a:schemeClr>
                </a:solidFill>
              </a:rPr>
              <a:t>Bubbling</a:t>
            </a:r>
            <a:r>
              <a:rPr lang="hu-HU" sz="2800" dirty="0" smtClean="0">
                <a:solidFill>
                  <a:schemeClr val="bg2">
                    <a:lumMod val="90000"/>
                  </a:schemeClr>
                </a:solidFill>
              </a:rPr>
              <a:t> </a:t>
            </a:r>
            <a:r>
              <a:rPr lang="hu-HU" sz="2800" dirty="0" err="1" smtClean="0">
                <a:solidFill>
                  <a:schemeClr val="bg2">
                    <a:lumMod val="90000"/>
                  </a:schemeClr>
                </a:solidFill>
              </a:rPr>
              <a:t>Events</a:t>
            </a:r>
            <a:endParaRPr lang="hu-HU" dirty="0" smtClean="0">
              <a:solidFill>
                <a:schemeClr val="bg2">
                  <a:lumMod val="90000"/>
                </a:schemeClr>
              </a:solidFill>
            </a:endParaRPr>
          </a:p>
          <a:p>
            <a:pPr>
              <a:buNone/>
            </a:pPr>
            <a:r>
              <a:rPr lang="hu-HU" dirty="0" smtClean="0">
                <a:solidFill>
                  <a:schemeClr val="bg1"/>
                </a:solidFill>
              </a:rPr>
              <a:t>	</a:t>
            </a:r>
            <a:r>
              <a:rPr lang="hu-HU" sz="2200" dirty="0" smtClean="0">
                <a:solidFill>
                  <a:schemeClr val="bg1"/>
                </a:solidFill>
              </a:rPr>
              <a:t>Ebben az esetben először az az esemény kezelő fut le, amit kiváltottak, majd a Vizuális fában lépkedve felfelé a többi. </a:t>
            </a:r>
            <a:r>
              <a:rPr lang="hu-HU" sz="2200" dirty="0" err="1" smtClean="0">
                <a:solidFill>
                  <a:schemeClr val="bg1"/>
                </a:solidFill>
              </a:rPr>
              <a:t>Pl</a:t>
            </a:r>
            <a:r>
              <a:rPr lang="hu-HU" sz="2200" dirty="0" smtClean="0">
                <a:solidFill>
                  <a:schemeClr val="bg1"/>
                </a:solidFill>
              </a:rPr>
              <a:t>: </a:t>
            </a:r>
            <a:r>
              <a:rPr lang="hu-HU" sz="2200" dirty="0" err="1" smtClean="0">
                <a:solidFill>
                  <a:schemeClr val="bg1"/>
                </a:solidFill>
              </a:rPr>
              <a:t>MouseDown</a:t>
            </a:r>
            <a:r>
              <a:rPr lang="hu-HU" sz="2600" dirty="0" smtClean="0">
                <a:solidFill>
                  <a:schemeClr val="bg1"/>
                </a:solidFill>
              </a:rPr>
              <a:t>	</a:t>
            </a:r>
          </a:p>
          <a:p>
            <a:pPr>
              <a:buNone/>
            </a:pPr>
            <a:endParaRPr lang="hu-HU" dirty="0" smtClean="0">
              <a:solidFill>
                <a:schemeClr val="bg1"/>
              </a:solidFill>
            </a:endParaRPr>
          </a:p>
          <a:p>
            <a:pPr>
              <a:buNone/>
            </a:pPr>
            <a:r>
              <a:rPr lang="hu-HU" dirty="0" smtClean="0">
                <a:solidFill>
                  <a:schemeClr val="bg1"/>
                </a:solidFill>
              </a:rPr>
              <a:t>	</a:t>
            </a:r>
            <a:r>
              <a:rPr lang="hu-HU" dirty="0" err="1" smtClean="0">
                <a:solidFill>
                  <a:schemeClr val="bg2">
                    <a:lumMod val="90000"/>
                  </a:schemeClr>
                </a:solidFill>
              </a:rPr>
              <a:t>Tunneling</a:t>
            </a:r>
            <a:r>
              <a:rPr lang="hu-HU" dirty="0" smtClean="0">
                <a:solidFill>
                  <a:schemeClr val="bg2">
                    <a:lumMod val="90000"/>
                  </a:schemeClr>
                </a:solidFill>
              </a:rPr>
              <a:t> </a:t>
            </a:r>
            <a:r>
              <a:rPr lang="hu-HU" dirty="0" err="1" smtClean="0">
                <a:solidFill>
                  <a:schemeClr val="bg2">
                    <a:lumMod val="90000"/>
                  </a:schemeClr>
                </a:solidFill>
              </a:rPr>
              <a:t>Event</a:t>
            </a:r>
            <a:endParaRPr lang="hu-HU" dirty="0" smtClean="0">
              <a:solidFill>
                <a:schemeClr val="bg2">
                  <a:lumMod val="90000"/>
                </a:schemeClr>
              </a:solidFill>
            </a:endParaRPr>
          </a:p>
          <a:p>
            <a:pPr>
              <a:buNone/>
            </a:pPr>
            <a:r>
              <a:rPr lang="hu-HU" sz="2200" dirty="0" smtClean="0">
                <a:solidFill>
                  <a:schemeClr val="bg1"/>
                </a:solidFill>
              </a:rPr>
              <a:t>	A </a:t>
            </a:r>
            <a:r>
              <a:rPr lang="hu-HU" sz="2200" dirty="0" err="1" smtClean="0">
                <a:solidFill>
                  <a:schemeClr val="bg1"/>
                </a:solidFill>
              </a:rPr>
              <a:t>Bubbling</a:t>
            </a:r>
            <a:r>
              <a:rPr lang="hu-HU" sz="2200" dirty="0" smtClean="0">
                <a:solidFill>
                  <a:schemeClr val="bg1"/>
                </a:solidFill>
              </a:rPr>
              <a:t> esemény ellentéte. Itt először a vizuális fa legtetején lévő elemen kerül lekezelésre, és így halad lefele. A legutolsó elem az ami kiváltotta az eseményt. A </a:t>
            </a:r>
            <a:r>
              <a:rPr lang="hu-HU" sz="2200" dirty="0" err="1" smtClean="0">
                <a:solidFill>
                  <a:schemeClr val="bg1"/>
                </a:solidFill>
              </a:rPr>
              <a:t>Tunneling</a:t>
            </a:r>
            <a:r>
              <a:rPr lang="hu-HU" sz="2200" dirty="0" smtClean="0">
                <a:solidFill>
                  <a:schemeClr val="bg1"/>
                </a:solidFill>
              </a:rPr>
              <a:t> események nevei a </a:t>
            </a:r>
            <a:r>
              <a:rPr lang="hu-HU" sz="2200" b="1" dirty="0" err="1" smtClean="0">
                <a:solidFill>
                  <a:schemeClr val="bg1"/>
                </a:solidFill>
              </a:rPr>
              <a:t>Preview</a:t>
            </a:r>
            <a:r>
              <a:rPr lang="hu-HU" sz="2200" dirty="0" smtClean="0">
                <a:solidFill>
                  <a:schemeClr val="bg1"/>
                </a:solidFill>
              </a:rPr>
              <a:t> szóval kezdődnek. A </a:t>
            </a:r>
            <a:r>
              <a:rPr lang="hu-HU" sz="2200" dirty="0" err="1" smtClean="0">
                <a:solidFill>
                  <a:schemeClr val="bg1"/>
                </a:solidFill>
              </a:rPr>
              <a:t>Tunneling</a:t>
            </a:r>
            <a:r>
              <a:rPr lang="hu-HU" sz="2200" dirty="0" smtClean="0">
                <a:solidFill>
                  <a:schemeClr val="bg1"/>
                </a:solidFill>
              </a:rPr>
              <a:t> események hamarabb fut le mint a </a:t>
            </a:r>
            <a:r>
              <a:rPr lang="hu-HU" sz="2200" dirty="0" err="1" smtClean="0">
                <a:solidFill>
                  <a:schemeClr val="bg1"/>
                </a:solidFill>
              </a:rPr>
              <a:t>Bubbling</a:t>
            </a:r>
            <a:r>
              <a:rPr lang="hu-HU" sz="2200" dirty="0" smtClean="0">
                <a:solidFill>
                  <a:schemeClr val="bg1"/>
                </a:solidFill>
              </a:rPr>
              <a: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iterate type="lt">
                                    <p:tmPct val="0"/>
                                  </p:iterate>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2000"/>
                                        <p:tgtEl>
                                          <p:spTgt spid="8">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3" end="3"/>
                                            </p:txEl>
                                          </p:spTgt>
                                        </p:tgtEl>
                                        <p:attrNameLst>
                                          <p:attrName>style.visibility</p:attrName>
                                        </p:attrNameLst>
                                      </p:cBhvr>
                                      <p:to>
                                        <p:strVal val="visible"/>
                                      </p:to>
                                    </p:set>
                                    <p:animEffect transition="in" filter="fade">
                                      <p:cBhvr>
                                        <p:cTn id="10" dur="2000"/>
                                        <p:tgtEl>
                                          <p:spTgt spid="8">
                                            <p:txEl>
                                              <p:pRg st="3" end="3"/>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animEffect transition="in" filter="fade">
                                      <p:cBhvr>
                                        <p:cTn id="15" dur="2000"/>
                                        <p:tgtEl>
                                          <p:spTgt spid="8">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5" end="5"/>
                                            </p:txEl>
                                          </p:spTgt>
                                        </p:tgtEl>
                                        <p:attrNameLst>
                                          <p:attrName>style.visibility</p:attrName>
                                        </p:attrNameLst>
                                      </p:cBhvr>
                                      <p:to>
                                        <p:strVal val="visible"/>
                                      </p:to>
                                    </p:set>
                                    <p:animEffect transition="in" filter="fade">
                                      <p:cBhvr>
                                        <p:cTn id="18" dur="2000"/>
                                        <p:tgtEl>
                                          <p:spTgt spid="8">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8">
                                            <p:txEl>
                                              <p:pRg st="7" end="7"/>
                                            </p:txEl>
                                          </p:spTgt>
                                        </p:tgtEl>
                                        <p:attrNameLst>
                                          <p:attrName>style.visibility</p:attrName>
                                        </p:attrNameLst>
                                      </p:cBhvr>
                                      <p:to>
                                        <p:strVal val="visible"/>
                                      </p:to>
                                    </p:set>
                                    <p:animEffect transition="in" filter="fade">
                                      <p:cBhvr>
                                        <p:cTn id="23" dur="2000"/>
                                        <p:tgtEl>
                                          <p:spTgt spid="8">
                                            <p:txEl>
                                              <p:pRg st="7" end="7"/>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8">
                                            <p:txEl>
                                              <p:pRg st="8" end="8"/>
                                            </p:txEl>
                                          </p:spTgt>
                                        </p:tgtEl>
                                        <p:attrNameLst>
                                          <p:attrName>style.visibility</p:attrName>
                                        </p:attrNameLst>
                                      </p:cBhvr>
                                      <p:to>
                                        <p:strVal val="visible"/>
                                      </p:to>
                                    </p:set>
                                    <p:animEffect transition="in" filter="fade">
                                      <p:cBhvr>
                                        <p:cTn id="26" dur="2000"/>
                                        <p:tgtEl>
                                          <p:spTgt spid="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RoutedEventArgs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043890" cy="1643073"/>
          </a:xfrm>
        </p:spPr>
        <p:txBody>
          <a:bodyPr>
            <a:normAutofit fontScale="92500" lnSpcReduction="10000"/>
          </a:bodyPr>
          <a:lstStyle/>
          <a:p>
            <a:pPr algn="just">
              <a:buNone/>
            </a:pPr>
            <a:r>
              <a:rPr lang="hu-HU" sz="2800" dirty="0" smtClean="0">
                <a:solidFill>
                  <a:schemeClr val="bg1">
                    <a:lumMod val="95000"/>
                  </a:schemeClr>
                </a:solidFill>
              </a:rPr>
              <a:t>	Minden </a:t>
            </a:r>
            <a:r>
              <a:rPr lang="hu-HU" sz="2800" dirty="0" err="1" smtClean="0">
                <a:solidFill>
                  <a:schemeClr val="bg1">
                    <a:lumMod val="95000"/>
                  </a:schemeClr>
                </a:solidFill>
              </a:rPr>
              <a:t>RoutedEvent</a:t>
            </a:r>
            <a:r>
              <a:rPr lang="hu-HU" sz="2800" dirty="0" smtClean="0">
                <a:solidFill>
                  <a:schemeClr val="bg1">
                    <a:lumMod val="95000"/>
                  </a:schemeClr>
                </a:solidFill>
              </a:rPr>
              <a:t>  tartalmaz egy </a:t>
            </a:r>
            <a:r>
              <a:rPr lang="hu-HU" sz="2800" dirty="0" err="1" smtClean="0">
                <a:solidFill>
                  <a:schemeClr val="bg1">
                    <a:lumMod val="95000"/>
                  </a:schemeClr>
                </a:solidFill>
              </a:rPr>
              <a:t>RoutedEventArgs</a:t>
            </a:r>
            <a:r>
              <a:rPr lang="hu-HU" sz="2800" dirty="0" smtClean="0">
                <a:solidFill>
                  <a:schemeClr val="bg1">
                    <a:lumMod val="95000"/>
                  </a:schemeClr>
                </a:solidFill>
              </a:rPr>
              <a:t> paramétert. Ez az osztály hasznos, specifikus információkat hordoz.</a:t>
            </a:r>
          </a:p>
          <a:p>
            <a:pPr>
              <a:buNone/>
            </a:pPr>
            <a:r>
              <a:rPr lang="hu-HU" sz="2800" dirty="0" smtClean="0">
                <a:solidFill>
                  <a:schemeClr val="bg1">
                    <a:lumMod val="95000"/>
                  </a:schemeClr>
                </a:solidFill>
              </a:rPr>
              <a:t>	</a:t>
            </a:r>
            <a:endParaRPr lang="hu-HU" sz="2800" dirty="0">
              <a:solidFill>
                <a:schemeClr val="bg1">
                  <a:lumMod val="95000"/>
                </a:schemeClr>
              </a:solidFill>
            </a:endParaRPr>
          </a:p>
        </p:txBody>
      </p:sp>
      <p:graphicFrame>
        <p:nvGraphicFramePr>
          <p:cNvPr id="4" name="Táblázat 3"/>
          <p:cNvGraphicFramePr>
            <a:graphicFrameLocks noGrp="1"/>
          </p:cNvGraphicFramePr>
          <p:nvPr/>
        </p:nvGraphicFramePr>
        <p:xfrm>
          <a:off x="714348" y="2285992"/>
          <a:ext cx="7786742" cy="2667000"/>
        </p:xfrm>
        <a:graphic>
          <a:graphicData uri="http://schemas.openxmlformats.org/drawingml/2006/table">
            <a:tbl>
              <a:tblPr firstRow="1" bandRow="1">
                <a:tableStyleId>{5C22544A-7EE6-4342-B048-85BDC9FD1C3A}</a:tableStyleId>
              </a:tblPr>
              <a:tblGrid>
                <a:gridCol w="1643074"/>
                <a:gridCol w="6143668"/>
              </a:tblGrid>
              <a:tr h="370840">
                <a:tc>
                  <a:txBody>
                    <a:bodyPr/>
                    <a:lstStyle/>
                    <a:p>
                      <a:pPr algn="ctr"/>
                      <a:r>
                        <a:rPr lang="hu-HU" dirty="0" smtClean="0">
                          <a:solidFill>
                            <a:schemeClr val="bg1"/>
                          </a:solidFill>
                        </a:rPr>
                        <a:t>Tulajdonság</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dirty="0" smtClean="0">
                          <a:solidFill>
                            <a:schemeClr val="bg1"/>
                          </a:solidFill>
                        </a:rPr>
                        <a:t>Leírás</a:t>
                      </a:r>
                      <a:endParaRPr lang="hu-HU" dirty="0">
                        <a:solidFill>
                          <a:schemeClr val="bg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Handled</a:t>
                      </a:r>
                      <a:endParaRPr lang="hu-HU" dirty="0">
                        <a:solidFill>
                          <a:schemeClr val="bg1"/>
                        </a:solidFill>
                      </a:endParaRPr>
                    </a:p>
                  </a:txBody>
                  <a:tcPr anchor="ctr" anchorCtr="1">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Indikálja, hogy az esemény le van-e kezelve vagy sem. </a:t>
                      </a:r>
                      <a:r>
                        <a:rPr lang="hu-HU" dirty="0" err="1" smtClean="0">
                          <a:solidFill>
                            <a:schemeClr val="bg1"/>
                          </a:solidFill>
                        </a:rPr>
                        <a:t>Pl</a:t>
                      </a:r>
                      <a:r>
                        <a:rPr lang="hu-HU" dirty="0" smtClean="0">
                          <a:solidFill>
                            <a:schemeClr val="bg1"/>
                          </a:solidFill>
                        </a:rPr>
                        <a:t> </a:t>
                      </a:r>
                      <a:r>
                        <a:rPr lang="hu-HU" dirty="0" err="1" smtClean="0">
                          <a:solidFill>
                            <a:schemeClr val="bg1"/>
                          </a:solidFill>
                        </a:rPr>
                        <a:t>Tunneling</a:t>
                      </a:r>
                      <a:r>
                        <a:rPr lang="hu-HU" dirty="0" smtClean="0">
                          <a:solidFill>
                            <a:schemeClr val="bg1"/>
                          </a:solidFill>
                        </a:rPr>
                        <a:t> vagy </a:t>
                      </a:r>
                      <a:r>
                        <a:rPr lang="hu-HU" dirty="0" err="1" smtClean="0">
                          <a:solidFill>
                            <a:schemeClr val="bg1"/>
                          </a:solidFill>
                        </a:rPr>
                        <a:t>Bubbling</a:t>
                      </a:r>
                      <a:r>
                        <a:rPr lang="hu-HU" baseline="0" dirty="0" smtClean="0">
                          <a:solidFill>
                            <a:schemeClr val="bg1"/>
                          </a:solidFill>
                        </a:rPr>
                        <a:t> eseményeknél ha rögtön </a:t>
                      </a:r>
                      <a:r>
                        <a:rPr lang="hu-HU" baseline="0" dirty="0" err="1" smtClean="0">
                          <a:solidFill>
                            <a:schemeClr val="bg1"/>
                          </a:solidFill>
                        </a:rPr>
                        <a:t>true-ra</a:t>
                      </a:r>
                      <a:r>
                        <a:rPr lang="hu-HU" baseline="0" dirty="0" smtClean="0">
                          <a:solidFill>
                            <a:schemeClr val="bg1"/>
                          </a:solidFill>
                        </a:rPr>
                        <a:t> állítjuk akkor nem lép tovább a vizuális fában.</a:t>
                      </a:r>
                      <a:endParaRPr lang="hu-HU" dirty="0">
                        <a:solidFill>
                          <a:schemeClr val="bg1"/>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OriginalSource</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Az objektum</a:t>
                      </a:r>
                      <a:r>
                        <a:rPr lang="hu-HU" baseline="0" dirty="0" smtClean="0">
                          <a:solidFill>
                            <a:schemeClr val="bg1"/>
                          </a:solidFill>
                        </a:rPr>
                        <a:t> lekérése amely kiváltotta az eseményt. Általában ugyan az mint a </a:t>
                      </a:r>
                      <a:r>
                        <a:rPr lang="hu-HU" baseline="0" dirty="0" err="1" smtClean="0">
                          <a:solidFill>
                            <a:schemeClr val="bg1"/>
                          </a:solidFill>
                        </a:rPr>
                        <a:t>Source</a:t>
                      </a:r>
                      <a:r>
                        <a:rPr lang="hu-HU" baseline="0" dirty="0" smtClean="0">
                          <a:solidFill>
                            <a:schemeClr val="bg1"/>
                          </a:solidFill>
                        </a:rPr>
                        <a:t>. (</a:t>
                      </a:r>
                      <a:r>
                        <a:rPr lang="hu-HU" baseline="0" dirty="0" err="1" smtClean="0">
                          <a:solidFill>
                            <a:schemeClr val="bg1"/>
                          </a:solidFill>
                        </a:rPr>
                        <a:t>Composite</a:t>
                      </a:r>
                      <a:r>
                        <a:rPr lang="hu-HU" baseline="0" dirty="0" smtClean="0">
                          <a:solidFill>
                            <a:schemeClr val="bg1"/>
                          </a:solidFill>
                        </a:rPr>
                        <a:t> </a:t>
                      </a:r>
                      <a:r>
                        <a:rPr lang="hu-HU" baseline="0" dirty="0" err="1" smtClean="0">
                          <a:solidFill>
                            <a:schemeClr val="bg1"/>
                          </a:solidFill>
                        </a:rPr>
                        <a:t>Controlonál</a:t>
                      </a:r>
                      <a:r>
                        <a:rPr lang="hu-HU" baseline="0" dirty="0" smtClean="0">
                          <a:solidFill>
                            <a:schemeClr val="bg1"/>
                          </a:solidFill>
                        </a:rPr>
                        <a:t> lehet más)</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RoutedEvents</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Visszatér egy </a:t>
                      </a:r>
                      <a:r>
                        <a:rPr lang="hu-HU" dirty="0" err="1" smtClean="0">
                          <a:solidFill>
                            <a:schemeClr val="bg1"/>
                          </a:solidFill>
                        </a:rPr>
                        <a:t>RoutedEvent</a:t>
                      </a:r>
                      <a:r>
                        <a:rPr lang="hu-HU" dirty="0" smtClean="0">
                          <a:solidFill>
                            <a:schemeClr val="bg1"/>
                          </a:solidFill>
                        </a:rPr>
                        <a:t> objektummal.</a:t>
                      </a:r>
                      <a:r>
                        <a:rPr lang="hu-HU" baseline="0" dirty="0" smtClean="0">
                          <a:solidFill>
                            <a:schemeClr val="bg1"/>
                          </a:solidFill>
                        </a:rPr>
                        <a:t> </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l"/>
                      <a:r>
                        <a:rPr lang="hu-HU" dirty="0" err="1" smtClean="0">
                          <a:solidFill>
                            <a:schemeClr val="bg1"/>
                          </a:solidFill>
                        </a:rPr>
                        <a:t>Source</a:t>
                      </a:r>
                      <a:endParaRPr lang="hu-HU" dirty="0">
                        <a:solidFill>
                          <a:schemeClr val="bg1"/>
                        </a:solidFill>
                      </a:endParaRP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just"/>
                      <a:r>
                        <a:rPr lang="hu-HU" dirty="0" smtClean="0">
                          <a:solidFill>
                            <a:schemeClr val="bg1"/>
                          </a:solidFill>
                        </a:rPr>
                        <a:t>Az objektum</a:t>
                      </a:r>
                      <a:r>
                        <a:rPr lang="hu-HU" baseline="0" dirty="0" smtClean="0">
                          <a:solidFill>
                            <a:schemeClr val="bg1"/>
                          </a:solidFill>
                        </a:rPr>
                        <a:t> lekérése amely kiváltotta az eseményt. </a:t>
                      </a:r>
                      <a:endParaRPr lang="hu-HU"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Attaching</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an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Event</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Handler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572164"/>
          </a:xfrm>
        </p:spPr>
        <p:txBody>
          <a:bodyPr>
            <a:normAutofit/>
          </a:bodyPr>
          <a:lstStyle/>
          <a:p>
            <a:pPr algn="just">
              <a:buNone/>
            </a:pPr>
            <a:r>
              <a:rPr lang="hu-HU" sz="2800" dirty="0" smtClean="0">
                <a:solidFill>
                  <a:schemeClr val="bg1">
                    <a:lumMod val="95000"/>
                  </a:schemeClr>
                </a:solidFill>
              </a:rPr>
              <a:t>	Eseménykezelőd direktbe hozzáfűzhetünk </a:t>
            </a:r>
            <a:r>
              <a:rPr lang="hu-HU" sz="2800" dirty="0" err="1" smtClean="0">
                <a:solidFill>
                  <a:schemeClr val="bg1">
                    <a:lumMod val="95000"/>
                  </a:schemeClr>
                </a:solidFill>
              </a:rPr>
              <a:t>XAML-be</a:t>
            </a:r>
            <a:r>
              <a:rPr lang="hu-HU" sz="2800" dirty="0" smtClean="0">
                <a:solidFill>
                  <a:schemeClr val="bg1">
                    <a:lumMod val="95000"/>
                  </a:schemeClr>
                </a:solidFill>
              </a:rPr>
              <a:t> is.</a:t>
            </a:r>
          </a:p>
          <a:p>
            <a:pPr>
              <a:buNone/>
            </a:pPr>
            <a:r>
              <a:rPr lang="hu-HU" sz="2800" dirty="0" smtClean="0">
                <a:solidFill>
                  <a:schemeClr val="bg1">
                    <a:lumMod val="95000"/>
                  </a:schemeClr>
                </a:solidFill>
              </a:rPr>
              <a:t>	</a:t>
            </a:r>
          </a:p>
          <a:p>
            <a:pPr>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Ha kontrolt tartalmazó (</a:t>
            </a:r>
            <a:r>
              <a:rPr lang="hu-HU" sz="2800" dirty="0" err="1" smtClean="0">
                <a:solidFill>
                  <a:schemeClr val="bg1">
                    <a:lumMod val="95000"/>
                  </a:schemeClr>
                </a:solidFill>
              </a:rPr>
              <a:t>container</a:t>
            </a:r>
            <a:r>
              <a:rPr lang="hu-HU" sz="2800" dirty="0" smtClean="0">
                <a:solidFill>
                  <a:schemeClr val="bg1">
                    <a:lumMod val="95000"/>
                  </a:schemeClr>
                </a:solidFill>
              </a:rPr>
              <a:t>) szülő </a:t>
            </a:r>
            <a:r>
              <a:rPr lang="hu-HU" sz="2800" dirty="0" err="1" smtClean="0">
                <a:solidFill>
                  <a:schemeClr val="bg1">
                    <a:lumMod val="95000"/>
                  </a:schemeClr>
                </a:solidFill>
              </a:rPr>
              <a:t>controlnál</a:t>
            </a:r>
            <a:r>
              <a:rPr lang="hu-HU" sz="2800" dirty="0" smtClean="0">
                <a:solidFill>
                  <a:schemeClr val="bg1">
                    <a:lumMod val="95000"/>
                  </a:schemeClr>
                </a:solidFill>
              </a:rPr>
              <a:t> is leszeretnénk kezelni az eseményt akkor a következőképpen hivatkozhatunk rá </a:t>
            </a:r>
            <a:r>
              <a:rPr lang="hu-HU" sz="2800" dirty="0" err="1" smtClean="0">
                <a:solidFill>
                  <a:schemeClr val="bg1">
                    <a:lumMod val="95000"/>
                  </a:schemeClr>
                </a:solidFill>
              </a:rPr>
              <a:t>XAML-ből</a:t>
            </a:r>
            <a:r>
              <a:rPr lang="hu-HU" sz="2800" dirty="0" smtClean="0">
                <a:solidFill>
                  <a:schemeClr val="bg1">
                    <a:lumMod val="95000"/>
                  </a:schemeClr>
                </a:solidFill>
              </a:rPr>
              <a:t>.</a:t>
            </a:r>
            <a:endParaRPr lang="hu-HU" sz="2800" dirty="0">
              <a:solidFill>
                <a:schemeClr val="bg1">
                  <a:lumMod val="95000"/>
                </a:schemeClr>
              </a:solidFill>
            </a:endParaRPr>
          </a:p>
        </p:txBody>
      </p:sp>
      <p:sp>
        <p:nvSpPr>
          <p:cNvPr id="4" name="Szövegdoboz 3"/>
          <p:cNvSpPr txBox="1"/>
          <p:nvPr/>
        </p:nvSpPr>
        <p:spPr>
          <a:xfrm>
            <a:off x="857224" y="1643050"/>
            <a:ext cx="7143800" cy="58477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600" dirty="0" smtClean="0">
                <a:solidFill>
                  <a:srgbClr val="0000FF"/>
                </a:solidFill>
              </a:rPr>
              <a:t>&lt;</a:t>
            </a:r>
            <a:r>
              <a:rPr lang="en-US" sz="1600" dirty="0" smtClean="0">
                <a:solidFill>
                  <a:srgbClr val="A31515"/>
                </a:solidFill>
              </a:rPr>
              <a:t>Button</a:t>
            </a:r>
            <a:r>
              <a:rPr lang="en-US" sz="1600" dirty="0" smtClean="0">
                <a:solidFill>
                  <a:srgbClr val="FF0000"/>
                </a:solidFill>
              </a:rPr>
              <a:t> Height</a:t>
            </a:r>
            <a:r>
              <a:rPr lang="en-US" sz="1600" dirty="0" smtClean="0">
                <a:solidFill>
                  <a:srgbClr val="0000FF"/>
                </a:solidFill>
              </a:rPr>
              <a:t>="23"</a:t>
            </a:r>
            <a:r>
              <a:rPr lang="en-US" sz="1600" dirty="0" smtClean="0">
                <a:solidFill>
                  <a:srgbClr val="FF0000"/>
                </a:solidFill>
              </a:rPr>
              <a:t> Name</a:t>
            </a:r>
            <a:r>
              <a:rPr lang="en-US" sz="1600" dirty="0" smtClean="0">
                <a:solidFill>
                  <a:srgbClr val="0000FF"/>
                </a:solidFill>
              </a:rPr>
              <a:t>="button1"</a:t>
            </a:r>
            <a:r>
              <a:rPr lang="en-US" sz="1600" dirty="0" smtClean="0">
                <a:solidFill>
                  <a:srgbClr val="FF0000"/>
                </a:solidFill>
              </a:rPr>
              <a:t> </a:t>
            </a:r>
            <a:r>
              <a:rPr lang="en-US" sz="1600" dirty="0" err="1" smtClean="0">
                <a:solidFill>
                  <a:srgbClr val="FF0000"/>
                </a:solidFill>
              </a:rPr>
              <a:t>VerticalAlignment</a:t>
            </a:r>
            <a:r>
              <a:rPr lang="en-US" sz="1600" dirty="0" smtClean="0">
                <a:solidFill>
                  <a:srgbClr val="0000FF"/>
                </a:solidFill>
              </a:rPr>
              <a:t>="Top“</a:t>
            </a:r>
          </a:p>
          <a:p>
            <a:r>
              <a:rPr lang="en-US" sz="1600" b="1" dirty="0" smtClean="0">
                <a:solidFill>
                  <a:srgbClr val="FF0000"/>
                </a:solidFill>
              </a:rPr>
              <a:t>Click</a:t>
            </a:r>
            <a:r>
              <a:rPr lang="en-US" sz="1600" b="1" dirty="0" smtClean="0">
                <a:solidFill>
                  <a:srgbClr val="0000FF"/>
                </a:solidFill>
              </a:rPr>
              <a:t>="button1_Click"</a:t>
            </a:r>
            <a:r>
              <a:rPr lang="en-US" sz="1600" b="1" dirty="0" smtClean="0">
                <a:solidFill>
                  <a:srgbClr val="FF0000"/>
                </a:solidFill>
              </a:rPr>
              <a:t> </a:t>
            </a:r>
            <a:r>
              <a:rPr lang="en-US" sz="1600" dirty="0" err="1" smtClean="0">
                <a:solidFill>
                  <a:srgbClr val="FF0000"/>
                </a:solidFill>
              </a:rPr>
              <a:t>HorizontalAlignment</a:t>
            </a:r>
            <a:r>
              <a:rPr lang="en-US" sz="1600" dirty="0" smtClean="0">
                <a:solidFill>
                  <a:srgbClr val="0000FF"/>
                </a:solidFill>
              </a:rPr>
              <a:t>="Left"</a:t>
            </a:r>
            <a:r>
              <a:rPr lang="en-US" sz="1600" dirty="0" smtClean="0">
                <a:solidFill>
                  <a:srgbClr val="FF0000"/>
                </a:solidFill>
              </a:rPr>
              <a:t> Width</a:t>
            </a:r>
            <a:r>
              <a:rPr lang="en-US" sz="1600" dirty="0" smtClean="0">
                <a:solidFill>
                  <a:srgbClr val="0000FF"/>
                </a:solidFill>
              </a:rPr>
              <a:t>="126"&gt;</a:t>
            </a:r>
            <a:r>
              <a:rPr lang="en-US" sz="1600" dirty="0" smtClean="0">
                <a:solidFill>
                  <a:srgbClr val="A31515"/>
                </a:solidFill>
              </a:rPr>
              <a:t>Button</a:t>
            </a:r>
            <a:r>
              <a:rPr lang="en-US" sz="1600" dirty="0" smtClean="0">
                <a:solidFill>
                  <a:srgbClr val="0000FF"/>
                </a:solidFill>
              </a:rPr>
              <a:t>&lt;/</a:t>
            </a:r>
            <a:r>
              <a:rPr lang="en-US" sz="1600" dirty="0" smtClean="0">
                <a:solidFill>
                  <a:srgbClr val="A31515"/>
                </a:solidFill>
              </a:rPr>
              <a:t>Button</a:t>
            </a:r>
            <a:r>
              <a:rPr lang="en-US" sz="1600" dirty="0" smtClean="0">
                <a:solidFill>
                  <a:srgbClr val="0000FF"/>
                </a:solidFill>
              </a:rPr>
              <a:t>&gt;</a:t>
            </a:r>
            <a:endParaRPr lang="hu-HU" sz="1600" dirty="0" smtClean="0">
              <a:solidFill>
                <a:schemeClr val="tx1"/>
              </a:solidFill>
            </a:endParaRPr>
          </a:p>
        </p:txBody>
      </p:sp>
      <p:sp>
        <p:nvSpPr>
          <p:cNvPr id="5" name="Szövegdoboz 4"/>
          <p:cNvSpPr txBox="1"/>
          <p:nvPr/>
        </p:nvSpPr>
        <p:spPr>
          <a:xfrm>
            <a:off x="857224" y="4071942"/>
            <a:ext cx="7143800" cy="1077218"/>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600" dirty="0" smtClean="0">
                <a:solidFill>
                  <a:srgbClr val="A31515"/>
                </a:solidFill>
              </a:rPr>
              <a:t> </a:t>
            </a:r>
            <a:r>
              <a:rPr lang="hu-HU" sz="1600" dirty="0" smtClean="0">
                <a:solidFill>
                  <a:srgbClr val="0000FF"/>
                </a:solidFill>
              </a:rPr>
              <a:t>&lt;</a:t>
            </a:r>
            <a:r>
              <a:rPr lang="hu-HU" sz="1600" dirty="0" err="1" smtClean="0">
                <a:solidFill>
                  <a:srgbClr val="A31515"/>
                </a:solidFill>
              </a:rPr>
              <a:t>Grid</a:t>
            </a:r>
            <a:r>
              <a:rPr lang="hu-HU" sz="1600" dirty="0" smtClean="0">
                <a:solidFill>
                  <a:srgbClr val="FF0000"/>
                </a:solidFill>
              </a:rPr>
              <a:t> </a:t>
            </a:r>
            <a:r>
              <a:rPr lang="hu-HU" sz="1600" b="1" dirty="0" err="1" smtClean="0">
                <a:solidFill>
                  <a:srgbClr val="FF0000"/>
                </a:solidFill>
              </a:rPr>
              <a:t>ButtonBase.Click</a:t>
            </a:r>
            <a:r>
              <a:rPr lang="hu-HU" sz="1600" b="1" dirty="0" smtClean="0">
                <a:solidFill>
                  <a:srgbClr val="0000FF"/>
                </a:solidFill>
              </a:rPr>
              <a:t>="button1_</a:t>
            </a:r>
            <a:r>
              <a:rPr lang="hu-HU" sz="1600" b="1" dirty="0" err="1" smtClean="0">
                <a:solidFill>
                  <a:srgbClr val="0000FF"/>
                </a:solidFill>
              </a:rPr>
              <a:t>Click</a:t>
            </a:r>
            <a:r>
              <a:rPr lang="hu-HU" sz="1600" b="1" dirty="0" smtClean="0">
                <a:solidFill>
                  <a:srgbClr val="0000FF"/>
                </a:solidFill>
              </a:rPr>
              <a:t>"&gt;</a:t>
            </a:r>
          </a:p>
          <a:p>
            <a:r>
              <a:rPr lang="en-US" sz="1600" dirty="0" smtClean="0">
                <a:solidFill>
                  <a:srgbClr val="A31515"/>
                </a:solidFill>
              </a:rPr>
              <a:t>        </a:t>
            </a:r>
            <a:r>
              <a:rPr lang="en-US" sz="1600" dirty="0" smtClean="0">
                <a:solidFill>
                  <a:srgbClr val="0000FF"/>
                </a:solidFill>
              </a:rPr>
              <a:t>&lt;</a:t>
            </a:r>
            <a:r>
              <a:rPr lang="en-US" sz="1600" dirty="0" smtClean="0">
                <a:solidFill>
                  <a:srgbClr val="A31515"/>
                </a:solidFill>
              </a:rPr>
              <a:t>Button</a:t>
            </a:r>
            <a:r>
              <a:rPr lang="en-US" sz="1600" dirty="0" smtClean="0">
                <a:solidFill>
                  <a:srgbClr val="FF0000"/>
                </a:solidFill>
              </a:rPr>
              <a:t> Height</a:t>
            </a:r>
            <a:r>
              <a:rPr lang="en-US" sz="1600" dirty="0" smtClean="0">
                <a:solidFill>
                  <a:srgbClr val="0000FF"/>
                </a:solidFill>
              </a:rPr>
              <a:t>="23"</a:t>
            </a:r>
            <a:r>
              <a:rPr lang="en-US" sz="1600" dirty="0" smtClean="0">
                <a:solidFill>
                  <a:srgbClr val="FF0000"/>
                </a:solidFill>
              </a:rPr>
              <a:t> Name</a:t>
            </a:r>
            <a:r>
              <a:rPr lang="en-US" sz="1600" dirty="0" smtClean="0">
                <a:solidFill>
                  <a:srgbClr val="0000FF"/>
                </a:solidFill>
              </a:rPr>
              <a:t>="button1"</a:t>
            </a:r>
            <a:r>
              <a:rPr lang="en-US" sz="1600" dirty="0" smtClean="0">
                <a:solidFill>
                  <a:srgbClr val="FF0000"/>
                </a:solidFill>
              </a:rPr>
              <a:t> </a:t>
            </a:r>
            <a:r>
              <a:rPr lang="en-US" sz="1600" dirty="0" err="1" smtClean="0">
                <a:solidFill>
                  <a:srgbClr val="FF0000"/>
                </a:solidFill>
              </a:rPr>
              <a:t>VerticalAlignment</a:t>
            </a:r>
            <a:r>
              <a:rPr lang="en-US" sz="1600" dirty="0" smtClean="0">
                <a:solidFill>
                  <a:srgbClr val="0000FF"/>
                </a:solidFill>
              </a:rPr>
              <a:t>="Top"</a:t>
            </a:r>
          </a:p>
          <a:p>
            <a:r>
              <a:rPr lang="en-US" sz="1600" dirty="0" smtClean="0">
                <a:solidFill>
                  <a:srgbClr val="0000FF"/>
                </a:solidFill>
              </a:rPr>
              <a:t>           </a:t>
            </a:r>
            <a:r>
              <a:rPr lang="en-US" sz="1600" dirty="0" smtClean="0">
                <a:solidFill>
                  <a:srgbClr val="FF0000"/>
                </a:solidFill>
              </a:rPr>
              <a:t> </a:t>
            </a:r>
            <a:r>
              <a:rPr lang="en-US" sz="1600" dirty="0" err="1" smtClean="0">
                <a:solidFill>
                  <a:srgbClr val="FF0000"/>
                </a:solidFill>
              </a:rPr>
              <a:t>HorizontalAlignment</a:t>
            </a:r>
            <a:r>
              <a:rPr lang="en-US" sz="1600" dirty="0" smtClean="0">
                <a:solidFill>
                  <a:srgbClr val="0000FF"/>
                </a:solidFill>
              </a:rPr>
              <a:t>="Left"</a:t>
            </a:r>
            <a:r>
              <a:rPr lang="en-US" sz="1600" dirty="0" smtClean="0">
                <a:solidFill>
                  <a:srgbClr val="FF0000"/>
                </a:solidFill>
              </a:rPr>
              <a:t> Width</a:t>
            </a:r>
            <a:r>
              <a:rPr lang="en-US" sz="1600" dirty="0" smtClean="0">
                <a:solidFill>
                  <a:srgbClr val="0000FF"/>
                </a:solidFill>
              </a:rPr>
              <a:t>="126"&gt;</a:t>
            </a:r>
            <a:r>
              <a:rPr lang="en-US" sz="1600" dirty="0" smtClean="0">
                <a:solidFill>
                  <a:srgbClr val="A31515"/>
                </a:solidFill>
              </a:rPr>
              <a:t>Button</a:t>
            </a:r>
            <a:r>
              <a:rPr lang="en-US" sz="1600" dirty="0" smtClean="0">
                <a:solidFill>
                  <a:srgbClr val="0000FF"/>
                </a:solidFill>
              </a:rPr>
              <a:t>&lt;/</a:t>
            </a:r>
            <a:r>
              <a:rPr lang="en-US" sz="1600" dirty="0" smtClean="0">
                <a:solidFill>
                  <a:srgbClr val="A31515"/>
                </a:solidFill>
              </a:rPr>
              <a:t>Button</a:t>
            </a:r>
            <a:r>
              <a:rPr lang="en-US" sz="1600" dirty="0" smtClean="0">
                <a:solidFill>
                  <a:srgbClr val="0000FF"/>
                </a:solidFill>
              </a:rPr>
              <a:t>&gt;</a:t>
            </a:r>
          </a:p>
          <a:p>
            <a:r>
              <a:rPr lang="hu-HU" sz="1600" dirty="0" smtClean="0">
                <a:solidFill>
                  <a:srgbClr val="0000FF"/>
                </a:solidFill>
              </a:rPr>
              <a:t>&lt;/</a:t>
            </a:r>
            <a:r>
              <a:rPr lang="hu-HU" sz="1600" dirty="0" err="1" smtClean="0">
                <a:solidFill>
                  <a:srgbClr val="A31515"/>
                </a:solidFill>
              </a:rPr>
              <a:t>Grid</a:t>
            </a:r>
            <a:r>
              <a:rPr lang="hu-HU" sz="1600" dirty="0" smtClean="0">
                <a:solidFill>
                  <a:srgbClr val="0000FF"/>
                </a:solidFill>
              </a:rPr>
              <a:t>&gt;</a:t>
            </a:r>
            <a:endParaRPr lang="hu-HU" sz="1600" dirty="0" smtClean="0">
              <a:solidFill>
                <a:schemeClr val="tx1"/>
              </a:solidFill>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1387</TotalTime>
  <Words>1005</Words>
  <Application>Microsoft Office PowerPoint</Application>
  <PresentationFormat>Diavetítés a képernyőre (4:3 oldalarány)</PresentationFormat>
  <Paragraphs>356</Paragraphs>
  <Slides>32</Slides>
  <Notes>8</Notes>
  <HiddenSlides>1</HiddenSlides>
  <MMClips>0</MMClips>
  <ScaleCrop>false</ScaleCrop>
  <HeadingPairs>
    <vt:vector size="4" baseType="variant">
      <vt:variant>
        <vt:lpstr>Téma</vt:lpstr>
      </vt:variant>
      <vt:variant>
        <vt:i4>1</vt:i4>
      </vt:variant>
      <vt:variant>
        <vt:lpstr>Diacímek</vt:lpstr>
      </vt:variant>
      <vt:variant>
        <vt:i4>32</vt:i4>
      </vt:variant>
    </vt:vector>
  </HeadingPairs>
  <TitlesOfParts>
    <vt:vector size="33" baseType="lpstr">
      <vt:lpstr>Office-téma</vt:lpstr>
      <vt:lpstr>Events, Commads, and Settings</vt:lpstr>
      <vt:lpstr>2. dia</vt:lpstr>
      <vt:lpstr>Events</vt:lpstr>
      <vt:lpstr>RoutedEvents</vt:lpstr>
      <vt:lpstr>RoutedEvents példa</vt:lpstr>
      <vt:lpstr>6. dia</vt:lpstr>
      <vt:lpstr>Esemény típusok</vt:lpstr>
      <vt:lpstr>RoutedEventArgs</vt:lpstr>
      <vt:lpstr>Attaching an Event Handler </vt:lpstr>
      <vt:lpstr>Tunneling és Bubbling esemény kezelése</vt:lpstr>
      <vt:lpstr>Application Level Events</vt:lpstr>
      <vt:lpstr>12. dia</vt:lpstr>
      <vt:lpstr>13. dia</vt:lpstr>
      <vt:lpstr>14. dia</vt:lpstr>
      <vt:lpstr>Commands</vt:lpstr>
      <vt:lpstr>Commands</vt:lpstr>
      <vt:lpstr>Command asszociálása kontrolhoz</vt:lpstr>
      <vt:lpstr>Commandok és a gesztikuláció</vt:lpstr>
      <vt:lpstr>Command meghívása kódból</vt:lpstr>
      <vt:lpstr> Command Handlers</vt:lpstr>
      <vt:lpstr>Command Bindings</vt:lpstr>
      <vt:lpstr>Command Bubbling</vt:lpstr>
      <vt:lpstr> Command letiltása</vt:lpstr>
      <vt:lpstr>24. dia</vt:lpstr>
      <vt:lpstr>Custom Commands</vt:lpstr>
      <vt:lpstr>26. dia</vt:lpstr>
      <vt:lpstr>Alkalmazás beállítások</vt:lpstr>
      <vt:lpstr>Alkalmazás beállítások tervezési időben</vt:lpstr>
      <vt:lpstr>Alkalmazás beállítások  lekérése futási időben</vt:lpstr>
      <vt:lpstr>Beállítások mentése futási időben</vt:lpstr>
      <vt:lpstr>31. dia</vt:lpstr>
      <vt:lpstr>32.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126</cp:revision>
  <dcterms:created xsi:type="dcterms:W3CDTF">2009-05-29T17:20:58Z</dcterms:created>
  <dcterms:modified xsi:type="dcterms:W3CDTF">2010-03-08T13:04:18Z</dcterms:modified>
</cp:coreProperties>
</file>