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0574-2E0E-4701-BC97-F5252014806E}" type="datetimeFigureOut">
              <a:rPr lang="hu-HU" smtClean="0"/>
              <a:t>2009.09.18.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6E05-790F-45D7-8930-BF893B95DC0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0574-2E0E-4701-BC97-F5252014806E}" type="datetimeFigureOut">
              <a:rPr lang="hu-HU" smtClean="0"/>
              <a:t>2009.09.18.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6E05-790F-45D7-8930-BF893B95DC0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0574-2E0E-4701-BC97-F5252014806E}" type="datetimeFigureOut">
              <a:rPr lang="hu-HU" smtClean="0"/>
              <a:t>2009.09.18.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6E05-790F-45D7-8930-BF893B95DC0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0574-2E0E-4701-BC97-F5252014806E}" type="datetimeFigureOut">
              <a:rPr lang="hu-HU" smtClean="0"/>
              <a:t>2009.09.18.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6E05-790F-45D7-8930-BF893B95DC0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zabadkézi sokszög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0574-2E0E-4701-BC97-F5252014806E}" type="datetimeFigureOut">
              <a:rPr lang="hu-HU" smtClean="0"/>
              <a:t>2009.09.18.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6E05-790F-45D7-8930-BF893B95DC0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0574-2E0E-4701-BC97-F5252014806E}" type="datetimeFigureOut">
              <a:rPr lang="hu-HU" smtClean="0"/>
              <a:t>2009.09.18.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6E05-790F-45D7-8930-BF893B95DC0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0574-2E0E-4701-BC97-F5252014806E}" type="datetimeFigureOut">
              <a:rPr lang="hu-HU" smtClean="0"/>
              <a:t>2009.09.18.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6E05-790F-45D7-8930-BF893B95DC0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0574-2E0E-4701-BC97-F5252014806E}" type="datetimeFigureOut">
              <a:rPr lang="hu-HU" smtClean="0"/>
              <a:t>2009.09.18.</a:t>
            </a:fld>
            <a:endParaRPr lang="hu-HU"/>
          </a:p>
        </p:txBody>
      </p:sp>
      <p:sp>
        <p:nvSpPr>
          <p:cNvPr id="8" name="Dia számának hely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0F6E05-790F-45D7-8930-BF893B95DC0E}" type="slidenum">
              <a:rPr lang="hu-HU" smtClean="0"/>
              <a:t>‹#›</a:t>
            </a:fld>
            <a:endParaRPr lang="hu-HU"/>
          </a:p>
        </p:txBody>
      </p:sp>
      <p:sp>
        <p:nvSpPr>
          <p:cNvPr id="9" name="Élőláb hely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0574-2E0E-4701-BC97-F5252014806E}" type="datetimeFigureOut">
              <a:rPr lang="hu-HU" smtClean="0"/>
              <a:t>2009.09.18.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6E05-790F-45D7-8930-BF893B95DC0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0574-2E0E-4701-BC97-F5252014806E}" type="datetimeFigureOut">
              <a:rPr lang="hu-HU" smtClean="0"/>
              <a:t>2009.09.18.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C00F6E05-790F-45D7-8930-BF893B95DC0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39C0574-2E0E-4701-BC97-F5252014806E}" type="datetimeFigureOut">
              <a:rPr lang="hu-HU" smtClean="0"/>
              <a:t>2009.09.18.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6E05-790F-45D7-8930-BF893B95DC0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zabadkézi sokszög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zabadkézi sokszög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39C0574-2E0E-4701-BC97-F5252014806E}" type="datetimeFigureOut">
              <a:rPr lang="hu-HU" smtClean="0"/>
              <a:t>2009.09.18.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00F6E05-790F-45D7-8930-BF893B95DC0E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Szoftverismeretek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Szoftverek értékelése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/>
              <a:t>Nyelvi egyszerűség - </a:t>
            </a:r>
            <a:r>
              <a:rPr lang="hu-HU" sz="2800" dirty="0"/>
              <a:t>Következetes programszerkezet, következetesség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Következetesség = kevés szabály (kevés kivétel) → kitalálhatóság</a:t>
            </a:r>
          </a:p>
          <a:p>
            <a:r>
              <a:rPr lang="hu-HU" dirty="0" smtClean="0"/>
              <a:t>Könnyen megjegyezhetők pl. az elválasztó jelek</a:t>
            </a:r>
          </a:p>
          <a:p>
            <a:r>
              <a:rPr lang="hu-HU" dirty="0" smtClean="0"/>
              <a:t>A szintaxisban érthetetlen „környezetfüggőségek”</a:t>
            </a:r>
          </a:p>
          <a:p>
            <a:r>
              <a:rPr lang="hu-HU" dirty="0" smtClean="0"/>
              <a:t>Összetett szerkezetek eleje-vége jelzésének kérdése</a:t>
            </a:r>
          </a:p>
          <a:p>
            <a:r>
              <a:rPr lang="hu-HU" dirty="0" smtClean="0"/>
              <a:t>Hierarchikus építkezés (a felülről lefelé tervezés kódtükröződése)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dirty="0" smtClean="0"/>
              <a:t>Tipikusság-</a:t>
            </a:r>
            <a:r>
              <a:rPr lang="hu-HU" sz="3200" dirty="0"/>
              <a:t> Egyszerű kódolás, könnyen </a:t>
            </a:r>
            <a:r>
              <a:rPr lang="hu-HU" sz="3200" dirty="0" smtClean="0"/>
              <a:t>tanulhatóság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 smtClean="0"/>
              <a:t>Nem tér el lényegesen az algoritmikus nyelvtől, annak csak „precizírozása”. </a:t>
            </a:r>
          </a:p>
          <a:p>
            <a:r>
              <a:rPr lang="hu-HU" dirty="0" smtClean="0"/>
              <a:t>A kódolás érdekében ne kelljen a programon lényeges átalakításokat végezni. </a:t>
            </a:r>
          </a:p>
          <a:p>
            <a:pPr lvl="1"/>
            <a:r>
              <a:rPr lang="hu-HU" dirty="0" smtClean="0"/>
              <a:t>A </a:t>
            </a:r>
            <a:r>
              <a:rPr lang="hu-HU" i="1" dirty="0" smtClean="0"/>
              <a:t>függvény értéktípusá</a:t>
            </a:r>
            <a:r>
              <a:rPr lang="hu-HU" dirty="0" smtClean="0"/>
              <a:t>ra tett korlátozások miatti eljárásra történő kényszerű áttérésre Pascal esetén </a:t>
            </a:r>
          </a:p>
          <a:p>
            <a:pPr lvl="1"/>
            <a:r>
              <a:rPr lang="hu-HU" dirty="0"/>
              <a:t>A</a:t>
            </a:r>
            <a:r>
              <a:rPr lang="hu-HU" dirty="0" smtClean="0"/>
              <a:t> </a:t>
            </a:r>
            <a:r>
              <a:rPr lang="hu-HU" i="1" dirty="0" smtClean="0"/>
              <a:t>többirányú elágazás</a:t>
            </a:r>
            <a:r>
              <a:rPr lang="hu-HU" dirty="0" smtClean="0"/>
              <a:t> → </a:t>
            </a:r>
            <a:r>
              <a:rPr lang="hu-HU" dirty="0" err="1" smtClean="0"/>
              <a:t>If-ekké</a:t>
            </a:r>
            <a:endParaRPr lang="hu-HU" dirty="0" smtClean="0"/>
          </a:p>
          <a:p>
            <a:pPr lvl="1"/>
            <a:r>
              <a:rPr lang="hu-HU" dirty="0"/>
              <a:t>A</a:t>
            </a:r>
            <a:r>
              <a:rPr lang="hu-HU" dirty="0" smtClean="0"/>
              <a:t> ciklus kilépési feltétel negálására... </a:t>
            </a:r>
          </a:p>
          <a:p>
            <a:r>
              <a:rPr lang="hu-HU" dirty="0" smtClean="0"/>
              <a:t>Jó példa a </a:t>
            </a:r>
            <a:r>
              <a:rPr lang="hu-HU" dirty="0" err="1" smtClean="0"/>
              <a:t>Perl</a:t>
            </a:r>
            <a:r>
              <a:rPr lang="hu-HU" dirty="0" smtClean="0"/>
              <a:t> „struktúrakezelése” értékadásokban: (</a:t>
            </a:r>
            <a:r>
              <a:rPr lang="hu-HU" dirty="0" err="1" smtClean="0"/>
              <a:t>$Van</a:t>
            </a:r>
            <a:r>
              <a:rPr lang="hu-HU" dirty="0" smtClean="0"/>
              <a:t>, </a:t>
            </a:r>
            <a:r>
              <a:rPr lang="hu-HU" dirty="0" err="1" smtClean="0"/>
              <a:t>$Melyik</a:t>
            </a:r>
            <a:r>
              <a:rPr lang="hu-HU" dirty="0" smtClean="0"/>
              <a:t>) = </a:t>
            </a:r>
            <a:r>
              <a:rPr lang="hu-HU" dirty="0" err="1" smtClean="0"/>
              <a:t>&amp;Kereses</a:t>
            </a:r>
            <a:r>
              <a:rPr lang="hu-HU" dirty="0" smtClean="0"/>
              <a:t>($N,@X), amely jól illeszkedik az algoritmikus nyelv, sőt a specifikációnál alkalmazott utasítás rövidítésekhez. </a:t>
            </a:r>
          </a:p>
          <a:p>
            <a:r>
              <a:rPr lang="hu-HU" dirty="0" smtClean="0"/>
              <a:t>Veszély forrása a C-szerű nyelvek az algoritmikus nyelvben meghonosodottól eltérő operátorszintaxisa: ’</a:t>
            </a:r>
            <a:r>
              <a:rPr lang="hu-HU" b="1" dirty="0" smtClean="0"/>
              <a:t>:=</a:t>
            </a:r>
            <a:r>
              <a:rPr lang="hu-HU" dirty="0" smtClean="0"/>
              <a:t>’ (értékadás) helyett ’</a:t>
            </a:r>
            <a:r>
              <a:rPr lang="hu-HU" b="1" dirty="0" smtClean="0"/>
              <a:t>=</a:t>
            </a:r>
            <a:r>
              <a:rPr lang="hu-HU" dirty="0" smtClean="0"/>
              <a:t>’; ’</a:t>
            </a:r>
            <a:r>
              <a:rPr lang="hu-HU" b="1" dirty="0" smtClean="0"/>
              <a:t>=</a:t>
            </a:r>
            <a:r>
              <a:rPr lang="hu-HU" dirty="0" smtClean="0"/>
              <a:t>’ (azonosság) helyett ’</a:t>
            </a:r>
            <a:r>
              <a:rPr lang="hu-HU" b="1" dirty="0" smtClean="0"/>
              <a:t>==</a:t>
            </a:r>
            <a:r>
              <a:rPr lang="hu-HU" dirty="0" smtClean="0"/>
              <a:t>’! 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dirty="0" smtClean="0"/>
              <a:t>Tipikusság - </a:t>
            </a:r>
            <a:r>
              <a:rPr lang="hu-HU" sz="3200" dirty="0" smtClean="0"/>
              <a:t>Jó </a:t>
            </a:r>
            <a:r>
              <a:rPr lang="hu-HU" sz="3200" dirty="0"/>
              <a:t>modellje nyelvosztályának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Következetesen, érzékletesen tartalmazza azon jellemzőket, amik lényegesek az osztálya szempontjából. </a:t>
            </a:r>
          </a:p>
          <a:p>
            <a:r>
              <a:rPr lang="hu-HU" dirty="0" smtClean="0"/>
              <a:t>A </a:t>
            </a:r>
            <a:r>
              <a:rPr lang="hu-HU" dirty="0" err="1" smtClean="0"/>
              <a:t>Logo</a:t>
            </a:r>
            <a:r>
              <a:rPr lang="hu-HU" dirty="0" smtClean="0"/>
              <a:t> „eklektikusságát” ebből a szempontból nem ideális: </a:t>
            </a:r>
          </a:p>
          <a:p>
            <a:pPr lvl="1"/>
            <a:r>
              <a:rPr lang="hu-HU" dirty="0" smtClean="0"/>
              <a:t>nem mutatja meg világosan sem az automata, sem a funkcionális nyelvek jellemzőit. </a:t>
            </a:r>
          </a:p>
          <a:p>
            <a:r>
              <a:rPr lang="hu-HU" dirty="0" smtClean="0"/>
              <a:t>Legyen jó alap a továbblépéshez. </a:t>
            </a:r>
          </a:p>
          <a:p>
            <a:pPr lvl="1"/>
            <a:r>
              <a:rPr lang="hu-HU" dirty="0" smtClean="0"/>
              <a:t>Pl. a Pascal után az OOP vagy a 4GL folytatásra lehetőséget kínál a Delphi, ill. a </a:t>
            </a:r>
            <a:r>
              <a:rPr lang="hu-HU" dirty="0" err="1" smtClean="0"/>
              <a:t>Lazarus</a:t>
            </a:r>
            <a:r>
              <a:rPr lang="hu-HU" dirty="0" smtClean="0"/>
              <a:t>. </a:t>
            </a:r>
          </a:p>
          <a:p>
            <a:pPr lvl="1"/>
            <a:r>
              <a:rPr lang="hu-HU" dirty="0" smtClean="0"/>
              <a:t>A C-nek is számos alkalmas „folytatója” létezik.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dirty="0" smtClean="0"/>
              <a:t>Használhatóság - A </a:t>
            </a:r>
            <a:r>
              <a:rPr lang="hu-HU" sz="3200" dirty="0"/>
              <a:t>fejlesztés </a:t>
            </a:r>
            <a:r>
              <a:rPr lang="hu-HU" sz="3200" dirty="0" smtClean="0"/>
              <a:t>közben támogatja </a:t>
            </a:r>
            <a:r>
              <a:rPr lang="hu-HU" sz="3200" dirty="0"/>
              <a:t>a haladó programozási stílust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sz="1400" dirty="0" smtClean="0"/>
              <a:t>felülről lefelé programtervezés, mint gondolkozást meghatározó stratégia </a:t>
            </a:r>
          </a:p>
          <a:p>
            <a:pPr lvl="1"/>
            <a:r>
              <a:rPr lang="hu-HU" sz="1400" dirty="0" smtClean="0"/>
              <a:t>finomítások, paraméterek (vö. Pascal, ELAN, </a:t>
            </a:r>
            <a:r>
              <a:rPr lang="hu-HU" sz="1400" dirty="0" err="1" smtClean="0"/>
              <a:t>Perl</a:t>
            </a:r>
            <a:r>
              <a:rPr lang="hu-HU" sz="1400" dirty="0" smtClean="0"/>
              <a:t>), </a:t>
            </a:r>
          </a:p>
          <a:p>
            <a:r>
              <a:rPr lang="hu-HU" sz="1400" dirty="0" smtClean="0"/>
              <a:t>algoritmikus absztrakció </a:t>
            </a:r>
          </a:p>
          <a:p>
            <a:pPr lvl="1"/>
            <a:r>
              <a:rPr lang="hu-HU" sz="1400" dirty="0" smtClean="0"/>
              <a:t>szekvencia, elágazás, ciklus, eljárások/függvények/operátorok; vannak-e egyáltalán operátorok (az utóbbiak léte az oktatás későbbi fázisában, az adatabsztrakció fontossá válásakor lesz lényeges), </a:t>
            </a:r>
          </a:p>
          <a:p>
            <a:r>
              <a:rPr lang="hu-HU" sz="1400" dirty="0" smtClean="0"/>
              <a:t>adatabsztrakció </a:t>
            </a:r>
          </a:p>
          <a:p>
            <a:pPr lvl="1"/>
            <a:r>
              <a:rPr lang="hu-HU" sz="1400" dirty="0" smtClean="0"/>
              <a:t>elemi típusok választéka, </a:t>
            </a:r>
            <a:r>
              <a:rPr lang="hu-HU" sz="1400" i="1" dirty="0" smtClean="0"/>
              <a:t>felsorolási típus</a:t>
            </a:r>
            <a:r>
              <a:rPr lang="hu-HU" sz="1400" dirty="0" smtClean="0"/>
              <a:t>, típuskonstrukciós eszközök, a </a:t>
            </a:r>
            <a:r>
              <a:rPr lang="hu-HU" sz="1400" i="1" dirty="0" smtClean="0"/>
              <a:t>típus</a:t>
            </a:r>
            <a:r>
              <a:rPr lang="hu-HU" sz="1400" dirty="0" smtClean="0"/>
              <a:t> korrekt megvalósíthatósága</a:t>
            </a:r>
          </a:p>
          <a:p>
            <a:r>
              <a:rPr lang="hu-HU" sz="1400" dirty="0" smtClean="0"/>
              <a:t>mentes az „illegális” és veszélyes lehetőségektől </a:t>
            </a:r>
          </a:p>
          <a:p>
            <a:pPr lvl="1"/>
            <a:r>
              <a:rPr lang="hu-HU" sz="1400" dirty="0" smtClean="0"/>
              <a:t>(pl. a </a:t>
            </a:r>
            <a:r>
              <a:rPr lang="hu-HU" sz="1400" dirty="0" err="1" smtClean="0"/>
              <a:t>Logo-ban</a:t>
            </a:r>
            <a:r>
              <a:rPr lang="hu-HU" sz="1400" dirty="0" smtClean="0"/>
              <a:t> nem lehet(ne) értékadás; az algoritmikus nyelvekben GOTO, STOP, HALT, EXIT tilos, helyettük </a:t>
            </a:r>
            <a:r>
              <a:rPr lang="hu-HU" sz="1400" i="1" dirty="0" smtClean="0"/>
              <a:t>kivételkezelés</a:t>
            </a:r>
            <a:r>
              <a:rPr lang="hu-HU" sz="1400" dirty="0" smtClean="0"/>
              <a:t> ajánlott; e lehetőség nélkül sajátos </a:t>
            </a:r>
            <a:r>
              <a:rPr lang="hu-HU" sz="1400" i="1" dirty="0" smtClean="0"/>
              <a:t>kódolási szabályok</a:t>
            </a:r>
            <a:r>
              <a:rPr lang="hu-HU" sz="1400" dirty="0" smtClean="0"/>
              <a:t> szükségeltetnek), </a:t>
            </a:r>
          </a:p>
          <a:p>
            <a:r>
              <a:rPr lang="hu-HU" sz="1400" dirty="0" smtClean="0"/>
              <a:t>mentes a nehezen észrevehető mellékhatásoktól </a:t>
            </a:r>
          </a:p>
          <a:p>
            <a:pPr lvl="1"/>
            <a:r>
              <a:rPr lang="hu-HU" sz="1400" dirty="0" smtClean="0"/>
              <a:t>(pl. függvény paramétere megváltozik, a lokális adatok láthatósági kérdései, vagy érték nélküli visszatérés egy függvényből), </a:t>
            </a:r>
          </a:p>
          <a:p>
            <a:r>
              <a:rPr lang="hu-HU" sz="1400" dirty="0" smtClean="0"/>
              <a:t>beszédes azonosítók használhatósága (vö. ősi BASIC ↔ ELAN; </a:t>
            </a:r>
            <a:r>
              <a:rPr lang="hu-HU" sz="1400" dirty="0" err="1" smtClean="0"/>
              <a:t>Perl</a:t>
            </a:r>
            <a:r>
              <a:rPr lang="hu-HU" sz="1400" dirty="0" smtClean="0"/>
              <a:t> „változó-előkéi” [$, @, %...]), </a:t>
            </a:r>
          </a:p>
          <a:p>
            <a:r>
              <a:rPr lang="hu-HU" sz="1400" dirty="0" smtClean="0"/>
              <a:t>modularitás lehetősége pl. a típusmegvalósításhoz (pl. a Pascal </a:t>
            </a:r>
            <a:r>
              <a:rPr lang="hu-HU" sz="1400" dirty="0" err="1" smtClean="0"/>
              <a:t>include-ja</a:t>
            </a:r>
            <a:r>
              <a:rPr lang="hu-HU" sz="1400" dirty="0" smtClean="0"/>
              <a:t>, Unit-ja, a </a:t>
            </a:r>
            <a:r>
              <a:rPr lang="hu-HU" sz="1400" dirty="0" err="1" smtClean="0"/>
              <a:t>Modula</a:t>
            </a:r>
            <a:r>
              <a:rPr lang="hu-HU" sz="1400" dirty="0" smtClean="0"/>
              <a:t> modulja, az Ada </a:t>
            </a:r>
            <a:r>
              <a:rPr lang="hu-HU" sz="1400" dirty="0" err="1" smtClean="0"/>
              <a:t>package-e</a:t>
            </a:r>
            <a:r>
              <a:rPr lang="hu-HU" sz="1400" dirty="0" smtClean="0"/>
              <a:t>, az ELAN </a:t>
            </a:r>
            <a:r>
              <a:rPr lang="hu-HU" sz="1400" dirty="0" err="1" smtClean="0"/>
              <a:t>pack-ja</a:t>
            </a:r>
            <a:r>
              <a:rPr lang="hu-HU" sz="1400" dirty="0" smtClean="0"/>
              <a:t>…) </a:t>
            </a:r>
          </a:p>
          <a:p>
            <a:endParaRPr lang="hu-H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3200" dirty="0"/>
              <a:t>A használat közben – Rendelkezik minimális kódhatékonysággal, nyitottsággal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 smtClean="0"/>
              <a:t>A konkrét gép/operációs rendszer adottságaihoz (minimális mértékig) alkalmazkodjon a nyitottsága által: </a:t>
            </a:r>
          </a:p>
          <a:p>
            <a:pPr lvl="1"/>
            <a:r>
              <a:rPr lang="hu-HU" dirty="0" smtClean="0"/>
              <a:t>(</a:t>
            </a:r>
            <a:r>
              <a:rPr lang="hu-HU" dirty="0" err="1" smtClean="0"/>
              <a:t>ko</a:t>
            </a:r>
            <a:r>
              <a:rPr lang="hu-HU" dirty="0" smtClean="0"/>
              <a:t>)processzor, memóriamodellek, grafikai lehetőségek, egérkezeléshez rutinok ... </a:t>
            </a:r>
          </a:p>
          <a:p>
            <a:pPr lvl="1"/>
            <a:r>
              <a:rPr lang="hu-HU" dirty="0" smtClean="0"/>
              <a:t>Mindazon által ne függjön tőlük meghatározóan, kizárólagosan. </a:t>
            </a:r>
          </a:p>
          <a:p>
            <a:r>
              <a:rPr lang="hu-HU" dirty="0" smtClean="0"/>
              <a:t>Tartsa meg a „téma-univerzalitását”! </a:t>
            </a:r>
          </a:p>
          <a:p>
            <a:pPr lvl="1"/>
            <a:r>
              <a:rPr lang="hu-HU" dirty="0" smtClean="0"/>
              <a:t>Bosszantó, ha bizonyos problémák vizsgálatától nyelvi korlátok miatt kell eltekinteni. Például: kivárhatatlan </a:t>
            </a:r>
            <a:r>
              <a:rPr lang="hu-HU" i="1" dirty="0" smtClean="0"/>
              <a:t>lassúság</a:t>
            </a:r>
            <a:r>
              <a:rPr lang="hu-HU" dirty="0" smtClean="0"/>
              <a:t> (szimulációnál), a </a:t>
            </a:r>
            <a:r>
              <a:rPr lang="hu-HU" i="1" dirty="0" smtClean="0"/>
              <a:t>grafika teljes hiánya</a:t>
            </a:r>
            <a:r>
              <a:rPr lang="hu-HU" dirty="0" smtClean="0"/>
              <a:t> (pl. </a:t>
            </a:r>
            <a:r>
              <a:rPr lang="hu-HU" dirty="0" err="1" smtClean="0"/>
              <a:t>Javascript</a:t>
            </a:r>
            <a:r>
              <a:rPr lang="hu-HU" dirty="0" smtClean="0"/>
              <a:t>) stb. </a:t>
            </a:r>
          </a:p>
          <a:p>
            <a:pPr lvl="1"/>
            <a:r>
              <a:rPr lang="hu-HU" dirty="0" smtClean="0"/>
              <a:t>A lassúság oka persze lehet egy, a nyelvhez kötődő végrehajtási stratégia (interpretáltság) is. </a:t>
            </a:r>
          </a:p>
          <a:p>
            <a:r>
              <a:rPr lang="hu-HU" dirty="0" smtClean="0"/>
              <a:t>Automatikus hibafelderítő mechanizmusok (indextúllépés, típussértés) legyenek beépíthetők, ill. kikapcsolhatók. (</a:t>
            </a:r>
            <a:r>
              <a:rPr lang="hu-HU" dirty="0" err="1" smtClean="0"/>
              <a:t>V.ö</a:t>
            </a:r>
            <a:r>
              <a:rPr lang="hu-HU" dirty="0" smtClean="0"/>
              <a:t>.: Pascal, </a:t>
            </a:r>
            <a:r>
              <a:rPr lang="hu-HU" dirty="0" err="1" smtClean="0"/>
              <a:t>Code</a:t>
            </a:r>
            <a:r>
              <a:rPr lang="hu-HU" dirty="0" smtClean="0"/>
              <a:t>::</a:t>
            </a:r>
            <a:r>
              <a:rPr lang="hu-HU" dirty="0" err="1" smtClean="0"/>
              <a:t>Blocks</a:t>
            </a:r>
            <a:r>
              <a:rPr lang="hu-HU" dirty="0" smtClean="0"/>
              <a:t> környezet fordítási opciókat.)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Fejlesztői környezet léte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dirty="0"/>
              <a:t>Integrált nyelvi környezet </a:t>
            </a:r>
            <a:endParaRPr lang="hu-HU" dirty="0" smtClean="0"/>
          </a:p>
          <a:p>
            <a:pPr lvl="1"/>
            <a:r>
              <a:rPr lang="hu-HU" dirty="0" smtClean="0"/>
              <a:t>Ellenpéldák a korai professzionális nyelvek: programszerkesztés + fordítás + futtatatás + programjavítás papíron + ugyanezek újra. </a:t>
            </a:r>
          </a:p>
          <a:p>
            <a:pPr lvl="1"/>
            <a:r>
              <a:rPr lang="hu-HU" dirty="0" smtClean="0"/>
              <a:t>Bár bizonyos nyelvi környezetek ma is ilyenek. Lásd </a:t>
            </a:r>
            <a:r>
              <a:rPr lang="hu-HU" dirty="0" err="1" smtClean="0"/>
              <a:t>UNIX-os</a:t>
            </a:r>
            <a:r>
              <a:rPr lang="hu-HU" dirty="0" smtClean="0"/>
              <a:t> Adát; vagy a </a:t>
            </a:r>
            <a:r>
              <a:rPr lang="hu-HU" dirty="0" err="1" smtClean="0"/>
              <a:t>szkript</a:t>
            </a:r>
            <a:r>
              <a:rPr lang="hu-HU" dirty="0" smtClean="0"/>
              <a:t> nyelveket, a böngészőben futó kódok nyelvi környezeteit általában. </a:t>
            </a:r>
          </a:p>
          <a:p>
            <a:r>
              <a:rPr lang="hu-HU" dirty="0"/>
              <a:t>Párbeszédesség a programfuttatásban </a:t>
            </a:r>
            <a:endParaRPr lang="hu-HU" dirty="0" smtClean="0"/>
          </a:p>
          <a:p>
            <a:pPr lvl="1"/>
            <a:r>
              <a:rPr lang="hu-HU" dirty="0" smtClean="0"/>
              <a:t>Interaktív futtatási lehetőségek: </a:t>
            </a:r>
          </a:p>
          <a:p>
            <a:pPr lvl="2"/>
            <a:r>
              <a:rPr lang="hu-HU" dirty="0" smtClean="0"/>
              <a:t>nyomkövethetőség (előre és vissza), </a:t>
            </a:r>
          </a:p>
          <a:p>
            <a:pPr lvl="2"/>
            <a:r>
              <a:rPr lang="hu-HU" dirty="0" smtClean="0"/>
              <a:t>adatok menet közbeni lekérdezhetősége, módosíthatósága. </a:t>
            </a:r>
          </a:p>
          <a:p>
            <a:pPr lvl="1"/>
            <a:r>
              <a:rPr lang="hu-HU" dirty="0" smtClean="0"/>
              <a:t>Ez a programmal való „együttlélegzés” záloga; s ilyenformán a programozási kedvet, a program iránti „empátiát”, a fejlesztés hatékonyságnövekedését szolgálja. 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Szabványosság</a:t>
            </a:r>
            <a:r>
              <a:rPr lang="hu-HU" b="1" dirty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/>
              <a:t>Dokumentáltság </a:t>
            </a:r>
          </a:p>
          <a:p>
            <a:pPr lvl="1"/>
            <a:r>
              <a:rPr lang="hu-HU" dirty="0" smtClean="0"/>
              <a:t>A mai „</a:t>
            </a:r>
            <a:r>
              <a:rPr lang="hu-HU" dirty="0" err="1" smtClean="0"/>
              <a:t>shareware-world</a:t>
            </a:r>
            <a:r>
              <a:rPr lang="hu-HU" dirty="0" smtClean="0"/>
              <a:t>”</a:t>
            </a:r>
            <a:r>
              <a:rPr lang="hu-HU" dirty="0" err="1" smtClean="0"/>
              <a:t>-ben</a:t>
            </a:r>
            <a:r>
              <a:rPr lang="hu-HU" dirty="0" smtClean="0"/>
              <a:t> különösen fontos kérdés: van-e a kósza híreken, és a kísérletezésen túl más is, ami alapján megismerhető a nyelv?</a:t>
            </a:r>
          </a:p>
          <a:p>
            <a:r>
              <a:rPr lang="hu-HU" dirty="0"/>
              <a:t>Elterjedtség </a:t>
            </a:r>
          </a:p>
          <a:p>
            <a:pPr lvl="1"/>
            <a:r>
              <a:rPr lang="hu-HU" dirty="0" smtClean="0"/>
              <a:t>Egyedi –bár </a:t>
            </a:r>
            <a:r>
              <a:rPr lang="hu-HU" dirty="0" err="1" smtClean="0"/>
              <a:t>csudajó</a:t>
            </a:r>
            <a:r>
              <a:rPr lang="hu-HU" dirty="0" smtClean="0"/>
              <a:t>– nyelv –korlátozott, azaz </a:t>
            </a:r>
            <a:r>
              <a:rPr lang="hu-HU" i="1" dirty="0" smtClean="0"/>
              <a:t>egy</a:t>
            </a:r>
            <a:r>
              <a:rPr lang="hu-HU" dirty="0" smtClean="0"/>
              <a:t> iskolabeli– oktatásba való bevezetése nem praktikus. </a:t>
            </a:r>
          </a:p>
          <a:p>
            <a:pPr lvl="1"/>
            <a:r>
              <a:rPr lang="hu-HU" dirty="0" smtClean="0"/>
              <a:t>Két nem oktatási példa: </a:t>
            </a:r>
          </a:p>
          <a:p>
            <a:pPr lvl="2"/>
            <a:r>
              <a:rPr lang="hu-HU" dirty="0" err="1" smtClean="0"/>
              <a:t>Algol</a:t>
            </a:r>
            <a:r>
              <a:rPr lang="hu-HU" dirty="0" smtClean="0"/>
              <a:t> nem terjedt el igazán a programozási gyakorlatban, pedig ő az őse a </a:t>
            </a:r>
            <a:r>
              <a:rPr lang="hu-HU" dirty="0" err="1" smtClean="0"/>
              <a:t>Pascal-nak</a:t>
            </a:r>
            <a:r>
              <a:rPr lang="hu-HU" dirty="0" smtClean="0"/>
              <a:t>, Adának is, míg a FORTRAN / BASIC igen, pedig...! </a:t>
            </a:r>
          </a:p>
          <a:p>
            <a:pPr lvl="2"/>
            <a:r>
              <a:rPr lang="hu-HU" dirty="0" smtClean="0"/>
              <a:t>Az ok kézenfekvő: olyan alapvető rész maradt kidolgozatlan a nyelvben, mint az I/O. </a:t>
            </a:r>
          </a:p>
          <a:p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Fejlesztői környezet finomabb részletei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/>
              <a:t>Beépített programszerkesztő milyensége („alázatosság” / „erőszakosság”) </a:t>
            </a:r>
          </a:p>
          <a:p>
            <a:pPr lvl="1"/>
            <a:r>
              <a:rPr lang="hu-HU" dirty="0" smtClean="0"/>
              <a:t>Jó-e, ill. mennyire jó, ha a programszerkesztő kifejezetten a </a:t>
            </a:r>
            <a:r>
              <a:rPr lang="hu-HU" i="1" dirty="0" smtClean="0"/>
              <a:t>nyelv</a:t>
            </a:r>
            <a:r>
              <a:rPr lang="hu-HU" dirty="0" smtClean="0"/>
              <a:t> vagy egy (</a:t>
            </a:r>
            <a:r>
              <a:rPr lang="hu-HU" i="1" dirty="0" smtClean="0"/>
              <a:t>módszertani, oktatási</a:t>
            </a:r>
            <a:r>
              <a:rPr lang="hu-HU" dirty="0" smtClean="0"/>
              <a:t> ...) cél „logikáját” követi, erőlteti?</a:t>
            </a:r>
          </a:p>
          <a:p>
            <a:r>
              <a:rPr lang="hu-HU" dirty="0"/>
              <a:t>Beépített futtató-/nyomkövető-rendszer </a:t>
            </a:r>
          </a:p>
          <a:p>
            <a:pPr lvl="1"/>
            <a:r>
              <a:rPr lang="hu-HU" dirty="0" smtClean="0"/>
              <a:t>Több-ablakos megjelenítésű nyomkövetési rendszer hasznos </a:t>
            </a:r>
          </a:p>
          <a:p>
            <a:r>
              <a:rPr lang="hu-HU" dirty="0"/>
              <a:t>Fordítási lehetőségek </a:t>
            </a:r>
          </a:p>
          <a:p>
            <a:pPr lvl="1"/>
            <a:r>
              <a:rPr lang="hu-HU" dirty="0" smtClean="0"/>
              <a:t>Biztonságos vagy hatékony kód generálása közötti </a:t>
            </a:r>
            <a:r>
              <a:rPr lang="hu-HU" i="1" dirty="0" smtClean="0"/>
              <a:t>választás</a:t>
            </a:r>
            <a:r>
              <a:rPr lang="hu-HU" dirty="0" smtClean="0"/>
              <a:t>t „lokálisan” (egy-egy kóddarabra fókuszálva) fölkínálja-e (opciók)? </a:t>
            </a:r>
          </a:p>
          <a:p>
            <a:pPr lvl="1"/>
            <a:r>
              <a:rPr lang="hu-HU" dirty="0" smtClean="0"/>
              <a:t>Többplatformúság előnyös lehet, hiszen támogatja az esetleges operációs rendszer-változtatást. </a:t>
            </a:r>
          </a:p>
          <a:p>
            <a:pPr lvl="1"/>
            <a:r>
              <a:rPr lang="hu-HU" dirty="0" smtClean="0"/>
              <a:t>Moduláris programozási lehetőségek oktatási szempontból </a:t>
            </a:r>
            <a:r>
              <a:rPr lang="hu-HU" i="1" dirty="0" smtClean="0"/>
              <a:t>is </a:t>
            </a:r>
            <a:r>
              <a:rPr lang="hu-HU" dirty="0" smtClean="0"/>
              <a:t>praktikusak: hisz elrejthetők a preparált célmodulok, amikkel a tanulás hatékonyabbá, élvezhetőbbé tehető </a:t>
            </a:r>
          </a:p>
          <a:p>
            <a:endParaRPr lang="hu-HU" dirty="0" smtClean="0"/>
          </a:p>
          <a:p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Biztonságosság</a:t>
            </a:r>
            <a:r>
              <a:rPr lang="hu-HU" b="1" dirty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dirty="0" smtClean="0"/>
              <a:t>Azt teszi-e a lefordított, interpretált program, ami várható tőle, nincsenek –egy kezdő számára– megmagyarázhatatlan „effektusok”.</a:t>
            </a:r>
          </a:p>
          <a:p>
            <a:r>
              <a:rPr lang="hu-HU" dirty="0" smtClean="0"/>
              <a:t> A kezdőértékek kérdése: deklarációban (a változó létrejöttekor) kap-e a változó valamilyen definiált kezdőértéket vagy sem (véletlen állapot anomáliái). </a:t>
            </a:r>
          </a:p>
          <a:p>
            <a:r>
              <a:rPr lang="hu-HU" dirty="0" smtClean="0"/>
              <a:t>A fejlesztői környezet „szigora” összefügg a nyelvvel magával (pl. típusosság), de a filozófiával is (fordít vagy értelmez), sőt a konkrét megvalósítás minőségével is. </a:t>
            </a:r>
          </a:p>
          <a:p>
            <a:r>
              <a:rPr lang="hu-HU" dirty="0" smtClean="0"/>
              <a:t>Végrehajtási stabilitás: a választható végrehajtó környezet milyenségétől függetlenül </a:t>
            </a:r>
            <a:r>
              <a:rPr lang="hu-HU" i="1" dirty="0" smtClean="0"/>
              <a:t>azonosan fut-e</a:t>
            </a:r>
            <a:r>
              <a:rPr lang="hu-HU" dirty="0" smtClean="0"/>
              <a:t> a készített program.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Alkalmazói rendszerek értékelési szempontjai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Egyszerűség</a:t>
            </a:r>
          </a:p>
          <a:p>
            <a:pPr lvl="1"/>
            <a:r>
              <a:rPr lang="hu-HU" dirty="0" smtClean="0"/>
              <a:t>Menük</a:t>
            </a:r>
          </a:p>
          <a:p>
            <a:pPr lvl="1"/>
            <a:r>
              <a:rPr lang="hu-HU" dirty="0"/>
              <a:t>Ikonok </a:t>
            </a:r>
            <a:endParaRPr lang="hu-HU" dirty="0" smtClean="0"/>
          </a:p>
          <a:p>
            <a:pPr lvl="1"/>
            <a:r>
              <a:rPr lang="hu-HU" dirty="0" smtClean="0"/>
              <a:t>Súgók</a:t>
            </a:r>
          </a:p>
          <a:p>
            <a:pPr lvl="1"/>
            <a:r>
              <a:rPr lang="hu-HU" dirty="0" err="1" smtClean="0"/>
              <a:t>Uniformitás</a:t>
            </a:r>
            <a:endParaRPr lang="hu-HU" dirty="0" smtClean="0"/>
          </a:p>
          <a:p>
            <a:pPr lvl="1"/>
            <a:r>
              <a:rPr lang="hu-HU" dirty="0"/>
              <a:t>Egyebek</a:t>
            </a:r>
            <a:r>
              <a:rPr lang="hu-HU" dirty="0" smtClean="0"/>
              <a:t> </a:t>
            </a:r>
          </a:p>
          <a:p>
            <a:r>
              <a:rPr lang="hu-HU" dirty="0" smtClean="0"/>
              <a:t>Vizualitás</a:t>
            </a:r>
          </a:p>
          <a:p>
            <a:r>
              <a:rPr lang="hu-HU" dirty="0"/>
              <a:t>Teljesség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Szoftverek értékelése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Programozási nyelvek</a:t>
            </a:r>
          </a:p>
          <a:p>
            <a:r>
              <a:rPr lang="hu-HU" dirty="0" smtClean="0"/>
              <a:t>Alkalmazói rendszerek</a:t>
            </a:r>
          </a:p>
          <a:p>
            <a:endParaRPr lang="hu-H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Alkalmazói rendszerek értékelési szempontjai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/>
              <a:t>Rugalmasság, „testre szabhatóság</a:t>
            </a:r>
            <a:r>
              <a:rPr lang="hu-HU" dirty="0" smtClean="0"/>
              <a:t>”</a:t>
            </a:r>
          </a:p>
          <a:p>
            <a:pPr lvl="1"/>
            <a:r>
              <a:rPr lang="hu-HU" dirty="0"/>
              <a:t>Menük és súgók </a:t>
            </a:r>
            <a:endParaRPr lang="hu-HU" dirty="0" smtClean="0"/>
          </a:p>
          <a:p>
            <a:pPr lvl="1"/>
            <a:r>
              <a:rPr lang="hu-HU" dirty="0"/>
              <a:t>Más szoftverek </a:t>
            </a:r>
            <a:endParaRPr lang="hu-HU" dirty="0" smtClean="0"/>
          </a:p>
          <a:p>
            <a:pPr lvl="1"/>
            <a:r>
              <a:rPr lang="hu-HU" dirty="0"/>
              <a:t>Makrók, programozás </a:t>
            </a:r>
            <a:endParaRPr lang="hu-HU" dirty="0" smtClean="0"/>
          </a:p>
          <a:p>
            <a:pPr lvl="1"/>
            <a:r>
              <a:rPr lang="hu-HU" dirty="0"/>
              <a:t>„</a:t>
            </a:r>
            <a:r>
              <a:rPr lang="hu-HU" dirty="0" err="1"/>
              <a:t>Intellisence</a:t>
            </a:r>
            <a:r>
              <a:rPr lang="hu-HU" dirty="0" smtClean="0"/>
              <a:t>”</a:t>
            </a:r>
          </a:p>
          <a:p>
            <a:r>
              <a:rPr lang="hu-HU" dirty="0"/>
              <a:t>Megbízhatóság, biztonságosság </a:t>
            </a:r>
            <a:endParaRPr lang="hu-HU" dirty="0" smtClean="0"/>
          </a:p>
          <a:p>
            <a:pPr lvl="1"/>
            <a:r>
              <a:rPr lang="hu-HU" dirty="0" smtClean="0"/>
              <a:t>Visszavonás</a:t>
            </a:r>
          </a:p>
          <a:p>
            <a:pPr lvl="1"/>
            <a:r>
              <a:rPr lang="hu-HU" dirty="0"/>
              <a:t>Mentés </a:t>
            </a:r>
            <a:endParaRPr lang="hu-HU" dirty="0" smtClean="0"/>
          </a:p>
          <a:p>
            <a:pPr lvl="1"/>
            <a:r>
              <a:rPr lang="hu-HU" dirty="0"/>
              <a:t>Megerősítés-kérés </a:t>
            </a:r>
            <a:endParaRPr lang="hu-HU" dirty="0" smtClean="0"/>
          </a:p>
          <a:p>
            <a:pPr lvl="1"/>
            <a:r>
              <a:rPr lang="hu-HU" dirty="0" smtClean="0"/>
              <a:t>„Azt </a:t>
            </a:r>
            <a:r>
              <a:rPr lang="hu-HU" dirty="0"/>
              <a:t>kapsz, amit kapsz</a:t>
            </a:r>
            <a:r>
              <a:rPr lang="hu-HU" dirty="0" smtClean="0"/>
              <a:t>”</a:t>
            </a:r>
          </a:p>
          <a:p>
            <a:pPr lvl="1"/>
            <a:r>
              <a:rPr lang="hu-HU" dirty="0"/>
              <a:t>Stabilitás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Alkalmazói rendszerek értékelési szempontjai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Kompatibilitás</a:t>
            </a:r>
          </a:p>
          <a:p>
            <a:pPr lvl="1"/>
            <a:r>
              <a:rPr lang="hu-HU" dirty="0"/>
              <a:t>Operációs rendszer-függetlenség </a:t>
            </a:r>
            <a:endParaRPr lang="hu-HU" dirty="0" smtClean="0"/>
          </a:p>
          <a:p>
            <a:pPr lvl="1"/>
            <a:r>
              <a:rPr lang="hu-HU" dirty="0"/>
              <a:t>Változatfüggetlenség </a:t>
            </a:r>
            <a:endParaRPr lang="hu-HU" dirty="0" smtClean="0"/>
          </a:p>
          <a:p>
            <a:pPr lvl="1"/>
            <a:r>
              <a:rPr lang="hu-HU" dirty="0"/>
              <a:t>Hardverkörnyezet-függetlenség </a:t>
            </a:r>
            <a:endParaRPr lang="hu-HU" dirty="0" smtClean="0"/>
          </a:p>
          <a:p>
            <a:pPr lvl="1"/>
            <a:r>
              <a:rPr lang="hu-HU" dirty="0"/>
              <a:t>Nyelvfüggetlenség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Egyszerűség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u-HU" dirty="0"/>
              <a:t>Menük </a:t>
            </a:r>
          </a:p>
          <a:p>
            <a:pPr lvl="1"/>
            <a:r>
              <a:rPr lang="hu-HU" dirty="0" smtClean="0"/>
              <a:t>Hierarchikus menürendszer, fontos az arányos és logikus csoportosítás. </a:t>
            </a:r>
          </a:p>
          <a:p>
            <a:pPr lvl="2"/>
            <a:r>
              <a:rPr lang="hu-HU" dirty="0" smtClean="0"/>
              <a:t>Rossz példa a </a:t>
            </a:r>
            <a:r>
              <a:rPr lang="hu-HU" dirty="0" err="1" smtClean="0"/>
              <a:t>WinWord</a:t>
            </a:r>
            <a:r>
              <a:rPr lang="hu-HU" dirty="0" smtClean="0"/>
              <a:t> 2.0 esetén a ’</a:t>
            </a:r>
            <a:r>
              <a:rPr lang="hu-HU" dirty="0" err="1" smtClean="0"/>
              <a:t>Fattyú</a:t>
            </a:r>
            <a:r>
              <a:rPr lang="hu-HU" dirty="0" smtClean="0"/>
              <a:t>/Özvegy sorok’ a ’</a:t>
            </a:r>
            <a:r>
              <a:rPr lang="hu-HU" dirty="0" err="1" smtClean="0"/>
              <a:t>Nyomtató</a:t>
            </a:r>
            <a:r>
              <a:rPr lang="hu-HU" dirty="0" smtClean="0"/>
              <a:t>’ opcióba helyezése, </a:t>
            </a:r>
          </a:p>
          <a:p>
            <a:pPr lvl="2"/>
            <a:r>
              <a:rPr lang="hu-HU" dirty="0" smtClean="0"/>
              <a:t>a </a:t>
            </a:r>
            <a:r>
              <a:rPr lang="hu-HU" dirty="0" err="1" smtClean="0"/>
              <a:t>WinWord</a:t>
            </a:r>
            <a:r>
              <a:rPr lang="hu-HU" dirty="0" smtClean="0"/>
              <a:t> 6.0 –és az eddigi követők– esetén ’</a:t>
            </a:r>
            <a:r>
              <a:rPr lang="hu-HU" dirty="0" err="1" smtClean="0"/>
              <a:t>Page</a:t>
            </a:r>
            <a:r>
              <a:rPr lang="hu-HU" dirty="0" smtClean="0"/>
              <a:t> </a:t>
            </a:r>
            <a:r>
              <a:rPr lang="hu-HU" dirty="0" err="1" smtClean="0"/>
              <a:t>Setup</a:t>
            </a:r>
            <a:r>
              <a:rPr lang="hu-HU" dirty="0" smtClean="0"/>
              <a:t>’ a ’</a:t>
            </a:r>
            <a:r>
              <a:rPr lang="hu-HU" dirty="0" err="1" smtClean="0"/>
              <a:t>File</a:t>
            </a:r>
            <a:r>
              <a:rPr lang="hu-HU" dirty="0" smtClean="0"/>
              <a:t> ’ menüben. </a:t>
            </a:r>
          </a:p>
          <a:p>
            <a:pPr lvl="2"/>
            <a:r>
              <a:rPr lang="hu-HU" dirty="0" smtClean="0"/>
              <a:t>Nagyon kétséges az Office 2007 „felhasználó kezéhez simuló”, szokatlan és konfúzus menürendszer. </a:t>
            </a:r>
          </a:p>
          <a:p>
            <a:r>
              <a:rPr lang="hu-HU" dirty="0" smtClean="0"/>
              <a:t>Ikonok </a:t>
            </a:r>
            <a:endParaRPr lang="hu-HU" dirty="0"/>
          </a:p>
          <a:p>
            <a:pPr lvl="1"/>
            <a:r>
              <a:rPr lang="hu-HU" dirty="0" smtClean="0"/>
              <a:t>Ikonikus eszköz-sor (ami „analfabétáknak” különleges előnyt jelent :-) ), </a:t>
            </a:r>
          </a:p>
          <a:p>
            <a:pPr lvl="1"/>
            <a:r>
              <a:rPr lang="hu-HU" dirty="0" smtClean="0"/>
              <a:t>jó, ha van, de a túlzásba vitele ellentétes hatású.</a:t>
            </a:r>
          </a:p>
          <a:p>
            <a:pPr lvl="1"/>
            <a:r>
              <a:rPr lang="hu-HU" dirty="0" smtClean="0"/>
              <a:t>Itt is ügyelni kell az ikonok kifejező (és megfelelő méretű) voltára. </a:t>
            </a:r>
          </a:p>
          <a:p>
            <a:pPr lvl="2"/>
            <a:r>
              <a:rPr lang="hu-HU" dirty="0" smtClean="0"/>
              <a:t>Jó példa: </a:t>
            </a:r>
            <a:r>
              <a:rPr lang="hu-HU" dirty="0" err="1" smtClean="0"/>
              <a:t>WinWord</a:t>
            </a:r>
            <a:r>
              <a:rPr lang="hu-HU" dirty="0" smtClean="0"/>
              <a:t> 97 „összeválogathatóság” szolgáltatása. </a:t>
            </a:r>
          </a:p>
          <a:p>
            <a:pPr lvl="2"/>
            <a:r>
              <a:rPr lang="hu-HU" dirty="0" smtClean="0"/>
              <a:t>Az ikonok méretnövelhetősége gyengén látók iskolájában való alkalmazhatóság feltétele. </a:t>
            </a:r>
          </a:p>
          <a:p>
            <a:r>
              <a:rPr lang="hu-HU" dirty="0" smtClean="0"/>
              <a:t>Súgók </a:t>
            </a:r>
            <a:endParaRPr lang="hu-HU" dirty="0"/>
          </a:p>
          <a:p>
            <a:pPr lvl="1"/>
            <a:r>
              <a:rPr lang="hu-HU" dirty="0" smtClean="0"/>
              <a:t>Helyzet érzékeny segítő információk megjeleníthetők legyenek. (Súgó, automatikus ikon-magyarázó buborék: „hint”)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Egyszerűség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 err="1" smtClean="0"/>
              <a:t>Uniformitás</a:t>
            </a:r>
            <a:r>
              <a:rPr lang="hu-HU" dirty="0" smtClean="0"/>
              <a:t> </a:t>
            </a:r>
          </a:p>
          <a:p>
            <a:pPr lvl="1"/>
            <a:r>
              <a:rPr lang="hu-HU" dirty="0" smtClean="0"/>
              <a:t>„Hasonlóság” más szoftver-felületekhez. </a:t>
            </a:r>
          </a:p>
          <a:p>
            <a:pPr lvl="1"/>
            <a:r>
              <a:rPr lang="hu-HU" dirty="0" err="1" smtClean="0"/>
              <a:t>Uniformitás</a:t>
            </a:r>
            <a:r>
              <a:rPr lang="hu-HU" dirty="0" smtClean="0"/>
              <a:t> – pl. billentyű konvenciók (F1 = </a:t>
            </a:r>
            <a:r>
              <a:rPr lang="hu-HU" dirty="0" err="1" smtClean="0"/>
              <a:t>Help</a:t>
            </a:r>
            <a:r>
              <a:rPr lang="hu-HU" dirty="0" smtClean="0"/>
              <a:t> …), hasonló elhelyezkedésű és jelentésű menük stb. (Lásd Win98 és utódai – Explorer GUI „általánossá válása” pl. az Intéző esetén.) </a:t>
            </a:r>
          </a:p>
          <a:p>
            <a:pPr lvl="1"/>
            <a:r>
              <a:rPr lang="hu-HU" dirty="0" smtClean="0"/>
              <a:t>A szakma által elfogadott, egységes terminológia-, fogalomhasználat. Különösen megnehezítené az egyedi szókincs egy más, hasonló célú szoftverre való áttérést. </a:t>
            </a:r>
          </a:p>
          <a:p>
            <a:pPr lvl="1"/>
            <a:r>
              <a:rPr lang="hu-HU" dirty="0" smtClean="0"/>
              <a:t>Gondoljunk olyan alkalmazásokra, amelyek a hétköznapi szókincsen túl, speciális fogalmakat, elnevezéseket is használnak, ilyenek pl. a grafikus vagy a prezentációkészítő szoftverek.</a:t>
            </a:r>
          </a:p>
          <a:p>
            <a:r>
              <a:rPr lang="hu-HU" dirty="0" smtClean="0"/>
              <a:t>Egyebek </a:t>
            </a:r>
          </a:p>
          <a:p>
            <a:pPr lvl="1"/>
            <a:r>
              <a:rPr lang="hu-HU" dirty="0" smtClean="0"/>
              <a:t>Egér és klaviatúra funkcionalitás tekintetében egyenértékű használhatósága.</a:t>
            </a:r>
          </a:p>
          <a:p>
            <a:pPr lvl="1"/>
            <a:r>
              <a:rPr lang="hu-HU" dirty="0" smtClean="0"/>
              <a:t>„Előreláthatóság”, következetesség: kitalálható egy-egy funkció léte, működése (és szintaxisa) az addig megismert rokon funkciók alapján.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Vizualitás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Ellenpélda: </a:t>
            </a:r>
          </a:p>
          <a:p>
            <a:pPr lvl="1"/>
            <a:r>
              <a:rPr lang="hu-HU" dirty="0" smtClean="0"/>
              <a:t>az egykori T</a:t>
            </a:r>
            <a:r>
              <a:rPr lang="hu-HU" i="1" baseline="-25000" dirty="0" smtClean="0"/>
              <a:t>E</a:t>
            </a:r>
            <a:r>
              <a:rPr lang="hu-HU" dirty="0" smtClean="0"/>
              <a:t>X dokumentumszerkesztő igen átgondolt lehetőségei (matematikus akkurátusság tükröződik benne) és igénytelen „</a:t>
            </a:r>
            <a:r>
              <a:rPr lang="hu-HU" dirty="0" err="1" smtClean="0"/>
              <a:t>maj'meglátod'a'nyomtatáSután</a:t>
            </a:r>
            <a:r>
              <a:rPr lang="hu-HU" dirty="0" smtClean="0"/>
              <a:t>” ígéretű külső.</a:t>
            </a:r>
          </a:p>
          <a:p>
            <a:r>
              <a:rPr lang="hu-HU" dirty="0" smtClean="0"/>
              <a:t>Vizuális lehetőségek mind teljesebb beépítése. </a:t>
            </a:r>
          </a:p>
          <a:p>
            <a:pPr lvl="1"/>
            <a:r>
              <a:rPr lang="hu-HU" dirty="0" smtClean="0"/>
              <a:t>Pl. egy szövegbe </a:t>
            </a:r>
            <a:r>
              <a:rPr lang="hu-HU" i="1" dirty="0" smtClean="0"/>
              <a:t>grafika</a:t>
            </a:r>
            <a:r>
              <a:rPr lang="hu-HU" dirty="0" smtClean="0"/>
              <a:t> beilleszthetősége, egy táblázatba változatos, </a:t>
            </a:r>
            <a:r>
              <a:rPr lang="hu-HU" i="1" dirty="0" smtClean="0"/>
              <a:t>kifejező hisztogramok</a:t>
            </a:r>
            <a:r>
              <a:rPr lang="hu-HU" dirty="0" smtClean="0"/>
              <a:t> generálhatósága, egy prezentációba a vetítés menetének </a:t>
            </a:r>
            <a:r>
              <a:rPr lang="hu-HU" i="1" dirty="0" smtClean="0"/>
              <a:t>animáció</a:t>
            </a:r>
            <a:r>
              <a:rPr lang="hu-HU" dirty="0" smtClean="0"/>
              <a:t>s lehetőségekkel segítése, dinamizálása.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Rugalmasság, „testre szabhatóság”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hu-HU" dirty="0"/>
              <a:t>Menük és súgók </a:t>
            </a:r>
          </a:p>
          <a:p>
            <a:pPr lvl="1"/>
            <a:r>
              <a:rPr lang="hu-HU" sz="2900" dirty="0" smtClean="0"/>
              <a:t>A menük, a súgók magyar(</a:t>
            </a:r>
            <a:r>
              <a:rPr lang="hu-HU" sz="2900" dirty="0" err="1" smtClean="0"/>
              <a:t>osítható</a:t>
            </a:r>
            <a:r>
              <a:rPr lang="hu-HU" sz="2900" dirty="0" smtClean="0"/>
              <a:t>)</a:t>
            </a:r>
            <a:r>
              <a:rPr lang="hu-HU" sz="2900" dirty="0" err="1" smtClean="0"/>
              <a:t>sága</a:t>
            </a:r>
            <a:r>
              <a:rPr lang="hu-HU" sz="2900" dirty="0" smtClean="0"/>
              <a:t> az oktatásban elemi elvárás.</a:t>
            </a:r>
          </a:p>
          <a:p>
            <a:pPr lvl="1"/>
            <a:r>
              <a:rPr lang="hu-HU" sz="2900" dirty="0" smtClean="0"/>
              <a:t>A menük szűkíthetősége, átcsoportosíthatósága előnyös lehet különösen a tanulás kezdeti stádiumába. (Lásd </a:t>
            </a:r>
            <a:r>
              <a:rPr lang="hu-HU" sz="2900" dirty="0" err="1" smtClean="0"/>
              <a:t>Quattro</a:t>
            </a:r>
            <a:r>
              <a:rPr lang="hu-HU" sz="2900" dirty="0" smtClean="0"/>
              <a:t> Pro, Word 97 újítása: „</a:t>
            </a:r>
            <a:r>
              <a:rPr lang="hu-HU" sz="2900" dirty="0" err="1" smtClean="0"/>
              <a:t>Testreszabás</a:t>
            </a:r>
            <a:r>
              <a:rPr lang="hu-HU" sz="2900" dirty="0" smtClean="0"/>
              <a:t>” - eszközsorok, menük, más beállítások [pl. nagy gombok].) </a:t>
            </a:r>
          </a:p>
          <a:p>
            <a:pPr lvl="1"/>
            <a:r>
              <a:rPr lang="hu-HU" sz="2900" dirty="0" smtClean="0"/>
              <a:t>Figyelem, ennek is lehetnek veszélyei! Előbb-utóbb át kell térni a „szabványos” környezetre. </a:t>
            </a:r>
          </a:p>
          <a:p>
            <a:r>
              <a:rPr lang="hu-HU" sz="2900" dirty="0" smtClean="0"/>
              <a:t>Más </a:t>
            </a:r>
            <a:r>
              <a:rPr lang="hu-HU" sz="2900" dirty="0"/>
              <a:t>szoftverek </a:t>
            </a:r>
          </a:p>
          <a:p>
            <a:pPr lvl="1"/>
            <a:r>
              <a:rPr lang="hu-HU" sz="2900" dirty="0" smtClean="0"/>
              <a:t>Más szoftverekkel is legyen „beszélő viszonyban”: adatcsere, adatkonverzió. </a:t>
            </a:r>
          </a:p>
          <a:p>
            <a:pPr lvl="1"/>
            <a:r>
              <a:rPr lang="hu-HU" sz="2900" dirty="0" smtClean="0"/>
              <a:t>Adatcsere –pl. lásd </a:t>
            </a:r>
            <a:r>
              <a:rPr lang="hu-HU" sz="2900" dirty="0" err="1" smtClean="0"/>
              <a:t>Windows-os</a:t>
            </a:r>
            <a:r>
              <a:rPr lang="hu-HU" sz="2900" dirty="0" smtClean="0"/>
              <a:t> alkalmazások többségét: </a:t>
            </a:r>
            <a:r>
              <a:rPr lang="hu-HU" sz="2900" dirty="0" err="1" smtClean="0"/>
              <a:t>Write</a:t>
            </a:r>
            <a:r>
              <a:rPr lang="hu-HU" sz="2900" dirty="0" smtClean="0"/>
              <a:t>/</a:t>
            </a:r>
            <a:r>
              <a:rPr lang="hu-HU" sz="2900" dirty="0" err="1" smtClean="0"/>
              <a:t>Jegyzettömb-Excel-Word-Paint-</a:t>
            </a:r>
            <a:r>
              <a:rPr lang="hu-HU" sz="2900" dirty="0" smtClean="0"/>
              <a:t>...–, amelyben a vágólapon keresztül történhet az objektumok beillesztése, csatolása …. </a:t>
            </a:r>
          </a:p>
          <a:p>
            <a:pPr lvl="1"/>
            <a:r>
              <a:rPr lang="hu-HU" sz="2900" dirty="0" smtClean="0"/>
              <a:t>Adatkonverzió alatt a különféle fajtájú, „rendszerbe illő” dokumentumok exportálhatóságát-importálhatóságát értjük. </a:t>
            </a:r>
          </a:p>
          <a:p>
            <a:pPr lvl="1"/>
            <a:r>
              <a:rPr lang="hu-HU" sz="2900" dirty="0" smtClean="0"/>
              <a:t>Pl. egy szövegszerkesztő tudjon beolvasni és kiírni a saját formátumán túl </a:t>
            </a:r>
            <a:r>
              <a:rPr lang="hu-HU" sz="2900" dirty="0" err="1" smtClean="0"/>
              <a:t>rtf</a:t>
            </a:r>
            <a:r>
              <a:rPr lang="hu-HU" sz="2900" dirty="0" smtClean="0"/>
              <a:t>, </a:t>
            </a:r>
            <a:r>
              <a:rPr lang="hu-HU" sz="2900" dirty="0" err="1" smtClean="0"/>
              <a:t>pdf</a:t>
            </a:r>
            <a:r>
              <a:rPr lang="hu-HU" sz="2900" dirty="0" smtClean="0"/>
              <a:t>, </a:t>
            </a:r>
            <a:r>
              <a:rPr lang="hu-HU" sz="2900" dirty="0" err="1" smtClean="0"/>
              <a:t>html</a:t>
            </a:r>
            <a:r>
              <a:rPr lang="hu-HU" sz="2900" dirty="0" smtClean="0"/>
              <a:t>, </a:t>
            </a:r>
            <a:r>
              <a:rPr lang="hu-HU" sz="2900" dirty="0" err="1" smtClean="0"/>
              <a:t>xml</a:t>
            </a:r>
            <a:r>
              <a:rPr lang="hu-HU" sz="2900" dirty="0" smtClean="0"/>
              <a:t> alakban is, </a:t>
            </a:r>
          </a:p>
          <a:p>
            <a:pPr lvl="1"/>
            <a:r>
              <a:rPr lang="hu-HU" sz="2900" dirty="0" smtClean="0"/>
              <a:t>vagy egy táblázatkezelő tudjon </a:t>
            </a:r>
            <a:r>
              <a:rPr lang="hu-HU" sz="2900" dirty="0" err="1" smtClean="0"/>
              <a:t>csv</a:t>
            </a:r>
            <a:r>
              <a:rPr lang="hu-HU" sz="2900" dirty="0" smtClean="0"/>
              <a:t>, </a:t>
            </a:r>
            <a:r>
              <a:rPr lang="hu-HU" sz="2900" dirty="0" err="1" smtClean="0"/>
              <a:t>tab-bal</a:t>
            </a:r>
            <a:r>
              <a:rPr lang="hu-HU" sz="2900" dirty="0" smtClean="0"/>
              <a:t> elválasztott „szövegmezőkből” álló táblázat, </a:t>
            </a:r>
            <a:r>
              <a:rPr lang="hu-HU" sz="2900" dirty="0" err="1" smtClean="0"/>
              <a:t>xml-ben</a:t>
            </a:r>
            <a:r>
              <a:rPr lang="hu-HU" sz="2900" dirty="0" smtClean="0"/>
              <a:t> </a:t>
            </a:r>
            <a:r>
              <a:rPr lang="hu-HU" sz="2900" dirty="0" err="1" smtClean="0"/>
              <a:t>definált</a:t>
            </a:r>
            <a:r>
              <a:rPr lang="hu-HU" sz="2900" dirty="0" smtClean="0"/>
              <a:t> struktúra beolvasására, kiírására; </a:t>
            </a:r>
          </a:p>
          <a:p>
            <a:pPr lvl="1"/>
            <a:r>
              <a:rPr lang="hu-HU" sz="2900" dirty="0" smtClean="0"/>
              <a:t>vagy egy adatbázis-kezelő számára elfogadható input legyen bármely standard relációs adatbázis, de akár </a:t>
            </a:r>
            <a:r>
              <a:rPr lang="hu-HU" sz="2900" dirty="0" err="1" smtClean="0"/>
              <a:t>xml-struktúra</a:t>
            </a:r>
            <a:r>
              <a:rPr lang="hu-HU" sz="2900" dirty="0" smtClean="0"/>
              <a:t> 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Rugalmasság, „testre szabhatóság”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u-HU" dirty="0"/>
              <a:t>Makrók, programozás </a:t>
            </a:r>
          </a:p>
          <a:p>
            <a:pPr lvl="1"/>
            <a:r>
              <a:rPr lang="hu-HU" dirty="0" smtClean="0"/>
              <a:t>„Taníthatóság”, azaz makrózás v. –magasabb szinten– „cél-programozás” lehetősége. </a:t>
            </a:r>
          </a:p>
          <a:p>
            <a:pPr lvl="1"/>
            <a:r>
              <a:rPr lang="hu-HU" dirty="0" smtClean="0"/>
              <a:t>De bármilyen programozási képesség előnyös lehet (pl. adatbázis-kezelők esetében SQL-irány, vagy más esetben a Visual Basic). </a:t>
            </a:r>
          </a:p>
          <a:p>
            <a:pPr lvl="1"/>
            <a:r>
              <a:rPr lang="hu-HU" dirty="0" smtClean="0"/>
              <a:t>A programozhatóság különösen érdekes, ha valamely, önmagában is érdekes nyelv irányába mutat: pl. </a:t>
            </a:r>
            <a:r>
              <a:rPr lang="hu-HU" dirty="0" err="1" smtClean="0"/>
              <a:t>ORACLE-beli</a:t>
            </a:r>
            <a:r>
              <a:rPr lang="hu-HU" dirty="0" smtClean="0"/>
              <a:t> eljárások </a:t>
            </a:r>
            <a:r>
              <a:rPr lang="hu-HU" dirty="0" err="1" smtClean="0"/>
              <a:t>Java-ban</a:t>
            </a:r>
            <a:r>
              <a:rPr lang="hu-HU" dirty="0" smtClean="0"/>
              <a:t> is megfogalmazhatók.</a:t>
            </a:r>
          </a:p>
          <a:p>
            <a:r>
              <a:rPr lang="hu-HU" dirty="0" smtClean="0"/>
              <a:t>„</a:t>
            </a:r>
            <a:r>
              <a:rPr lang="hu-HU" dirty="0" err="1"/>
              <a:t>Intellisence</a:t>
            </a:r>
            <a:r>
              <a:rPr lang="hu-HU" dirty="0"/>
              <a:t>” </a:t>
            </a:r>
          </a:p>
          <a:p>
            <a:pPr lvl="1"/>
            <a:r>
              <a:rPr lang="hu-HU" dirty="0" smtClean="0"/>
              <a:t>Lényege: automatikus javítás (vö. helyesírás-javítás, rövidítések kifejtése), vagy a „gondolatok kitalálása”. (Pl. Excel – a szöveg kezdetéből megpróbálja kitalálni a folytatást, Word – dátum elejéből a mait.) </a:t>
            </a:r>
          </a:p>
          <a:p>
            <a:pPr lvl="1"/>
            <a:r>
              <a:rPr lang="hu-HU" dirty="0" smtClean="0"/>
              <a:t>Azonban ne felejtsük el ennek árnyoldalait sem! Hogy a leggyakoribb bosszantó automatizmust említsem: egy számozott felsorolás száma után kérés nélküli, szándék ellenére történő nagy-kezdőbetűre átváltás. Ennek a jó esetben egyszerűsítő szolgáltatásnak akkor van rugalmasságot növelő szerepe, ha a használónak is van módja a rendszer intelligenciáját bővíteni (pl. Excel egyéni listáinak definiálhatósága). 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Megbízhatóság, biztonságosság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hu-HU" sz="2900" dirty="0"/>
              <a:t>Visszavonás </a:t>
            </a:r>
          </a:p>
          <a:p>
            <a:pPr lvl="1"/>
            <a:r>
              <a:rPr lang="hu-HU" sz="2900" dirty="0" smtClean="0"/>
              <a:t>Visszavonhatóság –esetleg– több lépcsős lehetősége (UNDO). Jó példák az Office 97-beliek (meg a „leszármazottak”). Egyszerűbb szövegszerkesztők esetén (pl. Jegyzettömb) csak visszavonás és a visszavonás visszavonására van mód. </a:t>
            </a:r>
          </a:p>
          <a:p>
            <a:r>
              <a:rPr lang="hu-HU" sz="2900" dirty="0" smtClean="0"/>
              <a:t>Mentés </a:t>
            </a:r>
            <a:endParaRPr lang="hu-HU" sz="2900" dirty="0"/>
          </a:p>
          <a:p>
            <a:pPr lvl="1"/>
            <a:r>
              <a:rPr lang="hu-HU" sz="2900" dirty="0" smtClean="0"/>
              <a:t>Automatikus, „több-változatos”, beállítható sűrűségű mentés (BACKUP). Ehhez persze jó, ha az </a:t>
            </a:r>
            <a:r>
              <a:rPr lang="hu-HU" sz="2900" i="1" dirty="0" smtClean="0"/>
              <a:t>operációs rendszer</a:t>
            </a:r>
            <a:r>
              <a:rPr lang="hu-HU" sz="2900" dirty="0" smtClean="0"/>
              <a:t> is </a:t>
            </a:r>
            <a:r>
              <a:rPr lang="hu-HU" sz="2900" i="1" dirty="0" smtClean="0"/>
              <a:t>támogatás</a:t>
            </a:r>
            <a:r>
              <a:rPr lang="hu-HU" sz="2900" dirty="0" smtClean="0"/>
              <a:t>t nyújt pl. a fájlnév-szerkezettel („vezeték-” és „keresztnév”, azaz kiterjesztés, sőt verziószám). (Lásd VMS verziószámos, ill. a UNIX puritán, kiterjesztés nélküli fájlnevek világát is!) </a:t>
            </a:r>
          </a:p>
          <a:p>
            <a:r>
              <a:rPr lang="hu-HU" sz="2900" dirty="0" smtClean="0"/>
              <a:t>Megerősítés-kérés </a:t>
            </a:r>
            <a:endParaRPr lang="hu-HU" sz="2900" dirty="0"/>
          </a:p>
          <a:p>
            <a:pPr lvl="1"/>
            <a:r>
              <a:rPr lang="hu-HU" sz="2900" dirty="0" smtClean="0"/>
              <a:t>Olyan esetben, amikor végérvényesen rongálódhat, megsemmisülhet adat, rá kell kérdezni, hogy „valóban így akarja-e”. </a:t>
            </a:r>
          </a:p>
          <a:p>
            <a:pPr lvl="1"/>
            <a:r>
              <a:rPr lang="hu-HU" sz="2900" dirty="0" smtClean="0"/>
              <a:t>Betöltéskor „bizonytalan” (=nem saját formátumú) forrás esetén elvárható, hogy megerősítést, még jobb esetben, a választáshoz döntést kérjen a felhasználótól a forrás miben létéről.</a:t>
            </a:r>
          </a:p>
          <a:p>
            <a:r>
              <a:rPr lang="hu-HU" sz="2900" dirty="0" smtClean="0"/>
              <a:t>„</a:t>
            </a:r>
            <a:r>
              <a:rPr lang="hu-HU" sz="2900" dirty="0"/>
              <a:t>Azt kapsz, amit kapsz” </a:t>
            </a:r>
          </a:p>
          <a:p>
            <a:pPr lvl="1"/>
            <a:r>
              <a:rPr lang="hu-HU" sz="2900" dirty="0" smtClean="0"/>
              <a:t>Valóban WYSIWYG? Lásd </a:t>
            </a:r>
            <a:r>
              <a:rPr lang="hu-HU" sz="2900" dirty="0" err="1" smtClean="0"/>
              <a:t>WinWord</a:t>
            </a:r>
            <a:r>
              <a:rPr lang="hu-HU" sz="2900" dirty="0" smtClean="0"/>
              <a:t> képernyőlátványa vs. nyomtatott anyaga.</a:t>
            </a:r>
          </a:p>
          <a:p>
            <a:pPr lvl="1"/>
            <a:r>
              <a:rPr lang="hu-HU" sz="2900" dirty="0" smtClean="0"/>
              <a:t>Egy kis szójáték: </a:t>
            </a:r>
            <a:r>
              <a:rPr lang="hu-HU" sz="2900" dirty="0" err="1" smtClean="0"/>
              <a:t>What</a:t>
            </a:r>
            <a:r>
              <a:rPr lang="hu-HU" sz="2900" dirty="0" smtClean="0"/>
              <a:t> </a:t>
            </a:r>
            <a:r>
              <a:rPr lang="hu-HU" sz="2900" dirty="0" err="1" smtClean="0"/>
              <a:t>You</a:t>
            </a:r>
            <a:r>
              <a:rPr lang="hu-HU" sz="2900" dirty="0" smtClean="0"/>
              <a:t> </a:t>
            </a:r>
            <a:r>
              <a:rPr lang="hu-HU" sz="2900" i="1" dirty="0" err="1" smtClean="0"/>
              <a:t>Get</a:t>
            </a:r>
            <a:r>
              <a:rPr lang="hu-HU" sz="2900" dirty="0" smtClean="0"/>
              <a:t> Is </a:t>
            </a:r>
            <a:r>
              <a:rPr lang="hu-HU" sz="2900" dirty="0" err="1" smtClean="0"/>
              <a:t>What</a:t>
            </a:r>
            <a:r>
              <a:rPr lang="hu-HU" sz="2900" dirty="0" smtClean="0"/>
              <a:t> </a:t>
            </a:r>
            <a:r>
              <a:rPr lang="hu-HU" sz="2900" dirty="0" err="1" smtClean="0"/>
              <a:t>You</a:t>
            </a:r>
            <a:r>
              <a:rPr lang="hu-HU" sz="2900" dirty="0" smtClean="0"/>
              <a:t> </a:t>
            </a:r>
            <a:r>
              <a:rPr lang="hu-HU" sz="2900" i="1" dirty="0" err="1" smtClean="0"/>
              <a:t>Think</a:t>
            </a:r>
            <a:r>
              <a:rPr lang="hu-HU" sz="2900" i="1" dirty="0" smtClean="0"/>
              <a:t>/</a:t>
            </a:r>
            <a:r>
              <a:rPr lang="hu-HU" sz="2900" i="1" dirty="0" err="1" smtClean="0"/>
              <a:t>Want</a:t>
            </a:r>
            <a:r>
              <a:rPr lang="hu-HU" sz="2900" dirty="0" smtClean="0"/>
              <a:t>. Gondoljunk a korábbi </a:t>
            </a:r>
            <a:r>
              <a:rPr lang="hu-HU" sz="2900" dirty="0" err="1" smtClean="0"/>
              <a:t>WinWord-ök</a:t>
            </a:r>
            <a:r>
              <a:rPr lang="hu-HU" sz="2900" dirty="0" smtClean="0"/>
              <a:t> </a:t>
            </a:r>
            <a:r>
              <a:rPr lang="hu-HU" sz="2900" dirty="0" err="1" smtClean="0"/>
              <a:t>Frame-ful</a:t>
            </a:r>
            <a:r>
              <a:rPr lang="hu-HU" sz="2900" dirty="0" smtClean="0"/>
              <a:t> (azaz „</a:t>
            </a:r>
            <a:r>
              <a:rPr lang="hu-HU" sz="2900" dirty="0" err="1" smtClean="0"/>
              <a:t>keretbő</a:t>
            </a:r>
            <a:r>
              <a:rPr lang="hu-HU" sz="2900" dirty="0" smtClean="0"/>
              <a:t>”) dokumentumainak szerkeszthetetlenségére. </a:t>
            </a:r>
          </a:p>
          <a:p>
            <a:r>
              <a:rPr lang="hu-HU" sz="2900" dirty="0" smtClean="0"/>
              <a:t>Stabilitás </a:t>
            </a:r>
            <a:endParaRPr lang="hu-HU" sz="2900" dirty="0"/>
          </a:p>
          <a:p>
            <a:pPr lvl="1"/>
            <a:r>
              <a:rPr lang="hu-HU" sz="2900" dirty="0" smtClean="0"/>
              <a:t>Nem száll el semmilyen körülmények közt. 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Kompatibilitás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/>
              <a:t>Operációs rendszer-függetlenség </a:t>
            </a:r>
          </a:p>
          <a:p>
            <a:pPr lvl="1"/>
            <a:r>
              <a:rPr lang="hu-HU" dirty="0" smtClean="0"/>
              <a:t>Kifejezett előnyt jelent, ha egy valamely platformon tanult szoftvernek más platformon is létezik változata. Pl. az </a:t>
            </a:r>
            <a:r>
              <a:rPr lang="hu-HU" dirty="0" err="1" smtClean="0"/>
              <a:t>OpenOffice.org</a:t>
            </a:r>
            <a:r>
              <a:rPr lang="hu-HU" dirty="0" smtClean="0"/>
              <a:t> Windows és Linux mellett </a:t>
            </a:r>
            <a:r>
              <a:rPr lang="hu-HU" dirty="0" err="1" smtClean="0"/>
              <a:t>Solaris-on</a:t>
            </a:r>
            <a:r>
              <a:rPr lang="hu-HU" dirty="0" smtClean="0"/>
              <a:t>, Mac-en is fut, </a:t>
            </a:r>
          </a:p>
          <a:p>
            <a:pPr lvl="1"/>
            <a:r>
              <a:rPr lang="hu-HU" dirty="0" smtClean="0"/>
              <a:t>az egyébként elgondolkodtatóan drága –alighanem a kihasználható képességeihez viszonyítva is túl drága– (Adobe) </a:t>
            </a:r>
            <a:r>
              <a:rPr lang="hu-HU" dirty="0" err="1" smtClean="0"/>
              <a:t>PhotoShop</a:t>
            </a:r>
            <a:r>
              <a:rPr lang="hu-HU" dirty="0" smtClean="0"/>
              <a:t> Windows és Mac környezetben fut, ill. a (Corel) </a:t>
            </a:r>
            <a:r>
              <a:rPr lang="hu-HU" dirty="0" err="1" smtClean="0"/>
              <a:t>PaintShop</a:t>
            </a:r>
            <a:r>
              <a:rPr lang="hu-HU" dirty="0" smtClean="0"/>
              <a:t> Pro csak Windows környezetben. </a:t>
            </a:r>
          </a:p>
          <a:p>
            <a:r>
              <a:rPr lang="hu-HU" dirty="0" smtClean="0"/>
              <a:t>Változatfüggetlenség </a:t>
            </a:r>
            <a:endParaRPr lang="hu-HU" dirty="0"/>
          </a:p>
          <a:p>
            <a:pPr lvl="1"/>
            <a:r>
              <a:rPr lang="hu-HU" dirty="0" smtClean="0"/>
              <a:t>Az (alulról) kompatibilitás szempont nem csak az oktatás szempontjából fontos. Bár természetesen komolyan nehezítheti a tanár dolgát, ha egy korábbi változatban készített dokumentumot az aktuális verziójú szoftver nem vagy rosszul tölti be. </a:t>
            </a:r>
          </a:p>
          <a:p>
            <a:pPr lvl="1"/>
            <a:r>
              <a:rPr lang="hu-HU" dirty="0" smtClean="0"/>
              <a:t>Másik probléma: „extrémebb” jelek megváltozása, kiesése verzióváltáskor vagy formátumcsere alkalmával (pl. </a:t>
            </a:r>
            <a:r>
              <a:rPr lang="hu-HU" dirty="0" err="1" smtClean="0"/>
              <a:t>doc</a:t>
            </a:r>
            <a:r>
              <a:rPr lang="hu-HU" dirty="0" smtClean="0"/>
              <a:t> → </a:t>
            </a:r>
            <a:r>
              <a:rPr lang="hu-HU" dirty="0" err="1" smtClean="0"/>
              <a:t>pdf</a:t>
            </a:r>
            <a:r>
              <a:rPr lang="hu-HU" dirty="0" smtClean="0"/>
              <a:t>/</a:t>
            </a:r>
            <a:r>
              <a:rPr lang="hu-HU" dirty="0" err="1" smtClean="0"/>
              <a:t>html</a:t>
            </a:r>
            <a:r>
              <a:rPr lang="hu-HU" dirty="0" smtClean="0"/>
              <a:t>) stb. 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Kompatibilitás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/>
              <a:t>Hardverkörnyezet-függetlenség </a:t>
            </a:r>
          </a:p>
          <a:p>
            <a:pPr lvl="1"/>
            <a:r>
              <a:rPr lang="hu-HU" dirty="0" smtClean="0"/>
              <a:t>Hardverkörnyezettől (nyomtató, monitor...) legyen független, esetleg kis, paraméterátállítás árán!</a:t>
            </a:r>
          </a:p>
          <a:p>
            <a:pPr lvl="1"/>
            <a:r>
              <a:rPr lang="hu-HU" dirty="0" smtClean="0"/>
              <a:t>Néhány negatív példa: a </a:t>
            </a:r>
            <a:r>
              <a:rPr lang="hu-HU" dirty="0" err="1" smtClean="0"/>
              <a:t>Word-ben</a:t>
            </a:r>
            <a:r>
              <a:rPr lang="hu-HU" dirty="0" smtClean="0"/>
              <a:t> (bár nem csak az ő esetében!) más nyomtató választásakor megváltozhat a szövegtördelés, sőt a szöveg egy-egy része... </a:t>
            </a:r>
          </a:p>
          <a:p>
            <a:r>
              <a:rPr lang="hu-HU" dirty="0" smtClean="0"/>
              <a:t>Nyelvfüggetlenség </a:t>
            </a:r>
            <a:endParaRPr lang="hu-HU" dirty="0"/>
          </a:p>
          <a:p>
            <a:pPr lvl="1"/>
            <a:r>
              <a:rPr lang="hu-HU" dirty="0" smtClean="0"/>
              <a:t>Az oktatás szempontjából alapvető elvárás, hogy a menük és súgók a diákok nyelvén „szóljanak”. Érdemes elgondolkodni persze a „többnyelvűség” egyéb célú kihasználhatóságán. Az </a:t>
            </a:r>
            <a:r>
              <a:rPr lang="hu-HU" dirty="0" err="1" smtClean="0"/>
              <a:t>OpenOffice.org</a:t>
            </a:r>
            <a:r>
              <a:rPr lang="hu-HU" dirty="0" smtClean="0"/>
              <a:t> e szempontból is kiváló, hiszen 2008 tájékán 20 nyelven érhető el. 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Az adott szoftver oktatásának céljai</a:t>
            </a:r>
          </a:p>
          <a:p>
            <a:pPr lvl="1"/>
            <a:r>
              <a:rPr lang="hu-HU" dirty="0" smtClean="0"/>
              <a:t>Speciális alkalmazási vagy fejlesztési eszköz</a:t>
            </a:r>
          </a:p>
          <a:p>
            <a:pPr lvl="1"/>
            <a:r>
              <a:rPr lang="hu-HU" dirty="0" smtClean="0"/>
              <a:t>Eszköz általános bemutatása</a:t>
            </a:r>
          </a:p>
          <a:p>
            <a:pPr lvl="1"/>
            <a:r>
              <a:rPr lang="hu-HU" dirty="0" smtClean="0"/>
              <a:t>Az adott szoftver használatának mélyebb megtanítása 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3600" dirty="0"/>
              <a:t>Az egyes alkalmazói rendszerek értékelése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dirty="0" smtClean="0"/>
              <a:t>Táblázatkezelők:</a:t>
            </a:r>
          </a:p>
          <a:p>
            <a:pPr lvl="1"/>
            <a:r>
              <a:rPr lang="hu-HU" i="1" dirty="0" smtClean="0"/>
              <a:t>adattípusok </a:t>
            </a:r>
            <a:r>
              <a:rPr lang="hu-HU" dirty="0" smtClean="0"/>
              <a:t>(numerikus, szöveges, dátum stb.),</a:t>
            </a:r>
          </a:p>
          <a:p>
            <a:pPr lvl="1"/>
            <a:r>
              <a:rPr lang="hu-HU" i="1" dirty="0" err="1" smtClean="0"/>
              <a:t>altáblák</a:t>
            </a:r>
            <a:r>
              <a:rPr lang="hu-HU" i="1" dirty="0" smtClean="0"/>
              <a:t> </a:t>
            </a:r>
            <a:r>
              <a:rPr lang="hu-HU" dirty="0" smtClean="0"/>
              <a:t>mint műveletek „alanyai” (operandusai),</a:t>
            </a:r>
          </a:p>
          <a:p>
            <a:pPr lvl="1"/>
            <a:r>
              <a:rPr lang="hu-HU" i="1" dirty="0" smtClean="0"/>
              <a:t>képletek </a:t>
            </a:r>
            <a:r>
              <a:rPr lang="hu-HU" dirty="0" smtClean="0"/>
              <a:t>(alap aritmetika, statisztikai függvények, „programozási tételesek” [sum, </a:t>
            </a:r>
            <a:r>
              <a:rPr lang="hu-HU" dirty="0" err="1" smtClean="0"/>
              <a:t>max</a:t>
            </a:r>
            <a:r>
              <a:rPr lang="hu-HU" dirty="0" smtClean="0"/>
              <a:t>, </a:t>
            </a:r>
            <a:r>
              <a:rPr lang="hu-HU" dirty="0" err="1" smtClean="0"/>
              <a:t>lookup</a:t>
            </a:r>
            <a:r>
              <a:rPr lang="hu-HU" dirty="0" smtClean="0"/>
              <a:t>,...] stb.),</a:t>
            </a:r>
          </a:p>
          <a:p>
            <a:pPr lvl="1"/>
            <a:r>
              <a:rPr lang="hu-HU" i="1" dirty="0" smtClean="0"/>
              <a:t>szerkesztési funkciók</a:t>
            </a:r>
            <a:r>
              <a:rPr lang="hu-HU" dirty="0" smtClean="0"/>
              <a:t>,</a:t>
            </a:r>
          </a:p>
          <a:p>
            <a:pPr lvl="1"/>
            <a:r>
              <a:rPr lang="hu-HU" dirty="0" smtClean="0"/>
              <a:t>adatbázis-funkciók:</a:t>
            </a:r>
          </a:p>
          <a:p>
            <a:pPr lvl="1"/>
            <a:r>
              <a:rPr lang="hu-HU" i="1" dirty="0" smtClean="0"/>
              <a:t>keresés </a:t>
            </a:r>
            <a:r>
              <a:rPr lang="hu-HU" dirty="0" smtClean="0"/>
              <a:t>kulcs-szerint,</a:t>
            </a:r>
          </a:p>
          <a:p>
            <a:pPr lvl="1"/>
            <a:r>
              <a:rPr lang="hu-HU" i="1" dirty="0" smtClean="0"/>
              <a:t>rendezés </a:t>
            </a:r>
            <a:r>
              <a:rPr lang="hu-HU" dirty="0" smtClean="0"/>
              <a:t>kulcs-szerint,</a:t>
            </a:r>
          </a:p>
          <a:p>
            <a:pPr lvl="1"/>
            <a:r>
              <a:rPr lang="hu-HU" i="1" dirty="0" smtClean="0"/>
              <a:t>grafikonok, grafikai attribútumok (fajták; kellékek: cím, címkék, tengelyszövegek és </a:t>
            </a:r>
            <a:r>
              <a:rPr lang="hu-HU" i="1" dirty="0" err="1" smtClean="0"/>
              <a:t>-léptékek</a:t>
            </a:r>
            <a:r>
              <a:rPr lang="hu-HU" dirty="0" smtClean="0"/>
              <a:t> stb.),</a:t>
            </a:r>
          </a:p>
          <a:p>
            <a:pPr lvl="1"/>
            <a:r>
              <a:rPr lang="hu-HU" i="1" dirty="0" smtClean="0"/>
              <a:t>nyomtatás </a:t>
            </a:r>
            <a:r>
              <a:rPr lang="hu-HU" dirty="0" smtClean="0"/>
              <a:t>(fej és oldallécek, </a:t>
            </a:r>
            <a:r>
              <a:rPr lang="hu-HU" dirty="0" err="1" smtClean="0"/>
              <a:t>altáblázatok</a:t>
            </a:r>
            <a:r>
              <a:rPr lang="hu-HU" dirty="0" smtClean="0"/>
              <a:t> stb.)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3600" dirty="0" smtClean="0"/>
              <a:t>Az egyes alkalmazói rendszerek értékelése 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 smtClean="0"/>
              <a:t>Szövegszerkesztők:</a:t>
            </a:r>
          </a:p>
          <a:p>
            <a:pPr lvl="1"/>
            <a:r>
              <a:rPr lang="hu-HU" i="1" dirty="0" smtClean="0"/>
              <a:t>szövegegységek </a:t>
            </a:r>
            <a:r>
              <a:rPr lang="hu-HU" dirty="0" smtClean="0"/>
              <a:t>(jel, sor, paragrafus, lap; és attribútumaik stb.),</a:t>
            </a:r>
          </a:p>
          <a:p>
            <a:pPr lvl="1"/>
            <a:r>
              <a:rPr lang="hu-HU" i="1" dirty="0" smtClean="0"/>
              <a:t>szerkesztési funkciók</a:t>
            </a:r>
            <a:r>
              <a:rPr lang="hu-HU" dirty="0" smtClean="0"/>
              <a:t>,</a:t>
            </a:r>
          </a:p>
          <a:p>
            <a:pPr lvl="1"/>
            <a:r>
              <a:rPr lang="hu-HU" i="1" dirty="0" smtClean="0"/>
              <a:t>nyelvi szolgáltatások </a:t>
            </a:r>
            <a:r>
              <a:rPr lang="hu-HU" dirty="0" smtClean="0"/>
              <a:t>(elválasztás, helyesírás-ellenőrzés, szinonima-, rövidítés-szótár stb.),</a:t>
            </a:r>
          </a:p>
          <a:p>
            <a:pPr lvl="1"/>
            <a:r>
              <a:rPr lang="hu-HU" i="1" dirty="0" smtClean="0"/>
              <a:t>grafikák beilleszthetősége </a:t>
            </a:r>
            <a:r>
              <a:rPr lang="hu-HU" dirty="0" smtClean="0"/>
              <a:t>és </a:t>
            </a:r>
            <a:r>
              <a:rPr lang="hu-HU" i="1" dirty="0" smtClean="0"/>
              <a:t>viszonya a szöveggel</a:t>
            </a:r>
            <a:r>
              <a:rPr lang="hu-HU" dirty="0" smtClean="0"/>
              <a:t> (elhelyezés, távolság, körülfuttatás stb.),</a:t>
            </a:r>
          </a:p>
          <a:p>
            <a:pPr lvl="1"/>
            <a:r>
              <a:rPr lang="hu-HU" i="1" dirty="0" smtClean="0"/>
              <a:t>nyomtatás </a:t>
            </a:r>
            <a:r>
              <a:rPr lang="hu-HU" dirty="0" smtClean="0"/>
              <a:t>(„megtekintés”=PREVIEW stb.),</a:t>
            </a:r>
          </a:p>
          <a:p>
            <a:pPr lvl="1"/>
            <a:r>
              <a:rPr lang="hu-HU" i="1" dirty="0" smtClean="0"/>
              <a:t>haladóbb szövegegységek </a:t>
            </a:r>
            <a:r>
              <a:rPr lang="hu-HU" dirty="0" smtClean="0"/>
              <a:t>(szekció, hasáb, rajzos „objektumok” mint pl. képletek, táblázatok stb.), útban a DTP felé,</a:t>
            </a:r>
          </a:p>
          <a:p>
            <a:pPr lvl="1"/>
            <a:r>
              <a:rPr lang="hu-HU" i="1" dirty="0" smtClean="0"/>
              <a:t>haladó </a:t>
            </a:r>
            <a:r>
              <a:rPr lang="hu-HU" dirty="0" smtClean="0"/>
              <a:t>„</a:t>
            </a:r>
            <a:r>
              <a:rPr lang="hu-HU" i="1" dirty="0" smtClean="0"/>
              <a:t>könyvszerkesztési funkciók</a:t>
            </a:r>
            <a:r>
              <a:rPr lang="hu-HU" dirty="0" smtClean="0"/>
              <a:t>”</a:t>
            </a:r>
            <a:r>
              <a:rPr lang="hu-HU" i="1" dirty="0" smtClean="0"/>
              <a:t> </a:t>
            </a:r>
            <a:r>
              <a:rPr lang="hu-HU" dirty="0" smtClean="0"/>
              <a:t>(automatikus tartalomjegyzék, tárgymutató-készítés stb.),</a:t>
            </a:r>
          </a:p>
          <a:p>
            <a:pPr lvl="1"/>
            <a:r>
              <a:rPr lang="hu-HU" dirty="0" smtClean="0"/>
              <a:t>„</a:t>
            </a:r>
            <a:r>
              <a:rPr lang="hu-HU" i="1" dirty="0" smtClean="0"/>
              <a:t>interaktív”/multimédia szövegegységek</a:t>
            </a:r>
            <a:r>
              <a:rPr lang="hu-HU" dirty="0" smtClean="0"/>
              <a:t> (hipertext-lánc, különféle médiájú „objektumok” stb.), útban a multimédia-, a weblapszerkesztés felé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3600" dirty="0" smtClean="0"/>
              <a:t>Az egyes alkalmazói rendszerek értékelése 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Adabázis-kezelők:</a:t>
            </a:r>
          </a:p>
          <a:p>
            <a:pPr lvl="1"/>
            <a:r>
              <a:rPr lang="hu-HU" i="1" dirty="0" smtClean="0"/>
              <a:t>adattípusok</a:t>
            </a:r>
            <a:r>
              <a:rPr lang="hu-HU" dirty="0" smtClean="0"/>
              <a:t> (numerikus, szöveges, dátum, esetleg „makroszkopikus” objektumok stb.),</a:t>
            </a:r>
          </a:p>
          <a:p>
            <a:pPr lvl="1"/>
            <a:r>
              <a:rPr lang="hu-HU" i="1" dirty="0" smtClean="0"/>
              <a:t>adatbázis objektumok</a:t>
            </a:r>
            <a:r>
              <a:rPr lang="hu-HU" dirty="0" smtClean="0"/>
              <a:t> (táblák, űrlapok, jelentések),</a:t>
            </a:r>
          </a:p>
          <a:p>
            <a:pPr lvl="1"/>
            <a:r>
              <a:rPr lang="hu-HU" i="1" dirty="0" smtClean="0"/>
              <a:t>táblakapcsolatok</a:t>
            </a:r>
            <a:r>
              <a:rPr lang="hu-HU" dirty="0" smtClean="0"/>
              <a:t> (1-1, 1-sok, sok-sok),</a:t>
            </a:r>
          </a:p>
          <a:p>
            <a:pPr lvl="1"/>
            <a:r>
              <a:rPr lang="hu-HU" i="1" dirty="0" smtClean="0"/>
              <a:t>szerkesztési funkciók</a:t>
            </a:r>
            <a:r>
              <a:rPr lang="hu-HU" dirty="0" smtClean="0"/>
              <a:t>,</a:t>
            </a:r>
          </a:p>
          <a:p>
            <a:pPr lvl="1"/>
            <a:r>
              <a:rPr lang="hu-HU" dirty="0" smtClean="0"/>
              <a:t>„kuriózumok”: </a:t>
            </a:r>
            <a:r>
              <a:rPr lang="hu-HU" i="1" dirty="0" smtClean="0"/>
              <a:t>képletek</a:t>
            </a:r>
            <a:r>
              <a:rPr lang="hu-HU" dirty="0" smtClean="0"/>
              <a:t> (mezőkben), </a:t>
            </a:r>
            <a:r>
              <a:rPr lang="hu-HU" i="1" dirty="0" smtClean="0"/>
              <a:t>grafikonok</a:t>
            </a:r>
            <a:r>
              <a:rPr lang="hu-HU" dirty="0" smtClean="0"/>
              <a:t>,</a:t>
            </a:r>
          </a:p>
          <a:p>
            <a:pPr lvl="1"/>
            <a:r>
              <a:rPr lang="hu-HU" i="1" dirty="0" smtClean="0"/>
              <a:t>nyomtatás</a:t>
            </a:r>
            <a:r>
              <a:rPr lang="hu-HU" dirty="0" smtClean="0"/>
              <a:t> (összegfokozatos lista stb.).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3600" dirty="0" smtClean="0"/>
              <a:t>Az egyes alkalmazói rendszerek értékelése 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dirty="0"/>
              <a:t>Rajzoló </a:t>
            </a:r>
            <a:r>
              <a:rPr lang="hu-HU" dirty="0" smtClean="0"/>
              <a:t>programok</a:t>
            </a:r>
          </a:p>
          <a:p>
            <a:pPr lvl="1"/>
            <a:r>
              <a:rPr lang="hu-HU" dirty="0" smtClean="0"/>
              <a:t>a priori </a:t>
            </a:r>
            <a:r>
              <a:rPr lang="hu-HU" i="1" dirty="0" smtClean="0"/>
              <a:t>objektumok</a:t>
            </a:r>
            <a:r>
              <a:rPr lang="hu-HU" dirty="0" smtClean="0"/>
              <a:t> (pont, szakasz, törtvonal, hajlított ív, keret, doboz, ellipszisív, </a:t>
            </a:r>
            <a:r>
              <a:rPr lang="hu-HU" dirty="0" err="1" smtClean="0"/>
              <a:t>-lap</a:t>
            </a:r>
            <a:r>
              <a:rPr lang="hu-HU" dirty="0" smtClean="0"/>
              <a:t>),</a:t>
            </a:r>
          </a:p>
          <a:p>
            <a:pPr lvl="1"/>
            <a:r>
              <a:rPr lang="hu-HU" i="1" dirty="0" smtClean="0"/>
              <a:t>rajzeszközök</a:t>
            </a:r>
            <a:r>
              <a:rPr lang="hu-HU" dirty="0" smtClean="0"/>
              <a:t> (ecset, ceruza, kitöltő eszköz, szórópisztoly, szöveg) és attribútumaik,</a:t>
            </a:r>
          </a:p>
          <a:p>
            <a:pPr lvl="1"/>
            <a:r>
              <a:rPr lang="hu-HU" i="1" dirty="0" smtClean="0"/>
              <a:t>objektum-műveletek</a:t>
            </a:r>
            <a:r>
              <a:rPr lang="hu-HU" dirty="0" smtClean="0"/>
              <a:t> (mozgatás, színezés, forgatás, nyújtás, mintázás),</a:t>
            </a:r>
          </a:p>
          <a:p>
            <a:pPr lvl="1"/>
            <a:r>
              <a:rPr lang="hu-HU" i="1" dirty="0" smtClean="0"/>
              <a:t>képméretezés, felbontás-megadás, színmélység-módosítás</a:t>
            </a:r>
            <a:r>
              <a:rPr lang="hu-HU" dirty="0" smtClean="0"/>
              <a:t>,</a:t>
            </a:r>
          </a:p>
          <a:p>
            <a:pPr lvl="1"/>
            <a:r>
              <a:rPr lang="hu-HU" i="1" dirty="0" smtClean="0"/>
              <a:t>kép-import</a:t>
            </a:r>
            <a:r>
              <a:rPr lang="hu-HU" dirty="0" smtClean="0"/>
              <a:t> (fájlfajták, esetleg szkenner), </a:t>
            </a:r>
            <a:r>
              <a:rPr lang="hu-HU" i="1" dirty="0" smtClean="0"/>
              <a:t>- export</a:t>
            </a:r>
            <a:r>
              <a:rPr lang="hu-HU" dirty="0" smtClean="0"/>
              <a:t>,</a:t>
            </a:r>
          </a:p>
          <a:p>
            <a:pPr lvl="1"/>
            <a:r>
              <a:rPr lang="hu-HU" i="1" dirty="0" smtClean="0"/>
              <a:t>haladóbb grafika</a:t>
            </a:r>
            <a:r>
              <a:rPr lang="hu-HU" dirty="0" smtClean="0"/>
              <a:t>i műveletek (előre-, hátratolás, 2 alakzat „fokozatos közelítése”, „effektusok”, színmodellek),</a:t>
            </a:r>
          </a:p>
          <a:p>
            <a:pPr lvl="1"/>
            <a:r>
              <a:rPr lang="hu-HU" dirty="0" smtClean="0"/>
              <a:t>funkciók a </a:t>
            </a:r>
            <a:r>
              <a:rPr lang="hu-HU" i="1" dirty="0" smtClean="0"/>
              <a:t>3D felé</a:t>
            </a:r>
            <a:r>
              <a:rPr lang="hu-HU" dirty="0" smtClean="0"/>
              <a:t>, az </a:t>
            </a:r>
            <a:r>
              <a:rPr lang="hu-HU" i="1" dirty="0" smtClean="0"/>
              <a:t>animáció felé</a:t>
            </a:r>
            <a:r>
              <a:rPr lang="hu-HU" dirty="0" smtClean="0"/>
              <a:t>,</a:t>
            </a:r>
          </a:p>
          <a:p>
            <a:pPr lvl="1"/>
            <a:r>
              <a:rPr lang="hu-HU" i="1" dirty="0" smtClean="0"/>
              <a:t>nyomtatás</a:t>
            </a:r>
            <a:r>
              <a:rPr lang="hu-HU" dirty="0" smtClean="0"/>
              <a:t> (különféle minőségben és méretben).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Elvárások a szoftverrel kapcsolatban oktatás szempontjából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Ne legyen szükség:</a:t>
            </a:r>
          </a:p>
          <a:p>
            <a:pPr lvl="1"/>
            <a:r>
              <a:rPr lang="hu-HU" dirty="0" smtClean="0"/>
              <a:t>Mély , speciális ismeretekre</a:t>
            </a:r>
          </a:p>
          <a:p>
            <a:pPr lvl="1"/>
            <a:r>
              <a:rPr lang="hu-HU" dirty="0" smtClean="0"/>
              <a:t>Speciális drága környezetre</a:t>
            </a:r>
          </a:p>
          <a:p>
            <a:pPr lvl="1"/>
            <a:r>
              <a:rPr lang="hu-HU" dirty="0" smtClean="0"/>
              <a:t>Szolgáljon útmutatóul, más rokon szoftverek felé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Programnyelv értékelési szempontjai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dirty="0"/>
              <a:t>Nyelvi egyszerűség </a:t>
            </a:r>
            <a:endParaRPr lang="hu-HU" dirty="0" smtClean="0"/>
          </a:p>
          <a:p>
            <a:pPr lvl="1"/>
            <a:r>
              <a:rPr lang="hu-HU" dirty="0" smtClean="0"/>
              <a:t>Értelmes alapszavak</a:t>
            </a:r>
          </a:p>
          <a:p>
            <a:pPr lvl="1"/>
            <a:r>
              <a:rPr lang="hu-HU" dirty="0" smtClean="0"/>
              <a:t>Egyszerű programszerkezet</a:t>
            </a:r>
          </a:p>
          <a:p>
            <a:pPr lvl="1"/>
            <a:r>
              <a:rPr lang="hu-HU" dirty="0"/>
              <a:t>Következetes programszerkezet, következetesség </a:t>
            </a:r>
            <a:endParaRPr lang="hu-HU" dirty="0" smtClean="0"/>
          </a:p>
          <a:p>
            <a:r>
              <a:rPr lang="hu-HU" dirty="0" smtClean="0"/>
              <a:t>Tipikusság</a:t>
            </a:r>
            <a:endParaRPr lang="hu-HU" b="1" dirty="0" smtClean="0"/>
          </a:p>
          <a:p>
            <a:pPr lvl="1"/>
            <a:r>
              <a:rPr lang="hu-HU" dirty="0"/>
              <a:t>Egyszerű kódolás, könnyen </a:t>
            </a:r>
            <a:r>
              <a:rPr lang="hu-HU" dirty="0" smtClean="0"/>
              <a:t>tanulhatóság</a:t>
            </a:r>
          </a:p>
          <a:p>
            <a:pPr lvl="1"/>
            <a:r>
              <a:rPr lang="hu-HU" dirty="0"/>
              <a:t>Jó modellje nyelvosztályának</a:t>
            </a:r>
            <a:r>
              <a:rPr lang="hu-HU" dirty="0" smtClean="0"/>
              <a:t> </a:t>
            </a:r>
          </a:p>
          <a:p>
            <a:r>
              <a:rPr lang="hu-HU" dirty="0" smtClean="0"/>
              <a:t>Használhatóság</a:t>
            </a:r>
          </a:p>
          <a:p>
            <a:pPr lvl="1"/>
            <a:r>
              <a:rPr lang="hu-HU" dirty="0"/>
              <a:t>A fejlesztés közben – támogatja a haladó programozási stílust </a:t>
            </a:r>
            <a:endParaRPr lang="hu-HU" dirty="0" smtClean="0"/>
          </a:p>
          <a:p>
            <a:pPr lvl="1"/>
            <a:r>
              <a:rPr lang="hu-HU" dirty="0"/>
              <a:t>A használat közben – Rendelkezik minimális kódhatékonysággal, nyitottsággal </a:t>
            </a:r>
            <a:endParaRPr lang="hu-HU" dirty="0" smtClean="0"/>
          </a:p>
          <a:p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Programnyelv értékelési szempontjai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85720" y="1600200"/>
            <a:ext cx="8501122" cy="4525963"/>
          </a:xfrm>
        </p:spPr>
        <p:txBody>
          <a:bodyPr>
            <a:normAutofit fontScale="77500" lnSpcReduction="20000"/>
          </a:bodyPr>
          <a:lstStyle/>
          <a:p>
            <a:r>
              <a:rPr lang="hu-HU" dirty="0"/>
              <a:t>Fejlesztői környezet léte </a:t>
            </a:r>
            <a:endParaRPr lang="hu-HU" dirty="0" smtClean="0"/>
          </a:p>
          <a:p>
            <a:pPr lvl="1"/>
            <a:r>
              <a:rPr lang="hu-HU" dirty="0"/>
              <a:t>Integrált nyelvi környezet </a:t>
            </a:r>
            <a:endParaRPr lang="hu-HU" dirty="0" smtClean="0"/>
          </a:p>
          <a:p>
            <a:pPr lvl="1"/>
            <a:r>
              <a:rPr lang="hu-HU" dirty="0"/>
              <a:t>Párbeszédesség a programfuttatásban </a:t>
            </a:r>
            <a:endParaRPr lang="hu-HU" dirty="0" smtClean="0"/>
          </a:p>
          <a:p>
            <a:r>
              <a:rPr lang="hu-HU" dirty="0"/>
              <a:t>Szabványosság </a:t>
            </a:r>
            <a:endParaRPr lang="hu-HU" dirty="0" smtClean="0"/>
          </a:p>
          <a:p>
            <a:pPr lvl="1"/>
            <a:r>
              <a:rPr lang="hu-HU" dirty="0"/>
              <a:t>Dokumentáltság </a:t>
            </a:r>
            <a:endParaRPr lang="hu-HU" dirty="0" smtClean="0"/>
          </a:p>
          <a:p>
            <a:pPr lvl="1"/>
            <a:r>
              <a:rPr lang="hu-HU" dirty="0" smtClean="0"/>
              <a:t>Elterjedtség</a:t>
            </a:r>
          </a:p>
          <a:p>
            <a:r>
              <a:rPr lang="hu-HU" dirty="0"/>
              <a:t>Fejlesztői környezet finomabb részletei </a:t>
            </a:r>
            <a:endParaRPr lang="hu-HU" dirty="0" smtClean="0"/>
          </a:p>
          <a:p>
            <a:pPr lvl="1"/>
            <a:r>
              <a:rPr lang="hu-HU" dirty="0"/>
              <a:t>Beépített programszerkesztő milyensége („alázatosság” / „erőszakosság”) </a:t>
            </a:r>
            <a:endParaRPr lang="hu-HU" dirty="0" smtClean="0"/>
          </a:p>
          <a:p>
            <a:pPr lvl="1"/>
            <a:r>
              <a:rPr lang="hu-HU" dirty="0"/>
              <a:t>Beépített futtató-/nyomkövető-rendszer </a:t>
            </a:r>
            <a:endParaRPr lang="hu-HU" dirty="0" smtClean="0"/>
          </a:p>
          <a:p>
            <a:pPr lvl="1"/>
            <a:r>
              <a:rPr lang="hu-HU" dirty="0"/>
              <a:t>Fordítási lehetőségek </a:t>
            </a:r>
            <a:endParaRPr lang="hu-HU" dirty="0" smtClean="0"/>
          </a:p>
          <a:p>
            <a:r>
              <a:rPr lang="hu-HU" dirty="0"/>
              <a:t>Biztonságosság </a:t>
            </a:r>
            <a:endParaRPr lang="hu-HU" dirty="0" smtClean="0"/>
          </a:p>
          <a:p>
            <a:r>
              <a:rPr lang="hu-HU" dirty="0"/>
              <a:t>Bonyolultság - egészében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3600" dirty="0" smtClean="0"/>
              <a:t>Nyelvi egyszerűség - </a:t>
            </a:r>
            <a:r>
              <a:rPr lang="hu-HU" sz="3600" dirty="0"/>
              <a:t>Értelmes alapszavak </a:t>
            </a:r>
            <a:r>
              <a:rPr lang="hu-HU" sz="3600" dirty="0" smtClean="0"/>
              <a:t> 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 smtClean="0"/>
              <a:t>Kulcsfeltétele a kezdőlépések megtehetőségének, hiszen a kezdők figyelmének elsődleges „célpontja”.</a:t>
            </a:r>
          </a:p>
          <a:p>
            <a:r>
              <a:rPr lang="hu-HU" dirty="0" smtClean="0"/>
              <a:t>Az „ősi” </a:t>
            </a:r>
            <a:r>
              <a:rPr lang="hu-HU" dirty="0" err="1" smtClean="0"/>
              <a:t>BASIC-ben</a:t>
            </a:r>
            <a:r>
              <a:rPr lang="hu-HU" dirty="0" smtClean="0"/>
              <a:t> pl. 6 </a:t>
            </a:r>
            <a:r>
              <a:rPr lang="hu-HU" b="1" dirty="0" smtClean="0"/>
              <a:t>kulcs-szó</a:t>
            </a:r>
            <a:r>
              <a:rPr lang="hu-HU" dirty="0" smtClean="0"/>
              <a:t> van csupán: LET, IF, GOTO, INPUT, PRINT, DIM. </a:t>
            </a:r>
          </a:p>
          <a:p>
            <a:r>
              <a:rPr lang="hu-HU" dirty="0" smtClean="0"/>
              <a:t>Elborzasztó példák: </a:t>
            </a:r>
            <a:r>
              <a:rPr lang="hu-HU" dirty="0" err="1" smtClean="0"/>
              <a:t>Forth-</a:t>
            </a:r>
            <a:r>
              <a:rPr lang="hu-HU" dirty="0" smtClean="0"/>
              <a:t> !, @, ... ; APL - [, #, ...; vagy </a:t>
            </a:r>
            <a:r>
              <a:rPr lang="hu-HU" dirty="0" err="1" smtClean="0"/>
              <a:t>Perl</a:t>
            </a:r>
            <a:r>
              <a:rPr lang="hu-HU" dirty="0" smtClean="0"/>
              <a:t> </a:t>
            </a:r>
            <a:r>
              <a:rPr lang="hu-HU" dirty="0" err="1" smtClean="0"/>
              <a:t>$xxx</a:t>
            </a:r>
            <a:r>
              <a:rPr lang="hu-HU" dirty="0" smtClean="0"/>
              <a:t>, @</a:t>
            </a:r>
            <a:r>
              <a:rPr lang="hu-HU" dirty="0" err="1" smtClean="0"/>
              <a:t>xxx</a:t>
            </a:r>
            <a:r>
              <a:rPr lang="hu-HU" dirty="0" smtClean="0"/>
              <a:t>, </a:t>
            </a:r>
            <a:r>
              <a:rPr lang="hu-HU" dirty="0" err="1" smtClean="0"/>
              <a:t>&amp;xxx</a:t>
            </a:r>
            <a:r>
              <a:rPr lang="hu-HU" dirty="0" smtClean="0"/>
              <a:t>, </a:t>
            </a:r>
            <a:r>
              <a:rPr lang="hu-HU" dirty="0" err="1" smtClean="0"/>
              <a:t>%xxx</a:t>
            </a:r>
            <a:r>
              <a:rPr lang="hu-HU" dirty="0" smtClean="0"/>
              <a:t>, @[, @_ … </a:t>
            </a:r>
            <a:br>
              <a:rPr lang="hu-HU" dirty="0" smtClean="0"/>
            </a:br>
            <a:r>
              <a:rPr lang="hu-HU" dirty="0" smtClean="0"/>
              <a:t>(Emlékeztetőül: </a:t>
            </a:r>
            <a:r>
              <a:rPr lang="hu-HU" dirty="0" err="1" smtClean="0"/>
              <a:t>$xxx</a:t>
            </a:r>
            <a:r>
              <a:rPr lang="hu-HU" dirty="0" smtClean="0"/>
              <a:t> – skalárváltozó; @</a:t>
            </a:r>
            <a:r>
              <a:rPr lang="hu-HU" dirty="0" err="1" smtClean="0"/>
              <a:t>xxx</a:t>
            </a:r>
            <a:r>
              <a:rPr lang="hu-HU" dirty="0" smtClean="0"/>
              <a:t> – tömbváltozó; </a:t>
            </a:r>
            <a:r>
              <a:rPr lang="hu-HU" dirty="0" err="1" smtClean="0"/>
              <a:t>%xxx</a:t>
            </a:r>
            <a:r>
              <a:rPr lang="hu-HU" dirty="0" smtClean="0"/>
              <a:t> – </a:t>
            </a:r>
            <a:r>
              <a:rPr lang="hu-HU" dirty="0" err="1" smtClean="0"/>
              <a:t>hash-táblázat</a:t>
            </a:r>
            <a:r>
              <a:rPr lang="hu-HU" dirty="0" smtClean="0"/>
              <a:t>…)</a:t>
            </a:r>
          </a:p>
          <a:p>
            <a:r>
              <a:rPr lang="hu-HU" dirty="0" smtClean="0"/>
              <a:t>Ezeknek némileg ellentmond (?) az a tapasztalat, hogy a C-t sokan éppen olyan vonásáért dicsérik, amely rövidíti a gépelést és amúgy világos is: </a:t>
            </a:r>
            <a:r>
              <a:rPr lang="hu-HU" b="1" dirty="0" smtClean="0"/>
              <a:t>{</a:t>
            </a:r>
            <a:r>
              <a:rPr lang="hu-HU" dirty="0" smtClean="0"/>
              <a:t> és </a:t>
            </a:r>
            <a:r>
              <a:rPr lang="hu-HU" b="1" dirty="0" smtClean="0"/>
              <a:t>}</a:t>
            </a:r>
            <a:r>
              <a:rPr lang="hu-HU" dirty="0" smtClean="0"/>
              <a:t>, ezért OK. Nem így a '</a:t>
            </a:r>
            <a:r>
              <a:rPr lang="hu-HU" b="1" dirty="0" smtClean="0"/>
              <a:t>++i</a:t>
            </a:r>
            <a:r>
              <a:rPr lang="hu-HU" dirty="0" smtClean="0"/>
              <a:t>' vagy '</a:t>
            </a:r>
            <a:r>
              <a:rPr lang="hu-HU" b="1" dirty="0" smtClean="0"/>
              <a:t>i++</a:t>
            </a:r>
            <a:r>
              <a:rPr lang="hu-HU" dirty="0" smtClean="0"/>
              <a:t>'.</a:t>
            </a:r>
          </a:p>
          <a:p>
            <a:r>
              <a:rPr lang="hu-HU" dirty="0" smtClean="0"/>
              <a:t>Elgondolkodtató az olvashatóság túlhangsúlyozása pl. a COBOL esetén. Aritmetikai műveleti „jelek”: ADD, SUBSTRUCT, MULTIPLY, DIVIDE...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3600" dirty="0" smtClean="0"/>
              <a:t>Nyelvi egyszerűség - Értelmes alapszavak 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 smtClean="0"/>
              <a:t>Az alapszavak programba illeszkedése:</a:t>
            </a:r>
          </a:p>
          <a:p>
            <a:pPr lvl="1"/>
            <a:r>
              <a:rPr lang="hu-HU" dirty="0" smtClean="0"/>
              <a:t>kiemelendők-e, pl. nagybetűkkel (ELAN, MODULA ...), vagy máshogyan (aposztróffal, mint az ALGOL 60), </a:t>
            </a:r>
          </a:p>
          <a:p>
            <a:pPr lvl="1"/>
            <a:r>
              <a:rPr lang="hu-HU" dirty="0" smtClean="0"/>
              <a:t>alapszavak és elválasztójelek viszonya (pl. </a:t>
            </a:r>
            <a:r>
              <a:rPr lang="hu-HU" dirty="0" err="1" smtClean="0"/>
              <a:t>Pascal-ban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i:=1 ↔ </a:t>
            </a:r>
            <a:r>
              <a:rPr lang="hu-HU" dirty="0" err="1" smtClean="0"/>
              <a:t>Fori</a:t>
            </a:r>
            <a:r>
              <a:rPr lang="hu-HU" dirty="0" smtClean="0"/>
              <a:t>: = </a:t>
            </a:r>
            <a:r>
              <a:rPr lang="hu-HU" dirty="0" err="1" smtClean="0"/>
              <a:t>1</a:t>
            </a:r>
            <a:r>
              <a:rPr lang="hu-HU" dirty="0" smtClean="0"/>
              <a:t> )? </a:t>
            </a:r>
          </a:p>
          <a:p>
            <a:pPr lvl="1"/>
            <a:r>
              <a:rPr lang="hu-HU" dirty="0" smtClean="0"/>
              <a:t>Általában a kis- és nagybetűk megkülönböztetésének kényszere is fontos módszertani kérdés. </a:t>
            </a:r>
          </a:p>
          <a:p>
            <a:pPr lvl="1"/>
            <a:r>
              <a:rPr lang="hu-HU" dirty="0" smtClean="0"/>
              <a:t>Illetőleg az implicit (értsd alapszó nélküli) döntések egy programban szintén zavarólag hathatnak. Pl. a </a:t>
            </a:r>
            <a:r>
              <a:rPr lang="hu-HU" dirty="0" err="1" smtClean="0"/>
              <a:t>Pascal-ban</a:t>
            </a:r>
            <a:r>
              <a:rPr lang="hu-HU" dirty="0" smtClean="0"/>
              <a:t> (C-ben) komoly veszélyforrás a hozzáférési jog nélkül szervezett paraméterátadás, </a:t>
            </a:r>
          </a:p>
          <a:p>
            <a:pPr lvl="1"/>
            <a:r>
              <a:rPr lang="hu-HU" dirty="0" smtClean="0"/>
              <a:t>Hasonlóan igen sunyi hibákat okozhat bizonyos alapszavak hiánya, mint pl. a típusokat jelölők hiánya. Tipikus hiba: a hibaüzenetet sem okozó típuskeveredés az explicit típusdeklaráció nélküli nyelvekben, amelyekben dinamikusan és automatikusan definiálódik egy-egy adat típusa. (L. </a:t>
            </a:r>
            <a:r>
              <a:rPr lang="hu-HU" dirty="0" err="1" smtClean="0"/>
              <a:t>Perl</a:t>
            </a:r>
            <a:r>
              <a:rPr lang="hu-HU" dirty="0" smtClean="0"/>
              <a:t>, JavaScript.)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dirty="0" smtClean="0"/>
              <a:t>Nyelvi egyszerűség - </a:t>
            </a:r>
            <a:r>
              <a:rPr lang="hu-HU" sz="3200" dirty="0" smtClean="0"/>
              <a:t>Egyszerű programszerkezet 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Világosan átlátható, memorizálható programszerkezet</a:t>
            </a:r>
          </a:p>
          <a:p>
            <a:r>
              <a:rPr lang="hu-HU" dirty="0" smtClean="0"/>
              <a:t>A szigorúság-kifinomultság ára</a:t>
            </a:r>
          </a:p>
          <a:p>
            <a:r>
              <a:rPr lang="hu-HU" dirty="0" smtClean="0"/>
              <a:t>a típusosság „mértéke”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ka">
  <a:themeElements>
    <a:clrScheme name="Napfordul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Technik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k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110</TotalTime>
  <Words>2812</Words>
  <Application>Microsoft Office PowerPoint</Application>
  <PresentationFormat>Diavetítés a képernyőre (4:3 oldalarány)</PresentationFormat>
  <Paragraphs>269</Paragraphs>
  <Slides>33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33</vt:i4>
      </vt:variant>
    </vt:vector>
  </HeadingPairs>
  <TitlesOfParts>
    <vt:vector size="34" baseType="lpstr">
      <vt:lpstr>Technika</vt:lpstr>
      <vt:lpstr>Szoftverismeretek</vt:lpstr>
      <vt:lpstr>Szoftverek értékelése</vt:lpstr>
      <vt:lpstr>3. dia</vt:lpstr>
      <vt:lpstr>Elvárások a szoftverrel kapcsolatban oktatás szempontjából</vt:lpstr>
      <vt:lpstr>Programnyelv értékelési szempontjai</vt:lpstr>
      <vt:lpstr>Programnyelv értékelési szempontjai</vt:lpstr>
      <vt:lpstr>Nyelvi egyszerűség - Értelmes alapszavak  </vt:lpstr>
      <vt:lpstr>Nyelvi egyszerűség - Értelmes alapszavak </vt:lpstr>
      <vt:lpstr>Nyelvi egyszerűség - Egyszerű programszerkezet </vt:lpstr>
      <vt:lpstr>Nyelvi egyszerűség - Következetes programszerkezet, következetesség </vt:lpstr>
      <vt:lpstr>Tipikusság- Egyszerű kódolás, könnyen tanulhatóság</vt:lpstr>
      <vt:lpstr>Tipikusság - Jó modellje nyelvosztályának</vt:lpstr>
      <vt:lpstr>Használhatóság - A fejlesztés közben támogatja a haladó programozási stílust </vt:lpstr>
      <vt:lpstr>A használat közben – Rendelkezik minimális kódhatékonysággal, nyitottsággal </vt:lpstr>
      <vt:lpstr>Fejlesztői környezet léte </vt:lpstr>
      <vt:lpstr>Szabványosság </vt:lpstr>
      <vt:lpstr>Fejlesztői környezet finomabb részletei </vt:lpstr>
      <vt:lpstr>Biztonságosság </vt:lpstr>
      <vt:lpstr>Alkalmazói rendszerek értékelési szempontjai</vt:lpstr>
      <vt:lpstr>Alkalmazói rendszerek értékelési szempontjai</vt:lpstr>
      <vt:lpstr>Alkalmazói rendszerek értékelési szempontjai</vt:lpstr>
      <vt:lpstr>Egyszerűség</vt:lpstr>
      <vt:lpstr>Egyszerűség</vt:lpstr>
      <vt:lpstr>Vizualitás</vt:lpstr>
      <vt:lpstr>Rugalmasság, „testre szabhatóság”</vt:lpstr>
      <vt:lpstr>Rugalmasság, „testre szabhatóság”</vt:lpstr>
      <vt:lpstr>Megbízhatóság, biztonságosság </vt:lpstr>
      <vt:lpstr>Kompatibilitás</vt:lpstr>
      <vt:lpstr>Kompatibilitás</vt:lpstr>
      <vt:lpstr>Az egyes alkalmazói rendszerek értékelése </vt:lpstr>
      <vt:lpstr>Az egyes alkalmazói rendszerek értékelése </vt:lpstr>
      <vt:lpstr>Az egyes alkalmazói rendszerek értékelése </vt:lpstr>
      <vt:lpstr>Az egyes alkalmazói rendszerek értékelése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Szoftverismeretek</dc:title>
  <dc:creator>pepe</dc:creator>
  <cp:lastModifiedBy>pepe</cp:lastModifiedBy>
  <cp:revision>27</cp:revision>
  <dcterms:created xsi:type="dcterms:W3CDTF">2009-09-18T05:45:59Z</dcterms:created>
  <dcterms:modified xsi:type="dcterms:W3CDTF">2009-09-18T07:36:08Z</dcterms:modified>
</cp:coreProperties>
</file>